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  <a:ea typeface="+mn-ea"/>
              </a:endParaRPr>
            </a:p>
          </p:txBody>
        </p:sp>
        <p:sp>
          <p:nvSpPr>
            <p:cNvPr id="7" name="7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2147483646 h 528"/>
                <a:gd name="T6" fmla="*/ 2147483646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8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cxnSp>
          <p:nvCxnSpPr>
            <p:cNvPr id="10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21BB1CA-9DC2-486E-830A-FEA67A64A995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2FE95F-AB60-4C43-B4E8-D7941E21F8C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93483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F4AF5-F874-4346-99A5-A900536105E6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CE959-7BA3-4EEF-99B6-9AB17BDCB88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0685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0AE1E-F301-46E6-937D-1F4FA0F4B9A6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0A0F8-7476-498D-8AEE-3AE07F891D1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41556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152400"/>
            <a:ext cx="9160933" cy="16002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914400" y="1828800"/>
            <a:ext cx="5029200" cy="3657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46800" y="1828800"/>
            <a:ext cx="5029200" cy="3657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75F3A-7DA8-41C1-9BBE-F216E7FCED5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36078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914400" y="152400"/>
            <a:ext cx="9160933" cy="16002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1828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46800" y="1828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914400" y="3733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46800" y="3733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BA2E0-E8BA-4D7C-AC86-573453626E5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67302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8"/>
            <a:ext cx="10972800" cy="57324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3D02C-A358-44B6-8570-BEF9858B598A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E0088-2EA9-4A5A-982D-C28B3499C54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09558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612AB-4593-4EA0-BF98-7E2E38EC3057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FE6BD-DBC8-41DC-A393-D5CCCA7D2CD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38687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8543A-C805-4C9D-8BEF-0AE7E07061B2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E2979-A044-4E5D-9514-28208029608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91780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Köşeli Çift Ayraç"/>
          <p:cNvSpPr>
            <a:spLocks noChangeArrowheads="1"/>
          </p:cNvSpPr>
          <p:nvPr/>
        </p:nvSpPr>
        <p:spPr bwMode="auto"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7 Köşeli Çift Ayraç"/>
          <p:cNvSpPr>
            <a:spLocks noChangeArrowheads="1"/>
          </p:cNvSpPr>
          <p:nvPr/>
        </p:nvSpPr>
        <p:spPr bwMode="auto"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E3C4B-57CD-42DA-BBD8-FC09120C442C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A4EDB-10A2-4FBA-A3FC-472F9CCEEFF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994101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D7519-1292-4EC1-A7B7-ABF4D8F739B2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24B8D-BDEA-462E-B28A-F29C65A5712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738208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12525-F34C-4139-87FE-6F0D9C62F768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F984F-BFF2-46A5-B03A-39ACC962202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086710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6EEA3-EC2A-4919-BC16-C4DB1CA76F90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E7B20-5043-4AB1-BC4C-E6454E0982F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02940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07FEF-1FDA-4C21-ACB3-0F9C1B4F93C1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AC6D2-A2B6-4958-87F2-E8FF911CDAD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18492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C213F-2B1B-4623-A6C4-76CBDCEFCAD1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A9231-062F-4D8C-BC39-97E128F699F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79808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Serbest Form"/>
          <p:cNvSpPr>
            <a:spLocks/>
          </p:cNvSpPr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6" name="8 Serbest Form"/>
          <p:cNvSpPr>
            <a:spLocks/>
          </p:cNvSpPr>
          <p:nvPr/>
        </p:nvSpPr>
        <p:spPr bwMode="auto">
          <a:xfrm>
            <a:off x="647700" y="5938838"/>
            <a:ext cx="4921251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tr-TR" sz="1800"/>
          </a:p>
        </p:txBody>
      </p:sp>
      <p:sp>
        <p:nvSpPr>
          <p:cNvPr id="7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8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1 Köşeli Çift Ayraç"/>
          <p:cNvSpPr>
            <a:spLocks noChangeArrowheads="1"/>
          </p:cNvSpPr>
          <p:nvPr/>
        </p:nvSpPr>
        <p:spPr bwMode="auto"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12 Köşeli Çift Ayraç"/>
          <p:cNvSpPr>
            <a:spLocks noChangeArrowheads="1"/>
          </p:cNvSpPr>
          <p:nvPr/>
        </p:nvSpPr>
        <p:spPr bwMode="auto"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2AF91-E6BB-4CFF-8F84-CC770A7E33DA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153BE-D9BE-4701-B319-9FEAF18CDED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234643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647700" y="5938838"/>
            <a:ext cx="4921251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tr-TR" sz="1800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7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Lucida Sans Unicode" pitchFamily="34" charset="0"/>
              </a:defRPr>
            </a:lvl1pPr>
          </a:lstStyle>
          <a:p>
            <a:pPr>
              <a:defRPr/>
            </a:pPr>
            <a:fld id="{4859AD7F-F247-4670-98C1-11877C7629A1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Lucida Sans Unicode" panose="020B0602030504020204" pitchFamily="34" charset="0"/>
              </a:defRPr>
            </a:lvl1pPr>
          </a:lstStyle>
          <a:p>
            <a:pPr>
              <a:defRPr/>
            </a:pPr>
            <a:fld id="{918AF061-5CB9-4F7A-BF0C-664F0F89600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98725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/>
          </p:cNvSpPr>
          <p:nvPr>
            <p:ph type="title"/>
          </p:nvPr>
        </p:nvSpPr>
        <p:spPr bwMode="auto"/>
        <p:txBody>
          <a:bodyPr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>
              <a:defRPr/>
            </a:pPr>
            <a:r>
              <a:rPr lang="tr-TR" sz="5400" dirty="0" smtClean="0">
                <a:effectLst/>
                <a:latin typeface="Comic Sans MS" pitchFamily="66" charset="0"/>
                <a:ea typeface="+mj-ea"/>
              </a:rPr>
              <a:t>BIOETHANOL</a:t>
            </a:r>
            <a:endParaRPr lang="tr-TR" sz="5400" dirty="0">
              <a:effectLst/>
              <a:latin typeface="Comic Sans MS" pitchFamily="66" charset="0"/>
              <a:ea typeface="+mj-ea"/>
            </a:endParaRPr>
          </a:p>
        </p:txBody>
      </p:sp>
      <p:sp>
        <p:nvSpPr>
          <p:cNvPr id="141315" name="Rectangle 3"/>
          <p:cNvSpPr>
            <a:spLocks noGrp="1"/>
          </p:cNvSpPr>
          <p:nvPr>
            <p:ph type="body" idx="1"/>
          </p:nvPr>
        </p:nvSpPr>
        <p:spPr>
          <a:xfrm>
            <a:off x="1981200" y="2574926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en-US" altLang="tr-TR" sz="4000" b="1" dirty="0">
                <a:latin typeface="Comic Sans MS" panose="030F0702030302020204" pitchFamily="66" charset="0"/>
              </a:rPr>
              <a:t>Ethanol Production from Sugar and Starch Raw Materials</a:t>
            </a:r>
            <a:endParaRPr lang="tr-TR" altLang="tr-TR" sz="4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37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3"/>
          <p:cNvSpPr>
            <a:spLocks noGrp="1"/>
          </p:cNvSpPr>
          <p:nvPr>
            <p:ph type="body" idx="1"/>
          </p:nvPr>
        </p:nvSpPr>
        <p:spPr>
          <a:xfrm>
            <a:off x="254977" y="476250"/>
            <a:ext cx="11605846" cy="5976938"/>
          </a:xfrm>
        </p:spPr>
        <p:txBody>
          <a:bodyPr/>
          <a:lstStyle/>
          <a:p>
            <a:pPr algn="just"/>
            <a:r>
              <a:rPr lang="en-US" altLang="tr-TR" sz="3200" dirty="0">
                <a:latin typeface="Comic Sans MS" panose="030F0702030302020204" pitchFamily="66" charset="0"/>
              </a:rPr>
              <a:t>Oxygen plays an important role in S. cerevisiae metabolism. Ethanol inhibition is reduced in micro-aerobic conditions compared to anaerobic conditions. Ventilation conditions also affect the formation of by-products. For example, glycerol synthesis can be virtually eliminated.</a:t>
            </a:r>
          </a:p>
          <a:p>
            <a:pPr algn="just"/>
            <a:endParaRPr lang="en-US" altLang="tr-TR" sz="3200" dirty="0">
              <a:latin typeface="Comic Sans MS" panose="030F0702030302020204" pitchFamily="66" charset="0"/>
            </a:endParaRPr>
          </a:p>
          <a:p>
            <a:pPr algn="just"/>
            <a:r>
              <a:rPr lang="en-US" altLang="tr-TR" sz="3200" dirty="0">
                <a:latin typeface="Comic Sans MS" panose="030F0702030302020204" pitchFamily="66" charset="0"/>
              </a:rPr>
              <a:t>However, if the amount of oxygen is too high, the cell will increase its biomass rather than produce ethanol.</a:t>
            </a:r>
            <a:endParaRPr lang="tr-TR" altLang="tr-TR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71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 3" panose="05040102010807070707" pitchFamily="18" charset="2"/>
              <a:buNone/>
            </a:pPr>
            <a:r>
              <a:rPr lang="tr-TR" altLang="tr-TR" sz="3600" b="1" i="1" dirty="0">
                <a:solidFill>
                  <a:schemeClr val="accent2"/>
                </a:solidFill>
                <a:latin typeface="Comic Sans MS" panose="030F0702030302020204" pitchFamily="66" charset="0"/>
              </a:rPr>
              <a:t>Zymomonas </a:t>
            </a:r>
            <a:r>
              <a:rPr lang="tr-TR" altLang="tr-TR" sz="3600" b="1" i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mobilis</a:t>
            </a:r>
            <a:endParaRPr lang="tr-TR" altLang="tr-TR" sz="3600" b="1" i="1" dirty="0">
              <a:solidFill>
                <a:schemeClr val="accent2"/>
              </a:solidFill>
              <a:latin typeface="Comic Sans MS" panose="030F0702030302020204" pitchFamily="66" charset="0"/>
            </a:endParaRPr>
          </a:p>
          <a:p>
            <a:pPr algn="just">
              <a:buFont typeface="Wingdings 3" panose="05040102010807070707" pitchFamily="18" charset="2"/>
              <a:buNone/>
            </a:pPr>
            <a:endParaRPr lang="tr-TR" altLang="tr-TR" sz="3600" b="1" i="1" dirty="0">
              <a:solidFill>
                <a:schemeClr val="accent2"/>
              </a:solidFill>
              <a:latin typeface="Comic Sans MS" panose="030F0702030302020204" pitchFamily="66" charset="0"/>
            </a:endParaRPr>
          </a:p>
          <a:p>
            <a:pPr algn="just">
              <a:buNone/>
            </a:pPr>
            <a:endParaRPr lang="en-US" altLang="tr-TR" sz="3200" dirty="0">
              <a:latin typeface="Comic Sans MS" panose="030F0702030302020204" pitchFamily="66" charset="0"/>
            </a:endParaRPr>
          </a:p>
          <a:p>
            <a:pPr algn="just">
              <a:buNone/>
            </a:pPr>
            <a:r>
              <a:rPr lang="en-US" altLang="tr-TR" sz="3200" dirty="0">
                <a:latin typeface="Comic Sans MS" panose="030F0702030302020204" pitchFamily="66" charset="0"/>
              </a:rPr>
              <a:t>Although not commercially available today, this bacterium is also very important in ethanol production.</a:t>
            </a:r>
          </a:p>
          <a:p>
            <a:pPr algn="just">
              <a:buNone/>
            </a:pPr>
            <a:endParaRPr lang="en-US" altLang="tr-TR" sz="3200" dirty="0">
              <a:latin typeface="Comic Sans MS" panose="030F0702030302020204" pitchFamily="66" charset="0"/>
            </a:endParaRPr>
          </a:p>
          <a:p>
            <a:pPr algn="just">
              <a:buNone/>
            </a:pPr>
            <a:r>
              <a:rPr lang="en-US" altLang="tr-TR" sz="3200" dirty="0">
                <a:latin typeface="Comic Sans MS" panose="030F0702030302020204" pitchFamily="66" charset="0"/>
              </a:rPr>
              <a:t>It </a:t>
            </a:r>
            <a:r>
              <a:rPr lang="tr-TR" altLang="tr-TR" sz="3200" dirty="0" smtClean="0">
                <a:latin typeface="Comic Sans MS" panose="030F0702030302020204" pitchFamily="66" charset="0"/>
              </a:rPr>
              <a:t>can </a:t>
            </a:r>
            <a:r>
              <a:rPr lang="en-US" altLang="tr-TR" sz="3200" dirty="0" smtClean="0">
                <a:latin typeface="Comic Sans MS" panose="030F0702030302020204" pitchFamily="66" charset="0"/>
              </a:rPr>
              <a:t>produce </a:t>
            </a:r>
            <a:r>
              <a:rPr lang="en-US" altLang="tr-TR" sz="3200" dirty="0">
                <a:latin typeface="Comic Sans MS" panose="030F0702030302020204" pitchFamily="66" charset="0"/>
              </a:rPr>
              <a:t>ethanol faster than S. cerevisiae yeast.</a:t>
            </a:r>
            <a:endParaRPr lang="tr-TR" altLang="tr-TR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83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tr-TR" altLang="tr-TR" dirty="0" smtClean="0">
              <a:latin typeface="Comic Sans MS" panose="030F0702030302020204" pitchFamily="66" charset="0"/>
            </a:endParaRPr>
          </a:p>
          <a:p>
            <a:pPr algn="just"/>
            <a:r>
              <a:rPr lang="tr-TR" altLang="tr-TR" dirty="0" smtClean="0">
                <a:latin typeface="Comic Sans MS" panose="030F0702030302020204" pitchFamily="66" charset="0"/>
              </a:rPr>
              <a:t> </a:t>
            </a:r>
            <a:endParaRPr lang="en-US" altLang="tr-TR" i="1" dirty="0">
              <a:latin typeface="Comic Sans MS" panose="030F0702030302020204" pitchFamily="66" charset="0"/>
            </a:endParaRPr>
          </a:p>
          <a:p>
            <a:pPr algn="just"/>
            <a:r>
              <a:rPr lang="en-US" altLang="tr-TR" i="1" dirty="0">
                <a:latin typeface="Comic Sans MS" panose="030F0702030302020204" pitchFamily="66" charset="0"/>
              </a:rPr>
              <a:t>The most important difference of Z. </a:t>
            </a:r>
            <a:r>
              <a:rPr lang="en-US" altLang="tr-TR" i="1" dirty="0" err="1">
                <a:latin typeface="Comic Sans MS" panose="030F0702030302020204" pitchFamily="66" charset="0"/>
              </a:rPr>
              <a:t>mobilis</a:t>
            </a:r>
            <a:r>
              <a:rPr lang="en-US" altLang="tr-TR" i="1" dirty="0">
                <a:latin typeface="Comic Sans MS" panose="030F0702030302020204" pitchFamily="66" charset="0"/>
              </a:rPr>
              <a:t> and S. cerevisiae in </a:t>
            </a:r>
            <a:r>
              <a:rPr lang="en-US" altLang="tr-TR" i="1" dirty="0" smtClean="0">
                <a:latin typeface="Comic Sans MS" panose="030F0702030302020204" pitchFamily="66" charset="0"/>
              </a:rPr>
              <a:t>glycolysis</a:t>
            </a:r>
            <a:r>
              <a:rPr lang="tr-TR" altLang="tr-TR" i="1" dirty="0" smtClean="0">
                <a:latin typeface="Comic Sans MS" panose="030F0702030302020204" pitchFamily="66" charset="0"/>
              </a:rPr>
              <a:t>;</a:t>
            </a:r>
            <a:r>
              <a:rPr lang="en-US" altLang="tr-TR" i="1" dirty="0" smtClean="0">
                <a:latin typeface="Comic Sans MS" panose="030F0702030302020204" pitchFamily="66" charset="0"/>
              </a:rPr>
              <a:t>is </a:t>
            </a:r>
            <a:r>
              <a:rPr lang="en-US" altLang="tr-TR" i="1" dirty="0">
                <a:latin typeface="Comic Sans MS" panose="030F0702030302020204" pitchFamily="66" charset="0"/>
              </a:rPr>
              <a:t>the presence or absence of the key enzyme (PFK</a:t>
            </a:r>
            <a:r>
              <a:rPr lang="en-US" altLang="tr-TR" i="1" dirty="0" smtClean="0">
                <a:latin typeface="Comic Sans MS" panose="030F0702030302020204" pitchFamily="66" charset="0"/>
              </a:rPr>
              <a:t>)</a:t>
            </a:r>
            <a:r>
              <a:rPr lang="tr-TR" altLang="tr-TR" i="1" dirty="0" smtClean="0">
                <a:latin typeface="Comic Sans MS" panose="030F0702030302020204" pitchFamily="66" charset="0"/>
              </a:rPr>
              <a:t>.</a:t>
            </a:r>
            <a:endParaRPr lang="tr-TR" altLang="tr-TR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43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tr-TR" dirty="0">
                <a:latin typeface="Comic Sans MS" panose="030F0702030302020204" pitchFamily="66" charset="0"/>
              </a:rPr>
              <a:t>In yeast this enzyme is strictly regulated. But Z. </a:t>
            </a:r>
            <a:r>
              <a:rPr lang="en-US" altLang="tr-TR" dirty="0" err="1">
                <a:latin typeface="Comic Sans MS" panose="030F0702030302020204" pitchFamily="66" charset="0"/>
              </a:rPr>
              <a:t>mobilis</a:t>
            </a:r>
            <a:r>
              <a:rPr lang="en-US" altLang="tr-TR" dirty="0">
                <a:latin typeface="Comic Sans MS" panose="030F0702030302020204" pitchFamily="66" charset="0"/>
              </a:rPr>
              <a:t> does not have this enzyme. Therefore, ethanol production and energy production are independent of each other.</a:t>
            </a:r>
          </a:p>
          <a:p>
            <a:pPr algn="just"/>
            <a:r>
              <a:rPr lang="en-US" altLang="tr-TR" dirty="0">
                <a:latin typeface="Comic Sans MS" panose="030F0702030302020204" pitchFamily="66" charset="0"/>
              </a:rPr>
              <a:t>In other words, cell growth is not required for ethanol production, </a:t>
            </a:r>
            <a:r>
              <a:rPr lang="en-US" altLang="tr-TR" dirty="0" err="1">
                <a:latin typeface="Comic Sans MS" panose="030F0702030302020204" pitchFamily="66" charset="0"/>
              </a:rPr>
              <a:t>ie</a:t>
            </a:r>
            <a:r>
              <a:rPr lang="en-US" altLang="tr-TR" dirty="0">
                <a:latin typeface="Comic Sans MS" panose="030F0702030302020204" pitchFamily="66" charset="0"/>
              </a:rPr>
              <a:t> high cell concentration is not required for high ethanol yield.</a:t>
            </a:r>
          </a:p>
          <a:p>
            <a:pPr algn="just"/>
            <a:r>
              <a:rPr lang="en-US" altLang="tr-TR" dirty="0">
                <a:latin typeface="Comic Sans MS" panose="030F0702030302020204" pitchFamily="66" charset="0"/>
              </a:rPr>
              <a:t>Therefore, ethanol yield is very close to theoretical yield.</a:t>
            </a:r>
            <a:endParaRPr lang="tr-TR" altLang="tr-TR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82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None/>
            </a:pPr>
            <a:endParaRPr lang="en-US" altLang="tr-TR" i="1" dirty="0">
              <a:latin typeface="Comic Sans MS" panose="030F0702030302020204" pitchFamily="66" charset="0"/>
            </a:endParaRPr>
          </a:p>
          <a:p>
            <a:pPr algn="just">
              <a:buNone/>
            </a:pPr>
            <a:r>
              <a:rPr lang="en-US" altLang="tr-TR" i="1" dirty="0">
                <a:latin typeface="Comic Sans MS" panose="030F0702030302020204" pitchFamily="66" charset="0"/>
              </a:rPr>
              <a:t>Other advantages of Z. </a:t>
            </a:r>
            <a:r>
              <a:rPr lang="en-US" altLang="tr-TR" i="1" dirty="0" err="1">
                <a:latin typeface="Comic Sans MS" panose="030F0702030302020204" pitchFamily="66" charset="0"/>
              </a:rPr>
              <a:t>mobilis</a:t>
            </a:r>
            <a:endParaRPr lang="en-US" altLang="tr-TR" i="1" dirty="0">
              <a:latin typeface="Comic Sans MS" panose="030F0702030302020204" pitchFamily="66" charset="0"/>
            </a:endParaRPr>
          </a:p>
          <a:p>
            <a:pPr algn="just">
              <a:buNone/>
            </a:pPr>
            <a:endParaRPr lang="en-US" altLang="tr-TR" i="1" dirty="0">
              <a:latin typeface="Comic Sans MS" panose="030F0702030302020204" pitchFamily="66" charset="0"/>
            </a:endParaRPr>
          </a:p>
          <a:p>
            <a:pPr algn="just">
              <a:buNone/>
            </a:pPr>
            <a:r>
              <a:rPr lang="en-US" altLang="tr-TR" dirty="0">
                <a:latin typeface="Comic Sans MS" panose="030F0702030302020204" pitchFamily="66" charset="0"/>
              </a:rPr>
              <a:t>High sugar </a:t>
            </a:r>
            <a:r>
              <a:rPr lang="tr-TR" altLang="tr-TR" dirty="0" err="1" smtClean="0">
                <a:latin typeface="Comic Sans MS" panose="030F0702030302020204" pitchFamily="66" charset="0"/>
              </a:rPr>
              <a:t>up</a:t>
            </a:r>
            <a:r>
              <a:rPr lang="en-US" altLang="tr-TR" dirty="0" smtClean="0">
                <a:latin typeface="Comic Sans MS" panose="030F0702030302020204" pitchFamily="66" charset="0"/>
              </a:rPr>
              <a:t>take </a:t>
            </a:r>
            <a:r>
              <a:rPr lang="en-US" altLang="tr-TR" dirty="0">
                <a:latin typeface="Comic Sans MS" panose="030F0702030302020204" pitchFamily="66" charset="0"/>
              </a:rPr>
              <a:t>and ethanol production efficiency</a:t>
            </a:r>
          </a:p>
          <a:p>
            <a:pPr algn="just">
              <a:buNone/>
            </a:pPr>
            <a:r>
              <a:rPr lang="en-US" altLang="tr-TR" dirty="0">
                <a:latin typeface="Comic Sans MS" panose="030F0702030302020204" pitchFamily="66" charset="0"/>
              </a:rPr>
              <a:t>High ethanol tolerance</a:t>
            </a:r>
          </a:p>
          <a:p>
            <a:pPr algn="just">
              <a:buNone/>
            </a:pPr>
            <a:r>
              <a:rPr lang="en-US" altLang="tr-TR" dirty="0">
                <a:latin typeface="Comic Sans MS" panose="030F0702030302020204" pitchFamily="66" charset="0"/>
              </a:rPr>
              <a:t>No ventilation required for optimal ethanol production</a:t>
            </a:r>
            <a:endParaRPr lang="tr-TR" altLang="tr-TR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11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3"/>
          <p:cNvSpPr>
            <a:spLocks noGrp="1"/>
          </p:cNvSpPr>
          <p:nvPr>
            <p:ph type="body" idx="1"/>
          </p:nvPr>
        </p:nvSpPr>
        <p:spPr>
          <a:xfrm>
            <a:off x="1774825" y="1481138"/>
            <a:ext cx="8713788" cy="4525962"/>
          </a:xfrm>
        </p:spPr>
        <p:txBody>
          <a:bodyPr/>
          <a:lstStyle/>
          <a:p>
            <a:pPr algn="just">
              <a:buNone/>
            </a:pPr>
            <a:endParaRPr lang="en-US" altLang="tr-TR" i="1" dirty="0">
              <a:latin typeface="Comic Sans MS" panose="030F0702030302020204" pitchFamily="66" charset="0"/>
            </a:endParaRPr>
          </a:p>
          <a:p>
            <a:pPr algn="just">
              <a:buNone/>
            </a:pPr>
            <a:r>
              <a:rPr lang="en-US" altLang="tr-TR" i="1" dirty="0">
                <a:latin typeface="Comic Sans MS" panose="030F0702030302020204" pitchFamily="66" charset="0"/>
              </a:rPr>
              <a:t>Disadvantages of using Z. </a:t>
            </a:r>
            <a:r>
              <a:rPr lang="en-US" altLang="tr-TR" i="1" dirty="0" err="1">
                <a:latin typeface="Comic Sans MS" panose="030F0702030302020204" pitchFamily="66" charset="0"/>
              </a:rPr>
              <a:t>mobilis</a:t>
            </a:r>
            <a:endParaRPr lang="en-US" altLang="tr-TR" i="1" dirty="0">
              <a:latin typeface="Comic Sans MS" panose="030F0702030302020204" pitchFamily="66" charset="0"/>
            </a:endParaRPr>
          </a:p>
          <a:p>
            <a:pPr algn="just">
              <a:buNone/>
            </a:pPr>
            <a:endParaRPr lang="en-US" altLang="tr-TR" i="1" dirty="0">
              <a:latin typeface="Comic Sans MS" panose="030F0702030302020204" pitchFamily="66" charset="0"/>
            </a:endParaRPr>
          </a:p>
          <a:p>
            <a:pPr algn="just">
              <a:buNone/>
            </a:pPr>
            <a:r>
              <a:rPr lang="en-US" altLang="tr-TR" i="1" dirty="0">
                <a:latin typeface="Comic Sans MS" panose="030F0702030302020204" pitchFamily="66" charset="0"/>
              </a:rPr>
              <a:t>Formation of by-products</a:t>
            </a:r>
          </a:p>
          <a:p>
            <a:pPr algn="just">
              <a:buNone/>
            </a:pPr>
            <a:r>
              <a:rPr lang="en-US" altLang="tr-TR" i="1" dirty="0">
                <a:latin typeface="Comic Sans MS" panose="030F0702030302020204" pitchFamily="66" charset="0"/>
              </a:rPr>
              <a:t>acetic acid: lactic acid = 16: 1, (by pH 4.5) Z. </a:t>
            </a:r>
            <a:r>
              <a:rPr lang="en-US" altLang="tr-TR" i="1" dirty="0" err="1">
                <a:latin typeface="Comic Sans MS" panose="030F0702030302020204" pitchFamily="66" charset="0"/>
              </a:rPr>
              <a:t>mobilis</a:t>
            </a:r>
            <a:endParaRPr lang="en-US" altLang="tr-TR" i="1" dirty="0">
              <a:latin typeface="Comic Sans MS" panose="030F0702030302020204" pitchFamily="66" charset="0"/>
            </a:endParaRPr>
          </a:p>
          <a:p>
            <a:pPr algn="just">
              <a:buNone/>
            </a:pPr>
            <a:r>
              <a:rPr lang="en-US" altLang="tr-TR" i="1" dirty="0">
                <a:latin typeface="Comic Sans MS" panose="030F0702030302020204" pitchFamily="66" charset="0"/>
              </a:rPr>
              <a:t>acetic acid: lactic acid = 8: 1, (by pH 3) S. cerevisiae</a:t>
            </a:r>
          </a:p>
          <a:p>
            <a:pPr algn="just">
              <a:buNone/>
            </a:pPr>
            <a:r>
              <a:rPr lang="en-US" altLang="tr-TR" i="1" dirty="0">
                <a:latin typeface="Comic Sans MS" panose="030F0702030302020204" pitchFamily="66" charset="0"/>
              </a:rPr>
              <a:t>No contamination problem, important in industrial production !!!!!</a:t>
            </a:r>
            <a:endParaRPr lang="tr-TR" altLang="tr-TR" dirty="0" smtClean="0">
              <a:latin typeface="Comic Sans MS" panose="030F0702030302020204" pitchFamily="66" charset="0"/>
            </a:endParaRPr>
          </a:p>
          <a:p>
            <a:pPr algn="just"/>
            <a:endParaRPr lang="tr-TR" altLang="tr-TR" dirty="0" smtClean="0">
              <a:latin typeface="Comic Sans MS" panose="030F0702030302020204" pitchFamily="66" charset="0"/>
            </a:endParaRPr>
          </a:p>
          <a:p>
            <a:pPr algn="just">
              <a:buFont typeface="Wingdings 3" panose="05040102010807070707" pitchFamily="18" charset="2"/>
              <a:buNone/>
            </a:pPr>
            <a:endParaRPr lang="tr-TR" altLang="tr-TR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21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1 İçerik Yer Tutucusu"/>
          <p:cNvSpPr>
            <a:spLocks noGrp="1"/>
          </p:cNvSpPr>
          <p:nvPr>
            <p:ph idx="1"/>
          </p:nvPr>
        </p:nvSpPr>
        <p:spPr>
          <a:xfrm>
            <a:off x="1919288" y="620713"/>
            <a:ext cx="8229600" cy="4525962"/>
          </a:xfrm>
        </p:spPr>
        <p:txBody>
          <a:bodyPr/>
          <a:lstStyle/>
          <a:p>
            <a:pPr algn="ctr">
              <a:buFont typeface="Wingdings 3" panose="05040102010807070707" pitchFamily="18" charset="2"/>
              <a:buNone/>
            </a:pPr>
            <a:r>
              <a:rPr lang="tr-TR" altLang="tr-TR" b="1" i="1" dirty="0" err="1" smtClean="0">
                <a:latin typeface="Comic Sans MS" panose="030F0702030302020204" pitchFamily="66" charset="0"/>
              </a:rPr>
              <a:t>Pichia</a:t>
            </a:r>
            <a:r>
              <a:rPr lang="tr-TR" altLang="tr-TR" b="1" i="1" dirty="0" smtClean="0">
                <a:latin typeface="Comic Sans MS" panose="030F0702030302020204" pitchFamily="66" charset="0"/>
              </a:rPr>
              <a:t> </a:t>
            </a:r>
            <a:r>
              <a:rPr lang="tr-TR" altLang="tr-TR" b="1" i="1" dirty="0" err="1" smtClean="0">
                <a:latin typeface="Comic Sans MS" panose="030F0702030302020204" pitchFamily="66" charset="0"/>
              </a:rPr>
              <a:t>stipitis</a:t>
            </a:r>
            <a:endParaRPr lang="tr-TR" altLang="tr-TR" b="1" i="1" dirty="0" smtClean="0">
              <a:latin typeface="Comic Sans MS" panose="030F0702030302020204" pitchFamily="66" charset="0"/>
            </a:endParaRPr>
          </a:p>
          <a:p>
            <a:r>
              <a:rPr lang="tr-TR" altLang="tr-TR" dirty="0" err="1">
                <a:latin typeface="Comic Sans MS" panose="030F0702030302020204" pitchFamily="66" charset="0"/>
              </a:rPr>
              <a:t>Very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few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yeast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species</a:t>
            </a:r>
            <a:r>
              <a:rPr lang="tr-TR" altLang="tr-TR" dirty="0">
                <a:latin typeface="Comic Sans MS" panose="030F0702030302020204" pitchFamily="66" charset="0"/>
              </a:rPr>
              <a:t> can </a:t>
            </a:r>
            <a:r>
              <a:rPr lang="tr-TR" altLang="tr-TR" dirty="0" err="1">
                <a:latin typeface="Comic Sans MS" panose="030F0702030302020204" pitchFamily="66" charset="0"/>
              </a:rPr>
              <a:t>produce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ethanol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from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xylose</a:t>
            </a:r>
            <a:endParaRPr lang="tr-TR" altLang="tr-TR" dirty="0">
              <a:latin typeface="Comic Sans MS" panose="030F0702030302020204" pitchFamily="66" charset="0"/>
            </a:endParaRPr>
          </a:p>
          <a:p>
            <a:r>
              <a:rPr lang="tr-TR" altLang="tr-TR" dirty="0" err="1">
                <a:latin typeface="Comic Sans MS" panose="030F0702030302020204" pitchFamily="66" charset="0"/>
              </a:rPr>
              <a:t>Only</a:t>
            </a:r>
            <a:r>
              <a:rPr lang="tr-TR" altLang="tr-TR" dirty="0">
                <a:latin typeface="Comic Sans MS" panose="030F0702030302020204" pitchFamily="66" charset="0"/>
              </a:rPr>
              <a:t> 6 of </a:t>
            </a:r>
            <a:r>
              <a:rPr lang="tr-TR" altLang="tr-TR" dirty="0" err="1">
                <a:latin typeface="Comic Sans MS" panose="030F0702030302020204" pitchFamily="66" charset="0"/>
              </a:rPr>
              <a:t>the</a:t>
            </a:r>
            <a:r>
              <a:rPr lang="tr-TR" altLang="tr-TR" dirty="0">
                <a:latin typeface="Comic Sans MS" panose="030F0702030302020204" pitchFamily="66" charset="0"/>
              </a:rPr>
              <a:t> 200 </a:t>
            </a:r>
            <a:r>
              <a:rPr lang="tr-TR" altLang="tr-TR" dirty="0" err="1">
                <a:latin typeface="Comic Sans MS" panose="030F0702030302020204" pitchFamily="66" charset="0"/>
              </a:rPr>
              <a:t>yeast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species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tested</a:t>
            </a:r>
            <a:r>
              <a:rPr lang="tr-TR" altLang="tr-TR" dirty="0">
                <a:latin typeface="Comic Sans MS" panose="030F0702030302020204" pitchFamily="66" charset="0"/>
              </a:rPr>
              <a:t> in </a:t>
            </a:r>
            <a:r>
              <a:rPr lang="tr-TR" altLang="tr-TR" dirty="0" err="1">
                <a:latin typeface="Comic Sans MS" panose="030F0702030302020204" pitchFamily="66" charset="0"/>
              </a:rPr>
              <a:t>the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laboratory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produced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ethanol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more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than</a:t>
            </a:r>
            <a:r>
              <a:rPr lang="tr-TR" altLang="tr-TR" dirty="0">
                <a:latin typeface="Comic Sans MS" panose="030F0702030302020204" pitchFamily="66" charset="0"/>
              </a:rPr>
              <a:t> 1 g / L. </a:t>
            </a:r>
            <a:r>
              <a:rPr lang="tr-TR" altLang="tr-TR" dirty="0" err="1">
                <a:latin typeface="Comic Sans MS" panose="030F0702030302020204" pitchFamily="66" charset="0"/>
              </a:rPr>
              <a:t>These</a:t>
            </a:r>
            <a:r>
              <a:rPr lang="tr-TR" altLang="tr-TR" dirty="0">
                <a:latin typeface="Comic Sans MS" panose="030F0702030302020204" pitchFamily="66" charset="0"/>
              </a:rPr>
              <a:t>;</a:t>
            </a:r>
          </a:p>
          <a:p>
            <a:r>
              <a:rPr lang="tr-TR" altLang="tr-TR" dirty="0" err="1">
                <a:latin typeface="Comic Sans MS" panose="030F0702030302020204" pitchFamily="66" charset="0"/>
              </a:rPr>
              <a:t>Pichia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stipitis</a:t>
            </a:r>
            <a:r>
              <a:rPr lang="tr-TR" altLang="tr-TR" dirty="0">
                <a:latin typeface="Comic Sans MS" panose="030F0702030302020204" pitchFamily="66" charset="0"/>
              </a:rPr>
              <a:t>, P. </a:t>
            </a:r>
            <a:r>
              <a:rPr lang="tr-TR" altLang="tr-TR" dirty="0" err="1">
                <a:latin typeface="Comic Sans MS" panose="030F0702030302020204" pitchFamily="66" charset="0"/>
              </a:rPr>
              <a:t>segobiensis</a:t>
            </a:r>
            <a:r>
              <a:rPr lang="tr-TR" altLang="tr-TR" dirty="0">
                <a:latin typeface="Comic Sans MS" panose="030F0702030302020204" pitchFamily="66" charset="0"/>
              </a:rPr>
              <a:t>, </a:t>
            </a:r>
            <a:r>
              <a:rPr lang="tr-TR" altLang="tr-TR" dirty="0" err="1">
                <a:latin typeface="Comic Sans MS" panose="030F0702030302020204" pitchFamily="66" charset="0"/>
              </a:rPr>
              <a:t>Candida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shehatae</a:t>
            </a:r>
            <a:r>
              <a:rPr lang="tr-TR" altLang="tr-TR" dirty="0">
                <a:latin typeface="Comic Sans MS" panose="030F0702030302020204" pitchFamily="66" charset="0"/>
              </a:rPr>
              <a:t>, C. </a:t>
            </a:r>
            <a:r>
              <a:rPr lang="tr-TR" altLang="tr-TR" dirty="0" err="1">
                <a:latin typeface="Comic Sans MS" panose="030F0702030302020204" pitchFamily="66" charset="0"/>
              </a:rPr>
              <a:t>tenuis</a:t>
            </a:r>
            <a:r>
              <a:rPr lang="tr-TR" altLang="tr-TR" dirty="0">
                <a:latin typeface="Comic Sans MS" panose="030F0702030302020204" pitchFamily="66" charset="0"/>
              </a:rPr>
              <a:t>, </a:t>
            </a:r>
            <a:r>
              <a:rPr lang="tr-TR" altLang="tr-TR" dirty="0" err="1">
                <a:latin typeface="Comic Sans MS" panose="030F0702030302020204" pitchFamily="66" charset="0"/>
              </a:rPr>
              <a:t>Brettanomyces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naardenensis</a:t>
            </a:r>
            <a:r>
              <a:rPr lang="tr-TR" altLang="tr-TR" dirty="0">
                <a:latin typeface="Comic Sans MS" panose="030F0702030302020204" pitchFamily="66" charset="0"/>
              </a:rPr>
              <a:t>, </a:t>
            </a:r>
            <a:r>
              <a:rPr lang="tr-TR" altLang="tr-TR" dirty="0" err="1">
                <a:latin typeface="Comic Sans MS" panose="030F0702030302020204" pitchFamily="66" charset="0"/>
              </a:rPr>
              <a:t>Pachysolen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tannophilus</a:t>
            </a:r>
            <a:r>
              <a:rPr lang="tr-TR" altLang="tr-TR" dirty="0">
                <a:latin typeface="Comic Sans MS" panose="030F0702030302020204" pitchFamily="66" charset="0"/>
              </a:rPr>
              <a:t>.</a:t>
            </a:r>
          </a:p>
          <a:p>
            <a:r>
              <a:rPr lang="tr-TR" altLang="tr-TR" dirty="0" err="1">
                <a:latin typeface="Comic Sans MS" panose="030F0702030302020204" pitchFamily="66" charset="0"/>
              </a:rPr>
              <a:t>Among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these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yeasts</a:t>
            </a:r>
            <a:r>
              <a:rPr lang="tr-TR" altLang="tr-TR" dirty="0">
                <a:latin typeface="Comic Sans MS" panose="030F0702030302020204" pitchFamily="66" charset="0"/>
              </a:rPr>
              <a:t>, </a:t>
            </a:r>
            <a:r>
              <a:rPr lang="tr-TR" altLang="tr-TR" dirty="0" err="1">
                <a:latin typeface="Comic Sans MS" panose="030F0702030302020204" pitchFamily="66" charset="0"/>
              </a:rPr>
              <a:t>only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Pichia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stipitis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and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Candida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shehatae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have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xylanase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activity</a:t>
            </a:r>
            <a:r>
              <a:rPr lang="tr-TR" altLang="tr-TR" dirty="0">
                <a:latin typeface="Comic Sans MS" panose="030F0702030302020204" pitchFamily="66" charset="0"/>
              </a:rPr>
              <a:t>.</a:t>
            </a:r>
            <a:endParaRPr lang="tr-TR" altLang="tr-TR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38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>
                <a:latin typeface="Comic Sans MS" panose="030F0702030302020204" pitchFamily="66" charset="0"/>
              </a:rPr>
              <a:t>3C5H10O5            5CO2 + 5C2H5OH</a:t>
            </a:r>
          </a:p>
          <a:p>
            <a:endParaRPr lang="tr-TR" altLang="tr-TR" dirty="0" smtClean="0">
              <a:latin typeface="Comic Sans MS" panose="030F0702030302020204" pitchFamily="66" charset="0"/>
            </a:endParaRPr>
          </a:p>
          <a:p>
            <a:endParaRPr lang="en-US" altLang="tr-TR" dirty="0">
              <a:latin typeface="Comic Sans MS" panose="030F0702030302020204" pitchFamily="66" charset="0"/>
            </a:endParaRPr>
          </a:p>
          <a:p>
            <a:r>
              <a:rPr lang="tr-TR" altLang="tr-TR" dirty="0" err="1" smtClean="0">
                <a:latin typeface="Comic Sans MS" panose="030F0702030302020204" pitchFamily="66" charset="0"/>
              </a:rPr>
              <a:t>According</a:t>
            </a:r>
            <a:r>
              <a:rPr lang="tr-TR" altLang="tr-TR" dirty="0" smtClean="0">
                <a:latin typeface="Comic Sans MS" panose="030F0702030302020204" pitchFamily="66" charset="0"/>
              </a:rPr>
              <a:t> </a:t>
            </a:r>
            <a:r>
              <a:rPr lang="tr-TR" altLang="tr-TR" dirty="0" err="1" smtClean="0">
                <a:latin typeface="Comic Sans MS" panose="030F0702030302020204" pitchFamily="66" charset="0"/>
              </a:rPr>
              <a:t>to</a:t>
            </a:r>
            <a:r>
              <a:rPr lang="tr-TR" altLang="tr-TR" dirty="0" smtClean="0">
                <a:latin typeface="Comic Sans MS" panose="030F0702030302020204" pitchFamily="66" charset="0"/>
              </a:rPr>
              <a:t> </a:t>
            </a:r>
            <a:r>
              <a:rPr lang="en-US" altLang="tr-TR" dirty="0" smtClean="0">
                <a:latin typeface="Comic Sans MS" panose="030F0702030302020204" pitchFamily="66" charset="0"/>
              </a:rPr>
              <a:t>the </a:t>
            </a:r>
            <a:r>
              <a:rPr lang="en-US" altLang="tr-TR" dirty="0">
                <a:latin typeface="Comic Sans MS" panose="030F0702030302020204" pitchFamily="66" charset="0"/>
              </a:rPr>
              <a:t>equation, 1 mole xylose consists of 1.67 mole ethanol.</a:t>
            </a:r>
          </a:p>
          <a:p>
            <a:r>
              <a:rPr lang="en-US" altLang="tr-TR" dirty="0">
                <a:latin typeface="Comic Sans MS" panose="030F0702030302020204" pitchFamily="66" charset="0"/>
              </a:rPr>
              <a:t>Theoretically, the maximum ethanol yield is 0.51 ethanol per gram of xylose.</a:t>
            </a:r>
            <a:endParaRPr lang="tr-TR" alt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7" name="6 Sağ Ok"/>
          <p:cNvSpPr/>
          <p:nvPr/>
        </p:nvSpPr>
        <p:spPr>
          <a:xfrm>
            <a:off x="3065952" y="1709005"/>
            <a:ext cx="865187" cy="1444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11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3700" dirty="0">
                <a:effectLst/>
                <a:latin typeface="Comic Sans MS" pitchFamily="66" charset="0"/>
              </a:rPr>
              <a:t>Ethanol Production from </a:t>
            </a:r>
            <a:r>
              <a:rPr lang="en-US" sz="3700" dirty="0" err="1">
                <a:effectLst/>
                <a:latin typeface="Comic Sans MS" pitchFamily="66" charset="0"/>
              </a:rPr>
              <a:t>Lignocellulosic</a:t>
            </a:r>
            <a:r>
              <a:rPr lang="en-US" sz="3700" dirty="0">
                <a:effectLst/>
                <a:latin typeface="Comic Sans MS" pitchFamily="66" charset="0"/>
              </a:rPr>
              <a:t> Raw Materials</a:t>
            </a:r>
            <a:endParaRPr lang="tr-TR" sz="3700" dirty="0">
              <a:effectLst/>
              <a:latin typeface="Comic Sans MS" pitchFamily="66" charset="0"/>
            </a:endParaRPr>
          </a:p>
        </p:txBody>
      </p:sp>
      <p:sp>
        <p:nvSpPr>
          <p:cNvPr id="23757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Font typeface="Wingdings 3" panose="05040102010807070707" pitchFamily="18" charset="2"/>
              <a:buNone/>
            </a:pPr>
            <a:endParaRPr lang="tr-TR" altLang="tr-TR" dirty="0" smtClean="0"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</a:pPr>
            <a:r>
              <a:rPr lang="tr-TR" altLang="tr-TR" dirty="0" smtClean="0">
                <a:latin typeface="Comic Sans MS" panose="030F0702030302020204" pitchFamily="66" charset="0"/>
              </a:rPr>
              <a:t>L</a:t>
            </a:r>
            <a:r>
              <a:rPr lang="en-US" altLang="tr-TR" dirty="0" err="1" smtClean="0">
                <a:latin typeface="Comic Sans MS" panose="030F0702030302020204" pitchFamily="66" charset="0"/>
              </a:rPr>
              <a:t>ignocellulosic</a:t>
            </a:r>
            <a:r>
              <a:rPr lang="en-US" altLang="tr-TR" dirty="0" smtClean="0">
                <a:latin typeface="Comic Sans MS" panose="030F0702030302020204" pitchFamily="66" charset="0"/>
              </a:rPr>
              <a:t> </a:t>
            </a:r>
            <a:r>
              <a:rPr lang="en-US" altLang="tr-TR" dirty="0">
                <a:latin typeface="Comic Sans MS" panose="030F0702030302020204" pitchFamily="66" charset="0"/>
              </a:rPr>
              <a:t>raw material consists of three main components: cellulose, hemicellulose, lignin</a:t>
            </a:r>
          </a:p>
          <a:p>
            <a:pPr>
              <a:lnSpc>
                <a:spcPct val="90000"/>
              </a:lnSpc>
            </a:pPr>
            <a:r>
              <a:rPr lang="en-US" altLang="tr-TR" dirty="0">
                <a:latin typeface="Comic Sans MS" panose="030F0702030302020204" pitchFamily="66" charset="0"/>
              </a:rPr>
              <a:t>Cellulose and hemicellulose should be converted to fermentable sugars to be converted to ethanol.</a:t>
            </a:r>
          </a:p>
          <a:p>
            <a:pPr>
              <a:lnSpc>
                <a:spcPct val="90000"/>
              </a:lnSpc>
            </a:pPr>
            <a:r>
              <a:rPr lang="en-US" altLang="tr-TR" dirty="0">
                <a:latin typeface="Comic Sans MS" panose="030F0702030302020204" pitchFamily="66" charset="0"/>
              </a:rPr>
              <a:t>These fermentable sugars are glucose, xylose, arabinose, galactose and mannose.</a:t>
            </a:r>
          </a:p>
          <a:p>
            <a:pPr>
              <a:lnSpc>
                <a:spcPct val="90000"/>
              </a:lnSpc>
            </a:pPr>
            <a:r>
              <a:rPr lang="en-US" altLang="tr-TR" dirty="0">
                <a:latin typeface="Comic Sans MS" panose="030F0702030302020204" pitchFamily="66" charset="0"/>
              </a:rPr>
              <a:t>The hydrolysis of cellulose and hemicellulose to these sugars is by acid or enzyme use.</a:t>
            </a:r>
            <a:endParaRPr lang="tr-TR" altLang="tr-TR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68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00201" y="944563"/>
            <a:ext cx="8551864" cy="4064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altLang="tr-TR" sz="3700" dirty="0" err="1" smtClean="0">
                <a:solidFill>
                  <a:srgbClr val="1D314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Bioethanol</a:t>
            </a:r>
            <a:r>
              <a:rPr lang="tr-TR" altLang="tr-TR" sz="3700" dirty="0" smtClean="0">
                <a:solidFill>
                  <a:srgbClr val="1D314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3700" dirty="0" err="1" smtClean="0">
                <a:solidFill>
                  <a:srgbClr val="1D314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producing</a:t>
            </a:r>
            <a:r>
              <a:rPr lang="tr-TR" altLang="tr-TR" sz="3700" dirty="0" smtClean="0">
                <a:solidFill>
                  <a:srgbClr val="1D314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3700" dirty="0" err="1" smtClean="0">
                <a:solidFill>
                  <a:srgbClr val="1D314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microorganisms</a:t>
            </a:r>
            <a:endParaRPr lang="tr-TR" altLang="tr-TR" sz="3700" dirty="0">
              <a:solidFill>
                <a:srgbClr val="1D314E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4525" y="1709739"/>
            <a:ext cx="3538538" cy="4048125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200000"/>
              </a:lnSpc>
              <a:defRPr/>
            </a:pPr>
            <a:r>
              <a:rPr lang="tr-TR" b="1" i="1" dirty="0" err="1" smtClean="0">
                <a:solidFill>
                  <a:srgbClr val="C00000"/>
                </a:solidFill>
                <a:ea typeface="ＭＳ Ｐゴシック" charset="0"/>
              </a:rPr>
              <a:t>Saccharomyces</a:t>
            </a:r>
            <a:r>
              <a:rPr lang="tr-TR" b="1" i="1" dirty="0" smtClean="0">
                <a:solidFill>
                  <a:srgbClr val="C00000"/>
                </a:solidFill>
                <a:ea typeface="ＭＳ Ｐゴシック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ea typeface="ＭＳ Ｐゴシック" charset="0"/>
              </a:rPr>
              <a:t>cerevisiae</a:t>
            </a:r>
            <a:endParaRPr lang="tr-TR" b="1" i="1" dirty="0" smtClean="0">
              <a:solidFill>
                <a:srgbClr val="C00000"/>
              </a:solidFill>
              <a:ea typeface="ＭＳ Ｐゴシック" charset="0"/>
            </a:endParaRPr>
          </a:p>
          <a:p>
            <a:pPr>
              <a:lnSpc>
                <a:spcPct val="200000"/>
              </a:lnSpc>
              <a:defRPr/>
            </a:pPr>
            <a:r>
              <a:rPr lang="tr-TR" b="1" i="1" dirty="0" err="1" smtClean="0">
                <a:solidFill>
                  <a:srgbClr val="C00000"/>
                </a:solidFill>
                <a:ea typeface="ＭＳ Ｐゴシック" charset="0"/>
              </a:rPr>
              <a:t>Kluyveromyces</a:t>
            </a:r>
            <a:r>
              <a:rPr lang="tr-TR" b="1" i="1" dirty="0" smtClean="0">
                <a:solidFill>
                  <a:srgbClr val="C00000"/>
                </a:solidFill>
                <a:ea typeface="ＭＳ Ｐゴシック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ea typeface="ＭＳ Ｐゴシック" charset="0"/>
              </a:rPr>
              <a:t>marxianus</a:t>
            </a:r>
            <a:endParaRPr lang="tr-TR" b="1" i="1" dirty="0" smtClean="0">
              <a:solidFill>
                <a:srgbClr val="C00000"/>
              </a:solidFill>
              <a:ea typeface="ＭＳ Ｐゴシック" charset="0"/>
            </a:endParaRPr>
          </a:p>
          <a:p>
            <a:pPr>
              <a:lnSpc>
                <a:spcPct val="200000"/>
              </a:lnSpc>
              <a:defRPr/>
            </a:pPr>
            <a:r>
              <a:rPr lang="tr-TR" b="1" i="1" dirty="0" err="1" smtClean="0">
                <a:solidFill>
                  <a:srgbClr val="C00000"/>
                </a:solidFill>
                <a:ea typeface="ＭＳ Ｐゴシック" charset="0"/>
              </a:rPr>
              <a:t>Pichia</a:t>
            </a:r>
            <a:r>
              <a:rPr lang="tr-TR" b="1" i="1" dirty="0" smtClean="0">
                <a:solidFill>
                  <a:srgbClr val="C00000"/>
                </a:solidFill>
                <a:ea typeface="ＭＳ Ｐゴシック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ea typeface="ＭＳ Ｐゴシック" charset="0"/>
              </a:rPr>
              <a:t>stipitis</a:t>
            </a:r>
            <a:endParaRPr lang="tr-TR" b="1" i="1" dirty="0" smtClean="0">
              <a:solidFill>
                <a:srgbClr val="C00000"/>
              </a:solidFill>
              <a:ea typeface="ＭＳ Ｐゴシック" charset="0"/>
            </a:endParaRPr>
          </a:p>
          <a:p>
            <a:pPr>
              <a:lnSpc>
                <a:spcPct val="200000"/>
              </a:lnSpc>
              <a:defRPr/>
            </a:pPr>
            <a:r>
              <a:rPr lang="tr-TR" i="1" dirty="0" smtClean="0">
                <a:ea typeface="ＭＳ Ｐゴシック" charset="0"/>
              </a:rPr>
              <a:t>Zymomonas </a:t>
            </a:r>
            <a:r>
              <a:rPr lang="tr-TR" i="1" dirty="0" err="1" smtClean="0">
                <a:ea typeface="ＭＳ Ｐゴシック" charset="0"/>
              </a:rPr>
              <a:t>mobilis</a:t>
            </a:r>
            <a:endParaRPr lang="tr-TR" i="1" dirty="0" smtClean="0">
              <a:ea typeface="ＭＳ Ｐゴシック" charset="0"/>
            </a:endParaRPr>
          </a:p>
          <a:p>
            <a:pPr>
              <a:lnSpc>
                <a:spcPct val="200000"/>
              </a:lnSpc>
              <a:defRPr/>
            </a:pPr>
            <a:r>
              <a:rPr lang="tr-TR" i="1" dirty="0" err="1" smtClean="0">
                <a:ea typeface="ＭＳ Ｐゴシック" charset="0"/>
              </a:rPr>
              <a:t>Escherichia</a:t>
            </a:r>
            <a:r>
              <a:rPr lang="tr-TR" i="1" dirty="0" smtClean="0">
                <a:ea typeface="ＭＳ Ｐゴシック" charset="0"/>
              </a:rPr>
              <a:t> </a:t>
            </a:r>
            <a:r>
              <a:rPr lang="tr-TR" i="1" dirty="0" err="1" smtClean="0">
                <a:ea typeface="ＭＳ Ｐゴシック" charset="0"/>
              </a:rPr>
              <a:t>coli</a:t>
            </a:r>
            <a:endParaRPr lang="tr-TR" i="1" dirty="0" smtClean="0">
              <a:ea typeface="ＭＳ Ｐゴシック" charset="0"/>
            </a:endParaRPr>
          </a:p>
          <a:p>
            <a:pPr>
              <a:lnSpc>
                <a:spcPct val="200000"/>
              </a:lnSpc>
              <a:defRPr/>
            </a:pPr>
            <a:r>
              <a:rPr lang="tr-TR" i="1" dirty="0" err="1" smtClean="0">
                <a:ea typeface="ＭＳ Ｐゴシック" charset="0"/>
              </a:rPr>
              <a:t>Klebsiella</a:t>
            </a:r>
            <a:r>
              <a:rPr lang="tr-TR" i="1" dirty="0" smtClean="0">
                <a:ea typeface="ＭＳ Ｐゴシック" charset="0"/>
              </a:rPr>
              <a:t> </a:t>
            </a:r>
            <a:r>
              <a:rPr lang="tr-TR" i="1" dirty="0" err="1" smtClean="0">
                <a:ea typeface="ＭＳ Ｐゴシック" charset="0"/>
              </a:rPr>
              <a:t>oxytoca</a:t>
            </a:r>
            <a:endParaRPr lang="tr-TR" i="1" dirty="0" smtClean="0">
              <a:ea typeface="ＭＳ Ｐゴシック" charset="0"/>
            </a:endParaRPr>
          </a:p>
          <a:p>
            <a:pPr>
              <a:lnSpc>
                <a:spcPct val="200000"/>
              </a:lnSpc>
              <a:defRPr/>
            </a:pPr>
            <a:r>
              <a:rPr lang="tr-TR" i="1" dirty="0" err="1" smtClean="0">
                <a:ea typeface="ＭＳ Ｐゴシック" charset="0"/>
              </a:rPr>
              <a:t>Candida</a:t>
            </a:r>
            <a:r>
              <a:rPr lang="tr-TR" i="1" dirty="0" smtClean="0">
                <a:ea typeface="ＭＳ Ｐゴシック" charset="0"/>
              </a:rPr>
              <a:t> </a:t>
            </a:r>
            <a:r>
              <a:rPr lang="tr-TR" i="1" dirty="0" err="1" smtClean="0">
                <a:ea typeface="ＭＳ Ｐゴシック" charset="0"/>
              </a:rPr>
              <a:t>sheaeta</a:t>
            </a:r>
            <a:endParaRPr lang="tr-TR" i="1" dirty="0" smtClean="0">
              <a:ea typeface="ＭＳ Ｐゴシック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5576888" y="1793876"/>
            <a:ext cx="550984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74B78">
                    <a:lumMod val="50000"/>
                  </a:srgbClr>
                </a:solidFill>
                <a:effectLst/>
                <a:uLnTx/>
                <a:uFillTx/>
                <a:latin typeface="Lucida Sans Unicode"/>
                <a:ea typeface="ＭＳ Ｐゴシック" panose="020B0600070205080204" pitchFamily="34" charset="-128"/>
                <a:cs typeface="+mn-cs"/>
              </a:rPr>
              <a:t>Model organism, high ethanol production, ethanol resistance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rgbClr val="474B78">
                  <a:lumMod val="50000"/>
                </a:srgbClr>
              </a:solidFill>
              <a:effectLst/>
              <a:uLnTx/>
              <a:uFillTx/>
              <a:latin typeface="Lucida Sans Unicode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" name="Metin kutusu 4"/>
          <p:cNvSpPr txBox="1">
            <a:spLocks noChangeArrowheads="1"/>
          </p:cNvSpPr>
          <p:nvPr/>
        </p:nvSpPr>
        <p:spPr bwMode="auto">
          <a:xfrm>
            <a:off x="5453063" y="2430463"/>
            <a:ext cx="231986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Wide</a:t>
            </a:r>
            <a:r>
              <a:rPr kumimoji="0" lang="tr-TR" altLang="tr-T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tr-TR" altLang="tr-T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range</a:t>
            </a:r>
            <a:r>
              <a:rPr kumimoji="0" lang="tr-TR" altLang="tr-T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of </a:t>
            </a:r>
            <a:r>
              <a:rPr kumimoji="0" lang="tr-TR" altLang="tr-T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substrates</a:t>
            </a:r>
            <a:endParaRPr kumimoji="0" lang="tr-TR" altLang="tr-T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Metin kutusu 5"/>
          <p:cNvSpPr txBox="1">
            <a:spLocks noChangeArrowheads="1"/>
          </p:cNvSpPr>
          <p:nvPr/>
        </p:nvSpPr>
        <p:spPr bwMode="auto">
          <a:xfrm>
            <a:off x="5711826" y="3067051"/>
            <a:ext cx="625363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tr-T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tr-T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Ability to produce ethanol from </a:t>
            </a:r>
            <a:r>
              <a:rPr kumimoji="0" lang="en-US" altLang="tr-T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pentoses</a:t>
            </a:r>
            <a:r>
              <a:rPr kumimoji="0" lang="en-US" altLang="tr-T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such as xylose and arabinose</a:t>
            </a:r>
            <a:endParaRPr kumimoji="0" lang="tr-TR" altLang="tr-T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12" name="Düz Ok Bağlayıcısı 11"/>
          <p:cNvCxnSpPr>
            <a:stCxn id="4" idx="1"/>
          </p:cNvCxnSpPr>
          <p:nvPr/>
        </p:nvCxnSpPr>
        <p:spPr>
          <a:xfrm flipH="1">
            <a:off x="5275263" y="1947765"/>
            <a:ext cx="301625" cy="114399"/>
          </a:xfrm>
          <a:prstGeom prst="straightConnector1">
            <a:avLst/>
          </a:prstGeom>
          <a:ln w="3175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/>
          <p:nvPr/>
        </p:nvCxnSpPr>
        <p:spPr>
          <a:xfrm flipH="1">
            <a:off x="4965701" y="2655888"/>
            <a:ext cx="487363" cy="6350"/>
          </a:xfrm>
          <a:prstGeom prst="straightConnector1">
            <a:avLst/>
          </a:prstGeom>
          <a:ln w="3175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/>
          <p:nvPr/>
        </p:nvCxnSpPr>
        <p:spPr>
          <a:xfrm flipH="1">
            <a:off x="3713163" y="3092450"/>
            <a:ext cx="1879600" cy="0"/>
          </a:xfrm>
          <a:prstGeom prst="straightConnector1">
            <a:avLst/>
          </a:prstGeom>
          <a:ln w="3175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Metin kutusu 28"/>
          <p:cNvSpPr txBox="1">
            <a:spLocks noChangeArrowheads="1"/>
          </p:cNvSpPr>
          <p:nvPr/>
        </p:nvSpPr>
        <p:spPr bwMode="auto">
          <a:xfrm>
            <a:off x="7531100" y="1524000"/>
            <a:ext cx="14542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advantages</a:t>
            </a:r>
            <a:endParaRPr kumimoji="0" lang="tr-TR" altLang="tr-TR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454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Wingdings 3" panose="05040102010807070707" pitchFamily="18" charset="2"/>
              <a:buNone/>
            </a:pPr>
            <a:r>
              <a:rPr lang="tr-TR" altLang="tr-TR" sz="3600" b="1" i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Saccharomyces</a:t>
            </a:r>
            <a:r>
              <a:rPr lang="tr-TR" altLang="tr-TR" sz="3600" b="1" i="1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3600" b="1" i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cerevisiae</a:t>
            </a:r>
            <a:endParaRPr lang="tr-TR" altLang="tr-TR" sz="3600" b="1" i="1" dirty="0">
              <a:solidFill>
                <a:schemeClr val="accent2"/>
              </a:solidFill>
              <a:latin typeface="Comic Sans MS" panose="030F0702030302020204" pitchFamily="66" charset="0"/>
            </a:endParaRPr>
          </a:p>
          <a:p>
            <a:pPr>
              <a:buFont typeface="Wingdings 3" panose="05040102010807070707" pitchFamily="18" charset="2"/>
              <a:buNone/>
            </a:pPr>
            <a:endParaRPr lang="tr-TR" altLang="tr-TR" sz="3600" b="1" i="1" dirty="0">
              <a:solidFill>
                <a:schemeClr val="accent2"/>
              </a:solidFill>
              <a:latin typeface="Comic Sans MS" panose="030F0702030302020204" pitchFamily="66" charset="0"/>
            </a:endParaRPr>
          </a:p>
          <a:p>
            <a:r>
              <a:rPr lang="en-US" altLang="tr-TR" sz="3200" dirty="0" smtClean="0">
                <a:latin typeface="Comic Sans MS" panose="030F0702030302020204" pitchFamily="66" charset="0"/>
              </a:rPr>
              <a:t>This </a:t>
            </a:r>
            <a:r>
              <a:rPr lang="en-US" altLang="tr-TR" sz="3200" dirty="0">
                <a:latin typeface="Comic Sans MS" panose="030F0702030302020204" pitchFamily="66" charset="0"/>
              </a:rPr>
              <a:t>yeast is the universal microorganism used </a:t>
            </a:r>
            <a:r>
              <a:rPr lang="tr-TR" altLang="tr-TR" sz="3200" dirty="0" err="1" smtClean="0">
                <a:latin typeface="Comic Sans MS" panose="030F0702030302020204" pitchFamily="66" charset="0"/>
              </a:rPr>
              <a:t>for</a:t>
            </a:r>
            <a:r>
              <a:rPr lang="en-US" altLang="tr-TR" sz="3200" dirty="0" smtClean="0">
                <a:latin typeface="Comic Sans MS" panose="030F0702030302020204" pitchFamily="66" charset="0"/>
              </a:rPr>
              <a:t> </a:t>
            </a:r>
            <a:r>
              <a:rPr lang="en-US" altLang="tr-TR" sz="3200" dirty="0">
                <a:latin typeface="Comic Sans MS" panose="030F0702030302020204" pitchFamily="66" charset="0"/>
              </a:rPr>
              <a:t>ethanol </a:t>
            </a:r>
            <a:r>
              <a:rPr lang="tr-TR" altLang="tr-TR" sz="3200" dirty="0" err="1" smtClean="0">
                <a:latin typeface="Comic Sans MS" panose="030F0702030302020204" pitchFamily="66" charset="0"/>
              </a:rPr>
              <a:t>production</a:t>
            </a:r>
            <a:r>
              <a:rPr lang="tr-TR" altLang="tr-TR" sz="3200" dirty="0" smtClean="0">
                <a:latin typeface="Comic Sans MS" panose="030F0702030302020204" pitchFamily="66" charset="0"/>
              </a:rPr>
              <a:t> </a:t>
            </a:r>
            <a:r>
              <a:rPr lang="en-US" altLang="tr-TR" sz="3200" dirty="0" smtClean="0">
                <a:latin typeface="Comic Sans MS" panose="030F0702030302020204" pitchFamily="66" charset="0"/>
              </a:rPr>
              <a:t>from </a:t>
            </a:r>
            <a:r>
              <a:rPr lang="en-US" altLang="tr-TR" sz="3200" dirty="0">
                <a:latin typeface="Comic Sans MS" panose="030F0702030302020204" pitchFamily="66" charset="0"/>
              </a:rPr>
              <a:t>starch and sugar raw materials.</a:t>
            </a:r>
          </a:p>
          <a:p>
            <a:r>
              <a:rPr lang="en-US" altLang="tr-TR" sz="3200" dirty="0">
                <a:latin typeface="Comic Sans MS" panose="030F0702030302020204" pitchFamily="66" charset="0"/>
              </a:rPr>
              <a:t>Glucose, fructose, mannose, galactose, sucrose, maltose and </a:t>
            </a:r>
            <a:r>
              <a:rPr lang="en-US" altLang="tr-TR" sz="3200" dirty="0" err="1">
                <a:latin typeface="Comic Sans MS" panose="030F0702030302020204" pitchFamily="66" charset="0"/>
              </a:rPr>
              <a:t>maltotriose</a:t>
            </a:r>
            <a:r>
              <a:rPr lang="en-US" altLang="tr-TR" sz="3200" dirty="0">
                <a:latin typeface="Comic Sans MS" panose="030F0702030302020204" pitchFamily="66" charset="0"/>
              </a:rPr>
              <a:t> are the sugars metabolized by this yeast.</a:t>
            </a:r>
            <a:endParaRPr lang="tr-TR" altLang="tr-TR" sz="3200" dirty="0">
              <a:latin typeface="Comic Sans MS" panose="030F0702030302020204" pitchFamily="66" charset="0"/>
            </a:endParaRPr>
          </a:p>
          <a:p>
            <a:endParaRPr lang="tr-TR" altLang="tr-TR" dirty="0" smtClean="0">
              <a:latin typeface="Comic Sans MS" panose="030F0702030302020204" pitchFamily="66" charset="0"/>
            </a:endParaRPr>
          </a:p>
          <a:p>
            <a:pPr>
              <a:buFont typeface="Wingdings 3" panose="05040102010807070707" pitchFamily="18" charset="2"/>
              <a:buNone/>
            </a:pPr>
            <a:endParaRPr lang="tr-TR" altLang="tr-TR" dirty="0" smtClean="0">
              <a:latin typeface="Comic Sans MS" panose="030F0702030302020204" pitchFamily="66" charset="0"/>
            </a:endParaRPr>
          </a:p>
          <a:p>
            <a:pPr>
              <a:buFont typeface="Wingdings 3" panose="05040102010807070707" pitchFamily="18" charset="2"/>
              <a:buNone/>
            </a:pPr>
            <a:endParaRPr lang="tr-TR" alt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73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3"/>
          <p:cNvSpPr>
            <a:spLocks noGrp="1"/>
          </p:cNvSpPr>
          <p:nvPr>
            <p:ph type="body" idx="1"/>
          </p:nvPr>
        </p:nvSpPr>
        <p:spPr>
          <a:xfrm>
            <a:off x="1524000" y="549276"/>
            <a:ext cx="9144000" cy="5457825"/>
          </a:xfrm>
        </p:spPr>
        <p:txBody>
          <a:bodyPr/>
          <a:lstStyle/>
          <a:p>
            <a:r>
              <a:rPr lang="en-US" altLang="tr-TR" sz="3200" i="1" dirty="0">
                <a:latin typeface="Comic Sans MS" panose="030F0702030302020204" pitchFamily="66" charset="0"/>
              </a:rPr>
              <a:t>Ethanol production by S. cerevisiae is through the glycolytic pathway.</a:t>
            </a:r>
          </a:p>
          <a:p>
            <a:endParaRPr lang="en-US" altLang="tr-TR" sz="3200" i="1" dirty="0">
              <a:latin typeface="Comic Sans MS" panose="030F0702030302020204" pitchFamily="66" charset="0"/>
            </a:endParaRPr>
          </a:p>
          <a:p>
            <a:r>
              <a:rPr lang="en-US" altLang="tr-TR" sz="3200" i="1" dirty="0">
                <a:latin typeface="Comic Sans MS" panose="030F0702030302020204" pitchFamily="66" charset="0"/>
              </a:rPr>
              <a:t>In its simplest form, ethanol production from glucose:</a:t>
            </a:r>
            <a:endParaRPr lang="tr-TR" altLang="tr-TR" sz="3200" dirty="0">
              <a:latin typeface="Comic Sans MS" panose="030F0702030302020204" pitchFamily="66" charset="0"/>
            </a:endParaRPr>
          </a:p>
          <a:p>
            <a:pPr>
              <a:buFont typeface="Wingdings 3" panose="05040102010807070707" pitchFamily="18" charset="2"/>
              <a:buNone/>
            </a:pPr>
            <a:r>
              <a:rPr lang="tr-TR" altLang="tr-TR" sz="2400" dirty="0">
                <a:latin typeface="Comic Sans MS" panose="030F0702030302020204" pitchFamily="66" charset="0"/>
              </a:rPr>
              <a:t>C</a:t>
            </a:r>
            <a:r>
              <a:rPr lang="tr-TR" altLang="tr-TR" sz="2400" baseline="-25000" dirty="0">
                <a:latin typeface="Comic Sans MS" panose="030F0702030302020204" pitchFamily="66" charset="0"/>
              </a:rPr>
              <a:t>6</a:t>
            </a:r>
            <a:r>
              <a:rPr lang="tr-TR" altLang="tr-TR" sz="2400" dirty="0">
                <a:latin typeface="Comic Sans MS" panose="030F0702030302020204" pitchFamily="66" charset="0"/>
              </a:rPr>
              <a:t>H</a:t>
            </a:r>
            <a:r>
              <a:rPr lang="tr-TR" altLang="tr-TR" sz="2400" baseline="-25000" dirty="0">
                <a:latin typeface="Comic Sans MS" panose="030F0702030302020204" pitchFamily="66" charset="0"/>
              </a:rPr>
              <a:t>12</a:t>
            </a:r>
            <a:r>
              <a:rPr lang="tr-TR" altLang="tr-TR" sz="2400" dirty="0">
                <a:latin typeface="Comic Sans MS" panose="030F0702030302020204" pitchFamily="66" charset="0"/>
              </a:rPr>
              <a:t>O</a:t>
            </a:r>
            <a:r>
              <a:rPr lang="tr-TR" altLang="tr-TR" sz="2400" baseline="-25000" dirty="0">
                <a:latin typeface="Comic Sans MS" panose="030F0702030302020204" pitchFamily="66" charset="0"/>
              </a:rPr>
              <a:t>6</a:t>
            </a:r>
            <a:r>
              <a:rPr lang="tr-TR" altLang="tr-TR" sz="2400" dirty="0">
                <a:latin typeface="Comic Sans MS" panose="030F0702030302020204" pitchFamily="66" charset="0"/>
              </a:rPr>
              <a:t>+2Pi+2ADP</a:t>
            </a:r>
            <a:r>
              <a:rPr lang="tr-TR" altLang="tr-TR" sz="3200" dirty="0">
                <a:latin typeface="Comic Sans MS" panose="030F0702030302020204" pitchFamily="66" charset="0"/>
              </a:rPr>
              <a:t>           </a:t>
            </a:r>
            <a:r>
              <a:rPr lang="tr-TR" altLang="tr-TR" sz="2400" b="1" dirty="0">
                <a:latin typeface="Comic Sans MS" panose="030F0702030302020204" pitchFamily="66" charset="0"/>
              </a:rPr>
              <a:t>2</a:t>
            </a:r>
            <a:r>
              <a:rPr lang="tr-TR" altLang="tr-TR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C</a:t>
            </a:r>
            <a:r>
              <a:rPr lang="tr-TR" altLang="tr-TR" sz="2400" b="1" baseline="-25000" dirty="0">
                <a:solidFill>
                  <a:srgbClr val="C00000"/>
                </a:solidFill>
                <a:latin typeface="Comic Sans MS" panose="030F0702030302020204" pitchFamily="66" charset="0"/>
              </a:rPr>
              <a:t>2</a:t>
            </a:r>
            <a:r>
              <a:rPr lang="tr-TR" altLang="tr-TR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H</a:t>
            </a:r>
            <a:r>
              <a:rPr lang="tr-TR" altLang="tr-TR" sz="2400" b="1" baseline="-25000" dirty="0">
                <a:solidFill>
                  <a:srgbClr val="C00000"/>
                </a:solidFill>
                <a:latin typeface="Comic Sans MS" panose="030F0702030302020204" pitchFamily="66" charset="0"/>
              </a:rPr>
              <a:t>5</a:t>
            </a:r>
            <a:r>
              <a:rPr lang="tr-TR" altLang="tr-TR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OH</a:t>
            </a:r>
            <a:r>
              <a:rPr lang="tr-TR" altLang="tr-TR" sz="2400" dirty="0">
                <a:latin typeface="Comic Sans MS" panose="030F0702030302020204" pitchFamily="66" charset="0"/>
              </a:rPr>
              <a:t>+2CO</a:t>
            </a:r>
            <a:r>
              <a:rPr lang="tr-TR" altLang="tr-TR" sz="2400" baseline="-25000" dirty="0">
                <a:latin typeface="Comic Sans MS" panose="030F0702030302020204" pitchFamily="66" charset="0"/>
              </a:rPr>
              <a:t>2</a:t>
            </a:r>
            <a:r>
              <a:rPr lang="tr-TR" altLang="tr-TR" sz="2400" dirty="0">
                <a:latin typeface="Comic Sans MS" panose="030F0702030302020204" pitchFamily="66" charset="0"/>
              </a:rPr>
              <a:t>+2ATP+2H</a:t>
            </a:r>
            <a:r>
              <a:rPr lang="tr-TR" altLang="tr-TR" sz="2400" baseline="-25000" dirty="0">
                <a:latin typeface="Comic Sans MS" panose="030F0702030302020204" pitchFamily="66" charset="0"/>
              </a:rPr>
              <a:t>2</a:t>
            </a:r>
            <a:r>
              <a:rPr lang="tr-TR" altLang="tr-TR" sz="2400" dirty="0">
                <a:latin typeface="Comic Sans MS" panose="030F0702030302020204" pitchFamily="66" charset="0"/>
              </a:rPr>
              <a:t>O</a:t>
            </a:r>
          </a:p>
          <a:p>
            <a:pPr>
              <a:buFont typeface="Wingdings 3" panose="05040102010807070707" pitchFamily="18" charset="2"/>
              <a:buNone/>
            </a:pPr>
            <a:r>
              <a:rPr lang="tr-TR" altLang="tr-TR" sz="32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220163" name="Line 4"/>
          <p:cNvSpPr>
            <a:spLocks noChangeShapeType="1"/>
          </p:cNvSpPr>
          <p:nvPr/>
        </p:nvSpPr>
        <p:spPr bwMode="auto">
          <a:xfrm>
            <a:off x="4511676" y="3573463"/>
            <a:ext cx="792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649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3"/>
          <p:cNvSpPr>
            <a:spLocks noGrp="1"/>
          </p:cNvSpPr>
          <p:nvPr>
            <p:ph type="body" idx="1"/>
          </p:nvPr>
        </p:nvSpPr>
        <p:spPr>
          <a:xfrm>
            <a:off x="1981200" y="517525"/>
            <a:ext cx="8229600" cy="60071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n-US" altLang="tr-TR" sz="3200" dirty="0">
                <a:latin typeface="Comic Sans MS" panose="030F0702030302020204" pitchFamily="66" charset="0"/>
              </a:rPr>
              <a:t>According to the above equation, theoretically 0.511 grams of ethanol is produced from 1 gram of glucose. But in practice this is not the case. Because;</a:t>
            </a:r>
          </a:p>
          <a:p>
            <a:pPr algn="just">
              <a:lnSpc>
                <a:spcPct val="90000"/>
              </a:lnSpc>
            </a:pPr>
            <a:endParaRPr lang="en-US" altLang="tr-TR" sz="3200" dirty="0">
              <a:latin typeface="Comic Sans MS" panose="030F0702030302020204" pitchFamily="66" charset="0"/>
            </a:endParaRPr>
          </a:p>
          <a:p>
            <a:pPr algn="just">
              <a:lnSpc>
                <a:spcPct val="90000"/>
              </a:lnSpc>
            </a:pPr>
            <a:r>
              <a:rPr lang="en-US" altLang="tr-TR" sz="3200" dirty="0">
                <a:latin typeface="Comic Sans MS" panose="030F0702030302020204" pitchFamily="66" charset="0"/>
              </a:rPr>
              <a:t>Not all glucose is converted to ethanol. In addition, cell material synthesis, cell continuity, glycerol, acetic acid and so on. It is also used in the formation of by-products.</a:t>
            </a:r>
          </a:p>
          <a:p>
            <a:pPr algn="just">
              <a:lnSpc>
                <a:spcPct val="90000"/>
              </a:lnSpc>
            </a:pPr>
            <a:endParaRPr lang="en-US" altLang="tr-TR" sz="3200" dirty="0">
              <a:latin typeface="Comic Sans MS" panose="030F0702030302020204" pitchFamily="66" charset="0"/>
            </a:endParaRPr>
          </a:p>
          <a:p>
            <a:pPr algn="just">
              <a:lnSpc>
                <a:spcPct val="90000"/>
              </a:lnSpc>
            </a:pPr>
            <a:r>
              <a:rPr lang="en-US" altLang="tr-TR" sz="3200" dirty="0">
                <a:latin typeface="Comic Sans MS" panose="030F0702030302020204" pitchFamily="66" charset="0"/>
              </a:rPr>
              <a:t>But under ideal conditions, 90-95% ethanol yield can be achieved.</a:t>
            </a:r>
            <a:endParaRPr lang="tr-TR" altLang="tr-TR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58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tr-TR" sz="3200" dirty="0">
                <a:latin typeface="Comic Sans MS" panose="030F0702030302020204" pitchFamily="66" charset="0"/>
              </a:rPr>
              <a:t>In industrial applications, a wide range of sugars are present. But yeast primarily consumes glucose and sucrose.</a:t>
            </a:r>
          </a:p>
          <a:p>
            <a:pPr algn="just"/>
            <a:endParaRPr lang="en-US" altLang="tr-TR" sz="3200" dirty="0">
              <a:latin typeface="Comic Sans MS" panose="030F0702030302020204" pitchFamily="66" charset="0"/>
            </a:endParaRPr>
          </a:p>
          <a:p>
            <a:pPr algn="just"/>
            <a:r>
              <a:rPr lang="en-US" altLang="tr-TR" sz="3200" dirty="0">
                <a:latin typeface="Comic Sans MS" panose="030F0702030302020204" pitchFamily="66" charset="0"/>
              </a:rPr>
              <a:t>The presence of these two sugars represses the uptake and </a:t>
            </a:r>
            <a:r>
              <a:rPr lang="en-US" altLang="tr-TR" sz="3200" dirty="0" err="1" smtClean="0">
                <a:latin typeface="Comic Sans MS" panose="030F0702030302020204" pitchFamily="66" charset="0"/>
              </a:rPr>
              <a:t>metaboli</a:t>
            </a:r>
            <a:r>
              <a:rPr lang="tr-TR" altLang="tr-TR" sz="3200" dirty="0" smtClean="0">
                <a:latin typeface="Comic Sans MS" panose="030F0702030302020204" pitchFamily="66" charset="0"/>
              </a:rPr>
              <a:t>s</a:t>
            </a:r>
            <a:r>
              <a:rPr lang="en-US" altLang="tr-TR" sz="3200" dirty="0" err="1" smtClean="0">
                <a:latin typeface="Comic Sans MS" panose="030F0702030302020204" pitchFamily="66" charset="0"/>
              </a:rPr>
              <a:t>ation</a:t>
            </a:r>
            <a:r>
              <a:rPr lang="en-US" altLang="tr-TR" sz="3200" dirty="0" smtClean="0">
                <a:latin typeface="Comic Sans MS" panose="030F0702030302020204" pitchFamily="66" charset="0"/>
              </a:rPr>
              <a:t> </a:t>
            </a:r>
            <a:r>
              <a:rPr lang="en-US" altLang="tr-TR" sz="3200" dirty="0">
                <a:latin typeface="Comic Sans MS" panose="030F0702030302020204" pitchFamily="66" charset="0"/>
              </a:rPr>
              <a:t>of other sugars.</a:t>
            </a:r>
            <a:endParaRPr lang="tr-TR" altLang="tr-TR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79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tr-TR" sz="3200" dirty="0">
                <a:latin typeface="Comic Sans MS" panose="030F0702030302020204" pitchFamily="66" charset="0"/>
              </a:rPr>
              <a:t>Yeast needs Ca, Mg, </a:t>
            </a:r>
            <a:r>
              <a:rPr lang="en-US" altLang="tr-TR" sz="3200" dirty="0" err="1">
                <a:latin typeface="Comic Sans MS" panose="030F0702030302020204" pitchFamily="66" charset="0"/>
              </a:rPr>
              <a:t>Mn</a:t>
            </a:r>
            <a:r>
              <a:rPr lang="en-US" altLang="tr-TR" sz="3200" dirty="0">
                <a:latin typeface="Comic Sans MS" panose="030F0702030302020204" pitchFamily="66" charset="0"/>
              </a:rPr>
              <a:t>, Co, Fe, Cu, K, Na, Zn minerals for </a:t>
            </a:r>
            <a:r>
              <a:rPr lang="tr-TR" altLang="tr-TR" sz="3200" dirty="0" err="1" smtClean="0">
                <a:latin typeface="Comic Sans MS" panose="030F0702030302020204" pitchFamily="66" charset="0"/>
              </a:rPr>
              <a:t>growth</a:t>
            </a:r>
            <a:r>
              <a:rPr lang="tr-TR" altLang="tr-TR" sz="3200" dirty="0" smtClean="0">
                <a:latin typeface="Comic Sans MS" panose="030F0702030302020204" pitchFamily="66" charset="0"/>
              </a:rPr>
              <a:t> </a:t>
            </a:r>
            <a:r>
              <a:rPr lang="en-US" altLang="tr-TR" sz="3200" dirty="0" smtClean="0">
                <a:latin typeface="Comic Sans MS" panose="030F0702030302020204" pitchFamily="66" charset="0"/>
              </a:rPr>
              <a:t>and </a:t>
            </a:r>
            <a:r>
              <a:rPr lang="en-US" altLang="tr-TR" sz="3200" dirty="0">
                <a:latin typeface="Comic Sans MS" panose="030F0702030302020204" pitchFamily="66" charset="0"/>
              </a:rPr>
              <a:t>ethanol fermentation.</a:t>
            </a:r>
          </a:p>
          <a:p>
            <a:pPr algn="just"/>
            <a:endParaRPr lang="en-US" altLang="tr-TR" sz="3200" dirty="0">
              <a:latin typeface="Comic Sans MS" panose="030F0702030302020204" pitchFamily="66" charset="0"/>
            </a:endParaRPr>
          </a:p>
          <a:p>
            <a:pPr algn="just"/>
            <a:r>
              <a:rPr lang="en-US" altLang="tr-TR" sz="3200" dirty="0">
                <a:latin typeface="Comic Sans MS" panose="030F0702030302020204" pitchFamily="66" charset="0"/>
              </a:rPr>
              <a:t>Organic nutrients and other substances </a:t>
            </a:r>
            <a:r>
              <a:rPr lang="en-US" altLang="tr-TR" sz="3200" dirty="0" smtClean="0">
                <a:latin typeface="Comic Sans MS" panose="030F0702030302020204" pitchFamily="66" charset="0"/>
              </a:rPr>
              <a:t>that</a:t>
            </a:r>
            <a:r>
              <a:rPr lang="tr-TR" altLang="tr-TR" sz="3200" dirty="0" smtClean="0">
                <a:latin typeface="Comic Sans MS" panose="030F0702030302020204" pitchFamily="66" charset="0"/>
              </a:rPr>
              <a:t> </a:t>
            </a:r>
            <a:r>
              <a:rPr lang="en-US" altLang="tr-TR" sz="3200" dirty="0" smtClean="0">
                <a:latin typeface="Comic Sans MS" panose="030F0702030302020204" pitchFamily="66" charset="0"/>
              </a:rPr>
              <a:t>are </a:t>
            </a:r>
            <a:r>
              <a:rPr lang="en-US" altLang="tr-TR" sz="3200" dirty="0">
                <a:latin typeface="Comic Sans MS" panose="030F0702030302020204" pitchFamily="66" charset="0"/>
              </a:rPr>
              <a:t>already</a:t>
            </a:r>
            <a:r>
              <a:rPr lang="tr-TR" altLang="tr-TR" sz="3200" dirty="0" smtClean="0">
                <a:latin typeface="Comic Sans MS" panose="030F0702030302020204" pitchFamily="66" charset="0"/>
              </a:rPr>
              <a:t> </a:t>
            </a:r>
            <a:r>
              <a:rPr lang="en-US" altLang="tr-TR" sz="3200" dirty="0" smtClean="0">
                <a:latin typeface="Comic Sans MS" panose="030F0702030302020204" pitchFamily="66" charset="0"/>
              </a:rPr>
              <a:t>present </a:t>
            </a:r>
            <a:r>
              <a:rPr lang="en-US" altLang="tr-TR" sz="3200" dirty="0">
                <a:latin typeface="Comic Sans MS" panose="030F0702030302020204" pitchFamily="66" charset="0"/>
              </a:rPr>
              <a:t>in industrial raw </a:t>
            </a:r>
            <a:r>
              <a:rPr lang="en-US" altLang="tr-TR" sz="3200" dirty="0" smtClean="0">
                <a:latin typeface="Comic Sans MS" panose="030F0702030302020204" pitchFamily="66" charset="0"/>
              </a:rPr>
              <a:t>materials</a:t>
            </a:r>
            <a:r>
              <a:rPr lang="tr-TR" altLang="tr-TR" sz="3200" dirty="0" smtClean="0">
                <a:latin typeface="Comic Sans MS" panose="030F0702030302020204" pitchFamily="66" charset="0"/>
              </a:rPr>
              <a:t>,</a:t>
            </a:r>
            <a:r>
              <a:rPr lang="en-US" altLang="tr-TR" sz="3200" dirty="0" smtClean="0">
                <a:latin typeface="Comic Sans MS" panose="030F0702030302020204" pitchFamily="66" charset="0"/>
              </a:rPr>
              <a:t> </a:t>
            </a:r>
            <a:r>
              <a:rPr lang="en-US" altLang="tr-TR" sz="3200" dirty="0">
                <a:latin typeface="Comic Sans MS" panose="030F0702030302020204" pitchFamily="66" charset="0"/>
              </a:rPr>
              <a:t>improve ethanol </a:t>
            </a:r>
            <a:r>
              <a:rPr lang="en-US" altLang="tr-TR" sz="3200" dirty="0" smtClean="0">
                <a:latin typeface="Comic Sans MS" panose="030F0702030302020204" pitchFamily="66" charset="0"/>
              </a:rPr>
              <a:t>production</a:t>
            </a:r>
            <a:endParaRPr lang="tr-TR" altLang="tr-TR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91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3"/>
          <p:cNvSpPr>
            <a:spLocks noGrp="1"/>
          </p:cNvSpPr>
          <p:nvPr>
            <p:ph type="body" idx="1"/>
          </p:nvPr>
        </p:nvSpPr>
        <p:spPr>
          <a:xfrm>
            <a:off x="369277" y="333376"/>
            <a:ext cx="9841523" cy="6048375"/>
          </a:xfrm>
        </p:spPr>
        <p:txBody>
          <a:bodyPr/>
          <a:lstStyle/>
          <a:p>
            <a:pPr algn="just"/>
            <a:r>
              <a:rPr lang="en-US" altLang="tr-TR" sz="3200" dirty="0">
                <a:latin typeface="Comic Sans MS" panose="030F0702030302020204" pitchFamily="66" charset="0"/>
              </a:rPr>
              <a:t>S. cerevisiae is inhibited from its own product, ethanol. The increase in ethanol disrupts the </a:t>
            </a:r>
            <a:r>
              <a:rPr lang="en-US" altLang="tr-TR" sz="3200" dirty="0" err="1">
                <a:latin typeface="Comic Sans MS" panose="030F0702030302020204" pitchFamily="66" charset="0"/>
              </a:rPr>
              <a:t>flowability</a:t>
            </a:r>
            <a:r>
              <a:rPr lang="en-US" altLang="tr-TR" sz="3200" dirty="0">
                <a:latin typeface="Comic Sans MS" panose="030F0702030302020204" pitchFamily="66" charset="0"/>
              </a:rPr>
              <a:t> and permeability of the cell membrane. Therefore, it causes loss of ions and small metabolites.</a:t>
            </a:r>
          </a:p>
          <a:p>
            <a:pPr algn="just"/>
            <a:endParaRPr lang="en-US" altLang="tr-TR" sz="3200" dirty="0">
              <a:latin typeface="Comic Sans MS" panose="030F0702030302020204" pitchFamily="66" charset="0"/>
            </a:endParaRPr>
          </a:p>
          <a:p>
            <a:pPr algn="just"/>
            <a:r>
              <a:rPr lang="en-US" altLang="tr-TR" sz="3200" dirty="0">
                <a:latin typeface="Comic Sans MS" panose="030F0702030302020204" pitchFamily="66" charset="0"/>
              </a:rPr>
              <a:t>Ethanol inhibition can be prevented using Ca. However, </a:t>
            </a:r>
            <a:r>
              <a:rPr lang="tr-TR" altLang="tr-TR" sz="3200" dirty="0" smtClean="0">
                <a:latin typeface="Comic Sans MS" panose="030F0702030302020204" pitchFamily="66" charset="0"/>
              </a:rPr>
              <a:t>it is </a:t>
            </a:r>
            <a:r>
              <a:rPr lang="tr-TR" altLang="tr-TR" sz="3200" dirty="0" err="1" smtClean="0">
                <a:latin typeface="Comic Sans MS" panose="030F0702030302020204" pitchFamily="66" charset="0"/>
              </a:rPr>
              <a:t>important</a:t>
            </a:r>
            <a:r>
              <a:rPr lang="tr-TR" altLang="tr-TR" sz="3200" dirty="0" smtClean="0">
                <a:latin typeface="Comic Sans MS" panose="030F0702030302020204" pitchFamily="66" charset="0"/>
              </a:rPr>
              <a:t> </a:t>
            </a:r>
            <a:r>
              <a:rPr lang="tr-TR" altLang="tr-TR" sz="3200" dirty="0" err="1" smtClean="0">
                <a:latin typeface="Comic Sans MS" panose="030F0702030302020204" pitchFamily="66" charset="0"/>
              </a:rPr>
              <a:t>to</a:t>
            </a:r>
            <a:r>
              <a:rPr lang="tr-TR" altLang="tr-TR" sz="3200" dirty="0" smtClean="0">
                <a:latin typeface="Comic Sans MS" panose="030F0702030302020204" pitchFamily="66" charset="0"/>
              </a:rPr>
              <a:t> optimize </a:t>
            </a:r>
            <a:r>
              <a:rPr lang="tr-TR" altLang="tr-TR" sz="3200" dirty="0" err="1" smtClean="0">
                <a:latin typeface="Comic Sans MS" panose="030F0702030302020204" pitchFamily="66" charset="0"/>
              </a:rPr>
              <a:t>Ca</a:t>
            </a:r>
            <a:r>
              <a:rPr lang="tr-TR" altLang="tr-TR" sz="3200" dirty="0" smtClean="0">
                <a:latin typeface="Comic Sans MS" panose="030F0702030302020204" pitchFamily="66" charset="0"/>
              </a:rPr>
              <a:t> </a:t>
            </a:r>
            <a:r>
              <a:rPr lang="tr-TR" altLang="tr-TR" sz="3200" dirty="0" err="1" smtClean="0">
                <a:latin typeface="Comic Sans MS" panose="030F0702030302020204" pitchFamily="66" charset="0"/>
              </a:rPr>
              <a:t>concentration</a:t>
            </a:r>
            <a:r>
              <a:rPr lang="tr-TR" altLang="tr-TR" sz="3200" dirty="0" smtClean="0">
                <a:latin typeface="Comic Sans MS" panose="030F0702030302020204" pitchFamily="66" charset="0"/>
              </a:rPr>
              <a:t>. </a:t>
            </a:r>
            <a:r>
              <a:rPr lang="en-US" altLang="tr-TR" sz="3200" dirty="0" smtClean="0">
                <a:latin typeface="Comic Sans MS" panose="030F0702030302020204" pitchFamily="66" charset="0"/>
              </a:rPr>
              <a:t>Because </a:t>
            </a:r>
            <a:r>
              <a:rPr lang="en-US" altLang="tr-TR" sz="3200" dirty="0">
                <a:latin typeface="Comic Sans MS" panose="030F0702030302020204" pitchFamily="66" charset="0"/>
              </a:rPr>
              <a:t>the high Ca: Mg ratio negatively affects the growth and ethanol production by causing </a:t>
            </a:r>
            <a:r>
              <a:rPr lang="en-US" altLang="tr-TR" sz="3200" dirty="0" err="1">
                <a:latin typeface="Comic Sans MS" panose="030F0702030302020204" pitchFamily="66" charset="0"/>
              </a:rPr>
              <a:t>antogonism</a:t>
            </a:r>
            <a:r>
              <a:rPr lang="en-US" altLang="tr-TR" sz="3200" dirty="0">
                <a:latin typeface="Comic Sans MS" panose="030F0702030302020204" pitchFamily="66" charset="0"/>
              </a:rPr>
              <a:t>.</a:t>
            </a:r>
            <a:endParaRPr lang="tr-TR" altLang="tr-TR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46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tr-TR" sz="3200" dirty="0">
                <a:latin typeface="Comic Sans MS" panose="030F0702030302020204" pitchFamily="66" charset="0"/>
              </a:rPr>
              <a:t>Acetic and lactic acids may also cause inhibition in S. cerevisiae yeast. In ethanol fermentation, these are by-products and are synthesized in small amounts.</a:t>
            </a:r>
          </a:p>
          <a:p>
            <a:pPr algn="just"/>
            <a:r>
              <a:rPr lang="en-US" altLang="tr-TR" sz="3200" dirty="0">
                <a:latin typeface="Comic Sans MS" panose="030F0702030302020204" pitchFamily="66" charset="0"/>
              </a:rPr>
              <a:t>However, as it can accumulate on a large scale in industrial applications, it adversely affects growth and ethanol production.</a:t>
            </a:r>
            <a:endParaRPr lang="tr-TR" altLang="tr-TR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48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830</Words>
  <Application>Microsoft Office PowerPoint</Application>
  <PresentationFormat>Geniş ekran</PresentationFormat>
  <Paragraphs>85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7" baseType="lpstr">
      <vt:lpstr>ＭＳ Ｐゴシック</vt:lpstr>
      <vt:lpstr>ＭＳ Ｐゴシック</vt:lpstr>
      <vt:lpstr>Arial</vt:lpstr>
      <vt:lpstr>Comic Sans MS</vt:lpstr>
      <vt:lpstr>Lucida Sans Unicode</vt:lpstr>
      <vt:lpstr>Verdana</vt:lpstr>
      <vt:lpstr>Wingdings 2</vt:lpstr>
      <vt:lpstr>Wingdings 3</vt:lpstr>
      <vt:lpstr>Kalabalık</vt:lpstr>
      <vt:lpstr>BIOETHANOL</vt:lpstr>
      <vt:lpstr>Bioethanol producing microorganisms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Ethanol Production from Lignocellulosic Raw Materials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BIOETHANOL</dc:title>
  <dc:creator>Sevgi ERTUĞRUL</dc:creator>
  <cp:lastModifiedBy>Sevgi ERTUĞRUL</cp:lastModifiedBy>
  <cp:revision>1</cp:revision>
  <dcterms:created xsi:type="dcterms:W3CDTF">2020-01-08T05:13:13Z</dcterms:created>
  <dcterms:modified xsi:type="dcterms:W3CDTF">2020-01-08T05:15:25Z</dcterms:modified>
</cp:coreProperties>
</file>