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1BB1CA-9DC2-486E-830A-FEA67A64A995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E95F-AB60-4C43-B4E8-D7941E21F8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348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F4AF5-F874-4346-99A5-A900536105E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CE959-7BA3-4EEF-99B6-9AB17BDCB8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68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0AE1E-F301-46E6-937D-1F4FA0F4B9A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0A0F8-7476-498D-8AEE-3AE07F891D1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1556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75F3A-7DA8-41C1-9BBE-F216E7FCED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6078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A2E0-E8BA-4D7C-AC86-573453626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67302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3D02C-A358-44B6-8570-BEF9858B59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E0088-2EA9-4A5A-982D-C28B3499C5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09558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12AB-4593-4EA0-BF98-7E2E38EC305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E6BD-DBC8-41DC-A393-D5CCCA7D2C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868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543A-C805-4C9D-8BEF-0AE7E07061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2979-A044-4E5D-9514-28208029608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178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3C4B-57CD-42DA-BBD8-FC09120C442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A4EDB-10A2-4FBA-A3FC-472F9CCEEF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9410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7519-1292-4EC1-A7B7-ABF4D8F739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24B8D-BDEA-462E-B28A-F29C65A571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73820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2525-F34C-4139-87FE-6F0D9C62F768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984F-BFF2-46A5-B03A-39ACC96220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8671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6EEA3-EC2A-4919-BC16-C4DB1CA76F9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7B20-5043-4AB1-BC4C-E6454E0982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02940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7FEF-1FDA-4C21-ACB3-0F9C1B4F93C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AC6D2-A2B6-4958-87F2-E8FF911CDA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1849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213F-2B1B-4623-A6C4-76CBDCEFCAD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A9231-062F-4D8C-BC39-97E128F699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9808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AF91-E6BB-4CFF-8F84-CC770A7E33D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53BE-D9BE-4701-B319-9FEAF18CDED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3464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4859AD7F-F247-4670-98C1-11877C7629A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918AF061-5CB9-4F7A-BF0C-664F0F8960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872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/>
          </p:cNvSpPr>
          <p:nvPr>
            <p:ph type="title"/>
          </p:nvPr>
        </p:nvSpPr>
        <p:spPr bwMode="auto"/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tr-TR" sz="5400" dirty="0" smtClean="0">
                <a:effectLst/>
                <a:latin typeface="Comic Sans MS" pitchFamily="66" charset="0"/>
                <a:ea typeface="+mj-ea"/>
              </a:rPr>
              <a:t>BIOETHANOL</a:t>
            </a:r>
            <a:endParaRPr lang="tr-TR" sz="5400" dirty="0">
              <a:effectLst/>
              <a:latin typeface="Comic Sans MS" pitchFamily="66" charset="0"/>
              <a:ea typeface="+mj-ea"/>
            </a:endParaRPr>
          </a:p>
        </p:txBody>
      </p:sp>
      <p:sp>
        <p:nvSpPr>
          <p:cNvPr id="141315" name="Rectangle 3"/>
          <p:cNvSpPr>
            <a:spLocks noGrp="1"/>
          </p:cNvSpPr>
          <p:nvPr>
            <p:ph type="body" idx="1"/>
          </p:nvPr>
        </p:nvSpPr>
        <p:spPr>
          <a:xfrm>
            <a:off x="1981200" y="2574926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altLang="tr-TR" sz="4000" b="1" dirty="0">
                <a:latin typeface="Comic Sans MS" panose="030F0702030302020204" pitchFamily="66" charset="0"/>
              </a:rPr>
              <a:t>Ethanol Production from Sugar and Starch Raw Materials</a:t>
            </a:r>
            <a:endParaRPr lang="tr-TR" altLang="tr-TR" sz="4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37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3"/>
          <p:cNvSpPr>
            <a:spLocks noGrp="1"/>
          </p:cNvSpPr>
          <p:nvPr>
            <p:ph type="body" idx="1"/>
          </p:nvPr>
        </p:nvSpPr>
        <p:spPr>
          <a:xfrm>
            <a:off x="254977" y="476250"/>
            <a:ext cx="11605846" cy="5976938"/>
          </a:xfrm>
        </p:spPr>
        <p:txBody>
          <a:bodyPr/>
          <a:lstStyle/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Oxygen plays an important role in S. cerevisiae metabolism. Ethanol inhibition is reduced in micro-aerobic conditions compared to anaerobic conditions. Ventilation conditions also affect the formation of by-products. For example, glycerol synthesis can be virtually eliminated.</a:t>
            </a:r>
          </a:p>
          <a:p>
            <a:pPr algn="just"/>
            <a:endParaRPr lang="en-US" altLang="tr-TR" sz="3200" dirty="0">
              <a:latin typeface="Comic Sans MS" panose="030F0702030302020204" pitchFamily="66" charset="0"/>
            </a:endParaRPr>
          </a:p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However, if the amount of oxygen is too high, the cell will increase its biomass rather than produce ethanol.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1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 3" panose="05040102010807070707" pitchFamily="18" charset="2"/>
              <a:buNone/>
            </a:pPr>
            <a:r>
              <a:rPr lang="tr-TR" altLang="tr-TR" sz="3600" b="1" i="1" dirty="0">
                <a:solidFill>
                  <a:schemeClr val="accent2"/>
                </a:solidFill>
                <a:latin typeface="Comic Sans MS" panose="030F0702030302020204" pitchFamily="66" charset="0"/>
              </a:rPr>
              <a:t>Zymomonas </a:t>
            </a:r>
            <a:r>
              <a:rPr lang="tr-TR" altLang="tr-TR" sz="3600" b="1" i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mobilis</a:t>
            </a:r>
            <a:endParaRPr lang="tr-TR" altLang="tr-TR" sz="3600" b="1" i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just">
              <a:buFont typeface="Wingdings 3" panose="05040102010807070707" pitchFamily="18" charset="2"/>
              <a:buNone/>
            </a:pPr>
            <a:endParaRPr lang="tr-TR" altLang="tr-TR" sz="3600" b="1" i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just">
              <a:buNone/>
            </a:pPr>
            <a:endParaRPr lang="en-US" altLang="tr-TR" sz="3200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sz="3200" dirty="0">
                <a:latin typeface="Comic Sans MS" panose="030F0702030302020204" pitchFamily="66" charset="0"/>
              </a:rPr>
              <a:t>Although not commercially available today, this bacterium is also very important in ethanol production.</a:t>
            </a:r>
          </a:p>
          <a:p>
            <a:pPr algn="just">
              <a:buNone/>
            </a:pPr>
            <a:endParaRPr lang="en-US" altLang="tr-TR" sz="3200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sz="3200" dirty="0">
                <a:latin typeface="Comic Sans MS" panose="030F0702030302020204" pitchFamily="66" charset="0"/>
              </a:rPr>
              <a:t>It 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can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produce </a:t>
            </a:r>
            <a:r>
              <a:rPr lang="en-US" altLang="tr-TR" sz="3200" dirty="0">
                <a:latin typeface="Comic Sans MS" panose="030F0702030302020204" pitchFamily="66" charset="0"/>
              </a:rPr>
              <a:t>ethanol faster than S. cerevisiae yeast.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8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tr-TR" altLang="tr-TR" dirty="0" smtClean="0">
              <a:latin typeface="Comic Sans MS" panose="030F0702030302020204" pitchFamily="66" charset="0"/>
            </a:endParaRPr>
          </a:p>
          <a:p>
            <a:pPr algn="just"/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endParaRPr lang="en-US" altLang="tr-TR" i="1" dirty="0">
              <a:latin typeface="Comic Sans MS" panose="030F0702030302020204" pitchFamily="66" charset="0"/>
            </a:endParaRPr>
          </a:p>
          <a:p>
            <a:pPr algn="just"/>
            <a:r>
              <a:rPr lang="en-US" altLang="tr-TR" i="1" dirty="0">
                <a:latin typeface="Comic Sans MS" panose="030F0702030302020204" pitchFamily="66" charset="0"/>
              </a:rPr>
              <a:t>The most important difference of Z. </a:t>
            </a:r>
            <a:r>
              <a:rPr lang="en-US" altLang="tr-TR" i="1" dirty="0" err="1">
                <a:latin typeface="Comic Sans MS" panose="030F0702030302020204" pitchFamily="66" charset="0"/>
              </a:rPr>
              <a:t>mobilis</a:t>
            </a:r>
            <a:r>
              <a:rPr lang="en-US" altLang="tr-TR" i="1" dirty="0">
                <a:latin typeface="Comic Sans MS" panose="030F0702030302020204" pitchFamily="66" charset="0"/>
              </a:rPr>
              <a:t> and S. cerevisiae in </a:t>
            </a:r>
            <a:r>
              <a:rPr lang="en-US" altLang="tr-TR" i="1" dirty="0" smtClean="0">
                <a:latin typeface="Comic Sans MS" panose="030F0702030302020204" pitchFamily="66" charset="0"/>
              </a:rPr>
              <a:t>glycolysis</a:t>
            </a:r>
            <a:r>
              <a:rPr lang="tr-TR" altLang="tr-TR" i="1" dirty="0" smtClean="0">
                <a:latin typeface="Comic Sans MS" panose="030F0702030302020204" pitchFamily="66" charset="0"/>
              </a:rPr>
              <a:t>;</a:t>
            </a:r>
            <a:r>
              <a:rPr lang="en-US" altLang="tr-TR" i="1" dirty="0" smtClean="0">
                <a:latin typeface="Comic Sans MS" panose="030F0702030302020204" pitchFamily="66" charset="0"/>
              </a:rPr>
              <a:t>is </a:t>
            </a:r>
            <a:r>
              <a:rPr lang="en-US" altLang="tr-TR" i="1" dirty="0">
                <a:latin typeface="Comic Sans MS" panose="030F0702030302020204" pitchFamily="66" charset="0"/>
              </a:rPr>
              <a:t>the presence or absence of the key enzyme (PFK</a:t>
            </a:r>
            <a:r>
              <a:rPr lang="en-US" altLang="tr-TR" i="1" dirty="0" smtClean="0">
                <a:latin typeface="Comic Sans MS" panose="030F0702030302020204" pitchFamily="66" charset="0"/>
              </a:rPr>
              <a:t>)</a:t>
            </a:r>
            <a:r>
              <a:rPr lang="tr-TR" altLang="tr-TR" i="1" dirty="0" smtClean="0">
                <a:latin typeface="Comic Sans MS" panose="030F0702030302020204" pitchFamily="66" charset="0"/>
              </a:rPr>
              <a:t>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4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tr-TR" dirty="0">
                <a:latin typeface="Comic Sans MS" panose="030F0702030302020204" pitchFamily="66" charset="0"/>
              </a:rPr>
              <a:t>In yeast this enzyme is strictly regulated. But Z. </a:t>
            </a:r>
            <a:r>
              <a:rPr lang="en-US" altLang="tr-TR" dirty="0" err="1">
                <a:latin typeface="Comic Sans MS" panose="030F0702030302020204" pitchFamily="66" charset="0"/>
              </a:rPr>
              <a:t>mobilis</a:t>
            </a:r>
            <a:r>
              <a:rPr lang="en-US" altLang="tr-TR" dirty="0">
                <a:latin typeface="Comic Sans MS" panose="030F0702030302020204" pitchFamily="66" charset="0"/>
              </a:rPr>
              <a:t> does not have this enzyme. Therefore, ethanol production and energy production are independent of each other.</a:t>
            </a:r>
          </a:p>
          <a:p>
            <a:pPr algn="just"/>
            <a:r>
              <a:rPr lang="en-US" altLang="tr-TR" dirty="0">
                <a:latin typeface="Comic Sans MS" panose="030F0702030302020204" pitchFamily="66" charset="0"/>
              </a:rPr>
              <a:t>In other words, cell growth is not required for ethanol production, </a:t>
            </a:r>
            <a:r>
              <a:rPr lang="en-US" altLang="tr-TR" dirty="0" err="1">
                <a:latin typeface="Comic Sans MS" panose="030F0702030302020204" pitchFamily="66" charset="0"/>
              </a:rPr>
              <a:t>ie</a:t>
            </a:r>
            <a:r>
              <a:rPr lang="en-US" altLang="tr-TR" dirty="0">
                <a:latin typeface="Comic Sans MS" panose="030F0702030302020204" pitchFamily="66" charset="0"/>
              </a:rPr>
              <a:t> high cell concentration is not required for high ethanol yield.</a:t>
            </a:r>
          </a:p>
          <a:p>
            <a:pPr algn="just"/>
            <a:r>
              <a:rPr lang="en-US" altLang="tr-TR" dirty="0">
                <a:latin typeface="Comic Sans MS" panose="030F0702030302020204" pitchFamily="66" charset="0"/>
              </a:rPr>
              <a:t>Therefore, ethanol yield is very close to theoretical yield.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2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None/>
            </a:pP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Other advantages of Z. </a:t>
            </a:r>
            <a:r>
              <a:rPr lang="en-US" altLang="tr-TR" i="1" dirty="0" err="1">
                <a:latin typeface="Comic Sans MS" panose="030F0702030302020204" pitchFamily="66" charset="0"/>
              </a:rPr>
              <a:t>mobilis</a:t>
            </a: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dirty="0">
                <a:latin typeface="Comic Sans MS" panose="030F0702030302020204" pitchFamily="66" charset="0"/>
              </a:rPr>
              <a:t>High sugar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up</a:t>
            </a:r>
            <a:r>
              <a:rPr lang="en-US" altLang="tr-TR" dirty="0" smtClean="0">
                <a:latin typeface="Comic Sans MS" panose="030F0702030302020204" pitchFamily="66" charset="0"/>
              </a:rPr>
              <a:t>take </a:t>
            </a:r>
            <a:r>
              <a:rPr lang="en-US" altLang="tr-TR" dirty="0">
                <a:latin typeface="Comic Sans MS" panose="030F0702030302020204" pitchFamily="66" charset="0"/>
              </a:rPr>
              <a:t>and ethanol production efficiency</a:t>
            </a:r>
          </a:p>
          <a:p>
            <a:pPr algn="just">
              <a:buNone/>
            </a:pPr>
            <a:r>
              <a:rPr lang="en-US" altLang="tr-TR" dirty="0">
                <a:latin typeface="Comic Sans MS" panose="030F0702030302020204" pitchFamily="66" charset="0"/>
              </a:rPr>
              <a:t>High ethanol tolerance</a:t>
            </a:r>
          </a:p>
          <a:p>
            <a:pPr algn="just">
              <a:buNone/>
            </a:pPr>
            <a:r>
              <a:rPr lang="en-US" altLang="tr-TR" dirty="0">
                <a:latin typeface="Comic Sans MS" panose="030F0702030302020204" pitchFamily="66" charset="0"/>
              </a:rPr>
              <a:t>No ventilation required for optimal ethanol production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3"/>
          <p:cNvSpPr>
            <a:spLocks noGrp="1"/>
          </p:cNvSpPr>
          <p:nvPr>
            <p:ph type="body" idx="1"/>
          </p:nvPr>
        </p:nvSpPr>
        <p:spPr>
          <a:xfrm>
            <a:off x="1774825" y="1481138"/>
            <a:ext cx="8713788" cy="4525962"/>
          </a:xfrm>
        </p:spPr>
        <p:txBody>
          <a:bodyPr/>
          <a:lstStyle/>
          <a:p>
            <a:pPr algn="just">
              <a:buNone/>
            </a:pP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Disadvantages of using Z. </a:t>
            </a:r>
            <a:r>
              <a:rPr lang="en-US" altLang="tr-TR" i="1" dirty="0" err="1">
                <a:latin typeface="Comic Sans MS" panose="030F0702030302020204" pitchFamily="66" charset="0"/>
              </a:rPr>
              <a:t>mobilis</a:t>
            </a: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Formation of by-products</a:t>
            </a: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acetic acid: lactic acid = 16: 1, (by pH 4.5) Z. </a:t>
            </a:r>
            <a:r>
              <a:rPr lang="en-US" altLang="tr-TR" i="1" dirty="0" err="1">
                <a:latin typeface="Comic Sans MS" panose="030F0702030302020204" pitchFamily="66" charset="0"/>
              </a:rPr>
              <a:t>mobilis</a:t>
            </a:r>
            <a:endParaRPr lang="en-US" altLang="tr-TR" i="1" dirty="0"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acetic acid: lactic acid = 8: 1, (by pH 3) S. cerevisiae</a:t>
            </a:r>
          </a:p>
          <a:p>
            <a:pPr algn="just">
              <a:buNone/>
            </a:pPr>
            <a:r>
              <a:rPr lang="en-US" altLang="tr-TR" i="1" dirty="0">
                <a:latin typeface="Comic Sans MS" panose="030F0702030302020204" pitchFamily="66" charset="0"/>
              </a:rPr>
              <a:t>No contamination problem, important in industrial production !!!!!</a:t>
            </a:r>
            <a:endParaRPr lang="tr-TR" altLang="tr-TR" dirty="0" smtClean="0">
              <a:latin typeface="Comic Sans MS" panose="030F0702030302020204" pitchFamily="66" charset="0"/>
            </a:endParaRPr>
          </a:p>
          <a:p>
            <a:pPr algn="just"/>
            <a:endParaRPr lang="tr-TR" altLang="tr-TR" dirty="0" smtClean="0">
              <a:latin typeface="Comic Sans MS" panose="030F0702030302020204" pitchFamily="66" charset="0"/>
            </a:endParaRPr>
          </a:p>
          <a:p>
            <a:pPr algn="just">
              <a:buFont typeface="Wingdings 3" panose="05040102010807070707" pitchFamily="18" charset="2"/>
              <a:buNone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21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1 İçerik Yer Tutucusu"/>
          <p:cNvSpPr>
            <a:spLocks noGrp="1"/>
          </p:cNvSpPr>
          <p:nvPr>
            <p:ph idx="1"/>
          </p:nvPr>
        </p:nvSpPr>
        <p:spPr>
          <a:xfrm>
            <a:off x="1919288" y="620713"/>
            <a:ext cx="8229600" cy="4525962"/>
          </a:xfrm>
        </p:spPr>
        <p:txBody>
          <a:bodyPr/>
          <a:lstStyle/>
          <a:p>
            <a:pPr algn="ctr">
              <a:buFont typeface="Wingdings 3" panose="05040102010807070707" pitchFamily="18" charset="2"/>
              <a:buNone/>
            </a:pPr>
            <a:r>
              <a:rPr lang="tr-TR" altLang="tr-TR" b="1" i="1" dirty="0" err="1" smtClean="0">
                <a:latin typeface="Comic Sans MS" panose="030F0702030302020204" pitchFamily="66" charset="0"/>
              </a:rPr>
              <a:t>Pichia</a:t>
            </a:r>
            <a:r>
              <a:rPr lang="tr-TR" altLang="tr-TR" b="1" i="1" dirty="0" smtClean="0">
                <a:latin typeface="Comic Sans MS" panose="030F0702030302020204" pitchFamily="66" charset="0"/>
              </a:rPr>
              <a:t> </a:t>
            </a:r>
            <a:r>
              <a:rPr lang="tr-TR" altLang="tr-TR" b="1" i="1" dirty="0" err="1" smtClean="0">
                <a:latin typeface="Comic Sans MS" panose="030F0702030302020204" pitchFamily="66" charset="0"/>
              </a:rPr>
              <a:t>stipitis</a:t>
            </a:r>
            <a:endParaRPr lang="tr-TR" altLang="tr-TR" b="1" i="1" dirty="0" smtClean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Very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few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yeast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species</a:t>
            </a:r>
            <a:r>
              <a:rPr lang="tr-TR" altLang="tr-TR" dirty="0">
                <a:latin typeface="Comic Sans MS" panose="030F0702030302020204" pitchFamily="66" charset="0"/>
              </a:rPr>
              <a:t> can </a:t>
            </a:r>
            <a:r>
              <a:rPr lang="tr-TR" altLang="tr-TR" dirty="0" err="1">
                <a:latin typeface="Comic Sans MS" panose="030F0702030302020204" pitchFamily="66" charset="0"/>
              </a:rPr>
              <a:t>produce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ethanol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from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xylose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Only</a:t>
            </a:r>
            <a:r>
              <a:rPr lang="tr-TR" altLang="tr-TR" dirty="0">
                <a:latin typeface="Comic Sans MS" panose="030F0702030302020204" pitchFamily="66" charset="0"/>
              </a:rPr>
              <a:t> 6 of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200 </a:t>
            </a:r>
            <a:r>
              <a:rPr lang="tr-TR" altLang="tr-TR" dirty="0" err="1">
                <a:latin typeface="Comic Sans MS" panose="030F0702030302020204" pitchFamily="66" charset="0"/>
              </a:rPr>
              <a:t>yeast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species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tested</a:t>
            </a:r>
            <a:r>
              <a:rPr lang="tr-TR" altLang="tr-TR" dirty="0">
                <a:latin typeface="Comic Sans MS" panose="030F0702030302020204" pitchFamily="66" charset="0"/>
              </a:rPr>
              <a:t> in </a:t>
            </a:r>
            <a:r>
              <a:rPr lang="tr-TR" altLang="tr-TR" dirty="0" err="1">
                <a:latin typeface="Comic Sans MS" panose="030F0702030302020204" pitchFamily="66" charset="0"/>
              </a:rPr>
              <a:t>the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laboratory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produced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ethanol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more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than</a:t>
            </a:r>
            <a:r>
              <a:rPr lang="tr-TR" altLang="tr-TR" dirty="0">
                <a:latin typeface="Comic Sans MS" panose="030F0702030302020204" pitchFamily="66" charset="0"/>
              </a:rPr>
              <a:t> 1 g / L. </a:t>
            </a:r>
            <a:r>
              <a:rPr lang="tr-TR" altLang="tr-TR" dirty="0" err="1">
                <a:latin typeface="Comic Sans MS" panose="030F0702030302020204" pitchFamily="66" charset="0"/>
              </a:rPr>
              <a:t>These</a:t>
            </a:r>
            <a:r>
              <a:rPr lang="tr-TR" altLang="tr-TR" dirty="0">
                <a:latin typeface="Comic Sans MS" panose="030F0702030302020204" pitchFamily="66" charset="0"/>
              </a:rPr>
              <a:t>;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Pichia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stipitis</a:t>
            </a:r>
            <a:r>
              <a:rPr lang="tr-TR" altLang="tr-TR" dirty="0">
                <a:latin typeface="Comic Sans MS" panose="030F0702030302020204" pitchFamily="66" charset="0"/>
              </a:rPr>
              <a:t>, P. </a:t>
            </a:r>
            <a:r>
              <a:rPr lang="tr-TR" altLang="tr-TR" dirty="0" err="1">
                <a:latin typeface="Comic Sans MS" panose="030F0702030302020204" pitchFamily="66" charset="0"/>
              </a:rPr>
              <a:t>segobiensis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Candida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shehatae</a:t>
            </a:r>
            <a:r>
              <a:rPr lang="tr-TR" altLang="tr-TR" dirty="0">
                <a:latin typeface="Comic Sans MS" panose="030F0702030302020204" pitchFamily="66" charset="0"/>
              </a:rPr>
              <a:t>, C. </a:t>
            </a:r>
            <a:r>
              <a:rPr lang="tr-TR" altLang="tr-TR" dirty="0" err="1">
                <a:latin typeface="Comic Sans MS" panose="030F0702030302020204" pitchFamily="66" charset="0"/>
              </a:rPr>
              <a:t>tenuis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Brettanomyces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naardenensis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Pachysolen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tannophilus</a:t>
            </a:r>
            <a:r>
              <a:rPr lang="tr-TR" altLang="tr-TR" dirty="0">
                <a:latin typeface="Comic Sans MS" panose="030F0702030302020204" pitchFamily="66" charset="0"/>
              </a:rPr>
              <a:t>.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Among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these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yeasts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only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Pichia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stipitis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Candida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shehatae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have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xylanase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activity</a:t>
            </a:r>
            <a:r>
              <a:rPr lang="tr-TR" altLang="tr-TR" dirty="0">
                <a:latin typeface="Comic Sans MS" panose="030F0702030302020204" pitchFamily="66" charset="0"/>
              </a:rPr>
              <a:t>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38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latin typeface="Comic Sans MS" panose="030F0702030302020204" pitchFamily="66" charset="0"/>
              </a:rPr>
              <a:t>3C5H10O5            5CO2 + 5C2H5OH</a:t>
            </a:r>
          </a:p>
          <a:p>
            <a:endParaRPr lang="tr-TR" altLang="tr-TR" dirty="0" smtClean="0">
              <a:latin typeface="Comic Sans MS" panose="030F0702030302020204" pitchFamily="66" charset="0"/>
            </a:endParaRPr>
          </a:p>
          <a:p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 smtClean="0">
                <a:latin typeface="Comic Sans MS" panose="030F0702030302020204" pitchFamily="66" charset="0"/>
              </a:rPr>
              <a:t>According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to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the </a:t>
            </a:r>
            <a:r>
              <a:rPr lang="en-US" altLang="tr-TR" dirty="0">
                <a:latin typeface="Comic Sans MS" panose="030F0702030302020204" pitchFamily="66" charset="0"/>
              </a:rPr>
              <a:t>equation, 1 mole xylose consists of 1.67 mole ethanol.</a:t>
            </a:r>
          </a:p>
          <a:p>
            <a:r>
              <a:rPr lang="en-US" altLang="tr-TR" dirty="0">
                <a:latin typeface="Comic Sans MS" panose="030F0702030302020204" pitchFamily="66" charset="0"/>
              </a:rPr>
              <a:t>Theoretically, the maximum ethanol yield is 0.51 ethanol per gram of xylose.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7" name="6 Sağ Ok"/>
          <p:cNvSpPr/>
          <p:nvPr/>
        </p:nvSpPr>
        <p:spPr>
          <a:xfrm>
            <a:off x="3065952" y="1709005"/>
            <a:ext cx="865187" cy="144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11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700" dirty="0">
                <a:effectLst/>
                <a:latin typeface="Comic Sans MS" pitchFamily="66" charset="0"/>
              </a:rPr>
              <a:t>Ethanol Production from </a:t>
            </a:r>
            <a:r>
              <a:rPr lang="en-US" sz="3700" dirty="0" err="1">
                <a:effectLst/>
                <a:latin typeface="Comic Sans MS" pitchFamily="66" charset="0"/>
              </a:rPr>
              <a:t>Lignocellulosic</a:t>
            </a:r>
            <a:r>
              <a:rPr lang="en-US" sz="3700" dirty="0">
                <a:effectLst/>
                <a:latin typeface="Comic Sans MS" pitchFamily="66" charset="0"/>
              </a:rPr>
              <a:t> Raw Materials</a:t>
            </a:r>
            <a:endParaRPr lang="tr-TR" sz="3700" dirty="0">
              <a:effectLst/>
              <a:latin typeface="Comic Sans MS" pitchFamily="66" charset="0"/>
            </a:endParaRPr>
          </a:p>
        </p:txBody>
      </p:sp>
      <p:sp>
        <p:nvSpPr>
          <p:cNvPr id="2375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 3" panose="05040102010807070707" pitchFamily="18" charset="2"/>
              <a:buNone/>
            </a:pPr>
            <a:endParaRPr lang="tr-TR" altLang="tr-TR" dirty="0" smtClean="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tr-TR" altLang="tr-TR" dirty="0" smtClean="0">
                <a:latin typeface="Comic Sans MS" panose="030F0702030302020204" pitchFamily="66" charset="0"/>
              </a:rPr>
              <a:t>L</a:t>
            </a:r>
            <a:r>
              <a:rPr lang="en-US" altLang="tr-TR" dirty="0" err="1" smtClean="0">
                <a:latin typeface="Comic Sans MS" panose="030F0702030302020204" pitchFamily="66" charset="0"/>
              </a:rPr>
              <a:t>ignocellulosic</a:t>
            </a:r>
            <a:r>
              <a:rPr lang="en-US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>
                <a:latin typeface="Comic Sans MS" panose="030F0702030302020204" pitchFamily="66" charset="0"/>
              </a:rPr>
              <a:t>raw material consists of three main components: cellulose, hemicellulose, lignin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Cellulose and hemicellulose should be converted to fermentable sugars to be converted to ethanol.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These fermentable sugars are glucose, xylose, arabinose, galactose and mannose.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 hydrolysis of cellulose and hemicellulose to these sugars is by acid or enzyme use.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00201" y="944563"/>
            <a:ext cx="8551864" cy="406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sz="3700" dirty="0" err="1" smtClean="0">
                <a:solidFill>
                  <a:srgbClr val="1D314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Bioethanol</a:t>
            </a:r>
            <a:r>
              <a:rPr lang="tr-TR" altLang="tr-TR" sz="3700" dirty="0" smtClean="0">
                <a:solidFill>
                  <a:srgbClr val="1D314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700" dirty="0" err="1" smtClean="0">
                <a:solidFill>
                  <a:srgbClr val="1D314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producing</a:t>
            </a:r>
            <a:r>
              <a:rPr lang="tr-TR" altLang="tr-TR" sz="3700" dirty="0" smtClean="0">
                <a:solidFill>
                  <a:srgbClr val="1D314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700" dirty="0" err="1" smtClean="0">
                <a:solidFill>
                  <a:srgbClr val="1D314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microorganisms</a:t>
            </a:r>
            <a:endParaRPr lang="tr-TR" altLang="tr-TR" sz="3700" dirty="0">
              <a:solidFill>
                <a:srgbClr val="1D314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525" y="1709739"/>
            <a:ext cx="3538538" cy="404812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  <a:defRPr/>
            </a:pP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Saccharomyces</a:t>
            </a:r>
            <a:r>
              <a:rPr lang="tr-TR" b="1" i="1" dirty="0" smtClean="0">
                <a:solidFill>
                  <a:srgbClr val="C00000"/>
                </a:solidFill>
                <a:ea typeface="ＭＳ Ｐゴシック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cerevisiae</a:t>
            </a:r>
            <a:endParaRPr lang="tr-TR" b="1" i="1" dirty="0" smtClean="0">
              <a:solidFill>
                <a:srgbClr val="C00000"/>
              </a:solidFill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Kluyveromyces</a:t>
            </a:r>
            <a:r>
              <a:rPr lang="tr-TR" b="1" i="1" dirty="0" smtClean="0">
                <a:solidFill>
                  <a:srgbClr val="C00000"/>
                </a:solidFill>
                <a:ea typeface="ＭＳ Ｐゴシック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marxianus</a:t>
            </a:r>
            <a:endParaRPr lang="tr-TR" b="1" i="1" dirty="0" smtClean="0">
              <a:solidFill>
                <a:srgbClr val="C00000"/>
              </a:solidFill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Pichia</a:t>
            </a:r>
            <a:r>
              <a:rPr lang="tr-TR" b="1" i="1" dirty="0" smtClean="0">
                <a:solidFill>
                  <a:srgbClr val="C00000"/>
                </a:solidFill>
                <a:ea typeface="ＭＳ Ｐゴシック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ea typeface="ＭＳ Ｐゴシック" charset="0"/>
              </a:rPr>
              <a:t>stipitis</a:t>
            </a:r>
            <a:endParaRPr lang="tr-TR" b="1" i="1" dirty="0" smtClean="0">
              <a:solidFill>
                <a:srgbClr val="C00000"/>
              </a:solidFill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i="1" dirty="0" smtClean="0">
                <a:ea typeface="ＭＳ Ｐゴシック" charset="0"/>
              </a:rPr>
              <a:t>Zymomonas </a:t>
            </a:r>
            <a:r>
              <a:rPr lang="tr-TR" i="1" dirty="0" err="1" smtClean="0">
                <a:ea typeface="ＭＳ Ｐゴシック" charset="0"/>
              </a:rPr>
              <a:t>mobilis</a:t>
            </a:r>
            <a:endParaRPr lang="tr-TR" i="1" dirty="0" smtClean="0"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i="1" dirty="0" err="1" smtClean="0">
                <a:ea typeface="ＭＳ Ｐゴシック" charset="0"/>
              </a:rPr>
              <a:t>Escherichia</a:t>
            </a:r>
            <a:r>
              <a:rPr lang="tr-TR" i="1" dirty="0" smtClean="0">
                <a:ea typeface="ＭＳ Ｐゴシック" charset="0"/>
              </a:rPr>
              <a:t> </a:t>
            </a:r>
            <a:r>
              <a:rPr lang="tr-TR" i="1" dirty="0" err="1" smtClean="0">
                <a:ea typeface="ＭＳ Ｐゴシック" charset="0"/>
              </a:rPr>
              <a:t>coli</a:t>
            </a:r>
            <a:endParaRPr lang="tr-TR" i="1" dirty="0" smtClean="0"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i="1" dirty="0" err="1" smtClean="0">
                <a:ea typeface="ＭＳ Ｐゴシック" charset="0"/>
              </a:rPr>
              <a:t>Klebsiella</a:t>
            </a:r>
            <a:r>
              <a:rPr lang="tr-TR" i="1" dirty="0" smtClean="0">
                <a:ea typeface="ＭＳ Ｐゴシック" charset="0"/>
              </a:rPr>
              <a:t> </a:t>
            </a:r>
            <a:r>
              <a:rPr lang="tr-TR" i="1" dirty="0" err="1" smtClean="0">
                <a:ea typeface="ＭＳ Ｐゴシック" charset="0"/>
              </a:rPr>
              <a:t>oxytoca</a:t>
            </a:r>
            <a:endParaRPr lang="tr-TR" i="1" dirty="0" smtClean="0">
              <a:ea typeface="ＭＳ Ｐゴシック" charset="0"/>
            </a:endParaRPr>
          </a:p>
          <a:p>
            <a:pPr>
              <a:lnSpc>
                <a:spcPct val="200000"/>
              </a:lnSpc>
              <a:defRPr/>
            </a:pPr>
            <a:r>
              <a:rPr lang="tr-TR" i="1" dirty="0" err="1" smtClean="0">
                <a:ea typeface="ＭＳ Ｐゴシック" charset="0"/>
              </a:rPr>
              <a:t>Candida</a:t>
            </a:r>
            <a:r>
              <a:rPr lang="tr-TR" i="1" dirty="0" smtClean="0">
                <a:ea typeface="ＭＳ Ｐゴシック" charset="0"/>
              </a:rPr>
              <a:t> </a:t>
            </a:r>
            <a:r>
              <a:rPr lang="tr-TR" i="1" dirty="0" err="1" smtClean="0">
                <a:ea typeface="ＭＳ Ｐゴシック" charset="0"/>
              </a:rPr>
              <a:t>sheaeta</a:t>
            </a:r>
            <a:endParaRPr lang="tr-TR" i="1" dirty="0" smtClean="0">
              <a:ea typeface="ＭＳ Ｐゴシック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5576888" y="1793876"/>
            <a:ext cx="550984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74B7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ＭＳ Ｐゴシック" panose="020B0600070205080204" pitchFamily="34" charset="-128"/>
                <a:cs typeface="+mn-cs"/>
              </a:rPr>
              <a:t>Model organism, high ethanol production, ethanol resistance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rgbClr val="474B78">
                  <a:lumMod val="50000"/>
                </a:srgbClr>
              </a:solidFill>
              <a:effectLst/>
              <a:uLnTx/>
              <a:uFillTx/>
              <a:latin typeface="Lucida Sans Unicode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Metin kutusu 4"/>
          <p:cNvSpPr txBox="1">
            <a:spLocks noChangeArrowheads="1"/>
          </p:cNvSpPr>
          <p:nvPr/>
        </p:nvSpPr>
        <p:spPr bwMode="auto">
          <a:xfrm>
            <a:off x="5453063" y="2430463"/>
            <a:ext cx="231986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Wide</a:t>
            </a:r>
            <a:r>
              <a:rPr kumimoji="0" lang="tr-TR" altLang="tr-T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tr-TR" alt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range</a:t>
            </a:r>
            <a:r>
              <a:rPr kumimoji="0" lang="tr-TR" altLang="tr-T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of </a:t>
            </a:r>
            <a:r>
              <a:rPr kumimoji="0" lang="tr-TR" alt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substrates</a:t>
            </a:r>
            <a:endParaRPr kumimoji="0" lang="tr-TR" altLang="tr-T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Metin kutusu 5"/>
          <p:cNvSpPr txBox="1">
            <a:spLocks noChangeArrowheads="1"/>
          </p:cNvSpPr>
          <p:nvPr/>
        </p:nvSpPr>
        <p:spPr bwMode="auto">
          <a:xfrm>
            <a:off x="5711826" y="3067051"/>
            <a:ext cx="62536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tr-T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Ability to produce ethanol from </a:t>
            </a:r>
            <a:r>
              <a:rPr kumimoji="0" lang="en-US" alt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pentoses</a:t>
            </a:r>
            <a:r>
              <a:rPr kumimoji="0" lang="en-US" altLang="tr-T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such as xylose and arabinose</a:t>
            </a:r>
            <a:endParaRPr kumimoji="0" lang="tr-TR" altLang="tr-T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cxnSp>
        <p:nvCxnSpPr>
          <p:cNvPr id="12" name="Düz Ok Bağlayıcısı 11"/>
          <p:cNvCxnSpPr>
            <a:stCxn id="4" idx="1"/>
          </p:cNvCxnSpPr>
          <p:nvPr/>
        </p:nvCxnSpPr>
        <p:spPr>
          <a:xfrm flipH="1">
            <a:off x="5275263" y="1947765"/>
            <a:ext cx="301625" cy="114399"/>
          </a:xfrm>
          <a:prstGeom prst="straightConnector1">
            <a:avLst/>
          </a:prstGeom>
          <a:ln w="317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 flipH="1">
            <a:off x="4965701" y="2655888"/>
            <a:ext cx="487363" cy="6350"/>
          </a:xfrm>
          <a:prstGeom prst="straightConnector1">
            <a:avLst/>
          </a:prstGeom>
          <a:ln w="317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/>
          <p:nvPr/>
        </p:nvCxnSpPr>
        <p:spPr>
          <a:xfrm flipH="1">
            <a:off x="3713163" y="3092450"/>
            <a:ext cx="1879600" cy="0"/>
          </a:xfrm>
          <a:prstGeom prst="straightConnector1">
            <a:avLst/>
          </a:prstGeom>
          <a:ln w="317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etin kutusu 28"/>
          <p:cNvSpPr txBox="1">
            <a:spLocks noChangeArrowheads="1"/>
          </p:cNvSpPr>
          <p:nvPr/>
        </p:nvSpPr>
        <p:spPr bwMode="auto">
          <a:xfrm>
            <a:off x="7531100" y="1524000"/>
            <a:ext cx="14542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advantages</a:t>
            </a:r>
            <a:endParaRPr kumimoji="0" lang="tr-TR" altLang="tr-TR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54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 3" panose="05040102010807070707" pitchFamily="18" charset="2"/>
              <a:buNone/>
            </a:pPr>
            <a:r>
              <a:rPr lang="tr-TR" altLang="tr-TR" sz="3600" b="1" i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Saccharomyces</a:t>
            </a:r>
            <a:r>
              <a:rPr lang="tr-TR" altLang="tr-TR" sz="3600" b="1" i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3600" b="1" i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cerevisiae</a:t>
            </a:r>
            <a:endParaRPr lang="tr-TR" altLang="tr-TR" sz="3600" b="1" i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tr-TR" altLang="tr-TR" sz="3600" b="1" i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en-US" altLang="tr-TR" sz="3200" dirty="0" smtClean="0">
                <a:latin typeface="Comic Sans MS" panose="030F0702030302020204" pitchFamily="66" charset="0"/>
              </a:rPr>
              <a:t>This </a:t>
            </a:r>
            <a:r>
              <a:rPr lang="en-US" altLang="tr-TR" sz="3200" dirty="0">
                <a:latin typeface="Comic Sans MS" panose="030F0702030302020204" pitchFamily="66" charset="0"/>
              </a:rPr>
              <a:t>yeast is the universal microorganism used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for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>
                <a:latin typeface="Comic Sans MS" panose="030F0702030302020204" pitchFamily="66" charset="0"/>
              </a:rPr>
              <a:t>ethanol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production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from </a:t>
            </a:r>
            <a:r>
              <a:rPr lang="en-US" altLang="tr-TR" sz="3200" dirty="0">
                <a:latin typeface="Comic Sans MS" panose="030F0702030302020204" pitchFamily="66" charset="0"/>
              </a:rPr>
              <a:t>starch and sugar raw materials.</a:t>
            </a:r>
          </a:p>
          <a:p>
            <a:r>
              <a:rPr lang="en-US" altLang="tr-TR" sz="3200" dirty="0">
                <a:latin typeface="Comic Sans MS" panose="030F0702030302020204" pitchFamily="66" charset="0"/>
              </a:rPr>
              <a:t>Glucose, fructose, mannose, galactose, sucrose, maltose and </a:t>
            </a:r>
            <a:r>
              <a:rPr lang="en-US" altLang="tr-TR" sz="3200" dirty="0" err="1">
                <a:latin typeface="Comic Sans MS" panose="030F0702030302020204" pitchFamily="66" charset="0"/>
              </a:rPr>
              <a:t>maltotriose</a:t>
            </a:r>
            <a:r>
              <a:rPr lang="en-US" altLang="tr-TR" sz="3200" dirty="0">
                <a:latin typeface="Comic Sans MS" panose="030F0702030302020204" pitchFamily="66" charset="0"/>
              </a:rPr>
              <a:t> are the sugars metabolized by this yeast.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endParaRPr lang="tr-TR" altLang="tr-TR" dirty="0" smtClean="0">
              <a:latin typeface="Comic Sans MS" panose="030F0702030302020204" pitchFamily="66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tr-TR" altLang="tr-TR" dirty="0" smtClean="0">
              <a:latin typeface="Comic Sans MS" panose="030F0702030302020204" pitchFamily="66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73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3"/>
          <p:cNvSpPr>
            <a:spLocks noGrp="1"/>
          </p:cNvSpPr>
          <p:nvPr>
            <p:ph type="body" idx="1"/>
          </p:nvPr>
        </p:nvSpPr>
        <p:spPr>
          <a:xfrm>
            <a:off x="1524000" y="549276"/>
            <a:ext cx="9144000" cy="5457825"/>
          </a:xfrm>
        </p:spPr>
        <p:txBody>
          <a:bodyPr/>
          <a:lstStyle/>
          <a:p>
            <a:r>
              <a:rPr lang="en-US" altLang="tr-TR" sz="3200" i="1" dirty="0">
                <a:latin typeface="Comic Sans MS" panose="030F0702030302020204" pitchFamily="66" charset="0"/>
              </a:rPr>
              <a:t>Ethanol production by S. cerevisiae is through the glycolytic pathway.</a:t>
            </a:r>
          </a:p>
          <a:p>
            <a:endParaRPr lang="en-US" altLang="tr-TR" sz="3200" i="1" dirty="0">
              <a:latin typeface="Comic Sans MS" panose="030F0702030302020204" pitchFamily="66" charset="0"/>
            </a:endParaRPr>
          </a:p>
          <a:p>
            <a:r>
              <a:rPr lang="en-US" altLang="tr-TR" sz="3200" i="1" dirty="0">
                <a:latin typeface="Comic Sans MS" panose="030F0702030302020204" pitchFamily="66" charset="0"/>
              </a:rPr>
              <a:t>In its simplest form, ethanol production from glucose: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tr-TR" altLang="tr-TR" sz="2400" dirty="0">
                <a:latin typeface="Comic Sans MS" panose="030F0702030302020204" pitchFamily="66" charset="0"/>
              </a:rPr>
              <a:t>C</a:t>
            </a:r>
            <a:r>
              <a:rPr lang="tr-TR" altLang="tr-TR" sz="2400" baseline="-25000" dirty="0">
                <a:latin typeface="Comic Sans MS" panose="030F0702030302020204" pitchFamily="66" charset="0"/>
              </a:rPr>
              <a:t>6</a:t>
            </a:r>
            <a:r>
              <a:rPr lang="tr-TR" altLang="tr-TR" sz="2400" dirty="0">
                <a:latin typeface="Comic Sans MS" panose="030F0702030302020204" pitchFamily="66" charset="0"/>
              </a:rPr>
              <a:t>H</a:t>
            </a:r>
            <a:r>
              <a:rPr lang="tr-TR" altLang="tr-TR" sz="2400" baseline="-25000" dirty="0">
                <a:latin typeface="Comic Sans MS" panose="030F0702030302020204" pitchFamily="66" charset="0"/>
              </a:rPr>
              <a:t>12</a:t>
            </a:r>
            <a:r>
              <a:rPr lang="tr-TR" altLang="tr-TR" sz="2400" dirty="0">
                <a:latin typeface="Comic Sans MS" panose="030F0702030302020204" pitchFamily="66" charset="0"/>
              </a:rPr>
              <a:t>O</a:t>
            </a:r>
            <a:r>
              <a:rPr lang="tr-TR" altLang="tr-TR" sz="2400" baseline="-25000" dirty="0">
                <a:latin typeface="Comic Sans MS" panose="030F0702030302020204" pitchFamily="66" charset="0"/>
              </a:rPr>
              <a:t>6</a:t>
            </a:r>
            <a:r>
              <a:rPr lang="tr-TR" altLang="tr-TR" sz="2400" dirty="0">
                <a:latin typeface="Comic Sans MS" panose="030F0702030302020204" pitchFamily="66" charset="0"/>
              </a:rPr>
              <a:t>+2Pi+2ADP</a:t>
            </a:r>
            <a:r>
              <a:rPr lang="tr-TR" altLang="tr-TR" sz="3200" dirty="0">
                <a:latin typeface="Comic Sans MS" panose="030F0702030302020204" pitchFamily="66" charset="0"/>
              </a:rPr>
              <a:t>           </a:t>
            </a:r>
            <a:r>
              <a:rPr lang="tr-TR" altLang="tr-TR" sz="2400" b="1" dirty="0">
                <a:latin typeface="Comic Sans MS" panose="030F0702030302020204" pitchFamily="66" charset="0"/>
              </a:rPr>
              <a:t>2</a:t>
            </a:r>
            <a:r>
              <a:rPr lang="tr-TR" altLang="tr-T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C</a:t>
            </a:r>
            <a:r>
              <a:rPr lang="tr-TR" altLang="tr-TR" sz="2400" b="1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tr-TR" altLang="tr-T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H</a:t>
            </a:r>
            <a:r>
              <a:rPr lang="tr-TR" altLang="tr-TR" sz="2400" b="1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5</a:t>
            </a:r>
            <a:r>
              <a:rPr lang="tr-TR" altLang="tr-T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OH</a:t>
            </a:r>
            <a:r>
              <a:rPr lang="tr-TR" altLang="tr-TR" sz="2400" dirty="0">
                <a:latin typeface="Comic Sans MS" panose="030F0702030302020204" pitchFamily="66" charset="0"/>
              </a:rPr>
              <a:t>+2CO</a:t>
            </a:r>
            <a:r>
              <a:rPr lang="tr-TR" altLang="tr-TR" sz="2400" baseline="-25000" dirty="0">
                <a:latin typeface="Comic Sans MS" panose="030F0702030302020204" pitchFamily="66" charset="0"/>
              </a:rPr>
              <a:t>2</a:t>
            </a:r>
            <a:r>
              <a:rPr lang="tr-TR" altLang="tr-TR" sz="2400" dirty="0">
                <a:latin typeface="Comic Sans MS" panose="030F0702030302020204" pitchFamily="66" charset="0"/>
              </a:rPr>
              <a:t>+2ATP+2H</a:t>
            </a:r>
            <a:r>
              <a:rPr lang="tr-TR" altLang="tr-TR" sz="2400" baseline="-25000" dirty="0">
                <a:latin typeface="Comic Sans MS" panose="030F0702030302020204" pitchFamily="66" charset="0"/>
              </a:rPr>
              <a:t>2</a:t>
            </a:r>
            <a:r>
              <a:rPr lang="tr-TR" altLang="tr-TR" sz="2400" dirty="0">
                <a:latin typeface="Comic Sans MS" panose="030F0702030302020204" pitchFamily="66" charset="0"/>
              </a:rPr>
              <a:t>O</a:t>
            </a:r>
          </a:p>
          <a:p>
            <a:pPr>
              <a:buFont typeface="Wingdings 3" panose="05040102010807070707" pitchFamily="18" charset="2"/>
              <a:buNone/>
            </a:pP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20163" name="Line 4"/>
          <p:cNvSpPr>
            <a:spLocks noChangeShapeType="1"/>
          </p:cNvSpPr>
          <p:nvPr/>
        </p:nvSpPr>
        <p:spPr bwMode="auto">
          <a:xfrm>
            <a:off x="4511676" y="35734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49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3"/>
          <p:cNvSpPr>
            <a:spLocks noGrp="1"/>
          </p:cNvSpPr>
          <p:nvPr>
            <p:ph type="body" idx="1"/>
          </p:nvPr>
        </p:nvSpPr>
        <p:spPr>
          <a:xfrm>
            <a:off x="1981200" y="517525"/>
            <a:ext cx="8229600" cy="60071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tr-TR" sz="3200" dirty="0">
                <a:latin typeface="Comic Sans MS" panose="030F0702030302020204" pitchFamily="66" charset="0"/>
              </a:rPr>
              <a:t>According to the above equation, theoretically 0.511 grams of ethanol is produced from 1 gram of glucose. But in practice this is not the case. Because;</a:t>
            </a:r>
          </a:p>
          <a:p>
            <a:pPr algn="just">
              <a:lnSpc>
                <a:spcPct val="90000"/>
              </a:lnSpc>
            </a:pPr>
            <a:endParaRPr lang="en-US" altLang="tr-TR" sz="3200" dirty="0">
              <a:latin typeface="Comic Sans MS" panose="030F0702030302020204" pitchFamily="66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tr-TR" sz="3200" dirty="0">
                <a:latin typeface="Comic Sans MS" panose="030F0702030302020204" pitchFamily="66" charset="0"/>
              </a:rPr>
              <a:t>Not all glucose is converted to ethanol. In addition, cell material synthesis, cell continuity, glycerol, acetic acid and so on. It is also used in the formation of by-products.</a:t>
            </a:r>
          </a:p>
          <a:p>
            <a:pPr algn="just">
              <a:lnSpc>
                <a:spcPct val="90000"/>
              </a:lnSpc>
            </a:pPr>
            <a:endParaRPr lang="en-US" altLang="tr-TR" sz="3200" dirty="0">
              <a:latin typeface="Comic Sans MS" panose="030F0702030302020204" pitchFamily="66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tr-TR" sz="3200" dirty="0">
                <a:latin typeface="Comic Sans MS" panose="030F0702030302020204" pitchFamily="66" charset="0"/>
              </a:rPr>
              <a:t>But under ideal conditions, 90-95% ethanol yield can be achieved.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58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In industrial applications, a wide range of sugars are present. But yeast primarily consumes glucose and sucrose.</a:t>
            </a:r>
          </a:p>
          <a:p>
            <a:pPr algn="just"/>
            <a:endParaRPr lang="en-US" altLang="tr-TR" sz="3200" dirty="0">
              <a:latin typeface="Comic Sans MS" panose="030F0702030302020204" pitchFamily="66" charset="0"/>
            </a:endParaRPr>
          </a:p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The presence of these two sugars represses the uptake and </a:t>
            </a:r>
            <a:r>
              <a:rPr lang="en-US" altLang="tr-TR" sz="3200" dirty="0" err="1" smtClean="0">
                <a:latin typeface="Comic Sans MS" panose="030F0702030302020204" pitchFamily="66" charset="0"/>
              </a:rPr>
              <a:t>metaboli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s</a:t>
            </a:r>
            <a:r>
              <a:rPr lang="en-US" altLang="tr-TR" sz="3200" dirty="0" err="1" smtClean="0">
                <a:latin typeface="Comic Sans MS" panose="030F0702030302020204" pitchFamily="66" charset="0"/>
              </a:rPr>
              <a:t>ation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>
                <a:latin typeface="Comic Sans MS" panose="030F0702030302020204" pitchFamily="66" charset="0"/>
              </a:rPr>
              <a:t>of other sugars.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79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Yeast needs Ca, Mg, </a:t>
            </a:r>
            <a:r>
              <a:rPr lang="en-US" altLang="tr-TR" sz="3200" dirty="0" err="1">
                <a:latin typeface="Comic Sans MS" panose="030F0702030302020204" pitchFamily="66" charset="0"/>
              </a:rPr>
              <a:t>Mn</a:t>
            </a:r>
            <a:r>
              <a:rPr lang="en-US" altLang="tr-TR" sz="3200" dirty="0">
                <a:latin typeface="Comic Sans MS" panose="030F0702030302020204" pitchFamily="66" charset="0"/>
              </a:rPr>
              <a:t>, Co, Fe, Cu, K, Na, Zn minerals for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growth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and </a:t>
            </a:r>
            <a:r>
              <a:rPr lang="en-US" altLang="tr-TR" sz="3200" dirty="0">
                <a:latin typeface="Comic Sans MS" panose="030F0702030302020204" pitchFamily="66" charset="0"/>
              </a:rPr>
              <a:t>ethanol fermentation.</a:t>
            </a:r>
          </a:p>
          <a:p>
            <a:pPr algn="just"/>
            <a:endParaRPr lang="en-US" altLang="tr-TR" sz="3200" dirty="0">
              <a:latin typeface="Comic Sans MS" panose="030F0702030302020204" pitchFamily="66" charset="0"/>
            </a:endParaRPr>
          </a:p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Organic nutrients and other substances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that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are </a:t>
            </a:r>
            <a:r>
              <a:rPr lang="en-US" altLang="tr-TR" sz="3200" dirty="0">
                <a:latin typeface="Comic Sans MS" panose="030F0702030302020204" pitchFamily="66" charset="0"/>
              </a:rPr>
              <a:t>already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present </a:t>
            </a:r>
            <a:r>
              <a:rPr lang="en-US" altLang="tr-TR" sz="3200" dirty="0">
                <a:latin typeface="Comic Sans MS" panose="030F0702030302020204" pitchFamily="66" charset="0"/>
              </a:rPr>
              <a:t>in industrial raw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materials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,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 </a:t>
            </a:r>
            <a:r>
              <a:rPr lang="en-US" altLang="tr-TR" sz="3200" dirty="0">
                <a:latin typeface="Comic Sans MS" panose="030F0702030302020204" pitchFamily="66" charset="0"/>
              </a:rPr>
              <a:t>improve ethanol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production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9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3"/>
          <p:cNvSpPr>
            <a:spLocks noGrp="1"/>
          </p:cNvSpPr>
          <p:nvPr>
            <p:ph type="body" idx="1"/>
          </p:nvPr>
        </p:nvSpPr>
        <p:spPr>
          <a:xfrm>
            <a:off x="369277" y="333376"/>
            <a:ext cx="9841523" cy="6048375"/>
          </a:xfrm>
        </p:spPr>
        <p:txBody>
          <a:bodyPr/>
          <a:lstStyle/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S. cerevisiae is inhibited from its own product, ethanol. The increase in ethanol disrupts the </a:t>
            </a:r>
            <a:r>
              <a:rPr lang="en-US" altLang="tr-TR" sz="3200" dirty="0" err="1">
                <a:latin typeface="Comic Sans MS" panose="030F0702030302020204" pitchFamily="66" charset="0"/>
              </a:rPr>
              <a:t>flowability</a:t>
            </a:r>
            <a:r>
              <a:rPr lang="en-US" altLang="tr-TR" sz="3200" dirty="0">
                <a:latin typeface="Comic Sans MS" panose="030F0702030302020204" pitchFamily="66" charset="0"/>
              </a:rPr>
              <a:t> and permeability of the cell membrane. Therefore, it causes loss of ions and small metabolites.</a:t>
            </a:r>
          </a:p>
          <a:p>
            <a:pPr algn="just"/>
            <a:endParaRPr lang="en-US" altLang="tr-TR" sz="3200" dirty="0">
              <a:latin typeface="Comic Sans MS" panose="030F0702030302020204" pitchFamily="66" charset="0"/>
            </a:endParaRPr>
          </a:p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Ethanol inhibition can be prevented using Ca. However, 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it is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important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to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optimize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Ca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concentration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. </a:t>
            </a:r>
            <a:r>
              <a:rPr lang="en-US" altLang="tr-TR" sz="3200" dirty="0" smtClean="0">
                <a:latin typeface="Comic Sans MS" panose="030F0702030302020204" pitchFamily="66" charset="0"/>
              </a:rPr>
              <a:t>Because </a:t>
            </a:r>
            <a:r>
              <a:rPr lang="en-US" altLang="tr-TR" sz="3200" dirty="0">
                <a:latin typeface="Comic Sans MS" panose="030F0702030302020204" pitchFamily="66" charset="0"/>
              </a:rPr>
              <a:t>the high Ca: Mg ratio negatively affects the growth and ethanol production by causing </a:t>
            </a:r>
            <a:r>
              <a:rPr lang="en-US" altLang="tr-TR" sz="3200" dirty="0" err="1">
                <a:latin typeface="Comic Sans MS" panose="030F0702030302020204" pitchFamily="66" charset="0"/>
              </a:rPr>
              <a:t>antogonism</a:t>
            </a:r>
            <a:r>
              <a:rPr lang="en-US" altLang="tr-TR" sz="3200" dirty="0">
                <a:latin typeface="Comic Sans MS" panose="030F0702030302020204" pitchFamily="66" charset="0"/>
              </a:rPr>
              <a:t>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6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Acetic and lactic acids may also cause inhibition in S. cerevisiae yeast. In ethanol fermentation, these are by-products and are synthesized in small amounts.</a:t>
            </a:r>
          </a:p>
          <a:p>
            <a:pPr algn="just"/>
            <a:r>
              <a:rPr lang="en-US" altLang="tr-TR" sz="3200" dirty="0">
                <a:latin typeface="Comic Sans MS" panose="030F0702030302020204" pitchFamily="66" charset="0"/>
              </a:rPr>
              <a:t>However, as it can accumulate on a large scale in industrial applications, it adversely affects growth and ethanol production.</a:t>
            </a:r>
            <a:endParaRPr lang="tr-TR" alt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48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830</Words>
  <Application>Microsoft Office PowerPoint</Application>
  <PresentationFormat>Geniş ekran</PresentationFormat>
  <Paragraphs>85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7" baseType="lpstr">
      <vt:lpstr>ＭＳ Ｐゴシック</vt:lpstr>
      <vt:lpstr>ＭＳ Ｐゴシック</vt:lpstr>
      <vt:lpstr>Arial</vt:lpstr>
      <vt:lpstr>Comic Sans MS</vt:lpstr>
      <vt:lpstr>Lucida Sans Unicode</vt:lpstr>
      <vt:lpstr>Verdana</vt:lpstr>
      <vt:lpstr>Wingdings 2</vt:lpstr>
      <vt:lpstr>Wingdings 3</vt:lpstr>
      <vt:lpstr>Kalabalık</vt:lpstr>
      <vt:lpstr>BIOETHANOL</vt:lpstr>
      <vt:lpstr>Bioethanol producing microorganisms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Ethanol Production from Lignocellulosic Raw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BIOETHANOL</dc:title>
  <dc:creator>Sevgi ERTUĞRUL</dc:creator>
  <cp:lastModifiedBy>Sevgi ERTUĞRUL</cp:lastModifiedBy>
  <cp:revision>1</cp:revision>
  <dcterms:created xsi:type="dcterms:W3CDTF">2020-01-08T05:13:13Z</dcterms:created>
  <dcterms:modified xsi:type="dcterms:W3CDTF">2020-01-08T05:15:25Z</dcterms:modified>
</cp:coreProperties>
</file>