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2" r:id="rId15"/>
    <p:sldId id="269" r:id="rId16"/>
    <p:sldId id="270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narrar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pasado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1860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8237" y="628306"/>
            <a:ext cx="10058400" cy="1800569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significa “imperfecto”?</a:t>
            </a:r>
            <a:endParaRPr lang="tr-TR" b="1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1004888" y="2428875"/>
            <a:ext cx="10058400" cy="2876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“Imperfecto” significa “no perfecto”, sin terminar. </a:t>
            </a:r>
          </a:p>
          <a:p>
            <a:r>
              <a:rPr lang="es-ES" b="1" dirty="0" smtClean="0"/>
              <a:t>Por eso este tiempo no nos ofrece información suficiente para saber si una acción está terminada.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1477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2537" y="148555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1) ACCIÓN EN PROCESO (sin terminar)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981075" y="3357218"/>
            <a:ext cx="10329862" cy="258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Cuando la vi,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estaba leyendo /leía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 libro.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Gerundio en imperfecto.</a:t>
            </a: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En proceso, no ha terminado de leer.</a:t>
            </a: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No sabemos la duración de la acción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1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6806" y="1699869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2</a:t>
            </a:r>
            <a:r>
              <a:rPr lang="es-ES" b="1" dirty="0" smtClean="0"/>
              <a:t>) ACCIÓN REPETIDA EN EL PASADO (como una rutina en el pasado)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981075" y="3357218"/>
            <a:ext cx="10329862" cy="258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Durante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los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veranos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íbamos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a Mallorca.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No es una acción única, sino repetida en el pasado.</a:t>
            </a: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No es “el” verano, sino “los” veranos (indica repetición)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2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2537" y="148555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3</a:t>
            </a:r>
            <a:r>
              <a:rPr lang="es-ES" b="1" dirty="0" smtClean="0"/>
              <a:t>) DESCRIPCIONES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628650" y="3357218"/>
            <a:ext cx="11015663" cy="258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casa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era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muy bonita,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tenía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muchas ventanas.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No es una acción, sino una descripción.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68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2537" y="148555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4) Un buen tiempo verbal para dar EXCUSAS y BUENAS INTENCIONES (no terminadas)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773905" y="3742981"/>
            <a:ext cx="11127583" cy="258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Te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iba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a llamar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pero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me tuve que ir a la oficina.</a:t>
            </a:r>
          </a:p>
          <a:p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Tenía la intención... Pero no la acción.</a:t>
            </a:r>
          </a:p>
          <a:p>
            <a:pPr marL="685800" indent="-68580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Pasa algún imprevisto: “pero...”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8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3133" y="1991251"/>
            <a:ext cx="9068586" cy="3552300"/>
          </a:xfrm>
        </p:spPr>
        <p:txBody>
          <a:bodyPr/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Gerundio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“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estar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imperfecto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indefinido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tr-T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195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6400800" y="1300163"/>
            <a:ext cx="4486275" cy="1757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1075" y="442913"/>
            <a:ext cx="10363200" cy="3214687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¿Qué diferencia hay</a:t>
            </a:r>
            <a:r>
              <a:rPr lang="es-ES" dirty="0" smtClean="0"/>
              <a:t>?</a:t>
            </a:r>
            <a:br>
              <a:rPr lang="es-ES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es-ES" b="1" dirty="0" smtClean="0"/>
              <a:t>estaba bailando //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estuvo bailando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819149" y="2624138"/>
            <a:ext cx="10639425" cy="3214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dirty="0" smtClean="0"/>
              <a:t>_________________ durante cuatro horas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374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3133" y="1991251"/>
            <a:ext cx="9068586" cy="3552300"/>
          </a:xfrm>
        </p:spPr>
        <p:txBody>
          <a:bodyPr/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PRETÉRITO</a:t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PLUSCUAMPERFECTO</a:t>
            </a:r>
            <a:endParaRPr lang="tr-T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573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8237" y="628306"/>
            <a:ext cx="10058400" cy="1800569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significa “pluscuamperfecto”?</a:t>
            </a:r>
            <a:endParaRPr lang="tr-TR" b="1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1004888" y="2428875"/>
            <a:ext cx="10058400" cy="2876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B0C8">
                    <a:lumMod val="50000"/>
                  </a:srgb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“Pluscuamperfecto” significa “más que perfecto, más que pasado”.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1" dirty="0">
              <a:solidFill>
                <a:srgbClr val="92B0C8">
                  <a:lumMod val="50000"/>
                </a:srgbClr>
              </a:solidFill>
              <a:latin typeface="Garamond" panose="02020404030301010803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Se produjo</a:t>
            </a:r>
            <a:r>
              <a:rPr kumimoji="0" lang="es-E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antes en el tiempo que una acción indicada por el indefinido.</a:t>
            </a:r>
            <a:r>
              <a:rPr kumimoji="0" lang="es-E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48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¿Podéis pensar en un ejemplo?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523875" y="2566645"/>
            <a:ext cx="1114425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4400" b="1" dirty="0" smtClean="0">
                <a:solidFill>
                  <a:schemeClr val="accent1">
                    <a:lumMod val="50000"/>
                  </a:schemeClr>
                </a:solidFill>
              </a:rPr>
              <a:t>Cuando </a:t>
            </a:r>
            <a:r>
              <a:rPr lang="es-ES" sz="4400" b="1" u="sng" dirty="0" smtClean="0">
                <a:solidFill>
                  <a:schemeClr val="accent1">
                    <a:lumMod val="50000"/>
                  </a:schemeClr>
                </a:solidFill>
              </a:rPr>
              <a:t>llegué</a:t>
            </a:r>
            <a:r>
              <a:rPr lang="es-ES" sz="4400" b="1" dirty="0" smtClean="0">
                <a:solidFill>
                  <a:schemeClr val="accent1">
                    <a:lumMod val="50000"/>
                  </a:schemeClr>
                </a:solidFill>
              </a:rPr>
              <a:t> a su casa, Juan ya </a:t>
            </a:r>
            <a:r>
              <a:rPr lang="es-ES" sz="4400" b="1" u="sng" dirty="0" smtClean="0">
                <a:solidFill>
                  <a:schemeClr val="accent1">
                    <a:lumMod val="50000"/>
                  </a:schemeClr>
                </a:solidFill>
              </a:rPr>
              <a:t>se había ido</a:t>
            </a:r>
            <a:r>
              <a:rPr lang="es-ES" sz="44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tr-TR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052569"/>
              </p:ext>
            </p:extLst>
          </p:nvPr>
        </p:nvGraphicFramePr>
        <p:xfrm>
          <a:off x="919161" y="4820602"/>
          <a:ext cx="10353677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419">
                  <a:extLst>
                    <a:ext uri="{9D8B030D-6E8A-4147-A177-3AD203B41FA5}">
                      <a16:colId xmlns:a16="http://schemas.microsoft.com/office/drawing/2014/main" val="3420379776"/>
                    </a:ext>
                  </a:extLst>
                </a:gridCol>
                <a:gridCol w="2640807">
                  <a:extLst>
                    <a:ext uri="{9D8B030D-6E8A-4147-A177-3AD203B41FA5}">
                      <a16:colId xmlns:a16="http://schemas.microsoft.com/office/drawing/2014/main" val="3189440412"/>
                    </a:ext>
                  </a:extLst>
                </a:gridCol>
                <a:gridCol w="2536032">
                  <a:extLst>
                    <a:ext uri="{9D8B030D-6E8A-4147-A177-3AD203B41FA5}">
                      <a16:colId xmlns:a16="http://schemas.microsoft.com/office/drawing/2014/main" val="2822302112"/>
                    </a:ext>
                  </a:extLst>
                </a:gridCol>
                <a:gridCol w="2588419">
                  <a:extLst>
                    <a:ext uri="{9D8B030D-6E8A-4147-A177-3AD203B41FA5}">
                      <a16:colId xmlns:a16="http://schemas.microsoft.com/office/drawing/2014/main" val="24316552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tx1"/>
                          </a:solidFill>
                        </a:rPr>
                        <a:t>MÁS PASADO</a:t>
                      </a:r>
                    </a:p>
                    <a:p>
                      <a:endParaRPr lang="es-E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s-ES" sz="2400" dirty="0" smtClean="0">
                          <a:solidFill>
                            <a:schemeClr val="tx1"/>
                          </a:solidFill>
                        </a:rPr>
                        <a:t>Se había</a:t>
                      </a:r>
                      <a:r>
                        <a:rPr lang="es-ES" sz="2400" baseline="0" dirty="0" smtClean="0">
                          <a:solidFill>
                            <a:schemeClr val="tx1"/>
                          </a:solidFill>
                        </a:rPr>
                        <a:t> ido</a:t>
                      </a:r>
                      <a:endParaRPr lang="tr-T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tx1"/>
                          </a:solidFill>
                        </a:rPr>
                        <a:t>PASADO</a:t>
                      </a:r>
                    </a:p>
                    <a:p>
                      <a:endParaRPr lang="es-E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s-ES" sz="2400" dirty="0" smtClean="0">
                          <a:solidFill>
                            <a:schemeClr val="tx1"/>
                          </a:solidFill>
                        </a:rPr>
                        <a:t>llegué</a:t>
                      </a:r>
                      <a:endParaRPr lang="tr-T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PRESENTE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FUTURO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276874"/>
                  </a:ext>
                </a:extLst>
              </a:tr>
            </a:tbl>
          </a:graphicData>
        </a:graphic>
      </p:graphicFrame>
      <p:sp>
        <p:nvSpPr>
          <p:cNvPr id="8" name="Yukarı Bükülü Ok 7"/>
          <p:cNvSpPr/>
          <p:nvPr/>
        </p:nvSpPr>
        <p:spPr>
          <a:xfrm rot="10372374">
            <a:off x="5522566" y="4240407"/>
            <a:ext cx="1084989" cy="650013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Yukarı Bükülü Ok 8"/>
          <p:cNvSpPr/>
          <p:nvPr/>
        </p:nvSpPr>
        <p:spPr>
          <a:xfrm rot="10372374">
            <a:off x="2830393" y="4284204"/>
            <a:ext cx="1169383" cy="545099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49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5" y="2099919"/>
            <a:ext cx="10058400" cy="2257770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tiempos verbales solemos utilizar para narrar en pasado?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584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2513" y="1999905"/>
            <a:ext cx="10058400" cy="2672107"/>
          </a:xfrm>
        </p:spPr>
        <p:txBody>
          <a:bodyPr>
            <a:normAutofit fontScale="90000"/>
          </a:bodyPr>
          <a:lstStyle/>
          <a:p>
            <a:pPr algn="ctr"/>
            <a:r>
              <a:rPr lang="es-ES" u="sng" dirty="0" smtClean="0"/>
              <a:t>Actividad en parejas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Vais a escribir un CUENTO </a:t>
            </a:r>
            <a:br>
              <a:rPr lang="es-ES" b="1" dirty="0" smtClean="0"/>
            </a:br>
            <a:r>
              <a:rPr lang="es-ES" b="1" dirty="0" smtClean="0"/>
              <a:t>con estos elementos.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022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085847" y="881062"/>
            <a:ext cx="3114675" cy="92868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paraguas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4550569" y="857250"/>
            <a:ext cx="3114675" cy="92868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</a:rPr>
              <a:t>t</a:t>
            </a:r>
            <a:r>
              <a:rPr lang="es-ES" sz="3600" b="1" dirty="0" smtClean="0">
                <a:solidFill>
                  <a:schemeClr val="tx1"/>
                </a:solidFill>
              </a:rPr>
              <a:t>eléfono móvil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085848" y="5257805"/>
            <a:ext cx="3114675" cy="9286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</a:rPr>
              <a:t>p</a:t>
            </a:r>
            <a:r>
              <a:rPr lang="es-ES" sz="3600" b="1" dirty="0" smtClean="0">
                <a:solidFill>
                  <a:schemeClr val="tx1"/>
                </a:solidFill>
              </a:rPr>
              <a:t>resumido/a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8253412" y="857250"/>
            <a:ext cx="3114675" cy="928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tren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4608908" y="3876679"/>
            <a:ext cx="3114675" cy="9286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despertador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4608907" y="5257805"/>
            <a:ext cx="3114675" cy="928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</a:rPr>
              <a:t>l</a:t>
            </a:r>
            <a:r>
              <a:rPr lang="es-ES" sz="3600" b="1" dirty="0" smtClean="0">
                <a:solidFill>
                  <a:schemeClr val="tx1"/>
                </a:solidFill>
              </a:rPr>
              <a:t>ibro de español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1085847" y="3876679"/>
            <a:ext cx="3114675" cy="9286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princesa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8253410" y="3845721"/>
            <a:ext cx="3114675" cy="9286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futbolista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8253410" y="2266951"/>
            <a:ext cx="3114675" cy="92868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biberón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4560091" y="2262188"/>
            <a:ext cx="3114675" cy="100846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dinosaurio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8253411" y="5222085"/>
            <a:ext cx="3114675" cy="9286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miel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15" name="Yuvarlatılmış Dikdörtgen 14"/>
          <p:cNvSpPr/>
          <p:nvPr/>
        </p:nvSpPr>
        <p:spPr>
          <a:xfrm>
            <a:off x="1085849" y="2262188"/>
            <a:ext cx="3114675" cy="928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universidad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0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36920"/>
              </p:ext>
            </p:extLst>
          </p:nvPr>
        </p:nvGraphicFramePr>
        <p:xfrm>
          <a:off x="1309687" y="1757359"/>
          <a:ext cx="9286875" cy="449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625">
                  <a:extLst>
                    <a:ext uri="{9D8B030D-6E8A-4147-A177-3AD203B41FA5}">
                      <a16:colId xmlns:a16="http://schemas.microsoft.com/office/drawing/2014/main" val="4260390900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val="2614331859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val="2170306469"/>
                    </a:ext>
                  </a:extLst>
                </a:gridCol>
              </a:tblGrid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>
                          <a:solidFill>
                            <a:schemeClr val="tx1"/>
                          </a:solidFill>
                        </a:rPr>
                        <a:t>Para iniciar la acción</a:t>
                      </a:r>
                      <a:endParaRPr lang="tr-T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>
                          <a:solidFill>
                            <a:schemeClr val="tx1"/>
                          </a:solidFill>
                        </a:rPr>
                        <a:t>Para añadir una acción</a:t>
                      </a:r>
                      <a:endParaRPr lang="tr-T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>
                          <a:solidFill>
                            <a:schemeClr val="tx1"/>
                          </a:solidFill>
                        </a:rPr>
                        <a:t>Acciones</a:t>
                      </a:r>
                      <a:r>
                        <a:rPr lang="es-ES" sz="2000" baseline="0" dirty="0" smtClean="0">
                          <a:solidFill>
                            <a:schemeClr val="tx1"/>
                          </a:solidFill>
                        </a:rPr>
                        <a:t> finales</a:t>
                      </a:r>
                      <a:endParaRPr lang="tr-T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509877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Había</a:t>
                      </a:r>
                      <a:r>
                        <a:rPr lang="es-ES" sz="2000" baseline="0" dirty="0" smtClean="0"/>
                        <a:t> una vez...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Entonces,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Al</a:t>
                      </a:r>
                      <a:r>
                        <a:rPr lang="es-ES" sz="2000" baseline="0" dirty="0" smtClean="0"/>
                        <a:t> final,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483594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Érase una vez...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De repente,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Finalmente,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3933705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Un día,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Inmediatamente,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Para</a:t>
                      </a:r>
                      <a:r>
                        <a:rPr lang="es-ES" sz="2000" baseline="0" dirty="0" smtClean="0"/>
                        <a:t> sorpresa de todos,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931371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Ese día,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Sin pensarlo,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Y colorín,</a:t>
                      </a:r>
                      <a:r>
                        <a:rPr lang="es-ES" sz="2000" baseline="0" dirty="0" smtClean="0"/>
                        <a:t> colorado, este cuento se ha acabado.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40079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Como todos los días,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Después, 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Y fueron felices y comieron perdices.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384843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Más tarde,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26778"/>
                  </a:ext>
                </a:extLst>
              </a:tr>
            </a:tbl>
          </a:graphicData>
        </a:graphic>
      </p:graphicFrame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00456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/>
              <a:t>Marcadores temporales útiles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6742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5374" y="785813"/>
            <a:ext cx="10220325" cy="51292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Vamos a repasar el uso de estos tres tiempos verbales fundamentales: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1) PRETÉRITO INDEFINIDO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2) PRETÉRITO IMPERFECTO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3) PRETÉRITO PLUSCUAMPERFECTO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83763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Pretérito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indefinido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47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2537" y="148555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1) ACCIÓN PASADA </a:t>
            </a:r>
            <a:r>
              <a:rPr lang="es-ES" b="1" u="sng" dirty="0" smtClean="0"/>
              <a:t>TERMINADA </a:t>
            </a:r>
            <a:r>
              <a:rPr lang="es-ES" b="1" dirty="0" smtClean="0"/>
              <a:t>en</a:t>
            </a:r>
            <a:r>
              <a:rPr lang="es-ES" b="1" u="sng" dirty="0" smtClean="0"/>
              <a:t> </a:t>
            </a:r>
            <a:r>
              <a:rPr lang="es-ES" b="1" dirty="0" smtClean="0"/>
              <a:t>un contexto temporal terminado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981075" y="3357219"/>
            <a:ext cx="1032986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Ayer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terminé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por fin todos los deberes. </a:t>
            </a:r>
            <a:endParaRPr lang="tr-T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9663" y="2285657"/>
            <a:ext cx="10058400" cy="282926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Sabemos que la acción está terminada. A veces, incluso conocemos la duración exacta.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Trabajé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en esa fábrica durante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dos años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689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5362" y="205705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2</a:t>
            </a:r>
            <a:r>
              <a:rPr lang="es-ES" b="1" dirty="0" smtClean="0"/>
              <a:t>) SECUENCIA DE ACCIONES en un contexto temporal terminado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 smtClean="0"/>
              <a:t>Una acción termina antes de que empiece la siguiente.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709612" y="4385918"/>
            <a:ext cx="11144250" cy="1729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Anoche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cené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fregué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los platos y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me puse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 ver una peli.</a:t>
            </a:r>
            <a:endParaRPr lang="tr-T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5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6806" y="211420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3</a:t>
            </a:r>
            <a:r>
              <a:rPr lang="es-ES" b="1" dirty="0" smtClean="0"/>
              <a:t>) </a:t>
            </a:r>
            <a:r>
              <a:rPr lang="es-ES" b="1" u="sng" dirty="0" smtClean="0"/>
              <a:t>ACCIÓN ÚNICA </a:t>
            </a:r>
            <a:r>
              <a:rPr lang="es-ES" b="1" dirty="0" smtClean="0"/>
              <a:t>en un contexto temporal terminado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¿Podéis darme un ejemplo?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981075" y="4157319"/>
            <a:ext cx="1032986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El verano pasado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b="1" u="sng" dirty="0" smtClean="0">
                <a:solidFill>
                  <a:schemeClr val="accent1">
                    <a:lumMod val="50000"/>
                  </a:schemeClr>
                </a:solidFill>
              </a:rPr>
              <a:t>fui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a Mallorca.</a:t>
            </a:r>
            <a:endParaRPr lang="tr-T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2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Pretérito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IMPERFECTO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072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65</TotalTime>
  <Words>471</Words>
  <Application>Microsoft Office PowerPoint</Application>
  <PresentationFormat>Geniş ekran</PresentationFormat>
  <Paragraphs>86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4" baseType="lpstr">
      <vt:lpstr>Garamond</vt:lpstr>
      <vt:lpstr>Sabun</vt:lpstr>
      <vt:lpstr>narrar en el pasado</vt:lpstr>
      <vt:lpstr>¿Qué tiempos verbales solemos utilizar para narrar en pasado?</vt:lpstr>
      <vt:lpstr>Vamos a repasar el uso de estos tres tiempos verbales fundamentales:  1) PRETÉRITO INDEFINIDO  2) PRETÉRITO IMPERFECTO  3) PRETÉRITO PLUSCUAMPERFECTO</vt:lpstr>
      <vt:lpstr>Pretérito indefinido</vt:lpstr>
      <vt:lpstr>1) ACCIÓN PASADA TERMINADA en un contexto temporal terminado.  ¿Podéis darme un ejemplo? </vt:lpstr>
      <vt:lpstr>Sabemos que la acción está terminada. A veces, incluso conocemos la duración exacta.  Trabajé en esa fábrica durante dos años. </vt:lpstr>
      <vt:lpstr>2) SECUENCIA DE ACCIONES en un contexto temporal terminado. Una acción termina antes de que empiece la siguiente.  ¿Podéis darme un ejemplo? </vt:lpstr>
      <vt:lpstr>3) ACCIÓN ÚNICA en un contexto temporal terminado.  ¿Podéis darme un ejemplo? </vt:lpstr>
      <vt:lpstr>Pretérito IMPERFECTO</vt:lpstr>
      <vt:lpstr>¿Qué significa “imperfecto”?</vt:lpstr>
      <vt:lpstr>1) ACCIÓN EN PROCESO (sin terminar)  ¿Podéis darme un ejemplo? </vt:lpstr>
      <vt:lpstr>2) ACCIÓN REPETIDA EN EL PASADO (como una rutina en el pasado)  ¿Podéis darme un ejemplo? </vt:lpstr>
      <vt:lpstr>3) DESCRIPCIONES  ¿Podéis darme un ejemplo? </vt:lpstr>
      <vt:lpstr>4) Un buen tiempo verbal para dar EXCUSAS y BUENAS INTENCIONES (no terminadas) ¿Podéis darme un ejemplo? </vt:lpstr>
      <vt:lpstr>¿Gerundio con “estar” en   imperfecto   o  indefinido?</vt:lpstr>
      <vt:lpstr>¿Qué diferencia hay?  estaba bailando // estuvo bailando  </vt:lpstr>
      <vt:lpstr>PRETÉRITO  PLUSCUAMPERFECTO</vt:lpstr>
      <vt:lpstr>¿Qué significa “pluscuamperfecto”?</vt:lpstr>
      <vt:lpstr>¿Podéis pensar en un ejemplo?</vt:lpstr>
      <vt:lpstr>Actividad en parejas  Vais a escribir un CUENTO  con estos elementos.</vt:lpstr>
      <vt:lpstr>PowerPoint Sunusu</vt:lpstr>
      <vt:lpstr>Marcadores temporales útiles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narrar en el pasado</dc:title>
  <dc:creator>Windows Kullanıcısı</dc:creator>
  <cp:lastModifiedBy>Windows Kullanıcısı</cp:lastModifiedBy>
  <cp:revision>11</cp:revision>
  <dcterms:created xsi:type="dcterms:W3CDTF">2020-05-21T10:46:29Z</dcterms:created>
  <dcterms:modified xsi:type="dcterms:W3CDTF">2020-05-21T11:51:38Z</dcterms:modified>
</cp:coreProperties>
</file>