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Lst>
  <p:sldSz cx="10691813" cy="7559675"/>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2" d="100"/>
          <a:sy n="102" d="100"/>
        </p:scale>
        <p:origin x="129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tr-TR" smtClean="0"/>
              <a:t>Asıl başlık stili için tıklatın</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0294A3C1-CB02-47BA-87EA-34A1E8863A2F}" type="datetimeFigureOut">
              <a:rPr lang="tr-TR" smtClean="0"/>
              <a:t>25.09.2017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10427854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294A3C1-CB02-47BA-87EA-34A1E8863A2F}" type="datetimeFigureOut">
              <a:rPr lang="tr-TR" smtClean="0"/>
              <a:t>25.09.2017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326683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294A3C1-CB02-47BA-87EA-34A1E8863A2F}" type="datetimeFigureOut">
              <a:rPr lang="tr-TR" smtClean="0"/>
              <a:t>25.09.2017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232774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294A3C1-CB02-47BA-87EA-34A1E8863A2F}" type="datetimeFigureOut">
              <a:rPr lang="tr-TR" smtClean="0"/>
              <a:t>25.09.2017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3340671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tr-TR" smtClean="0"/>
              <a:t>Asıl başlık stili için tıklatın</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0294A3C1-CB02-47BA-87EA-34A1E8863A2F}" type="datetimeFigureOut">
              <a:rPr lang="tr-TR" smtClean="0"/>
              <a:t>25.09.2017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31622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294A3C1-CB02-47BA-87EA-34A1E8863A2F}" type="datetimeFigureOut">
              <a:rPr lang="tr-TR" smtClean="0"/>
              <a:t>25.09.2017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174384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smtClean="0"/>
              <a:t>Asıl metin stillerini düzenle</a:t>
            </a:r>
          </a:p>
        </p:txBody>
      </p:sp>
      <p:sp>
        <p:nvSpPr>
          <p:cNvPr id="4" name="Content Placeholder 3"/>
          <p:cNvSpPr>
            <a:spLocks noGrp="1"/>
          </p:cNvSpPr>
          <p:nvPr>
            <p:ph sz="half" idx="2"/>
          </p:nvPr>
        </p:nvSpPr>
        <p:spPr>
          <a:xfrm>
            <a:off x="736456" y="2761381"/>
            <a:ext cx="4523137" cy="4061576"/>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smtClean="0"/>
              <a:t>Asıl metin stillerini düzenle</a:t>
            </a:r>
          </a:p>
        </p:txBody>
      </p:sp>
      <p:sp>
        <p:nvSpPr>
          <p:cNvPr id="6" name="Content Placeholder 5"/>
          <p:cNvSpPr>
            <a:spLocks noGrp="1"/>
          </p:cNvSpPr>
          <p:nvPr>
            <p:ph sz="quarter" idx="4"/>
          </p:nvPr>
        </p:nvSpPr>
        <p:spPr>
          <a:xfrm>
            <a:off x="5412731" y="2761381"/>
            <a:ext cx="4545413" cy="4061576"/>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294A3C1-CB02-47BA-87EA-34A1E8863A2F}" type="datetimeFigureOut">
              <a:rPr lang="tr-TR" smtClean="0"/>
              <a:t>25.09.2017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393797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0294A3C1-CB02-47BA-87EA-34A1E8863A2F}" type="datetimeFigureOut">
              <a:rPr lang="tr-TR" smtClean="0"/>
              <a:t>25.09.2017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2645883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4A3C1-CB02-47BA-87EA-34A1E8863A2F}" type="datetimeFigureOut">
              <a:rPr lang="tr-TR" smtClean="0"/>
              <a:t>25.09.2017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100578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tr-TR" smtClean="0"/>
              <a:t>Asıl başlık stili için tıklatın</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294A3C1-CB02-47BA-87EA-34A1E8863A2F}" type="datetimeFigureOut">
              <a:rPr lang="tr-TR" smtClean="0"/>
              <a:t>25.09.2017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2267792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294A3C1-CB02-47BA-87EA-34A1E8863A2F}" type="datetimeFigureOut">
              <a:rPr lang="tr-TR" smtClean="0"/>
              <a:t>25.09.2017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3238831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0294A3C1-CB02-47BA-87EA-34A1E8863A2F}" type="datetimeFigureOut">
              <a:rPr lang="tr-TR" smtClean="0"/>
              <a:t>25.09.2017</a:t>
            </a:fld>
            <a:endParaRPr lang="tr-T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20C745CB-F86D-4FE6-B82D-FD054EA5C783}" type="slidenum">
              <a:rPr lang="tr-TR" smtClean="0"/>
              <a:t>‹#›</a:t>
            </a:fld>
            <a:endParaRPr lang="tr-TR"/>
          </a:p>
        </p:txBody>
      </p:sp>
    </p:spTree>
    <p:extLst>
      <p:ext uri="{BB962C8B-B14F-4D97-AF65-F5344CB8AC3E}">
        <p14:creationId xmlns:p14="http://schemas.microsoft.com/office/powerpoint/2010/main" val="2491498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7878" y="2745957"/>
            <a:ext cx="9088041" cy="2631887"/>
          </a:xfrm>
        </p:spPr>
        <p:txBody>
          <a:bodyPr>
            <a:normAutofit/>
          </a:bodyPr>
          <a:lstStyle/>
          <a:p>
            <a:r>
              <a:rPr lang="tr-TR" sz="7000" b="1" dirty="0" err="1">
                <a:effectLst>
                  <a:outerShdw blurRad="38100" dist="38100" dir="2700000" algn="tl">
                    <a:srgbClr val="000000">
                      <a:alpha val="43137"/>
                    </a:srgbClr>
                  </a:outerShdw>
                </a:effectLst>
              </a:rPr>
              <a:t>Analytical</a:t>
            </a:r>
            <a:r>
              <a:rPr lang="tr-TR" sz="7000" b="1" dirty="0">
                <a:effectLst>
                  <a:outerShdw blurRad="38100" dist="38100" dir="2700000" algn="tl">
                    <a:srgbClr val="000000">
                      <a:alpha val="43137"/>
                    </a:srgbClr>
                  </a:outerShdw>
                </a:effectLst>
              </a:rPr>
              <a:t> </a:t>
            </a:r>
            <a:r>
              <a:rPr lang="tr-TR" sz="7000" b="1" dirty="0" err="1">
                <a:effectLst>
                  <a:outerShdw blurRad="38100" dist="38100" dir="2700000" algn="tl">
                    <a:srgbClr val="000000">
                      <a:alpha val="43137"/>
                    </a:srgbClr>
                  </a:outerShdw>
                </a:effectLst>
              </a:rPr>
              <a:t>Chemistry</a:t>
            </a:r>
            <a:r>
              <a:rPr lang="tr-TR" sz="7000" b="1" dirty="0">
                <a:effectLst>
                  <a:outerShdw blurRad="38100" dist="38100" dir="2700000" algn="tl">
                    <a:srgbClr val="000000">
                      <a:alpha val="43137"/>
                    </a:srgbClr>
                  </a:outerShdw>
                </a:effectLst>
              </a:rPr>
              <a:t> </a:t>
            </a:r>
            <a:r>
              <a:rPr lang="tr-TR" sz="7000" b="1" dirty="0" smtClean="0">
                <a:effectLst>
                  <a:outerShdw blurRad="38100" dist="38100" dir="2700000" algn="tl">
                    <a:srgbClr val="000000">
                      <a:alpha val="43137"/>
                    </a:srgbClr>
                  </a:outerShdw>
                </a:effectLst>
              </a:rPr>
              <a:t>I</a:t>
            </a:r>
            <a:r>
              <a:rPr lang="tr-TR" sz="7000" b="1" dirty="0">
                <a:effectLst>
                  <a:outerShdw blurRad="38100" dist="38100" dir="2700000" algn="tl">
                    <a:srgbClr val="000000">
                      <a:alpha val="43137"/>
                    </a:srgbClr>
                  </a:outerShdw>
                </a:effectLst>
              </a:rPr>
              <a:t/>
            </a:r>
            <a:br>
              <a:rPr lang="tr-TR" sz="7000" b="1" dirty="0">
                <a:effectLst>
                  <a:outerShdw blurRad="38100" dist="38100" dir="2700000" algn="tl">
                    <a:srgbClr val="000000">
                      <a:alpha val="43137"/>
                    </a:srgbClr>
                  </a:outerShdw>
                </a:effectLst>
              </a:rPr>
            </a:br>
            <a:r>
              <a:rPr lang="tr-TR" sz="7000" b="1" dirty="0" err="1">
                <a:effectLst>
                  <a:outerShdw blurRad="38100" dist="38100" dir="2700000" algn="tl">
                    <a:srgbClr val="000000">
                      <a:alpha val="43137"/>
                    </a:srgbClr>
                  </a:outerShdw>
                </a:effectLst>
              </a:rPr>
              <a:t>Practice</a:t>
            </a:r>
            <a:endParaRPr lang="tr-TR" sz="7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168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1146774"/>
            <a:ext cx="10691814" cy="1095891"/>
          </a:xfrm>
        </p:spPr>
        <p:txBody>
          <a:bodyPr>
            <a:normAutofit/>
          </a:bodyPr>
          <a:lstStyle/>
          <a:p>
            <a:pPr algn="ctr"/>
            <a:r>
              <a:rPr lang="tr-TR" sz="4500" b="1" dirty="0" err="1"/>
              <a:t>Labwares</a:t>
            </a:r>
            <a:r>
              <a:rPr lang="tr-TR" sz="4500" b="1" dirty="0"/>
              <a:t> in </a:t>
            </a:r>
            <a:r>
              <a:rPr lang="tr-TR" sz="4500" b="1" dirty="0" err="1"/>
              <a:t>Analytical</a:t>
            </a:r>
            <a:r>
              <a:rPr lang="tr-TR" sz="4500" b="1" dirty="0"/>
              <a:t> </a:t>
            </a:r>
            <a:r>
              <a:rPr lang="tr-TR" sz="4500" b="1" dirty="0" err="1"/>
              <a:t>Chemistry</a:t>
            </a:r>
            <a:r>
              <a:rPr lang="tr-TR" sz="4500" b="1" dirty="0"/>
              <a:t> I </a:t>
            </a:r>
            <a:r>
              <a:rPr lang="tr-TR" sz="4500" b="1" dirty="0" err="1"/>
              <a:t>Practice</a:t>
            </a:r>
            <a:endParaRPr lang="tr-TR" sz="4500" b="1" dirty="0"/>
          </a:p>
        </p:txBody>
      </p:sp>
      <p:sp>
        <p:nvSpPr>
          <p:cNvPr id="3" name="İçerik Yer Tutucusu 2"/>
          <p:cNvSpPr>
            <a:spLocks noGrp="1"/>
          </p:cNvSpPr>
          <p:nvPr>
            <p:ph idx="1"/>
          </p:nvPr>
        </p:nvSpPr>
        <p:spPr>
          <a:xfrm>
            <a:off x="-1" y="2491876"/>
            <a:ext cx="10691813" cy="2375699"/>
          </a:xfrm>
        </p:spPr>
        <p:txBody>
          <a:bodyPr>
            <a:normAutofit fontScale="92500" lnSpcReduction="10000"/>
          </a:bodyPr>
          <a:lstStyle/>
          <a:p>
            <a:pPr marL="0" indent="0">
              <a:buNone/>
            </a:pPr>
            <a:r>
              <a:rPr lang="tr-TR" sz="2700" dirty="0" smtClean="0"/>
              <a:t>    Pipette</a:t>
            </a:r>
            <a:r>
              <a:rPr lang="tr-TR" sz="2700" dirty="0"/>
              <a:t> </a:t>
            </a:r>
            <a:r>
              <a:rPr lang="tr-TR" sz="2700" dirty="0" smtClean="0"/>
              <a:t>       </a:t>
            </a:r>
            <a:r>
              <a:rPr lang="tr-TR" sz="2700" dirty="0" err="1" smtClean="0"/>
              <a:t>Erlenmeyer</a:t>
            </a:r>
            <a:r>
              <a:rPr lang="tr-TR" sz="2700" dirty="0" smtClean="0"/>
              <a:t> </a:t>
            </a:r>
            <a:r>
              <a:rPr lang="tr-TR" sz="2700" dirty="0" err="1"/>
              <a:t>flask</a:t>
            </a:r>
            <a:r>
              <a:rPr lang="tr-TR" sz="2700" dirty="0"/>
              <a:t>	  </a:t>
            </a:r>
            <a:r>
              <a:rPr lang="tr-TR" sz="2700" dirty="0" smtClean="0"/>
              <a:t>       </a:t>
            </a:r>
            <a:r>
              <a:rPr lang="tr-TR" sz="2700" dirty="0" err="1" smtClean="0"/>
              <a:t>Beaker</a:t>
            </a:r>
            <a:r>
              <a:rPr lang="tr-TR" sz="2700" dirty="0" smtClean="0"/>
              <a:t>              </a:t>
            </a:r>
            <a:r>
              <a:rPr lang="tr-TR" sz="2700" dirty="0" err="1" smtClean="0"/>
              <a:t>Tripod</a:t>
            </a:r>
            <a:r>
              <a:rPr lang="tr-TR" sz="2700" dirty="0" smtClean="0"/>
              <a:t> </a:t>
            </a:r>
            <a:r>
              <a:rPr lang="tr-TR" sz="2700" dirty="0" err="1" smtClean="0"/>
              <a:t>support</a:t>
            </a:r>
            <a:r>
              <a:rPr lang="tr-TR" sz="2700" dirty="0" smtClean="0"/>
              <a:t>         </a:t>
            </a:r>
            <a:r>
              <a:rPr lang="tr-TR" sz="2700" dirty="0" err="1" smtClean="0"/>
              <a:t>Triangle</a:t>
            </a:r>
            <a:endParaRPr lang="tr-TR" sz="2700" dirty="0" smtClean="0"/>
          </a:p>
          <a:p>
            <a:pPr marL="0" indent="0">
              <a:buNone/>
            </a:pPr>
            <a:endParaRPr lang="tr-TR" dirty="0" smtClean="0"/>
          </a:p>
          <a:p>
            <a:pPr marL="0" indent="0">
              <a:buNone/>
            </a:pPr>
            <a:endParaRPr lang="tr-TR" dirty="0"/>
          </a:p>
          <a:p>
            <a:pPr marL="0" indent="0">
              <a:buNone/>
            </a:pPr>
            <a:endParaRPr lang="tr-TR" dirty="0"/>
          </a:p>
          <a:p>
            <a:pPr marL="0" indent="0">
              <a:buNone/>
            </a:pPr>
            <a:endParaRPr lang="tr-TR" sz="827" dirty="0"/>
          </a:p>
          <a:p>
            <a:pPr marL="0" indent="0">
              <a:buNone/>
            </a:pPr>
            <a:r>
              <a:rPr lang="tr-TR" sz="827" dirty="0"/>
              <a:t>	</a:t>
            </a:r>
          </a:p>
          <a:p>
            <a:pPr marL="0" indent="0">
              <a:buNone/>
            </a:pPr>
            <a:endParaRPr lang="tr-TR" dirty="0"/>
          </a:p>
        </p:txBody>
      </p:sp>
      <p:pic>
        <p:nvPicPr>
          <p:cNvPr id="6" name="Picture 4" descr="1144136655BunzenBek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04" y="5808217"/>
            <a:ext cx="1488079" cy="14880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293-200649-erl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2164" y="2873846"/>
            <a:ext cx="1586873" cy="16025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beher_p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9464" y="2907984"/>
            <a:ext cx="1872453" cy="14979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test tub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5339" y="5808217"/>
            <a:ext cx="1765904" cy="12935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rucib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88214" y="5720252"/>
            <a:ext cx="1404931" cy="14049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washing bottl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44310" y="5531553"/>
            <a:ext cx="792680" cy="15701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pipett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7403" y="3276373"/>
            <a:ext cx="1130439" cy="113043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tripod support chemistr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76894" y="3258159"/>
            <a:ext cx="927512" cy="10607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riangle chemistr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77352" y="2873846"/>
            <a:ext cx="1623107" cy="1623107"/>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 y="5083630"/>
            <a:ext cx="10591229" cy="523220"/>
          </a:xfrm>
          <a:prstGeom prst="rect">
            <a:avLst/>
          </a:prstGeom>
          <a:noFill/>
        </p:spPr>
        <p:txBody>
          <a:bodyPr wrap="square" rtlCol="0">
            <a:spAutoFit/>
          </a:bodyPr>
          <a:lstStyle/>
          <a:p>
            <a:r>
              <a:rPr lang="tr-TR" sz="2500" dirty="0" smtClean="0"/>
              <a:t>Bunsen Burner</a:t>
            </a:r>
            <a:r>
              <a:rPr lang="tr-TR" dirty="0"/>
              <a:t> </a:t>
            </a:r>
            <a:r>
              <a:rPr lang="tr-TR" dirty="0" smtClean="0"/>
              <a:t>            </a:t>
            </a:r>
            <a:r>
              <a:rPr lang="tr-TR" sz="2500" dirty="0" smtClean="0"/>
              <a:t>Test tubes</a:t>
            </a:r>
            <a:r>
              <a:rPr lang="tr-TR" sz="2500" dirty="0" smtClean="0"/>
              <a:t>	</a:t>
            </a:r>
            <a:r>
              <a:rPr lang="tr-TR" sz="2800" dirty="0"/>
              <a:t> </a:t>
            </a:r>
            <a:r>
              <a:rPr lang="tr-TR" sz="2800" dirty="0" smtClean="0"/>
              <a:t>   </a:t>
            </a:r>
            <a:r>
              <a:rPr lang="tr-TR" sz="2500" dirty="0" smtClean="0"/>
              <a:t>Crucibles	       Washing Bottle</a:t>
            </a:r>
            <a:endParaRPr lang="tr-TR" sz="2500" dirty="0"/>
          </a:p>
        </p:txBody>
      </p:sp>
    </p:spTree>
    <p:extLst>
      <p:ext uri="{BB962C8B-B14F-4D97-AF65-F5344CB8AC3E}">
        <p14:creationId xmlns:p14="http://schemas.microsoft.com/office/powerpoint/2010/main" val="536257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 y="1235079"/>
            <a:ext cx="10691813" cy="1095891"/>
          </a:xfrm>
        </p:spPr>
        <p:txBody>
          <a:bodyPr>
            <a:normAutofit/>
          </a:bodyPr>
          <a:lstStyle/>
          <a:p>
            <a:pPr algn="ctr"/>
            <a:r>
              <a:rPr lang="tr-TR" sz="4500" b="1" dirty="0" err="1"/>
              <a:t>Labwares</a:t>
            </a:r>
            <a:r>
              <a:rPr lang="tr-TR" sz="4500" b="1" dirty="0"/>
              <a:t> in </a:t>
            </a:r>
            <a:r>
              <a:rPr lang="tr-TR" sz="4500" b="1" dirty="0" err="1"/>
              <a:t>Analytical</a:t>
            </a:r>
            <a:r>
              <a:rPr lang="tr-TR" sz="4500" b="1" dirty="0"/>
              <a:t> </a:t>
            </a:r>
            <a:r>
              <a:rPr lang="tr-TR" sz="4500" b="1" dirty="0" err="1"/>
              <a:t>Chemistry</a:t>
            </a:r>
            <a:r>
              <a:rPr lang="tr-TR" sz="4500" b="1" dirty="0"/>
              <a:t> I </a:t>
            </a:r>
            <a:r>
              <a:rPr lang="tr-TR" sz="4500" b="1" dirty="0" err="1"/>
              <a:t>Practice</a:t>
            </a:r>
            <a:endParaRPr lang="tr-TR" sz="4500" b="1" dirty="0"/>
          </a:p>
        </p:txBody>
      </p:sp>
      <p:sp>
        <p:nvSpPr>
          <p:cNvPr id="3" name="İçerik Yer Tutucusu 2"/>
          <p:cNvSpPr>
            <a:spLocks noGrp="1"/>
          </p:cNvSpPr>
          <p:nvPr>
            <p:ph idx="1"/>
          </p:nvPr>
        </p:nvSpPr>
        <p:spPr>
          <a:xfrm>
            <a:off x="264998" y="2669878"/>
            <a:ext cx="8693626" cy="4147477"/>
          </a:xfrm>
        </p:spPr>
        <p:txBody>
          <a:bodyPr>
            <a:normAutofit/>
          </a:bodyPr>
          <a:lstStyle/>
          <a:p>
            <a:pPr marL="0" indent="0">
              <a:buNone/>
            </a:pPr>
            <a:r>
              <a:rPr lang="tr-TR" sz="2500" dirty="0"/>
              <a:t>Platinum </a:t>
            </a:r>
            <a:r>
              <a:rPr lang="tr-TR" sz="2500" dirty="0" err="1"/>
              <a:t>wire</a:t>
            </a:r>
            <a:r>
              <a:rPr lang="tr-TR" sz="2500" dirty="0"/>
              <a:t>       </a:t>
            </a:r>
            <a:r>
              <a:rPr lang="tr-TR" sz="2500" dirty="0" smtClean="0"/>
              <a:t>      </a:t>
            </a:r>
            <a:r>
              <a:rPr lang="tr-TR" sz="2500" dirty="0" err="1" smtClean="0"/>
              <a:t>Spatula</a:t>
            </a:r>
            <a:r>
              <a:rPr lang="tr-TR" sz="2500" dirty="0" smtClean="0"/>
              <a:t>               </a:t>
            </a:r>
            <a:r>
              <a:rPr lang="tr-TR" sz="2500" dirty="0" err="1" smtClean="0"/>
              <a:t>Centrifuge</a:t>
            </a:r>
            <a:endParaRPr lang="tr-TR" sz="2500" dirty="0"/>
          </a:p>
        </p:txBody>
      </p:sp>
      <p:pic>
        <p:nvPicPr>
          <p:cNvPr id="2050" name="Picture 2" descr="Image result for platinum wire lo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999" y="3465240"/>
            <a:ext cx="2025563" cy="8232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patula chemist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9366" y="3306379"/>
            <a:ext cx="1314568" cy="114094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centrifu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2796"/>
          <a:stretch/>
        </p:blipFill>
        <p:spPr bwMode="auto">
          <a:xfrm>
            <a:off x="4948269" y="3112192"/>
            <a:ext cx="1900587" cy="15293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upload.wikimedia.org/wikipedia/commons/c/c4/Laboratory_Watch_glasses_of_different_sizes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761" y="5680132"/>
            <a:ext cx="1771046" cy="1606431"/>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64998" y="5247566"/>
            <a:ext cx="1604222" cy="448584"/>
          </a:xfrm>
          <a:prstGeom prst="rect">
            <a:avLst/>
          </a:prstGeom>
        </p:spPr>
        <p:txBody>
          <a:bodyPr wrap="none">
            <a:spAutoFit/>
          </a:bodyPr>
          <a:lstStyle/>
          <a:p>
            <a:r>
              <a:rPr lang="tr-TR" sz="2315" dirty="0"/>
              <a:t>Watch </a:t>
            </a:r>
            <a:r>
              <a:rPr lang="tr-TR" sz="2315" dirty="0" err="1"/>
              <a:t>glass</a:t>
            </a:r>
            <a:endParaRPr lang="en-US" sz="2315" dirty="0"/>
          </a:p>
        </p:txBody>
      </p:sp>
      <p:pic>
        <p:nvPicPr>
          <p:cNvPr id="1028" name="Picture 4" descr="centrifuge tube ile ilgili görsel sonuc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11376" y="3112192"/>
            <a:ext cx="1492756" cy="1492756"/>
          </a:xfrm>
          <a:prstGeom prst="rect">
            <a:avLst/>
          </a:prstGeom>
          <a:noFill/>
          <a:extLst>
            <a:ext uri="{909E8E84-426E-40DD-AFC4-6F175D3DCCD1}">
              <a14:hiddenFill xmlns:a14="http://schemas.microsoft.com/office/drawing/2010/main">
                <a:solidFill>
                  <a:srgbClr val="FFFFFF"/>
                </a:solidFill>
              </a14:hiddenFill>
            </a:ext>
          </a:extLst>
        </p:spPr>
      </p:pic>
      <p:sp>
        <p:nvSpPr>
          <p:cNvPr id="10" name="Dikdörtgen 9"/>
          <p:cNvSpPr/>
          <p:nvPr/>
        </p:nvSpPr>
        <p:spPr>
          <a:xfrm>
            <a:off x="7144724" y="2634588"/>
            <a:ext cx="2226059" cy="477054"/>
          </a:xfrm>
          <a:prstGeom prst="rect">
            <a:avLst/>
          </a:prstGeom>
        </p:spPr>
        <p:txBody>
          <a:bodyPr wrap="none">
            <a:spAutoFit/>
          </a:bodyPr>
          <a:lstStyle/>
          <a:p>
            <a:r>
              <a:rPr lang="tr-TR" sz="2500" dirty="0" err="1"/>
              <a:t>Centrifuge</a:t>
            </a:r>
            <a:r>
              <a:rPr lang="tr-TR" sz="2500" dirty="0"/>
              <a:t> </a:t>
            </a:r>
            <a:r>
              <a:rPr lang="tr-TR" sz="2500" dirty="0" err="1"/>
              <a:t>tube</a:t>
            </a:r>
            <a:endParaRPr lang="en-US" sz="2500" dirty="0"/>
          </a:p>
        </p:txBody>
      </p:sp>
      <p:pic>
        <p:nvPicPr>
          <p:cNvPr id="1030" name="Picture 6" descr="pincer ile ilgili görsel sonucu"/>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8974" b="21410"/>
          <a:stretch/>
        </p:blipFill>
        <p:spPr bwMode="auto">
          <a:xfrm>
            <a:off x="2290562" y="5786469"/>
            <a:ext cx="1766658" cy="1393756"/>
          </a:xfrm>
          <a:prstGeom prst="rect">
            <a:avLst/>
          </a:prstGeom>
          <a:noFill/>
          <a:extLst>
            <a:ext uri="{909E8E84-426E-40DD-AFC4-6F175D3DCCD1}">
              <a14:hiddenFill xmlns:a14="http://schemas.microsoft.com/office/drawing/2010/main">
                <a:solidFill>
                  <a:srgbClr val="FFFFFF"/>
                </a:solidFill>
              </a14:hiddenFill>
            </a:ext>
          </a:extLst>
        </p:spPr>
      </p:pic>
      <p:sp>
        <p:nvSpPr>
          <p:cNvPr id="12" name="Dikdörtgen 11"/>
          <p:cNvSpPr/>
          <p:nvPr/>
        </p:nvSpPr>
        <p:spPr>
          <a:xfrm>
            <a:off x="2512028" y="5241565"/>
            <a:ext cx="1099916" cy="448584"/>
          </a:xfrm>
          <a:prstGeom prst="rect">
            <a:avLst/>
          </a:prstGeom>
        </p:spPr>
        <p:txBody>
          <a:bodyPr wrap="none">
            <a:spAutoFit/>
          </a:bodyPr>
          <a:lstStyle/>
          <a:p>
            <a:r>
              <a:rPr lang="tr-TR" sz="2315" dirty="0" err="1"/>
              <a:t>Forcept</a:t>
            </a:r>
            <a:endParaRPr lang="en-US" sz="2315" dirty="0"/>
          </a:p>
        </p:txBody>
      </p:sp>
      <p:pic>
        <p:nvPicPr>
          <p:cNvPr id="1032" name="Picture 8" descr="tahta maşa ile ilgili görsel sonucu"/>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6609" b="26536"/>
          <a:stretch/>
        </p:blipFill>
        <p:spPr bwMode="auto">
          <a:xfrm>
            <a:off x="4222690" y="5942281"/>
            <a:ext cx="2447052" cy="1104875"/>
          </a:xfrm>
          <a:prstGeom prst="rect">
            <a:avLst/>
          </a:prstGeom>
          <a:noFill/>
          <a:extLst>
            <a:ext uri="{909E8E84-426E-40DD-AFC4-6F175D3DCCD1}">
              <a14:hiddenFill xmlns:a14="http://schemas.microsoft.com/office/drawing/2010/main">
                <a:solidFill>
                  <a:srgbClr val="FFFFFF"/>
                </a:solidFill>
              </a14:hiddenFill>
            </a:ext>
          </a:extLst>
        </p:spPr>
      </p:pic>
      <p:sp>
        <p:nvSpPr>
          <p:cNvPr id="14" name="Dikdörtgen 13"/>
          <p:cNvSpPr/>
          <p:nvPr/>
        </p:nvSpPr>
        <p:spPr>
          <a:xfrm>
            <a:off x="4428447" y="5282763"/>
            <a:ext cx="1940659" cy="448584"/>
          </a:xfrm>
          <a:prstGeom prst="rect">
            <a:avLst/>
          </a:prstGeom>
        </p:spPr>
        <p:txBody>
          <a:bodyPr wrap="none">
            <a:spAutoFit/>
          </a:bodyPr>
          <a:lstStyle/>
          <a:p>
            <a:r>
              <a:rPr lang="tr-TR" sz="2315" dirty="0" err="1"/>
              <a:t>Wooden</a:t>
            </a:r>
            <a:r>
              <a:rPr lang="tr-TR" sz="2315" dirty="0"/>
              <a:t> </a:t>
            </a:r>
            <a:r>
              <a:rPr lang="tr-TR" sz="2315" dirty="0" err="1"/>
              <a:t>tongs</a:t>
            </a:r>
            <a:endParaRPr lang="en-US" sz="2315" dirty="0"/>
          </a:p>
        </p:txBody>
      </p:sp>
      <p:pic>
        <p:nvPicPr>
          <p:cNvPr id="5" name="Picture 2" descr="Image result for rubber bul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9278" y="5861248"/>
            <a:ext cx="1244197" cy="12441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00736" y="5282763"/>
            <a:ext cx="1894769" cy="448584"/>
          </a:xfrm>
          <a:prstGeom prst="rect">
            <a:avLst/>
          </a:prstGeom>
          <a:noFill/>
        </p:spPr>
        <p:txBody>
          <a:bodyPr wrap="square" rtlCol="0">
            <a:spAutoFit/>
          </a:bodyPr>
          <a:lstStyle/>
          <a:p>
            <a:r>
              <a:rPr lang="tr-TR" sz="2315" dirty="0" err="1"/>
              <a:t>Rubber</a:t>
            </a:r>
            <a:r>
              <a:rPr lang="tr-TR" sz="1488" dirty="0"/>
              <a:t> </a:t>
            </a:r>
            <a:r>
              <a:rPr lang="tr-TR" sz="2315" dirty="0" err="1"/>
              <a:t>Bulb</a:t>
            </a:r>
            <a:endParaRPr lang="tr-TR" sz="2315" dirty="0"/>
          </a:p>
        </p:txBody>
      </p:sp>
      <p:pic>
        <p:nvPicPr>
          <p:cNvPr id="8" name="Picture 6" descr="Image result for gauze chemistr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35127" y="5833301"/>
            <a:ext cx="1272144" cy="12721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595506" y="5247566"/>
            <a:ext cx="1856086" cy="448584"/>
          </a:xfrm>
          <a:prstGeom prst="rect">
            <a:avLst/>
          </a:prstGeom>
          <a:noFill/>
        </p:spPr>
        <p:txBody>
          <a:bodyPr wrap="square" rtlCol="0">
            <a:spAutoFit/>
          </a:bodyPr>
          <a:lstStyle/>
          <a:p>
            <a:r>
              <a:rPr lang="tr-TR" sz="2315" dirty="0" err="1"/>
              <a:t>Wire</a:t>
            </a:r>
            <a:r>
              <a:rPr lang="tr-TR" sz="1488" dirty="0"/>
              <a:t> </a:t>
            </a:r>
            <a:r>
              <a:rPr lang="tr-TR" sz="2315" dirty="0" err="1"/>
              <a:t>Gauze</a:t>
            </a:r>
            <a:endParaRPr lang="tr-TR" sz="2315" dirty="0"/>
          </a:p>
        </p:txBody>
      </p:sp>
    </p:spTree>
    <p:extLst>
      <p:ext uri="{BB962C8B-B14F-4D97-AF65-F5344CB8AC3E}">
        <p14:creationId xmlns:p14="http://schemas.microsoft.com/office/powerpoint/2010/main" val="3004440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43000"/>
            <a:ext cx="10691813" cy="982734"/>
          </a:xfrm>
        </p:spPr>
        <p:txBody>
          <a:bodyPr>
            <a:normAutofit/>
          </a:bodyPr>
          <a:lstStyle/>
          <a:p>
            <a:pPr algn="ctr"/>
            <a:r>
              <a:rPr lang="tr-TR" sz="4500" b="1" dirty="0" err="1"/>
              <a:t>Tips</a:t>
            </a:r>
            <a:endParaRPr lang="tr-TR" sz="4500" b="1" dirty="0"/>
          </a:p>
        </p:txBody>
      </p:sp>
      <p:sp>
        <p:nvSpPr>
          <p:cNvPr id="3" name="Content Placeholder 2"/>
          <p:cNvSpPr>
            <a:spLocks noGrp="1"/>
          </p:cNvSpPr>
          <p:nvPr>
            <p:ph idx="1"/>
          </p:nvPr>
        </p:nvSpPr>
        <p:spPr>
          <a:xfrm>
            <a:off x="0" y="2125734"/>
            <a:ext cx="7203648" cy="5249224"/>
          </a:xfrm>
        </p:spPr>
        <p:txBody>
          <a:bodyPr>
            <a:normAutofit fontScale="92500" lnSpcReduction="20000"/>
          </a:bodyPr>
          <a:lstStyle/>
          <a:p>
            <a:pPr algn="just"/>
            <a:r>
              <a:rPr lang="tr-TR" dirty="0" err="1"/>
              <a:t>Transferring</a:t>
            </a:r>
            <a:r>
              <a:rPr lang="tr-TR" dirty="0"/>
              <a:t> </a:t>
            </a:r>
            <a:r>
              <a:rPr lang="tr-TR" dirty="0" err="1"/>
              <a:t>precipitate</a:t>
            </a:r>
            <a:r>
              <a:rPr lang="tr-TR" dirty="0"/>
              <a:t>: </a:t>
            </a:r>
            <a:r>
              <a:rPr lang="tr-TR" dirty="0" err="1"/>
              <a:t>use</a:t>
            </a:r>
            <a:r>
              <a:rPr lang="tr-TR" dirty="0"/>
              <a:t> </a:t>
            </a:r>
            <a:r>
              <a:rPr lang="tr-TR" dirty="0" err="1"/>
              <a:t>spatula</a:t>
            </a:r>
            <a:endParaRPr lang="tr-TR" dirty="0"/>
          </a:p>
          <a:p>
            <a:pPr algn="just"/>
            <a:r>
              <a:rPr lang="tr-TR" dirty="0" err="1"/>
              <a:t>Mixing</a:t>
            </a:r>
            <a:r>
              <a:rPr lang="tr-TR" dirty="0"/>
              <a:t> </a:t>
            </a:r>
            <a:r>
              <a:rPr lang="tr-TR" dirty="0" err="1"/>
              <a:t>solution</a:t>
            </a:r>
            <a:r>
              <a:rPr lang="tr-TR" dirty="0"/>
              <a:t>: </a:t>
            </a:r>
            <a:r>
              <a:rPr lang="tr-TR" dirty="0" err="1"/>
              <a:t>use</a:t>
            </a:r>
            <a:r>
              <a:rPr lang="tr-TR" dirty="0"/>
              <a:t> </a:t>
            </a:r>
            <a:r>
              <a:rPr lang="tr-TR" dirty="0" err="1"/>
              <a:t>stirring</a:t>
            </a:r>
            <a:r>
              <a:rPr lang="tr-TR" dirty="0"/>
              <a:t> </a:t>
            </a:r>
            <a:r>
              <a:rPr lang="tr-TR" dirty="0" err="1"/>
              <a:t>rod</a:t>
            </a:r>
            <a:endParaRPr lang="tr-TR" dirty="0"/>
          </a:p>
          <a:p>
            <a:pPr algn="just"/>
            <a:r>
              <a:rPr lang="tr-TR" dirty="0" err="1"/>
              <a:t>Heating</a:t>
            </a:r>
            <a:r>
              <a:rPr lang="tr-TR" dirty="0"/>
              <a:t> </a:t>
            </a:r>
            <a:r>
              <a:rPr lang="tr-TR" dirty="0" err="1"/>
              <a:t>solution</a:t>
            </a:r>
            <a:r>
              <a:rPr lang="tr-TR" dirty="0"/>
              <a:t>: </a:t>
            </a:r>
            <a:r>
              <a:rPr lang="tr-TR" dirty="0" err="1"/>
              <a:t>use</a:t>
            </a:r>
            <a:r>
              <a:rPr lang="tr-TR" dirty="0"/>
              <a:t> </a:t>
            </a:r>
            <a:r>
              <a:rPr lang="tr-TR" dirty="0" err="1"/>
              <a:t>water</a:t>
            </a:r>
            <a:r>
              <a:rPr lang="tr-TR" dirty="0"/>
              <a:t> </a:t>
            </a:r>
            <a:r>
              <a:rPr lang="tr-TR" dirty="0" err="1"/>
              <a:t>bath</a:t>
            </a:r>
            <a:r>
              <a:rPr lang="tr-TR" dirty="0"/>
              <a:t> </a:t>
            </a:r>
            <a:r>
              <a:rPr lang="tr-TR" dirty="0" err="1"/>
              <a:t>for</a:t>
            </a:r>
            <a:r>
              <a:rPr lang="tr-TR" dirty="0"/>
              <a:t> </a:t>
            </a:r>
            <a:r>
              <a:rPr lang="tr-TR" dirty="0" err="1"/>
              <a:t>safe</a:t>
            </a:r>
            <a:r>
              <a:rPr lang="tr-TR" dirty="0"/>
              <a:t> </a:t>
            </a:r>
            <a:r>
              <a:rPr lang="tr-TR" dirty="0" err="1"/>
              <a:t>and</a:t>
            </a:r>
            <a:r>
              <a:rPr lang="tr-TR" dirty="0"/>
              <a:t> </a:t>
            </a:r>
            <a:r>
              <a:rPr lang="tr-TR" dirty="0" err="1"/>
              <a:t>homogeneous</a:t>
            </a:r>
            <a:r>
              <a:rPr lang="tr-TR" dirty="0"/>
              <a:t> </a:t>
            </a:r>
            <a:r>
              <a:rPr lang="tr-TR" dirty="0" err="1"/>
              <a:t>heating</a:t>
            </a:r>
            <a:endParaRPr lang="tr-TR" dirty="0"/>
          </a:p>
          <a:p>
            <a:pPr algn="just"/>
            <a:r>
              <a:rPr lang="tr-TR" dirty="0" err="1"/>
              <a:t>Solvent</a:t>
            </a:r>
            <a:r>
              <a:rPr lang="tr-TR" dirty="0"/>
              <a:t> </a:t>
            </a:r>
            <a:r>
              <a:rPr lang="tr-TR" dirty="0" err="1"/>
              <a:t>evaporation</a:t>
            </a:r>
            <a:r>
              <a:rPr lang="tr-TR" dirty="0"/>
              <a:t>: apply </a:t>
            </a:r>
            <a:r>
              <a:rPr lang="tr-TR" dirty="0" err="1"/>
              <a:t>flame</a:t>
            </a:r>
            <a:r>
              <a:rPr lang="tr-TR" dirty="0"/>
              <a:t> </a:t>
            </a:r>
            <a:r>
              <a:rPr lang="tr-TR" dirty="0" err="1"/>
              <a:t>to</a:t>
            </a:r>
            <a:r>
              <a:rPr lang="tr-TR" dirty="0"/>
              <a:t> </a:t>
            </a:r>
            <a:r>
              <a:rPr lang="tr-TR" dirty="0" err="1"/>
              <a:t>directly</a:t>
            </a:r>
            <a:r>
              <a:rPr lang="tr-TR" dirty="0"/>
              <a:t> </a:t>
            </a:r>
            <a:r>
              <a:rPr lang="tr-TR" dirty="0" err="1"/>
              <a:t>cruicible</a:t>
            </a:r>
            <a:r>
              <a:rPr lang="tr-TR" dirty="0"/>
              <a:t> </a:t>
            </a:r>
            <a:r>
              <a:rPr lang="tr-TR" dirty="0" err="1"/>
              <a:t>containing</a:t>
            </a:r>
            <a:r>
              <a:rPr lang="tr-TR" dirty="0"/>
              <a:t> </a:t>
            </a:r>
            <a:r>
              <a:rPr lang="tr-TR" dirty="0" err="1"/>
              <a:t>solution</a:t>
            </a:r>
            <a:r>
              <a:rPr lang="tr-TR" dirty="0"/>
              <a:t> </a:t>
            </a:r>
            <a:r>
              <a:rPr lang="tr-TR" dirty="0" err="1"/>
              <a:t>and</a:t>
            </a:r>
            <a:r>
              <a:rPr lang="tr-TR" dirty="0"/>
              <a:t> </a:t>
            </a:r>
            <a:r>
              <a:rPr lang="tr-TR" dirty="0" err="1"/>
              <a:t>turn</a:t>
            </a:r>
            <a:r>
              <a:rPr lang="tr-TR" dirty="0"/>
              <a:t> </a:t>
            </a:r>
            <a:r>
              <a:rPr lang="tr-TR" dirty="0" err="1"/>
              <a:t>the</a:t>
            </a:r>
            <a:r>
              <a:rPr lang="tr-TR" dirty="0"/>
              <a:t> </a:t>
            </a:r>
            <a:r>
              <a:rPr lang="tr-TR" dirty="0" err="1"/>
              <a:t>flame</a:t>
            </a:r>
            <a:r>
              <a:rPr lang="tr-TR" dirty="0"/>
              <a:t> </a:t>
            </a:r>
            <a:r>
              <a:rPr lang="tr-TR" dirty="0" err="1"/>
              <a:t>off</a:t>
            </a:r>
            <a:r>
              <a:rPr lang="tr-TR" dirty="0"/>
              <a:t> </a:t>
            </a:r>
            <a:r>
              <a:rPr lang="tr-TR" dirty="0" err="1"/>
              <a:t>when</a:t>
            </a:r>
            <a:r>
              <a:rPr lang="tr-TR" dirty="0"/>
              <a:t> </a:t>
            </a:r>
            <a:r>
              <a:rPr lang="tr-TR" dirty="0" err="1"/>
              <a:t>very</a:t>
            </a:r>
            <a:r>
              <a:rPr lang="tr-TR" dirty="0"/>
              <a:t> </a:t>
            </a:r>
            <a:r>
              <a:rPr lang="tr-TR" dirty="0" err="1"/>
              <a:t>little</a:t>
            </a:r>
            <a:r>
              <a:rPr lang="tr-TR" dirty="0"/>
              <a:t> </a:t>
            </a:r>
            <a:r>
              <a:rPr lang="tr-TR" dirty="0" err="1"/>
              <a:t>liquid</a:t>
            </a:r>
            <a:r>
              <a:rPr lang="tr-TR" dirty="0"/>
              <a:t> </a:t>
            </a:r>
            <a:r>
              <a:rPr lang="tr-TR" dirty="0" err="1"/>
              <a:t>left</a:t>
            </a:r>
            <a:r>
              <a:rPr lang="tr-TR" dirty="0"/>
              <a:t> in </a:t>
            </a:r>
            <a:r>
              <a:rPr lang="tr-TR" dirty="0" err="1"/>
              <a:t>the</a:t>
            </a:r>
            <a:r>
              <a:rPr lang="tr-TR" dirty="0"/>
              <a:t> </a:t>
            </a:r>
            <a:r>
              <a:rPr lang="tr-TR" dirty="0" err="1"/>
              <a:t>cruicible</a:t>
            </a:r>
            <a:r>
              <a:rPr lang="tr-TR" dirty="0"/>
              <a:t>.</a:t>
            </a:r>
          </a:p>
          <a:p>
            <a:pPr algn="just"/>
            <a:r>
              <a:rPr lang="tr-TR" dirty="0" err="1"/>
              <a:t>Distilled</a:t>
            </a:r>
            <a:r>
              <a:rPr lang="tr-TR" dirty="0"/>
              <a:t> </a:t>
            </a:r>
            <a:r>
              <a:rPr lang="tr-TR" dirty="0" err="1"/>
              <a:t>water</a:t>
            </a:r>
            <a:r>
              <a:rPr lang="tr-TR" dirty="0"/>
              <a:t>: </a:t>
            </a:r>
            <a:r>
              <a:rPr lang="tr-TR" dirty="0" err="1"/>
              <a:t>obtained</a:t>
            </a:r>
            <a:r>
              <a:rPr lang="tr-TR" dirty="0"/>
              <a:t> </a:t>
            </a:r>
            <a:r>
              <a:rPr lang="tr-TR" dirty="0" err="1"/>
              <a:t>by</a:t>
            </a:r>
            <a:r>
              <a:rPr lang="tr-TR" dirty="0"/>
              <a:t> </a:t>
            </a:r>
            <a:r>
              <a:rPr lang="tr-TR" dirty="0" err="1"/>
              <a:t>distillation</a:t>
            </a:r>
            <a:r>
              <a:rPr lang="tr-TR" dirty="0"/>
              <a:t> of </a:t>
            </a:r>
            <a:r>
              <a:rPr lang="tr-TR" dirty="0" err="1"/>
              <a:t>water</a:t>
            </a:r>
            <a:r>
              <a:rPr lang="tr-TR" dirty="0"/>
              <a:t>. </a:t>
            </a:r>
            <a:r>
              <a:rPr lang="tr-TR" dirty="0" err="1"/>
              <a:t>Always</a:t>
            </a:r>
            <a:r>
              <a:rPr lang="tr-TR" dirty="0"/>
              <a:t> </a:t>
            </a:r>
            <a:r>
              <a:rPr lang="tr-TR" dirty="0" err="1"/>
              <a:t>use</a:t>
            </a:r>
            <a:r>
              <a:rPr lang="tr-TR" dirty="0"/>
              <a:t> </a:t>
            </a:r>
            <a:r>
              <a:rPr lang="tr-TR" dirty="0" err="1"/>
              <a:t>distilled</a:t>
            </a:r>
            <a:r>
              <a:rPr lang="tr-TR" dirty="0"/>
              <a:t> </a:t>
            </a:r>
            <a:r>
              <a:rPr lang="tr-TR" dirty="0" err="1"/>
              <a:t>water</a:t>
            </a:r>
            <a:r>
              <a:rPr lang="tr-TR" dirty="0"/>
              <a:t> in </a:t>
            </a:r>
            <a:r>
              <a:rPr lang="tr-TR" dirty="0" err="1"/>
              <a:t>your</a:t>
            </a:r>
            <a:r>
              <a:rPr lang="tr-TR" dirty="0"/>
              <a:t> </a:t>
            </a:r>
            <a:r>
              <a:rPr lang="tr-TR" dirty="0" err="1"/>
              <a:t>experiments</a:t>
            </a:r>
            <a:r>
              <a:rPr lang="tr-TR" dirty="0"/>
              <a:t>.</a:t>
            </a:r>
          </a:p>
          <a:p>
            <a:pPr algn="just"/>
            <a:r>
              <a:rPr lang="tr-TR" dirty="0" err="1"/>
              <a:t>Cleaning</a:t>
            </a:r>
            <a:r>
              <a:rPr lang="tr-TR" dirty="0"/>
              <a:t> </a:t>
            </a:r>
            <a:r>
              <a:rPr lang="tr-TR" dirty="0" err="1"/>
              <a:t>glasswares</a:t>
            </a:r>
            <a:r>
              <a:rPr lang="tr-TR" dirty="0"/>
              <a:t>: </a:t>
            </a:r>
            <a:r>
              <a:rPr lang="tr-TR" dirty="0" err="1"/>
              <a:t>Wash</a:t>
            </a:r>
            <a:r>
              <a:rPr lang="tr-TR" dirty="0"/>
              <a:t> with tap </a:t>
            </a:r>
            <a:r>
              <a:rPr lang="tr-TR" dirty="0" err="1"/>
              <a:t>water</a:t>
            </a:r>
            <a:r>
              <a:rPr lang="tr-TR" dirty="0"/>
              <a:t> a </a:t>
            </a:r>
            <a:r>
              <a:rPr lang="tr-TR" dirty="0" err="1"/>
              <a:t>few</a:t>
            </a:r>
            <a:r>
              <a:rPr lang="tr-TR" dirty="0"/>
              <a:t> </a:t>
            </a:r>
            <a:r>
              <a:rPr lang="tr-TR" dirty="0" err="1"/>
              <a:t>times</a:t>
            </a:r>
            <a:r>
              <a:rPr lang="tr-TR" dirty="0"/>
              <a:t> </a:t>
            </a:r>
            <a:r>
              <a:rPr lang="tr-TR" dirty="0" err="1"/>
              <a:t>and</a:t>
            </a:r>
            <a:r>
              <a:rPr lang="tr-TR" dirty="0"/>
              <a:t> </a:t>
            </a:r>
            <a:r>
              <a:rPr lang="tr-TR" dirty="0" err="1"/>
              <a:t>then</a:t>
            </a:r>
            <a:r>
              <a:rPr lang="tr-TR" dirty="0"/>
              <a:t> </a:t>
            </a:r>
            <a:r>
              <a:rPr lang="tr-TR" dirty="0" err="1"/>
              <a:t>use</a:t>
            </a:r>
            <a:r>
              <a:rPr lang="tr-TR" dirty="0"/>
              <a:t> a </a:t>
            </a:r>
            <a:r>
              <a:rPr lang="tr-TR" dirty="0" err="1"/>
              <a:t>little</a:t>
            </a:r>
            <a:r>
              <a:rPr lang="tr-TR" dirty="0"/>
              <a:t> </a:t>
            </a:r>
            <a:r>
              <a:rPr lang="tr-TR" dirty="0" err="1"/>
              <a:t>amount</a:t>
            </a:r>
            <a:r>
              <a:rPr lang="tr-TR" dirty="0"/>
              <a:t> </a:t>
            </a:r>
            <a:r>
              <a:rPr lang="tr-TR" dirty="0" err="1"/>
              <a:t>distilled</a:t>
            </a:r>
            <a:r>
              <a:rPr lang="tr-TR" dirty="0"/>
              <a:t> </a:t>
            </a:r>
            <a:r>
              <a:rPr lang="tr-TR" dirty="0" err="1"/>
              <a:t>water</a:t>
            </a:r>
            <a:r>
              <a:rPr lang="tr-TR" dirty="0"/>
              <a:t>.</a:t>
            </a:r>
          </a:p>
        </p:txBody>
      </p:sp>
      <p:pic>
        <p:nvPicPr>
          <p:cNvPr id="2050" name="Picture 2" descr="Görsel sonucu"/>
          <p:cNvPicPr>
            <a:picLocks noChangeAspect="1" noChangeArrowheads="1"/>
          </p:cNvPicPr>
          <p:nvPr/>
        </p:nvPicPr>
        <p:blipFill>
          <a:blip r:embed="rId2" cstate="print">
            <a:clrChange>
              <a:clrFrom>
                <a:srgbClr val="FCFEFB"/>
              </a:clrFrom>
              <a:clrTo>
                <a:srgbClr val="FCFEFB">
                  <a:alpha val="0"/>
                </a:srgbClr>
              </a:clrTo>
            </a:clrChange>
            <a:extLst>
              <a:ext uri="{28A0092B-C50C-407E-A947-70E740481C1C}">
                <a14:useLocalDpi xmlns:a14="http://schemas.microsoft.com/office/drawing/2010/main" val="0"/>
              </a:ext>
            </a:extLst>
          </a:blip>
          <a:srcRect/>
          <a:stretch>
            <a:fillRect/>
          </a:stretch>
        </p:blipFill>
        <p:spPr bwMode="auto">
          <a:xfrm>
            <a:off x="7432248" y="3492567"/>
            <a:ext cx="2979956" cy="2114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775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1125400"/>
            <a:ext cx="10691813" cy="1095891"/>
          </a:xfrm>
        </p:spPr>
        <p:txBody>
          <a:bodyPr/>
          <a:lstStyle/>
          <a:p>
            <a:pPr algn="ctr"/>
            <a:r>
              <a:rPr lang="tr-TR" sz="4500" b="1" dirty="0"/>
              <a:t>Rules</a:t>
            </a:r>
          </a:p>
        </p:txBody>
      </p:sp>
      <p:sp>
        <p:nvSpPr>
          <p:cNvPr id="3" name="İçerik Yer Tutucusu 2"/>
          <p:cNvSpPr>
            <a:spLocks noGrp="1"/>
          </p:cNvSpPr>
          <p:nvPr>
            <p:ph idx="1"/>
          </p:nvPr>
        </p:nvSpPr>
        <p:spPr>
          <a:xfrm>
            <a:off x="0" y="1946970"/>
            <a:ext cx="10625328" cy="5249357"/>
          </a:xfrm>
        </p:spPr>
        <p:txBody>
          <a:bodyPr>
            <a:normAutofit fontScale="92500"/>
          </a:bodyPr>
          <a:lstStyle/>
          <a:p>
            <a:pPr algn="just"/>
            <a:r>
              <a:rPr lang="tr-TR" sz="2700" dirty="0">
                <a:solidFill>
                  <a:srgbClr val="FF0000"/>
                </a:solidFill>
              </a:rPr>
              <a:t>Be punctual! </a:t>
            </a:r>
            <a:r>
              <a:rPr lang="tr-TR" sz="2700" dirty="0" err="1">
                <a:solidFill>
                  <a:srgbClr val="FF0000"/>
                </a:solidFill>
              </a:rPr>
              <a:t>Never</a:t>
            </a:r>
            <a:r>
              <a:rPr lang="tr-TR" sz="2700" dirty="0">
                <a:solidFill>
                  <a:srgbClr val="FF0000"/>
                </a:solidFill>
              </a:rPr>
              <a:t> </a:t>
            </a:r>
            <a:r>
              <a:rPr lang="tr-TR" sz="2700" dirty="0" err="1">
                <a:solidFill>
                  <a:srgbClr val="FF0000"/>
                </a:solidFill>
              </a:rPr>
              <a:t>come</a:t>
            </a:r>
            <a:r>
              <a:rPr lang="tr-TR" sz="2700" dirty="0">
                <a:solidFill>
                  <a:srgbClr val="FF0000"/>
                </a:solidFill>
              </a:rPr>
              <a:t> </a:t>
            </a:r>
            <a:r>
              <a:rPr lang="tr-TR" sz="2700" dirty="0" err="1">
                <a:solidFill>
                  <a:srgbClr val="FF0000"/>
                </a:solidFill>
              </a:rPr>
              <a:t>late</a:t>
            </a:r>
            <a:r>
              <a:rPr lang="tr-TR" sz="2700" dirty="0">
                <a:solidFill>
                  <a:srgbClr val="FF0000"/>
                </a:solidFill>
              </a:rPr>
              <a:t>. </a:t>
            </a:r>
            <a:endParaRPr lang="tr-TR" sz="2700" dirty="0" smtClean="0">
              <a:solidFill>
                <a:srgbClr val="FF0000"/>
              </a:solidFill>
            </a:endParaRPr>
          </a:p>
          <a:p>
            <a:pPr algn="just"/>
            <a:r>
              <a:rPr lang="tr-TR" sz="2700" dirty="0" err="1" smtClean="0"/>
              <a:t>Lab</a:t>
            </a:r>
            <a:r>
              <a:rPr lang="tr-TR" sz="2700" dirty="0" smtClean="0"/>
              <a:t> </a:t>
            </a:r>
            <a:r>
              <a:rPr lang="tr-TR" sz="2700" dirty="0" err="1"/>
              <a:t>coats</a:t>
            </a:r>
            <a:r>
              <a:rPr lang="tr-TR" sz="2700" dirty="0"/>
              <a:t>, </a:t>
            </a:r>
            <a:r>
              <a:rPr lang="tr-TR" sz="2700" dirty="0" err="1"/>
              <a:t>googles</a:t>
            </a:r>
            <a:r>
              <a:rPr lang="tr-TR" sz="2700" dirty="0"/>
              <a:t> </a:t>
            </a:r>
            <a:r>
              <a:rPr lang="tr-TR" sz="2700" dirty="0" err="1"/>
              <a:t>and</a:t>
            </a:r>
            <a:r>
              <a:rPr lang="tr-TR" sz="2700" dirty="0"/>
              <a:t> </a:t>
            </a:r>
            <a:r>
              <a:rPr lang="tr-TR" sz="2700" dirty="0" err="1"/>
              <a:t>gloves</a:t>
            </a:r>
            <a:r>
              <a:rPr lang="tr-TR" sz="2700" dirty="0"/>
              <a:t> </a:t>
            </a:r>
            <a:r>
              <a:rPr lang="tr-TR" sz="2700" dirty="0" err="1"/>
              <a:t>must</a:t>
            </a:r>
            <a:r>
              <a:rPr lang="tr-TR" sz="2700" dirty="0"/>
              <a:t> be </a:t>
            </a:r>
            <a:r>
              <a:rPr lang="tr-TR" sz="2700" dirty="0" err="1"/>
              <a:t>worn</a:t>
            </a:r>
            <a:r>
              <a:rPr lang="tr-TR" sz="2700" dirty="0"/>
              <a:t> at </a:t>
            </a:r>
            <a:r>
              <a:rPr lang="tr-TR" sz="2700" dirty="0" err="1"/>
              <a:t>all</a:t>
            </a:r>
            <a:r>
              <a:rPr lang="tr-TR" sz="2700" dirty="0"/>
              <a:t> </a:t>
            </a:r>
            <a:r>
              <a:rPr lang="tr-TR" sz="2700" dirty="0" err="1"/>
              <a:t>times</a:t>
            </a:r>
            <a:r>
              <a:rPr lang="tr-TR" sz="2700" dirty="0"/>
              <a:t> </a:t>
            </a:r>
            <a:r>
              <a:rPr lang="en-US" sz="2700" dirty="0"/>
              <a:t>whilst working in the lab</a:t>
            </a:r>
            <a:r>
              <a:rPr lang="tr-TR" sz="2700" dirty="0" smtClean="0"/>
              <a:t>.</a:t>
            </a:r>
          </a:p>
          <a:p>
            <a:pPr algn="just"/>
            <a:r>
              <a:rPr lang="tr-TR" sz="2700" dirty="0" err="1" smtClean="0">
                <a:solidFill>
                  <a:srgbClr val="FF0000"/>
                </a:solidFill>
              </a:rPr>
              <a:t>Cellphone</a:t>
            </a:r>
            <a:r>
              <a:rPr lang="tr-TR" sz="2700" dirty="0" smtClean="0">
                <a:solidFill>
                  <a:srgbClr val="FF0000"/>
                </a:solidFill>
              </a:rPr>
              <a:t> </a:t>
            </a:r>
            <a:r>
              <a:rPr lang="tr-TR" sz="2700" dirty="0" err="1" smtClean="0">
                <a:solidFill>
                  <a:srgbClr val="FF0000"/>
                </a:solidFill>
              </a:rPr>
              <a:t>usage</a:t>
            </a:r>
            <a:r>
              <a:rPr lang="tr-TR" sz="2700" dirty="0" smtClean="0">
                <a:solidFill>
                  <a:srgbClr val="FF0000"/>
                </a:solidFill>
              </a:rPr>
              <a:t> is </a:t>
            </a:r>
            <a:r>
              <a:rPr lang="tr-TR" sz="2700" dirty="0" err="1" smtClean="0">
                <a:solidFill>
                  <a:srgbClr val="FF0000"/>
                </a:solidFill>
              </a:rPr>
              <a:t>forbidden</a:t>
            </a:r>
            <a:r>
              <a:rPr lang="tr-TR" sz="2700" dirty="0" smtClean="0">
                <a:solidFill>
                  <a:srgbClr val="FF0000"/>
                </a:solidFill>
              </a:rPr>
              <a:t> in </a:t>
            </a:r>
            <a:r>
              <a:rPr lang="tr-TR" sz="2700" dirty="0" err="1" smtClean="0">
                <a:solidFill>
                  <a:srgbClr val="FF0000"/>
                </a:solidFill>
              </a:rPr>
              <a:t>the</a:t>
            </a:r>
            <a:r>
              <a:rPr lang="tr-TR" sz="2700" dirty="0" smtClean="0">
                <a:solidFill>
                  <a:srgbClr val="FF0000"/>
                </a:solidFill>
              </a:rPr>
              <a:t> </a:t>
            </a:r>
            <a:r>
              <a:rPr lang="tr-TR" sz="2700" dirty="0" err="1" smtClean="0">
                <a:solidFill>
                  <a:srgbClr val="FF0000"/>
                </a:solidFill>
              </a:rPr>
              <a:t>lab</a:t>
            </a:r>
            <a:r>
              <a:rPr lang="tr-TR" sz="2700" dirty="0" smtClean="0">
                <a:solidFill>
                  <a:srgbClr val="FF0000"/>
                </a:solidFill>
              </a:rPr>
              <a:t>.</a:t>
            </a:r>
            <a:endParaRPr lang="tr-TR" sz="2700" dirty="0">
              <a:solidFill>
                <a:srgbClr val="FF0000"/>
              </a:solidFill>
            </a:endParaRPr>
          </a:p>
          <a:p>
            <a:pPr algn="just"/>
            <a:r>
              <a:rPr lang="tr-TR" sz="2700" dirty="0"/>
              <a:t>Do not </a:t>
            </a:r>
            <a:r>
              <a:rPr lang="tr-TR" sz="2700" dirty="0" err="1"/>
              <a:t>shout</a:t>
            </a:r>
            <a:r>
              <a:rPr lang="tr-TR" sz="2700" dirty="0"/>
              <a:t> in </a:t>
            </a:r>
            <a:r>
              <a:rPr lang="tr-TR" sz="2700" dirty="0" err="1"/>
              <a:t>the</a:t>
            </a:r>
            <a:r>
              <a:rPr lang="tr-TR" sz="2700" dirty="0"/>
              <a:t> </a:t>
            </a:r>
            <a:r>
              <a:rPr lang="tr-TR" sz="2700" dirty="0" err="1"/>
              <a:t>laboratory</a:t>
            </a:r>
            <a:r>
              <a:rPr lang="tr-TR" sz="2700" dirty="0"/>
              <a:t>.</a:t>
            </a:r>
          </a:p>
          <a:p>
            <a:pPr algn="just"/>
            <a:r>
              <a:rPr lang="tr-TR" sz="2700" dirty="0"/>
              <a:t>E</a:t>
            </a:r>
            <a:r>
              <a:rPr lang="en-US" sz="2700" dirty="0" err="1"/>
              <a:t>ating</a:t>
            </a:r>
            <a:r>
              <a:rPr lang="en-US" sz="2700" dirty="0"/>
              <a:t> and drinking is forbidden in the laboratory</a:t>
            </a:r>
            <a:r>
              <a:rPr lang="tr-TR" sz="2700" dirty="0"/>
              <a:t> (</a:t>
            </a:r>
            <a:r>
              <a:rPr lang="tr-TR" sz="2700" dirty="0" err="1"/>
              <a:t>including</a:t>
            </a:r>
            <a:r>
              <a:rPr lang="tr-TR" sz="2700" dirty="0"/>
              <a:t> </a:t>
            </a:r>
            <a:r>
              <a:rPr lang="tr-TR" sz="2700" dirty="0" err="1"/>
              <a:t>chewing</a:t>
            </a:r>
            <a:r>
              <a:rPr lang="tr-TR" sz="2700" dirty="0"/>
              <a:t> </a:t>
            </a:r>
            <a:r>
              <a:rPr lang="tr-TR" sz="2700" dirty="0" err="1"/>
              <a:t>gum</a:t>
            </a:r>
            <a:r>
              <a:rPr lang="tr-TR" sz="2700" dirty="0"/>
              <a:t>)</a:t>
            </a:r>
            <a:r>
              <a:rPr lang="en-US" sz="2700" dirty="0"/>
              <a:t>. </a:t>
            </a:r>
            <a:endParaRPr lang="tr-TR" sz="2700" dirty="0"/>
          </a:p>
          <a:p>
            <a:pPr algn="just"/>
            <a:r>
              <a:rPr lang="en-US" sz="2700" dirty="0"/>
              <a:t>If you </a:t>
            </a:r>
            <a:r>
              <a:rPr lang="tr-TR" sz="2700" dirty="0" err="1"/>
              <a:t>have</a:t>
            </a:r>
            <a:r>
              <a:rPr lang="tr-TR" sz="2700" dirty="0"/>
              <a:t> an </a:t>
            </a:r>
            <a:r>
              <a:rPr lang="tr-TR" sz="2700" dirty="0" err="1"/>
              <a:t>urgent</a:t>
            </a:r>
            <a:r>
              <a:rPr lang="tr-TR" sz="2700" dirty="0"/>
              <a:t> </a:t>
            </a:r>
            <a:r>
              <a:rPr lang="tr-TR" sz="2700" dirty="0" err="1"/>
              <a:t>issue</a:t>
            </a:r>
            <a:r>
              <a:rPr lang="en-US" sz="2700" dirty="0"/>
              <a:t>, you may go outside with the permission of the </a:t>
            </a:r>
            <a:r>
              <a:rPr lang="tr-TR" sz="2700" dirty="0" err="1"/>
              <a:t>teaching</a:t>
            </a:r>
            <a:r>
              <a:rPr lang="tr-TR" sz="2700" dirty="0"/>
              <a:t> </a:t>
            </a:r>
            <a:r>
              <a:rPr lang="tr-TR" sz="2700" dirty="0" err="1"/>
              <a:t>assistants</a:t>
            </a:r>
            <a:r>
              <a:rPr lang="tr-TR" sz="2700" dirty="0"/>
              <a:t> (T.A.) </a:t>
            </a:r>
            <a:r>
              <a:rPr lang="en-US" sz="2700" dirty="0" smtClean="0"/>
              <a:t>Work </a:t>
            </a:r>
            <a:r>
              <a:rPr lang="en-US" sz="2700" dirty="0"/>
              <a:t>slowly and carefully. Don’t try to rush things in the</a:t>
            </a:r>
            <a:r>
              <a:rPr lang="tr-TR" sz="2700" dirty="0"/>
              <a:t> </a:t>
            </a:r>
            <a:r>
              <a:rPr lang="tr-TR" sz="2700" dirty="0" err="1"/>
              <a:t>laboratory</a:t>
            </a:r>
            <a:r>
              <a:rPr lang="tr-TR" sz="2700" dirty="0"/>
              <a:t>.</a:t>
            </a:r>
          </a:p>
          <a:p>
            <a:pPr algn="just"/>
            <a:r>
              <a:rPr lang="en-US" sz="2700" dirty="0"/>
              <a:t>Absolutely no fooling around or horse play will be tolerated in the</a:t>
            </a:r>
            <a:r>
              <a:rPr lang="tr-TR" sz="2700" dirty="0"/>
              <a:t> </a:t>
            </a:r>
            <a:r>
              <a:rPr lang="tr-TR" sz="2700" dirty="0" err="1"/>
              <a:t>laboratory</a:t>
            </a:r>
            <a:endParaRPr lang="tr-TR" sz="2700" dirty="0"/>
          </a:p>
          <a:p>
            <a:pPr algn="just"/>
            <a:r>
              <a:rPr lang="en-US" sz="2700" dirty="0"/>
              <a:t>Shoes must be worn in the laboratory at all times. These must be covered-top. NO</a:t>
            </a:r>
            <a:r>
              <a:rPr lang="tr-TR" sz="2700" dirty="0"/>
              <a:t> </a:t>
            </a:r>
            <a:r>
              <a:rPr lang="en-US" sz="2700" dirty="0"/>
              <a:t>sandals or spaghetti-strap high-heels are permitted.</a:t>
            </a:r>
            <a:endParaRPr lang="tr-TR" sz="2700" dirty="0"/>
          </a:p>
          <a:p>
            <a:pPr algn="just"/>
            <a:endParaRPr lang="tr-TR" dirty="0"/>
          </a:p>
        </p:txBody>
      </p:sp>
    </p:spTree>
    <p:extLst>
      <p:ext uri="{BB962C8B-B14F-4D97-AF65-F5344CB8AC3E}">
        <p14:creationId xmlns:p14="http://schemas.microsoft.com/office/powerpoint/2010/main" val="3355517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63832"/>
            <a:ext cx="10691813" cy="1095891"/>
          </a:xfrm>
        </p:spPr>
        <p:txBody>
          <a:bodyPr>
            <a:normAutofit/>
          </a:bodyPr>
          <a:lstStyle/>
          <a:p>
            <a:pPr algn="ctr"/>
            <a:r>
              <a:rPr lang="tr-TR" sz="4500" b="1" dirty="0"/>
              <a:t>Rules</a:t>
            </a:r>
          </a:p>
        </p:txBody>
      </p:sp>
      <p:sp>
        <p:nvSpPr>
          <p:cNvPr id="3" name="Content Placeholder 2"/>
          <p:cNvSpPr>
            <a:spLocks noGrp="1"/>
          </p:cNvSpPr>
          <p:nvPr>
            <p:ph idx="1"/>
          </p:nvPr>
        </p:nvSpPr>
        <p:spPr>
          <a:xfrm>
            <a:off x="90227" y="2040851"/>
            <a:ext cx="10601586" cy="4884097"/>
          </a:xfrm>
        </p:spPr>
        <p:txBody>
          <a:bodyPr>
            <a:normAutofit/>
          </a:bodyPr>
          <a:lstStyle/>
          <a:p>
            <a:pPr algn="just"/>
            <a:r>
              <a:rPr lang="en-US" sz="2500" dirty="0"/>
              <a:t>Do not mouth-pipet; use a rubber bulb.</a:t>
            </a:r>
            <a:endParaRPr lang="tr-TR" sz="2500" dirty="0"/>
          </a:p>
          <a:p>
            <a:pPr algn="just"/>
            <a:r>
              <a:rPr lang="en-US" sz="2500" dirty="0"/>
              <a:t>The wearing of shorts is forbidden in all </a:t>
            </a:r>
            <a:r>
              <a:rPr lang="tr-TR" sz="2500" dirty="0" err="1"/>
              <a:t>Analytical</a:t>
            </a:r>
            <a:r>
              <a:rPr lang="tr-TR" sz="2500" dirty="0"/>
              <a:t> </a:t>
            </a:r>
            <a:r>
              <a:rPr lang="en-US" sz="2500" dirty="0"/>
              <a:t>Chemistry labs</a:t>
            </a:r>
            <a:endParaRPr lang="tr-TR" sz="2500" dirty="0"/>
          </a:p>
          <a:p>
            <a:pPr algn="just"/>
            <a:r>
              <a:rPr lang="tr-TR" sz="2500" dirty="0" err="1"/>
              <a:t>In</a:t>
            </a:r>
            <a:r>
              <a:rPr lang="tr-TR" sz="2500" dirty="0"/>
              <a:t> </a:t>
            </a:r>
            <a:r>
              <a:rPr lang="tr-TR" sz="2500" dirty="0" err="1"/>
              <a:t>case</a:t>
            </a:r>
            <a:r>
              <a:rPr lang="tr-TR" sz="2500" dirty="0"/>
              <a:t> of c</a:t>
            </a:r>
            <a:r>
              <a:rPr lang="en-US" sz="2500" dirty="0" err="1"/>
              <a:t>hemical</a:t>
            </a:r>
            <a:r>
              <a:rPr lang="en-US" sz="2500" dirty="0"/>
              <a:t> </a:t>
            </a:r>
            <a:r>
              <a:rPr lang="tr-TR" sz="2500" dirty="0"/>
              <a:t>b</a:t>
            </a:r>
            <a:r>
              <a:rPr lang="en-US" sz="2500" dirty="0"/>
              <a:t>urns</a:t>
            </a:r>
            <a:r>
              <a:rPr lang="tr-TR" sz="2500" dirty="0"/>
              <a:t>,</a:t>
            </a:r>
            <a:r>
              <a:rPr lang="en-US" sz="2500" dirty="0"/>
              <a:t> </a:t>
            </a:r>
            <a:r>
              <a:rPr lang="en-US" sz="2500" i="1" dirty="0"/>
              <a:t>Immediately </a:t>
            </a:r>
            <a:r>
              <a:rPr lang="en-US" sz="2500" dirty="0"/>
              <a:t>run copious amounts of cool water to the affected area</a:t>
            </a:r>
            <a:r>
              <a:rPr lang="tr-TR" sz="2500" dirty="0"/>
              <a:t>.</a:t>
            </a:r>
            <a:r>
              <a:rPr lang="en-US" sz="2500" b="1" i="1" dirty="0"/>
              <a:t> </a:t>
            </a:r>
            <a:r>
              <a:rPr lang="en-US" sz="2500" dirty="0"/>
              <a:t>N</a:t>
            </a:r>
            <a:r>
              <a:rPr lang="tr-TR" sz="2500" dirty="0"/>
              <a:t>ever</a:t>
            </a:r>
            <a:r>
              <a:rPr lang="en-US" sz="2500" b="1" i="1" dirty="0"/>
              <a:t> </a:t>
            </a:r>
            <a:r>
              <a:rPr lang="en-US" sz="2500" dirty="0"/>
              <a:t>apply an acid (base) to neutralize any base (acid) you may have gotten on you. Always wash with large amounts of cold water.</a:t>
            </a:r>
            <a:endParaRPr lang="tr-TR" sz="2500" dirty="0"/>
          </a:p>
          <a:p>
            <a:pPr algn="just"/>
            <a:r>
              <a:rPr lang="en-US" sz="2500" dirty="0"/>
              <a:t>Never point the top of a test tube, beaker, flask</a:t>
            </a:r>
            <a:r>
              <a:rPr lang="tr-TR" sz="2500" dirty="0"/>
              <a:t> </a:t>
            </a:r>
            <a:r>
              <a:rPr lang="en-US" sz="2500" dirty="0"/>
              <a:t>etc., at yourself or anyone else</a:t>
            </a:r>
            <a:r>
              <a:rPr lang="tr-TR" sz="2500" dirty="0"/>
              <a:t>.</a:t>
            </a:r>
          </a:p>
          <a:p>
            <a:pPr algn="just"/>
            <a:r>
              <a:rPr lang="en-US" sz="2500" dirty="0"/>
              <a:t>Loose long hair can be a danger</a:t>
            </a:r>
            <a:r>
              <a:rPr lang="tr-TR" sz="2500" dirty="0"/>
              <a:t> as </a:t>
            </a:r>
            <a:r>
              <a:rPr lang="tr-TR" sz="2500" dirty="0" err="1"/>
              <a:t>open</a:t>
            </a:r>
            <a:r>
              <a:rPr lang="tr-TR" sz="2500" dirty="0"/>
              <a:t> </a:t>
            </a:r>
            <a:r>
              <a:rPr lang="tr-TR" sz="2500" dirty="0" err="1"/>
              <a:t>flame</a:t>
            </a:r>
            <a:r>
              <a:rPr lang="tr-TR" sz="2500" dirty="0"/>
              <a:t> is </a:t>
            </a:r>
            <a:r>
              <a:rPr lang="tr-TR" sz="2500" dirty="0" err="1"/>
              <a:t>used</a:t>
            </a:r>
            <a:r>
              <a:rPr lang="tr-TR" sz="2500" dirty="0"/>
              <a:t> in </a:t>
            </a:r>
            <a:r>
              <a:rPr lang="tr-TR" sz="2500" dirty="0" err="1"/>
              <a:t>Analytical</a:t>
            </a:r>
            <a:r>
              <a:rPr lang="tr-TR" sz="2500" dirty="0"/>
              <a:t> </a:t>
            </a:r>
            <a:r>
              <a:rPr lang="tr-TR" sz="2500" dirty="0" err="1"/>
              <a:t>Chemistry</a:t>
            </a:r>
            <a:r>
              <a:rPr lang="tr-TR" sz="2500" dirty="0"/>
              <a:t> </a:t>
            </a:r>
            <a:r>
              <a:rPr lang="tr-TR" sz="2500" dirty="0" err="1"/>
              <a:t>Lab</a:t>
            </a:r>
            <a:r>
              <a:rPr lang="tr-TR" sz="2500" dirty="0"/>
              <a:t>. </a:t>
            </a:r>
            <a:r>
              <a:rPr lang="tr-TR" sz="2500" dirty="0" err="1"/>
              <a:t>Please</a:t>
            </a:r>
            <a:r>
              <a:rPr lang="tr-TR" sz="2500" dirty="0"/>
              <a:t> </a:t>
            </a:r>
            <a:r>
              <a:rPr lang="tr-TR" sz="2500" dirty="0" err="1"/>
              <a:t>try</a:t>
            </a:r>
            <a:r>
              <a:rPr lang="tr-TR" sz="2500" dirty="0"/>
              <a:t> </a:t>
            </a:r>
            <a:r>
              <a:rPr lang="tr-TR" sz="2500" dirty="0" err="1"/>
              <a:t>to</a:t>
            </a:r>
            <a:r>
              <a:rPr lang="tr-TR" sz="2500" dirty="0"/>
              <a:t> </a:t>
            </a:r>
            <a:r>
              <a:rPr lang="en-US" sz="2500" dirty="0"/>
              <a:t>keep your hair bound in some manner</a:t>
            </a:r>
            <a:r>
              <a:rPr lang="tr-TR" sz="2500" dirty="0"/>
              <a:t>.</a:t>
            </a:r>
          </a:p>
          <a:p>
            <a:pPr algn="just"/>
            <a:r>
              <a:rPr lang="tr-TR" sz="2500" dirty="0" err="1"/>
              <a:t>For</a:t>
            </a:r>
            <a:r>
              <a:rPr lang="tr-TR" sz="2500" dirty="0"/>
              <a:t> </a:t>
            </a:r>
            <a:r>
              <a:rPr lang="tr-TR" sz="2500" dirty="0" err="1"/>
              <a:t>wastes</a:t>
            </a:r>
            <a:r>
              <a:rPr lang="tr-TR" sz="2500" dirty="0"/>
              <a:t>, ask </a:t>
            </a:r>
            <a:r>
              <a:rPr lang="tr-TR" sz="2500" dirty="0" err="1"/>
              <a:t>your</a:t>
            </a:r>
            <a:r>
              <a:rPr lang="tr-TR" sz="2500" dirty="0"/>
              <a:t> T.A. </a:t>
            </a:r>
            <a:r>
              <a:rPr lang="tr-TR" sz="2500" dirty="0" err="1"/>
              <a:t>for</a:t>
            </a:r>
            <a:r>
              <a:rPr lang="tr-TR" sz="2500" dirty="0"/>
              <a:t> </a:t>
            </a:r>
            <a:r>
              <a:rPr lang="tr-TR" sz="2500" dirty="0" err="1"/>
              <a:t>disposal</a:t>
            </a:r>
            <a:r>
              <a:rPr lang="tr-TR" sz="2500" dirty="0"/>
              <a:t> (</a:t>
            </a:r>
            <a:r>
              <a:rPr lang="tr-TR" sz="2500" dirty="0" err="1"/>
              <a:t>container</a:t>
            </a:r>
            <a:r>
              <a:rPr lang="tr-TR" sz="2500" dirty="0"/>
              <a:t> </a:t>
            </a:r>
            <a:r>
              <a:rPr lang="tr-TR" sz="2500" dirty="0" err="1"/>
              <a:t>or</a:t>
            </a:r>
            <a:r>
              <a:rPr lang="tr-TR" sz="2500" dirty="0"/>
              <a:t> </a:t>
            </a:r>
            <a:r>
              <a:rPr lang="tr-TR" sz="2500" dirty="0" err="1"/>
              <a:t>sink</a:t>
            </a:r>
            <a:r>
              <a:rPr lang="tr-TR" sz="2500" dirty="0"/>
              <a:t>)</a:t>
            </a:r>
          </a:p>
          <a:p>
            <a:pPr algn="just"/>
            <a:r>
              <a:rPr lang="en-US" sz="2500" dirty="0"/>
              <a:t>Clean up all spills immediately.</a:t>
            </a:r>
            <a:endParaRPr lang="tr-TR" sz="2500" dirty="0"/>
          </a:p>
          <a:p>
            <a:pPr algn="just"/>
            <a:endParaRPr lang="tr-TR" dirty="0"/>
          </a:p>
        </p:txBody>
      </p:sp>
    </p:spTree>
    <p:extLst>
      <p:ext uri="{BB962C8B-B14F-4D97-AF65-F5344CB8AC3E}">
        <p14:creationId xmlns:p14="http://schemas.microsoft.com/office/powerpoint/2010/main" val="679925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lidesharecdn.com/qualitativeanalysisofgroup4cations-120823015525-phpapp02/95/qualitative-analysis-of-group-4-cations-2-728.jpg?cb=13456887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592" y="1158095"/>
            <a:ext cx="8535439" cy="6401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852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140027"/>
            <a:ext cx="10691813" cy="972237"/>
          </a:xfrm>
        </p:spPr>
        <p:txBody>
          <a:bodyPr>
            <a:normAutofit/>
          </a:bodyPr>
          <a:lstStyle/>
          <a:p>
            <a:pPr algn="ctr"/>
            <a:r>
              <a:rPr lang="tr-TR" sz="4500" b="1" dirty="0"/>
              <a:t>Course </a:t>
            </a:r>
            <a:r>
              <a:rPr lang="tr-TR" sz="4500" b="1" dirty="0" err="1"/>
              <a:t>objectives</a:t>
            </a:r>
            <a:endParaRPr lang="tr-TR" sz="4500" b="1" dirty="0"/>
          </a:p>
        </p:txBody>
      </p:sp>
      <p:sp>
        <p:nvSpPr>
          <p:cNvPr id="3" name="İçerik Yer Tutucusu 2"/>
          <p:cNvSpPr>
            <a:spLocks noGrp="1"/>
          </p:cNvSpPr>
          <p:nvPr>
            <p:ph idx="1"/>
          </p:nvPr>
        </p:nvSpPr>
        <p:spPr>
          <a:xfrm>
            <a:off x="0" y="2112264"/>
            <a:ext cx="10543032" cy="5244047"/>
          </a:xfrm>
        </p:spPr>
        <p:txBody>
          <a:bodyPr>
            <a:normAutofit/>
          </a:bodyPr>
          <a:lstStyle/>
          <a:p>
            <a:pPr marL="0" indent="0" algn="just">
              <a:buNone/>
            </a:pPr>
            <a:r>
              <a:rPr lang="en-US" sz="2500" dirty="0"/>
              <a:t>This course provides a one semester s</a:t>
            </a:r>
            <a:r>
              <a:rPr lang="tr-TR" sz="2500" dirty="0" err="1"/>
              <a:t>tudy</a:t>
            </a:r>
            <a:r>
              <a:rPr lang="en-US" sz="2500" dirty="0"/>
              <a:t> of basic analytical laboratory techniques</a:t>
            </a:r>
            <a:r>
              <a:rPr lang="tr-TR" sz="2500" dirty="0"/>
              <a:t>, </a:t>
            </a:r>
            <a:r>
              <a:rPr lang="tr-TR" sz="2500" dirty="0" err="1"/>
              <a:t>used</a:t>
            </a:r>
            <a:r>
              <a:rPr lang="tr-TR" sz="2500" dirty="0"/>
              <a:t> in </a:t>
            </a:r>
            <a:r>
              <a:rPr lang="tr-TR" sz="2500" dirty="0" err="1"/>
              <a:t>qualitative</a:t>
            </a:r>
            <a:r>
              <a:rPr lang="tr-TR" sz="2500" dirty="0"/>
              <a:t> </a:t>
            </a:r>
            <a:r>
              <a:rPr lang="tr-TR" sz="2500" dirty="0" err="1" smtClean="0"/>
              <a:t>and</a:t>
            </a:r>
            <a:r>
              <a:rPr lang="tr-TR" sz="2500" dirty="0" smtClean="0"/>
              <a:t> </a:t>
            </a:r>
            <a:r>
              <a:rPr lang="tr-TR" sz="2500" dirty="0" err="1" smtClean="0"/>
              <a:t>quantative</a:t>
            </a:r>
            <a:r>
              <a:rPr lang="tr-TR" sz="2500" dirty="0" smtClean="0"/>
              <a:t> </a:t>
            </a:r>
            <a:r>
              <a:rPr lang="tr-TR" sz="2500" dirty="0" err="1" smtClean="0"/>
              <a:t>analyses</a:t>
            </a:r>
            <a:r>
              <a:rPr lang="tr-TR" sz="2500" dirty="0" smtClean="0"/>
              <a:t>. </a:t>
            </a:r>
            <a:endParaRPr lang="tr-TR" sz="2500" dirty="0"/>
          </a:p>
          <a:p>
            <a:pPr marL="0" indent="0" algn="just">
              <a:buNone/>
            </a:pPr>
            <a:r>
              <a:rPr lang="tr-TR" sz="2500" dirty="0"/>
              <a:t>At </a:t>
            </a:r>
            <a:r>
              <a:rPr lang="tr-TR" sz="2500" dirty="0" err="1"/>
              <a:t>the</a:t>
            </a:r>
            <a:r>
              <a:rPr lang="tr-TR" sz="2500" dirty="0"/>
              <a:t> </a:t>
            </a:r>
            <a:r>
              <a:rPr lang="tr-TR" sz="2500" dirty="0" err="1"/>
              <a:t>end</a:t>
            </a:r>
            <a:r>
              <a:rPr lang="tr-TR" sz="2500" dirty="0"/>
              <a:t> of </a:t>
            </a:r>
            <a:r>
              <a:rPr lang="tr-TR" sz="2500" dirty="0" err="1"/>
              <a:t>the</a:t>
            </a:r>
            <a:r>
              <a:rPr lang="tr-TR" sz="2500" dirty="0"/>
              <a:t> </a:t>
            </a:r>
            <a:r>
              <a:rPr lang="tr-TR" sz="2500" dirty="0" err="1"/>
              <a:t>semester</a:t>
            </a:r>
            <a:r>
              <a:rPr lang="tr-TR" sz="2500" dirty="0"/>
              <a:t> </a:t>
            </a:r>
            <a:r>
              <a:rPr lang="tr-TR" sz="2500" dirty="0" err="1"/>
              <a:t>students</a:t>
            </a:r>
            <a:r>
              <a:rPr lang="tr-TR" sz="2500" dirty="0"/>
              <a:t> </a:t>
            </a:r>
            <a:r>
              <a:rPr lang="tr-TR" sz="2500" dirty="0" err="1"/>
              <a:t>should</a:t>
            </a:r>
            <a:r>
              <a:rPr lang="tr-TR" sz="2500" dirty="0"/>
              <a:t>;</a:t>
            </a:r>
          </a:p>
          <a:p>
            <a:pPr algn="just"/>
            <a:r>
              <a:rPr lang="tr-TR" sz="2500" dirty="0" smtClean="0"/>
              <a:t>U</a:t>
            </a:r>
            <a:r>
              <a:rPr lang="en-US" sz="2500" dirty="0" smtClean="0"/>
              <a:t>se </a:t>
            </a:r>
            <a:r>
              <a:rPr lang="en-US" sz="2500" dirty="0"/>
              <a:t>analytical</a:t>
            </a:r>
            <a:r>
              <a:rPr lang="tr-TR" sz="2500" dirty="0"/>
              <a:t> </a:t>
            </a:r>
            <a:r>
              <a:rPr lang="tr-TR" sz="2500" dirty="0" err="1"/>
              <a:t>glasswares</a:t>
            </a:r>
            <a:r>
              <a:rPr lang="tr-TR" sz="2500" dirty="0"/>
              <a:t> </a:t>
            </a:r>
            <a:r>
              <a:rPr lang="en-US" sz="2500" dirty="0"/>
              <a:t>and associated lab equipment</a:t>
            </a:r>
            <a:r>
              <a:rPr lang="tr-TR" sz="2500" dirty="0"/>
              <a:t>s </a:t>
            </a:r>
            <a:r>
              <a:rPr lang="tr-TR" sz="2500" dirty="0" err="1"/>
              <a:t>properly</a:t>
            </a:r>
            <a:r>
              <a:rPr lang="tr-TR" sz="2500" dirty="0"/>
              <a:t>,</a:t>
            </a:r>
          </a:p>
          <a:p>
            <a:pPr algn="just"/>
            <a:r>
              <a:rPr lang="tr-TR" sz="2500" dirty="0" err="1" smtClean="0"/>
              <a:t>Discover</a:t>
            </a:r>
            <a:r>
              <a:rPr lang="en-US" sz="2500" dirty="0" smtClean="0"/>
              <a:t> </a:t>
            </a:r>
            <a:r>
              <a:rPr lang="en-US" sz="2500" dirty="0"/>
              <a:t>the chemical principles </a:t>
            </a:r>
            <a:r>
              <a:rPr lang="tr-TR" sz="2500" dirty="0"/>
              <a:t>of </a:t>
            </a:r>
            <a:r>
              <a:rPr lang="tr-TR" sz="2500" dirty="0" err="1"/>
              <a:t>systematic</a:t>
            </a:r>
            <a:r>
              <a:rPr lang="tr-TR" sz="2500" dirty="0"/>
              <a:t> </a:t>
            </a:r>
            <a:r>
              <a:rPr lang="tr-TR" sz="2500" dirty="0" err="1"/>
              <a:t>analysis</a:t>
            </a:r>
            <a:r>
              <a:rPr lang="tr-TR" sz="2500" dirty="0"/>
              <a:t> of </a:t>
            </a:r>
            <a:r>
              <a:rPr lang="tr-TR" sz="2500" dirty="0" err="1"/>
              <a:t>cations-anions</a:t>
            </a:r>
            <a:r>
              <a:rPr lang="tr-TR" sz="2500" dirty="0"/>
              <a:t>,</a:t>
            </a:r>
          </a:p>
          <a:p>
            <a:pPr algn="just"/>
            <a:r>
              <a:rPr lang="tr-TR" sz="2500" dirty="0" err="1" smtClean="0"/>
              <a:t>Operate</a:t>
            </a:r>
            <a:r>
              <a:rPr lang="tr-TR" sz="2500" dirty="0" smtClean="0"/>
              <a:t> </a:t>
            </a:r>
            <a:r>
              <a:rPr lang="tr-TR" sz="2500" dirty="0" err="1"/>
              <a:t>basic</a:t>
            </a:r>
            <a:r>
              <a:rPr lang="tr-TR" sz="2500" dirty="0"/>
              <a:t> </a:t>
            </a:r>
            <a:r>
              <a:rPr lang="tr-TR" sz="2500" dirty="0" err="1"/>
              <a:t>qualitative</a:t>
            </a:r>
            <a:r>
              <a:rPr lang="tr-TR" sz="2500" dirty="0"/>
              <a:t> </a:t>
            </a:r>
            <a:r>
              <a:rPr lang="tr-TR" sz="2500" dirty="0" err="1" smtClean="0"/>
              <a:t>and</a:t>
            </a:r>
            <a:r>
              <a:rPr lang="tr-TR" sz="2500" dirty="0" smtClean="0"/>
              <a:t> </a:t>
            </a:r>
            <a:r>
              <a:rPr lang="tr-TR" sz="2500" dirty="0" err="1" smtClean="0"/>
              <a:t>quantitative</a:t>
            </a:r>
            <a:r>
              <a:rPr lang="tr-TR" sz="2500" dirty="0" smtClean="0"/>
              <a:t> </a:t>
            </a:r>
            <a:r>
              <a:rPr lang="tr-TR" sz="2500" dirty="0" err="1" smtClean="0"/>
              <a:t>analytical</a:t>
            </a:r>
            <a:r>
              <a:rPr lang="tr-TR" sz="2500" dirty="0" smtClean="0"/>
              <a:t> </a:t>
            </a:r>
            <a:r>
              <a:rPr lang="tr-TR" sz="2500" dirty="0" err="1"/>
              <a:t>techniques</a:t>
            </a:r>
            <a:r>
              <a:rPr lang="tr-TR" sz="2500" dirty="0"/>
              <a:t> </a:t>
            </a:r>
            <a:r>
              <a:rPr lang="tr-TR" sz="2500" dirty="0" err="1" smtClean="0"/>
              <a:t>such</a:t>
            </a:r>
            <a:r>
              <a:rPr lang="tr-TR" sz="2500" dirty="0" smtClean="0"/>
              <a:t> as </a:t>
            </a:r>
            <a:r>
              <a:rPr lang="tr-TR" sz="2500" dirty="0" err="1"/>
              <a:t>precipitation</a:t>
            </a:r>
            <a:r>
              <a:rPr lang="tr-TR" sz="2500" dirty="0"/>
              <a:t>, </a:t>
            </a:r>
            <a:r>
              <a:rPr lang="tr-TR" sz="2500" dirty="0" err="1"/>
              <a:t>filtration</a:t>
            </a:r>
            <a:r>
              <a:rPr lang="tr-TR" sz="2500" dirty="0"/>
              <a:t>, </a:t>
            </a:r>
            <a:r>
              <a:rPr lang="tr-TR" sz="2500" dirty="0" err="1"/>
              <a:t>flame</a:t>
            </a:r>
            <a:r>
              <a:rPr lang="tr-TR" sz="2500" dirty="0"/>
              <a:t> </a:t>
            </a:r>
            <a:r>
              <a:rPr lang="tr-TR" sz="2500" dirty="0" err="1"/>
              <a:t>tests</a:t>
            </a:r>
            <a:r>
              <a:rPr lang="tr-TR" sz="2500" dirty="0"/>
              <a:t>, </a:t>
            </a:r>
            <a:r>
              <a:rPr lang="tr-TR" sz="2500" dirty="0" err="1"/>
              <a:t>color</a:t>
            </a:r>
            <a:r>
              <a:rPr lang="tr-TR" sz="2500" dirty="0"/>
              <a:t> </a:t>
            </a:r>
            <a:r>
              <a:rPr lang="tr-TR" sz="2500" dirty="0" err="1"/>
              <a:t>observation</a:t>
            </a:r>
            <a:r>
              <a:rPr lang="tr-TR" sz="2500" dirty="0"/>
              <a:t> </a:t>
            </a:r>
            <a:r>
              <a:rPr lang="tr-TR" sz="2500" dirty="0" err="1"/>
              <a:t>etc</a:t>
            </a:r>
            <a:r>
              <a:rPr lang="tr-TR" sz="2500" dirty="0"/>
              <a:t>.,</a:t>
            </a:r>
          </a:p>
          <a:p>
            <a:pPr algn="just"/>
            <a:r>
              <a:rPr lang="tr-TR" sz="2500" dirty="0" err="1" smtClean="0"/>
              <a:t>Apply</a:t>
            </a:r>
            <a:r>
              <a:rPr lang="tr-TR" sz="2500" dirty="0" smtClean="0"/>
              <a:t> </a:t>
            </a:r>
            <a:r>
              <a:rPr lang="tr-TR" sz="2500" dirty="0" err="1"/>
              <a:t>laboratory</a:t>
            </a:r>
            <a:r>
              <a:rPr lang="tr-TR" sz="2500" dirty="0"/>
              <a:t> </a:t>
            </a:r>
            <a:r>
              <a:rPr lang="tr-TR" sz="2500" dirty="0" err="1"/>
              <a:t>safety</a:t>
            </a:r>
            <a:r>
              <a:rPr lang="tr-TR" sz="2500" dirty="0"/>
              <a:t> </a:t>
            </a:r>
            <a:r>
              <a:rPr lang="tr-TR" sz="2500" dirty="0" err="1"/>
              <a:t>rules</a:t>
            </a:r>
            <a:r>
              <a:rPr lang="tr-TR" sz="2500" dirty="0"/>
              <a:t> </a:t>
            </a:r>
            <a:r>
              <a:rPr lang="tr-TR" sz="2500" dirty="0" err="1"/>
              <a:t>strictly</a:t>
            </a:r>
            <a:r>
              <a:rPr lang="tr-TR" sz="2500" dirty="0"/>
              <a:t>.</a:t>
            </a:r>
          </a:p>
          <a:p>
            <a:pPr algn="just"/>
            <a:endParaRPr lang="tr-TR" dirty="0"/>
          </a:p>
        </p:txBody>
      </p:sp>
    </p:spTree>
    <p:extLst>
      <p:ext uri="{BB962C8B-B14F-4D97-AF65-F5344CB8AC3E}">
        <p14:creationId xmlns:p14="http://schemas.microsoft.com/office/powerpoint/2010/main" val="3314279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1296295"/>
            <a:ext cx="10691813" cy="685095"/>
          </a:xfrm>
        </p:spPr>
        <p:txBody>
          <a:bodyPr>
            <a:noAutofit/>
          </a:bodyPr>
          <a:lstStyle/>
          <a:p>
            <a:pPr algn="ctr"/>
            <a:r>
              <a:rPr lang="tr-TR" sz="4500" b="1" dirty="0"/>
              <a:t>Course </a:t>
            </a:r>
            <a:r>
              <a:rPr lang="tr-TR" sz="4500" b="1" dirty="0" err="1"/>
              <a:t>Topics</a:t>
            </a:r>
            <a:endParaRPr lang="tr-TR" sz="4500" b="1" dirty="0"/>
          </a:p>
        </p:txBody>
      </p:sp>
      <p:graphicFrame>
        <p:nvGraphicFramePr>
          <p:cNvPr id="4" name="Tablo 3"/>
          <p:cNvGraphicFramePr>
            <a:graphicFrameLocks noGrp="1"/>
          </p:cNvGraphicFramePr>
          <p:nvPr>
            <p:extLst>
              <p:ext uri="{D42A27DB-BD31-4B8C-83A1-F6EECF244321}">
                <p14:modId xmlns:p14="http://schemas.microsoft.com/office/powerpoint/2010/main" val="1028615830"/>
              </p:ext>
            </p:extLst>
          </p:nvPr>
        </p:nvGraphicFramePr>
        <p:xfrm>
          <a:off x="306680" y="1981390"/>
          <a:ext cx="10163200" cy="5064778"/>
        </p:xfrm>
        <a:graphic>
          <a:graphicData uri="http://schemas.openxmlformats.org/drawingml/2006/table">
            <a:tbl>
              <a:tblPr firstRow="1" bandRow="1">
                <a:tableStyleId>{5C22544A-7EE6-4342-B048-85BDC9FD1C3A}</a:tableStyleId>
              </a:tblPr>
              <a:tblGrid>
                <a:gridCol w="734983">
                  <a:extLst>
                    <a:ext uri="{9D8B030D-6E8A-4147-A177-3AD203B41FA5}">
                      <a16:colId xmlns:a16="http://schemas.microsoft.com/office/drawing/2014/main" val="2639582360"/>
                    </a:ext>
                  </a:extLst>
                </a:gridCol>
                <a:gridCol w="7899053">
                  <a:extLst>
                    <a:ext uri="{9D8B030D-6E8A-4147-A177-3AD203B41FA5}">
                      <a16:colId xmlns:a16="http://schemas.microsoft.com/office/drawing/2014/main" val="3326836680"/>
                    </a:ext>
                  </a:extLst>
                </a:gridCol>
                <a:gridCol w="1529164">
                  <a:extLst>
                    <a:ext uri="{9D8B030D-6E8A-4147-A177-3AD203B41FA5}">
                      <a16:colId xmlns:a16="http://schemas.microsoft.com/office/drawing/2014/main" val="711350829"/>
                    </a:ext>
                  </a:extLst>
                </a:gridCol>
              </a:tblGrid>
              <a:tr h="314986">
                <a:tc>
                  <a:txBody>
                    <a:bodyPr/>
                    <a:lstStyle/>
                    <a:p>
                      <a:pPr algn="ctr"/>
                      <a:r>
                        <a:rPr lang="tr-TR" sz="1600" dirty="0" err="1"/>
                        <a:t>Week</a:t>
                      </a:r>
                      <a:endParaRPr lang="tr-TR" sz="1600" dirty="0"/>
                    </a:p>
                  </a:txBody>
                  <a:tcPr marL="75597" marR="75597" marT="37798" marB="37798"/>
                </a:tc>
                <a:tc>
                  <a:txBody>
                    <a:bodyPr/>
                    <a:lstStyle/>
                    <a:p>
                      <a:r>
                        <a:rPr lang="tr-TR" sz="1600" dirty="0" err="1"/>
                        <a:t>Topics</a:t>
                      </a:r>
                      <a:endParaRPr lang="tr-TR" sz="1600" dirty="0"/>
                    </a:p>
                  </a:txBody>
                  <a:tcPr marL="75597" marR="75597" marT="37798" marB="37798"/>
                </a:tc>
                <a:tc>
                  <a:txBody>
                    <a:bodyPr/>
                    <a:lstStyle/>
                    <a:p>
                      <a:pPr algn="ctr"/>
                      <a:r>
                        <a:rPr lang="tr-TR" sz="1600" dirty="0" err="1" smtClean="0"/>
                        <a:t>Dates</a:t>
                      </a:r>
                      <a:endParaRPr lang="tr-TR" sz="1600" dirty="0"/>
                    </a:p>
                  </a:txBody>
                  <a:tcPr marL="75597" marR="75597" marT="37798" marB="37798"/>
                </a:tc>
                <a:extLst>
                  <a:ext uri="{0D108BD9-81ED-4DB2-BD59-A6C34878D82A}">
                    <a16:rowId xmlns:a16="http://schemas.microsoft.com/office/drawing/2014/main" val="287069825"/>
                  </a:ext>
                </a:extLst>
              </a:tr>
              <a:tr h="314986">
                <a:tc>
                  <a:txBody>
                    <a:bodyPr/>
                    <a:lstStyle/>
                    <a:p>
                      <a:pPr algn="ctr"/>
                      <a:r>
                        <a:rPr lang="tr-TR" sz="1500" dirty="0"/>
                        <a:t>1</a:t>
                      </a:r>
                    </a:p>
                  </a:txBody>
                  <a:tcPr marL="75597" marR="75597" marT="37798" marB="37798"/>
                </a:tc>
                <a:tc>
                  <a:txBody>
                    <a:bodyPr/>
                    <a:lstStyle/>
                    <a:p>
                      <a:pPr algn="l">
                        <a:lnSpc>
                          <a:spcPct val="107000"/>
                        </a:lnSpc>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First Meeting, Introduction to Qualitative Analysis, Laboratory Safety</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dirty="0" smtClean="0"/>
                        <a:t>19</a:t>
                      </a:r>
                      <a:r>
                        <a:rPr lang="tr-TR" sz="1500" baseline="30000" dirty="0" smtClean="0"/>
                        <a:t>th </a:t>
                      </a:r>
                      <a:r>
                        <a:rPr lang="tr-TR" sz="1500" dirty="0" err="1" smtClean="0"/>
                        <a:t>September</a:t>
                      </a:r>
                      <a:endParaRPr lang="tr-TR" sz="1500" dirty="0"/>
                    </a:p>
                  </a:txBody>
                  <a:tcPr marL="75597" marR="75597" marT="37798" marB="37798"/>
                </a:tc>
                <a:extLst>
                  <a:ext uri="{0D108BD9-81ED-4DB2-BD59-A6C34878D82A}">
                    <a16:rowId xmlns:a16="http://schemas.microsoft.com/office/drawing/2014/main" val="904584220"/>
                  </a:ext>
                </a:extLst>
              </a:tr>
              <a:tr h="314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500" dirty="0"/>
                        <a:t>2</a:t>
                      </a:r>
                    </a:p>
                  </a:txBody>
                  <a:tcPr marL="75597" marR="75597" marT="37798" marB="37798"/>
                </a:tc>
                <a:tc>
                  <a:txBody>
                    <a:bodyPr/>
                    <a:lstStyle/>
                    <a:p>
                      <a:pPr marL="228600" indent="-228600" algn="l">
                        <a:lnSpc>
                          <a:spcPct val="107000"/>
                        </a:lnSpc>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Anions</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dirty="0" smtClean="0"/>
                        <a:t>26</a:t>
                      </a:r>
                      <a:r>
                        <a:rPr lang="tr-TR" sz="1500" baseline="30000" dirty="0" smtClean="0"/>
                        <a:t>th</a:t>
                      </a:r>
                      <a:r>
                        <a:rPr lang="tr-TR" sz="1500" dirty="0" smtClean="0"/>
                        <a:t> </a:t>
                      </a:r>
                      <a:r>
                        <a:rPr lang="tr-TR" sz="1500" dirty="0" err="1" smtClean="0"/>
                        <a:t>September</a:t>
                      </a:r>
                      <a:endParaRPr lang="tr-TR" sz="1500" dirty="0"/>
                    </a:p>
                  </a:txBody>
                  <a:tcPr marL="75597" marR="75597" marT="37798" marB="37798"/>
                </a:tc>
                <a:extLst>
                  <a:ext uri="{0D108BD9-81ED-4DB2-BD59-A6C34878D82A}">
                    <a16:rowId xmlns:a16="http://schemas.microsoft.com/office/drawing/2014/main" val="2875864810"/>
                  </a:ext>
                </a:extLst>
              </a:tr>
              <a:tr h="314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500" dirty="0"/>
                        <a:t>3</a:t>
                      </a:r>
                    </a:p>
                  </a:txBody>
                  <a:tcPr marL="75597" marR="75597" marT="37798" marB="37798"/>
                </a:tc>
                <a:tc>
                  <a:txBody>
                    <a:bodyPr/>
                    <a:lstStyle/>
                    <a:p>
                      <a:pPr marL="228600" indent="-228600" algn="l">
                        <a:lnSpc>
                          <a:spcPct val="107000"/>
                        </a:lnSpc>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Group 5 Cations </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dirty="0" smtClean="0"/>
                        <a:t>3</a:t>
                      </a:r>
                      <a:r>
                        <a:rPr lang="tr-TR" sz="1500" baseline="30000" dirty="0" smtClean="0"/>
                        <a:t>rd</a:t>
                      </a:r>
                      <a:r>
                        <a:rPr lang="tr-TR" sz="1500" dirty="0" smtClean="0"/>
                        <a:t> </a:t>
                      </a:r>
                      <a:r>
                        <a:rPr lang="tr-TR" sz="1500" dirty="0" err="1" smtClean="0"/>
                        <a:t>October</a:t>
                      </a:r>
                      <a:endParaRPr lang="tr-TR" sz="1500" dirty="0"/>
                    </a:p>
                  </a:txBody>
                  <a:tcPr marL="75597" marR="75597" marT="37798" marB="37798"/>
                </a:tc>
                <a:extLst>
                  <a:ext uri="{0D108BD9-81ED-4DB2-BD59-A6C34878D82A}">
                    <a16:rowId xmlns:a16="http://schemas.microsoft.com/office/drawing/2014/main" val="1672278418"/>
                  </a:ext>
                </a:extLst>
              </a:tr>
              <a:tr h="314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500" dirty="0"/>
                        <a:t>4</a:t>
                      </a:r>
                    </a:p>
                  </a:txBody>
                  <a:tcPr marL="75597" marR="75597" marT="37798" marB="37798"/>
                </a:tc>
                <a:tc>
                  <a:txBody>
                    <a:bodyPr/>
                    <a:lstStyle/>
                    <a:p>
                      <a:pPr marL="228600" indent="-228600" algn="l">
                        <a:lnSpc>
                          <a:spcPct val="107000"/>
                        </a:lnSpc>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Group 5 and 4 Cations</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dirty="0" smtClean="0"/>
                        <a:t>10</a:t>
                      </a:r>
                      <a:r>
                        <a:rPr lang="tr-TR" sz="1500" baseline="30000" dirty="0" smtClean="0"/>
                        <a:t>th</a:t>
                      </a:r>
                      <a:r>
                        <a:rPr lang="tr-TR" sz="1500" dirty="0" smtClean="0"/>
                        <a:t> </a:t>
                      </a:r>
                      <a:r>
                        <a:rPr lang="tr-TR" sz="1500" dirty="0" err="1" smtClean="0"/>
                        <a:t>October</a:t>
                      </a:r>
                      <a:endParaRPr lang="tr-TR" sz="1500" dirty="0"/>
                    </a:p>
                  </a:txBody>
                  <a:tcPr marL="75597" marR="75597" marT="37798" marB="37798"/>
                </a:tc>
                <a:extLst>
                  <a:ext uri="{0D108BD9-81ED-4DB2-BD59-A6C34878D82A}">
                    <a16:rowId xmlns:a16="http://schemas.microsoft.com/office/drawing/2014/main" val="3092221136"/>
                  </a:ext>
                </a:extLst>
              </a:tr>
              <a:tr h="314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500" dirty="0"/>
                        <a:t>5</a:t>
                      </a:r>
                    </a:p>
                  </a:txBody>
                  <a:tcPr marL="75597" marR="75597" marT="37798" marB="37798"/>
                </a:tc>
                <a:tc>
                  <a:txBody>
                    <a:bodyPr/>
                    <a:lstStyle/>
                    <a:p>
                      <a:pPr marL="228600" indent="-228600" algn="l">
                        <a:lnSpc>
                          <a:spcPct val="107000"/>
                        </a:lnSpc>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Group 3 Cations</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dirty="0" smtClean="0"/>
                        <a:t>17</a:t>
                      </a:r>
                      <a:r>
                        <a:rPr lang="tr-TR" sz="1500" baseline="30000" dirty="0" smtClean="0"/>
                        <a:t>th</a:t>
                      </a:r>
                      <a:r>
                        <a:rPr lang="tr-TR" sz="1500" dirty="0" smtClean="0"/>
                        <a:t> </a:t>
                      </a:r>
                      <a:r>
                        <a:rPr lang="tr-TR" sz="1500" dirty="0" err="1" smtClean="0"/>
                        <a:t>October</a:t>
                      </a:r>
                      <a:endParaRPr lang="tr-TR" sz="1500" dirty="0"/>
                    </a:p>
                  </a:txBody>
                  <a:tcPr marL="75597" marR="75597" marT="37798" marB="37798"/>
                </a:tc>
                <a:extLst>
                  <a:ext uri="{0D108BD9-81ED-4DB2-BD59-A6C34878D82A}">
                    <a16:rowId xmlns:a16="http://schemas.microsoft.com/office/drawing/2014/main" val="3062396398"/>
                  </a:ext>
                </a:extLst>
              </a:tr>
              <a:tr h="314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500" dirty="0"/>
                        <a:t>6</a:t>
                      </a:r>
                    </a:p>
                  </a:txBody>
                  <a:tcPr marL="75597" marR="75597" marT="37798" marB="37798"/>
                </a:tc>
                <a:tc>
                  <a:txBody>
                    <a:bodyPr/>
                    <a:lstStyle/>
                    <a:p>
                      <a:pPr marL="228600" indent="-228600" algn="l">
                        <a:lnSpc>
                          <a:spcPct val="107000"/>
                        </a:lnSpc>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Group 2 Cations</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dirty="0" smtClean="0"/>
                        <a:t>24</a:t>
                      </a:r>
                      <a:r>
                        <a:rPr lang="tr-TR" sz="1500" baseline="30000" dirty="0" smtClean="0"/>
                        <a:t>th</a:t>
                      </a:r>
                      <a:r>
                        <a:rPr lang="tr-TR" sz="1500" dirty="0" smtClean="0"/>
                        <a:t> </a:t>
                      </a:r>
                      <a:r>
                        <a:rPr lang="tr-TR" sz="1500" dirty="0" err="1" smtClean="0"/>
                        <a:t>October</a:t>
                      </a:r>
                      <a:endParaRPr lang="tr-TR" sz="1500" dirty="0"/>
                    </a:p>
                  </a:txBody>
                  <a:tcPr marL="75597" marR="75597" marT="37798" marB="37798"/>
                </a:tc>
                <a:extLst>
                  <a:ext uri="{0D108BD9-81ED-4DB2-BD59-A6C34878D82A}">
                    <a16:rowId xmlns:a16="http://schemas.microsoft.com/office/drawing/2014/main" val="1364432133"/>
                  </a:ext>
                </a:extLst>
              </a:tr>
              <a:tr h="3355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500" dirty="0"/>
                        <a:t>7</a:t>
                      </a:r>
                    </a:p>
                  </a:txBody>
                  <a:tcPr marL="75597" marR="75597" marT="37798" marB="37798"/>
                </a:tc>
                <a:tc>
                  <a:txBody>
                    <a:bodyPr/>
                    <a:lstStyle/>
                    <a:p>
                      <a:pPr indent="-228600" algn="l">
                        <a:lnSpc>
                          <a:spcPct val="107000"/>
                        </a:lnSpc>
                        <a:spcAft>
                          <a:spcPts val="0"/>
                        </a:spcAft>
                      </a:pPr>
                      <a:r>
                        <a:rPr lang="en-US" sz="1500" dirty="0" smtClean="0">
                          <a:effectLst/>
                          <a:latin typeface="Calibri" panose="020F0502020204030204" pitchFamily="34" charset="0"/>
                          <a:ea typeface="Calibri" panose="020F0502020204030204" pitchFamily="34" charset="0"/>
                          <a:cs typeface="Times New Roman" panose="02020603050405020304" pitchFamily="18" charset="0"/>
                        </a:rPr>
                        <a:t>Group </a:t>
                      </a:r>
                      <a:r>
                        <a:rPr lang="en-US" sz="1500" dirty="0">
                          <a:effectLst/>
                          <a:latin typeface="Calibri" panose="020F0502020204030204" pitchFamily="34" charset="0"/>
                          <a:ea typeface="Calibri" panose="020F0502020204030204" pitchFamily="34" charset="0"/>
                          <a:cs typeface="Times New Roman" panose="02020603050405020304" pitchFamily="18" charset="0"/>
                        </a:rPr>
                        <a:t>2 Cations</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dirty="0" smtClean="0"/>
                        <a:t>31</a:t>
                      </a:r>
                      <a:r>
                        <a:rPr lang="tr-TR" sz="1500" baseline="30000" dirty="0" smtClean="0"/>
                        <a:t>st</a:t>
                      </a:r>
                      <a:r>
                        <a:rPr lang="tr-TR" sz="1500" dirty="0" smtClean="0"/>
                        <a:t> </a:t>
                      </a:r>
                      <a:r>
                        <a:rPr lang="tr-TR" sz="1500" dirty="0" err="1" smtClean="0"/>
                        <a:t>October</a:t>
                      </a:r>
                      <a:endParaRPr lang="tr-TR" sz="1500" dirty="0"/>
                    </a:p>
                  </a:txBody>
                  <a:tcPr marL="75597" marR="75597" marT="37798" marB="37798"/>
                </a:tc>
                <a:extLst>
                  <a:ext uri="{0D108BD9-81ED-4DB2-BD59-A6C34878D82A}">
                    <a16:rowId xmlns:a16="http://schemas.microsoft.com/office/drawing/2014/main" val="2327971560"/>
                  </a:ext>
                </a:extLst>
              </a:tr>
              <a:tr h="314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500" dirty="0"/>
                        <a:t>8</a:t>
                      </a:r>
                    </a:p>
                  </a:txBody>
                  <a:tcPr marL="75597" marR="75597" marT="37798" marB="37798"/>
                </a:tc>
                <a:tc>
                  <a:txBody>
                    <a:bodyPr/>
                    <a:lstStyle/>
                    <a:p>
                      <a:pPr algn="l">
                        <a:lnSpc>
                          <a:spcPct val="107000"/>
                        </a:lnSpc>
                        <a:spcAft>
                          <a:spcPts val="0"/>
                        </a:spcAft>
                      </a:pPr>
                      <a:r>
                        <a:rPr lang="en-US" sz="1500" b="1" dirty="0">
                          <a:effectLst/>
                          <a:latin typeface="Calibri" panose="020F0502020204030204" pitchFamily="34" charset="0"/>
                          <a:ea typeface="Calibri" panose="020F0502020204030204" pitchFamily="34" charset="0"/>
                          <a:cs typeface="Times New Roman" panose="02020603050405020304" pitchFamily="18" charset="0"/>
                        </a:rPr>
                        <a:t>Mid-Term</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500" dirty="0"/>
                    </a:p>
                  </a:txBody>
                  <a:tcPr marL="75597" marR="75597" marT="37798" marB="37798"/>
                </a:tc>
                <a:extLst>
                  <a:ext uri="{0D108BD9-81ED-4DB2-BD59-A6C34878D82A}">
                    <a16:rowId xmlns:a16="http://schemas.microsoft.com/office/drawing/2014/main" val="4248586520"/>
                  </a:ext>
                </a:extLst>
              </a:tr>
              <a:tr h="314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500" dirty="0"/>
                        <a:t>9</a:t>
                      </a:r>
                    </a:p>
                  </a:txBody>
                  <a:tcPr marL="75597" marR="75597" marT="37798" marB="37798"/>
                </a:tc>
                <a:tc>
                  <a:txBody>
                    <a:bodyPr/>
                    <a:lstStyle/>
                    <a:p>
                      <a:pPr algn="l">
                        <a:lnSpc>
                          <a:spcPct val="107000"/>
                        </a:lnSpc>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Group 1 Cations</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dirty="0" smtClean="0"/>
                        <a:t>14</a:t>
                      </a:r>
                      <a:r>
                        <a:rPr lang="tr-TR" sz="1500" baseline="30000" dirty="0" smtClean="0"/>
                        <a:t>th</a:t>
                      </a:r>
                      <a:r>
                        <a:rPr lang="tr-TR" sz="1500" dirty="0" smtClean="0"/>
                        <a:t> </a:t>
                      </a:r>
                      <a:r>
                        <a:rPr lang="tr-TR" sz="1500" dirty="0" err="1" smtClean="0"/>
                        <a:t>November</a:t>
                      </a:r>
                      <a:endParaRPr lang="tr-TR" sz="1500" dirty="0" smtClean="0"/>
                    </a:p>
                  </a:txBody>
                  <a:tcPr marL="75597" marR="75597" marT="37798" marB="37798"/>
                </a:tc>
                <a:extLst>
                  <a:ext uri="{0D108BD9-81ED-4DB2-BD59-A6C34878D82A}">
                    <a16:rowId xmlns:a16="http://schemas.microsoft.com/office/drawing/2014/main" val="1176970731"/>
                  </a:ext>
                </a:extLst>
              </a:tr>
              <a:tr h="314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500" dirty="0"/>
                        <a:t>10</a:t>
                      </a:r>
                    </a:p>
                  </a:txBody>
                  <a:tcPr marL="75597" marR="75597" marT="37798" marB="37798"/>
                </a:tc>
                <a:tc>
                  <a:txBody>
                    <a:bodyPr/>
                    <a:lstStyle/>
                    <a:p>
                      <a:pPr algn="l">
                        <a:lnSpc>
                          <a:spcPct val="107000"/>
                        </a:lnSpc>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Introduction to Quantitative </a:t>
                      </a:r>
                      <a:r>
                        <a:rPr lang="en-US" sz="1500" dirty="0" smtClean="0">
                          <a:effectLst/>
                          <a:latin typeface="Calibri" panose="020F0502020204030204" pitchFamily="34" charset="0"/>
                          <a:ea typeface="Calibri" panose="020F0502020204030204" pitchFamily="34" charset="0"/>
                          <a:cs typeface="Times New Roman" panose="02020603050405020304" pitchFamily="18" charset="0"/>
                        </a:rPr>
                        <a:t>Analysis</a:t>
                      </a:r>
                      <a:r>
                        <a:rPr lang="tr-TR" sz="15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500" dirty="0" smtClean="0">
                          <a:effectLst/>
                          <a:latin typeface="Calibri" panose="020F0502020204030204" pitchFamily="34" charset="0"/>
                          <a:ea typeface="Calibri" panose="020F0502020204030204" pitchFamily="34" charset="0"/>
                          <a:cs typeface="Times New Roman" panose="02020603050405020304" pitchFamily="18" charset="0"/>
                        </a:rPr>
                        <a:t>Preparation of </a:t>
                      </a:r>
                      <a:r>
                        <a:rPr lang="en-US" sz="1500" dirty="0" err="1">
                          <a:effectLst/>
                          <a:latin typeface="Calibri" panose="020F0502020204030204" pitchFamily="34" charset="0"/>
                          <a:ea typeface="Calibri" panose="020F0502020204030204" pitchFamily="34" charset="0"/>
                          <a:cs typeface="Times New Roman" panose="02020603050405020304" pitchFamily="18" charset="0"/>
                        </a:rPr>
                        <a:t>NaOH-HCl</a:t>
                      </a:r>
                      <a:r>
                        <a:rPr lang="en-US" sz="1500" dirty="0">
                          <a:effectLst/>
                          <a:latin typeface="Calibri" panose="020F0502020204030204" pitchFamily="34" charset="0"/>
                          <a:ea typeface="Calibri" panose="020F0502020204030204" pitchFamily="34" charset="0"/>
                          <a:cs typeface="Times New Roman" panose="02020603050405020304" pitchFamily="18" charset="0"/>
                        </a:rPr>
                        <a:t> </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dirty="0" smtClean="0"/>
                        <a:t>21</a:t>
                      </a:r>
                      <a:r>
                        <a:rPr lang="tr-TR" sz="1500" baseline="30000" dirty="0" smtClean="0"/>
                        <a:t>th</a:t>
                      </a:r>
                      <a:r>
                        <a:rPr lang="tr-TR" sz="1500" dirty="0" smtClean="0"/>
                        <a:t> </a:t>
                      </a:r>
                      <a:r>
                        <a:rPr lang="tr-TR" sz="1500" dirty="0" err="1" smtClean="0"/>
                        <a:t>November</a:t>
                      </a:r>
                      <a:endParaRPr lang="tr-TR" sz="1500" dirty="0"/>
                    </a:p>
                  </a:txBody>
                  <a:tcPr marL="75597" marR="75597" marT="37798" marB="37798"/>
                </a:tc>
                <a:extLst>
                  <a:ext uri="{0D108BD9-81ED-4DB2-BD59-A6C34878D82A}">
                    <a16:rowId xmlns:a16="http://schemas.microsoft.com/office/drawing/2014/main" val="150538586"/>
                  </a:ext>
                </a:extLst>
              </a:tr>
              <a:tr h="314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500" dirty="0" smtClean="0"/>
                        <a:t>11</a:t>
                      </a:r>
                      <a:endParaRPr lang="tr-TR" sz="1500" dirty="0"/>
                    </a:p>
                  </a:txBody>
                  <a:tcPr marL="75597" marR="75597" marT="37798" marB="37798"/>
                </a:tc>
                <a:tc>
                  <a:txBody>
                    <a:bodyPr/>
                    <a:lstStyle/>
                    <a:p>
                      <a:pPr algn="l">
                        <a:lnSpc>
                          <a:spcPct val="107000"/>
                        </a:lnSpc>
                        <a:spcAft>
                          <a:spcPts val="0"/>
                        </a:spcAft>
                      </a:pPr>
                      <a:r>
                        <a:rPr lang="en-US" sz="1500" dirty="0" smtClean="0">
                          <a:effectLst/>
                          <a:latin typeface="Calibri" panose="020F0502020204030204" pitchFamily="34" charset="0"/>
                          <a:ea typeface="Calibri" panose="020F0502020204030204" pitchFamily="34" charset="0"/>
                          <a:cs typeface="Times New Roman" panose="02020603050405020304" pitchFamily="18" charset="0"/>
                        </a:rPr>
                        <a:t>Standardization of </a:t>
                      </a:r>
                      <a:r>
                        <a:rPr lang="en-US" sz="1500" dirty="0" err="1" smtClean="0">
                          <a:effectLst/>
                          <a:latin typeface="Calibri" panose="020F0502020204030204" pitchFamily="34" charset="0"/>
                          <a:ea typeface="Calibri" panose="020F0502020204030204" pitchFamily="34" charset="0"/>
                          <a:cs typeface="Times New Roman" panose="02020603050405020304" pitchFamily="18" charset="0"/>
                        </a:rPr>
                        <a:t>NaOH-HCl</a:t>
                      </a:r>
                      <a:r>
                        <a:rPr lang="tr-TR" sz="1500" dirty="0" smtClean="0">
                          <a:effectLst/>
                          <a:latin typeface="Calibri" panose="020F0502020204030204" pitchFamily="34" charset="0"/>
                          <a:ea typeface="Calibri" panose="020F0502020204030204" pitchFamily="34" charset="0"/>
                          <a:cs typeface="Times New Roman" panose="02020603050405020304" pitchFamily="18" charset="0"/>
                        </a:rPr>
                        <a:t>,</a:t>
                      </a:r>
                      <a:r>
                        <a:rPr lang="tr-TR" sz="15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500" dirty="0" smtClean="0">
                          <a:effectLst/>
                          <a:latin typeface="Calibri" panose="020F0502020204030204" pitchFamily="34" charset="0"/>
                          <a:ea typeface="Calibri" panose="020F0502020204030204" pitchFamily="34" charset="0"/>
                          <a:cs typeface="Times New Roman" panose="02020603050405020304" pitchFamily="18" charset="0"/>
                        </a:rPr>
                        <a:t>Determination of Aspirin Purity</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dirty="0" smtClean="0"/>
                        <a:t>28</a:t>
                      </a:r>
                      <a:r>
                        <a:rPr lang="tr-TR" sz="1500" baseline="30000" dirty="0" smtClean="0"/>
                        <a:t>th</a:t>
                      </a:r>
                      <a:r>
                        <a:rPr lang="tr-TR" sz="1500" dirty="0" smtClean="0"/>
                        <a:t> </a:t>
                      </a:r>
                      <a:r>
                        <a:rPr lang="tr-TR" sz="1500" dirty="0" err="1" smtClean="0"/>
                        <a:t>November</a:t>
                      </a:r>
                      <a:endParaRPr lang="tr-TR" sz="1500" dirty="0" smtClean="0"/>
                    </a:p>
                  </a:txBody>
                  <a:tcPr marL="75597" marR="75597" marT="37798" marB="37798"/>
                </a:tc>
                <a:extLst>
                  <a:ext uri="{0D108BD9-81ED-4DB2-BD59-A6C34878D82A}">
                    <a16:rowId xmlns:a16="http://schemas.microsoft.com/office/drawing/2014/main" val="3434041642"/>
                  </a:ext>
                </a:extLst>
              </a:tr>
              <a:tr h="314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500" dirty="0" smtClean="0"/>
                        <a:t>12</a:t>
                      </a:r>
                      <a:endParaRPr lang="tr-TR" sz="1500" dirty="0"/>
                    </a:p>
                  </a:txBody>
                  <a:tcPr marL="75597" marR="75597" marT="37798" marB="37798"/>
                </a:tc>
                <a:tc>
                  <a:txBody>
                    <a:bodyPr/>
                    <a:lstStyle/>
                    <a:p>
                      <a:pPr algn="l">
                        <a:lnSpc>
                          <a:spcPct val="107000"/>
                        </a:lnSpc>
                        <a:spcAft>
                          <a:spcPts val="0"/>
                        </a:spcAft>
                      </a:pPr>
                      <a:r>
                        <a:rPr lang="en-US" sz="1500" dirty="0" smtClean="0">
                          <a:effectLst/>
                          <a:latin typeface="Calibri" panose="020F0502020204030204" pitchFamily="34" charset="0"/>
                          <a:ea typeface="Calibri" panose="020F0502020204030204" pitchFamily="34" charset="0"/>
                          <a:cs typeface="Times New Roman" panose="02020603050405020304" pitchFamily="18" charset="0"/>
                        </a:rPr>
                        <a:t>Determination of Calcium carbonate, Determination </a:t>
                      </a:r>
                      <a:r>
                        <a:rPr lang="en-US" sz="1500" dirty="0">
                          <a:effectLst/>
                          <a:latin typeface="Calibri" panose="020F0502020204030204" pitchFamily="34" charset="0"/>
                          <a:ea typeface="Calibri" panose="020F0502020204030204" pitchFamily="34" charset="0"/>
                          <a:cs typeface="Times New Roman" panose="02020603050405020304" pitchFamily="18" charset="0"/>
                        </a:rPr>
                        <a:t>of Boric acid in antiseptic solution </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dirty="0" smtClean="0"/>
                        <a:t>5</a:t>
                      </a:r>
                      <a:r>
                        <a:rPr lang="tr-TR" sz="1500" baseline="30000" dirty="0" smtClean="0"/>
                        <a:t>th</a:t>
                      </a:r>
                      <a:r>
                        <a:rPr lang="tr-TR" sz="1500" dirty="0" smtClean="0"/>
                        <a:t> </a:t>
                      </a:r>
                      <a:r>
                        <a:rPr lang="tr-TR" sz="1500" dirty="0" err="1" smtClean="0"/>
                        <a:t>December</a:t>
                      </a:r>
                      <a:endParaRPr lang="tr-TR" sz="1500" dirty="0" smtClean="0"/>
                    </a:p>
                  </a:txBody>
                  <a:tcPr marL="75597" marR="75597" marT="37798" marB="37798"/>
                </a:tc>
                <a:extLst>
                  <a:ext uri="{0D108BD9-81ED-4DB2-BD59-A6C34878D82A}">
                    <a16:rowId xmlns:a16="http://schemas.microsoft.com/office/drawing/2014/main" val="2347097095"/>
                  </a:ext>
                </a:extLst>
              </a:tr>
              <a:tr h="314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500" dirty="0" smtClean="0"/>
                        <a:t>13</a:t>
                      </a:r>
                      <a:endParaRPr lang="tr-TR" sz="1500" dirty="0"/>
                    </a:p>
                  </a:txBody>
                  <a:tcPr marL="75597" marR="75597" marT="37798" marB="37798"/>
                </a:tc>
                <a:tc>
                  <a:txBody>
                    <a:bodyPr/>
                    <a:lstStyle/>
                    <a:p>
                      <a:pPr algn="l">
                        <a:lnSpc>
                          <a:spcPct val="107000"/>
                        </a:lnSpc>
                        <a:spcAft>
                          <a:spcPts val="0"/>
                        </a:spcAft>
                      </a:pPr>
                      <a:r>
                        <a:rPr lang="en-US" sz="1500" dirty="0" smtClean="0">
                          <a:effectLst/>
                          <a:latin typeface="Calibri" panose="020F0502020204030204" pitchFamily="34" charset="0"/>
                          <a:ea typeface="Calibri" panose="020F0502020204030204" pitchFamily="34" charset="0"/>
                          <a:cs typeface="Times New Roman" panose="02020603050405020304" pitchFamily="18" charset="0"/>
                        </a:rPr>
                        <a:t>Determination of phosphoric </a:t>
                      </a:r>
                      <a:r>
                        <a:rPr lang="en-US" sz="1500" dirty="0">
                          <a:effectLst/>
                          <a:latin typeface="Calibri" panose="020F0502020204030204" pitchFamily="34" charset="0"/>
                          <a:ea typeface="Calibri" panose="020F0502020204030204" pitchFamily="34" charset="0"/>
                          <a:cs typeface="Times New Roman" panose="02020603050405020304" pitchFamily="18" charset="0"/>
                        </a:rPr>
                        <a:t>acid, </a:t>
                      </a:r>
                      <a:r>
                        <a:rPr lang="tr-TR" sz="1500" dirty="0" smtClean="0">
                          <a:effectLst/>
                          <a:latin typeface="Calibri" panose="020F0502020204030204" pitchFamily="34" charset="0"/>
                          <a:ea typeface="Calibri" panose="020F0502020204030204" pitchFamily="34" charset="0"/>
                          <a:cs typeface="Times New Roman" panose="02020603050405020304" pitchFamily="18" charset="0"/>
                        </a:rPr>
                        <a:t>P</a:t>
                      </a:r>
                      <a:r>
                        <a:rPr lang="en-US" sz="1500" dirty="0" smtClean="0">
                          <a:effectLst/>
                          <a:latin typeface="Calibri" panose="020F0502020204030204" pitchFamily="34" charset="0"/>
                          <a:ea typeface="Calibri" panose="020F0502020204030204" pitchFamily="34" charset="0"/>
                          <a:cs typeface="Times New Roman" panose="02020603050405020304" pitchFamily="18" charset="0"/>
                        </a:rPr>
                        <a:t>reparation </a:t>
                      </a:r>
                      <a:r>
                        <a:rPr lang="en-US" sz="1500" dirty="0">
                          <a:effectLst/>
                          <a:latin typeface="Calibri" panose="020F0502020204030204" pitchFamily="34" charset="0"/>
                          <a:ea typeface="Calibri" panose="020F0502020204030204" pitchFamily="34" charset="0"/>
                          <a:cs typeface="Times New Roman" panose="02020603050405020304" pitchFamily="18" charset="0"/>
                        </a:rPr>
                        <a:t>of potassium permanganate</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dirty="0" smtClean="0"/>
                        <a:t>12</a:t>
                      </a:r>
                      <a:r>
                        <a:rPr lang="tr-TR" sz="1500" baseline="30000" dirty="0" smtClean="0"/>
                        <a:t>th</a:t>
                      </a:r>
                      <a:r>
                        <a:rPr lang="tr-TR" sz="1500" dirty="0" smtClean="0"/>
                        <a:t> </a:t>
                      </a:r>
                      <a:r>
                        <a:rPr lang="tr-TR" sz="1500" dirty="0" err="1" smtClean="0"/>
                        <a:t>December</a:t>
                      </a:r>
                      <a:endParaRPr lang="tr-TR" sz="1500" dirty="0" smtClean="0"/>
                    </a:p>
                  </a:txBody>
                  <a:tcPr marL="75597" marR="75597" marT="37798" marB="37798"/>
                </a:tc>
                <a:extLst>
                  <a:ext uri="{0D108BD9-81ED-4DB2-BD59-A6C34878D82A}">
                    <a16:rowId xmlns:a16="http://schemas.microsoft.com/office/drawing/2014/main" val="3605917689"/>
                  </a:ext>
                </a:extLst>
              </a:tr>
              <a:tr h="314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500" dirty="0" smtClean="0"/>
                        <a:t>14</a:t>
                      </a:r>
                      <a:endParaRPr lang="tr-TR" sz="1500" dirty="0"/>
                    </a:p>
                  </a:txBody>
                  <a:tcPr marL="75597" marR="75597" marT="37798" marB="37798"/>
                </a:tc>
                <a:tc>
                  <a:txBody>
                    <a:bodyPr/>
                    <a:lstStyle/>
                    <a:p>
                      <a:pPr algn="l">
                        <a:lnSpc>
                          <a:spcPct val="107000"/>
                        </a:lnSpc>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Standardization of potassium permanganate and Fe analyses</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dirty="0" smtClean="0"/>
                        <a:t>19</a:t>
                      </a:r>
                      <a:r>
                        <a:rPr lang="tr-TR" sz="1500" baseline="30000" dirty="0" smtClean="0"/>
                        <a:t>th</a:t>
                      </a:r>
                      <a:r>
                        <a:rPr lang="tr-TR" sz="1500" dirty="0" smtClean="0"/>
                        <a:t> </a:t>
                      </a:r>
                      <a:r>
                        <a:rPr lang="tr-TR" sz="1500" dirty="0" err="1" smtClean="0"/>
                        <a:t>December</a:t>
                      </a:r>
                      <a:endParaRPr lang="tr-TR" sz="1500" dirty="0" smtClean="0"/>
                    </a:p>
                  </a:txBody>
                  <a:tcPr marL="75597" marR="75597" marT="37798" marB="37798"/>
                </a:tc>
                <a:extLst>
                  <a:ext uri="{0D108BD9-81ED-4DB2-BD59-A6C34878D82A}">
                    <a16:rowId xmlns:a16="http://schemas.microsoft.com/office/drawing/2014/main" val="1623901654"/>
                  </a:ext>
                </a:extLst>
              </a:tr>
              <a:tr h="314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500" dirty="0" smtClean="0"/>
                        <a:t>14</a:t>
                      </a:r>
                      <a:endParaRPr lang="tr-TR" sz="1500" dirty="0"/>
                    </a:p>
                  </a:txBody>
                  <a:tcPr marL="75597" marR="75597" marT="37798" marB="37798"/>
                </a:tc>
                <a:tc>
                  <a:txBody>
                    <a:bodyPr/>
                    <a:lstStyle/>
                    <a:p>
                      <a:pPr algn="l">
                        <a:lnSpc>
                          <a:spcPct val="107000"/>
                        </a:lnSpc>
                        <a:spcAft>
                          <a:spcPts val="0"/>
                        </a:spcAft>
                      </a:pPr>
                      <a:r>
                        <a:rPr lang="tr-TR" sz="1500" b="1" dirty="0" smtClean="0">
                          <a:effectLst/>
                          <a:latin typeface="Calibri" panose="020F0502020204030204" pitchFamily="34" charset="0"/>
                          <a:ea typeface="Calibri" panose="020F0502020204030204" pitchFamily="34" charset="0"/>
                          <a:cs typeface="Times New Roman" panose="02020603050405020304" pitchFamily="18" charset="0"/>
                        </a:rPr>
                        <a:t>Final</a:t>
                      </a:r>
                      <a:endParaRPr lang="tr-TR"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500" dirty="0" smtClean="0"/>
                    </a:p>
                  </a:txBody>
                  <a:tcPr marL="75597" marR="75597" marT="37798" marB="37798"/>
                </a:tc>
                <a:extLst>
                  <a:ext uri="{0D108BD9-81ED-4DB2-BD59-A6C34878D82A}">
                    <a16:rowId xmlns:a16="http://schemas.microsoft.com/office/drawing/2014/main" val="1127369320"/>
                  </a:ext>
                </a:extLst>
              </a:tr>
            </a:tbl>
          </a:graphicData>
        </a:graphic>
      </p:graphicFrame>
    </p:spTree>
    <p:extLst>
      <p:ext uri="{BB962C8B-B14F-4D97-AF65-F5344CB8AC3E}">
        <p14:creationId xmlns:p14="http://schemas.microsoft.com/office/powerpoint/2010/main" val="3860101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1244561"/>
            <a:ext cx="10691813" cy="824292"/>
          </a:xfrm>
        </p:spPr>
        <p:txBody>
          <a:bodyPr/>
          <a:lstStyle/>
          <a:p>
            <a:pPr algn="ctr"/>
            <a:r>
              <a:rPr lang="tr-TR" sz="4500" b="1" dirty="0" err="1" smtClean="0"/>
              <a:t>Grading</a:t>
            </a:r>
            <a:endParaRPr lang="tr-TR" sz="4500" b="1" dirty="0"/>
          </a:p>
        </p:txBody>
      </p:sp>
      <p:sp>
        <p:nvSpPr>
          <p:cNvPr id="3" name="İçerik Yer Tutucusu 2"/>
          <p:cNvSpPr>
            <a:spLocks noGrp="1"/>
          </p:cNvSpPr>
          <p:nvPr>
            <p:ph idx="1"/>
          </p:nvPr>
        </p:nvSpPr>
        <p:spPr>
          <a:xfrm>
            <a:off x="-2" y="1957963"/>
            <a:ext cx="10691812" cy="2000227"/>
          </a:xfrm>
        </p:spPr>
        <p:txBody>
          <a:bodyPr>
            <a:noAutofit/>
          </a:bodyPr>
          <a:lstStyle/>
          <a:p>
            <a:pPr>
              <a:lnSpc>
                <a:spcPct val="150000"/>
              </a:lnSpc>
            </a:pPr>
            <a:r>
              <a:rPr lang="tr-TR" sz="2500" dirty="0" err="1" smtClean="0"/>
              <a:t>Midterm</a:t>
            </a:r>
            <a:r>
              <a:rPr lang="tr-TR" sz="2500" dirty="0" smtClean="0"/>
              <a:t> </a:t>
            </a:r>
            <a:r>
              <a:rPr lang="tr-TR" sz="2500" dirty="0" err="1" smtClean="0"/>
              <a:t>exam</a:t>
            </a:r>
            <a:r>
              <a:rPr lang="tr-TR" sz="2500" dirty="0" smtClean="0"/>
              <a:t>: 20%</a:t>
            </a:r>
          </a:p>
          <a:p>
            <a:pPr>
              <a:lnSpc>
                <a:spcPct val="150000"/>
              </a:lnSpc>
            </a:pPr>
            <a:r>
              <a:rPr lang="tr-TR" sz="2500" dirty="0" err="1" smtClean="0"/>
              <a:t>Lab</a:t>
            </a:r>
            <a:r>
              <a:rPr lang="tr-TR" sz="2500" dirty="0" smtClean="0"/>
              <a:t> </a:t>
            </a:r>
            <a:r>
              <a:rPr lang="tr-TR" sz="2500" dirty="0" err="1" smtClean="0"/>
              <a:t>performance</a:t>
            </a:r>
            <a:r>
              <a:rPr lang="tr-TR" sz="2500" dirty="0" smtClean="0"/>
              <a:t> + </a:t>
            </a:r>
            <a:r>
              <a:rPr lang="tr-TR" sz="2500" dirty="0" err="1" smtClean="0"/>
              <a:t>quizzes</a:t>
            </a:r>
            <a:r>
              <a:rPr lang="tr-TR" sz="2500" dirty="0" smtClean="0"/>
              <a:t>: 20%</a:t>
            </a:r>
          </a:p>
          <a:p>
            <a:pPr>
              <a:lnSpc>
                <a:spcPct val="150000"/>
              </a:lnSpc>
            </a:pPr>
            <a:r>
              <a:rPr lang="tr-TR" sz="2500" dirty="0" smtClean="0"/>
              <a:t>Final </a:t>
            </a:r>
            <a:r>
              <a:rPr lang="tr-TR" sz="2500" dirty="0" err="1" smtClean="0"/>
              <a:t>exam</a:t>
            </a:r>
            <a:r>
              <a:rPr lang="tr-TR" sz="2500" dirty="0" smtClean="0"/>
              <a:t>: 60%</a:t>
            </a:r>
            <a:endParaRPr lang="tr-TR" sz="2500" dirty="0"/>
          </a:p>
        </p:txBody>
      </p:sp>
      <p:sp>
        <p:nvSpPr>
          <p:cNvPr id="4" name="Unvan 1"/>
          <p:cNvSpPr txBox="1">
            <a:spLocks/>
          </p:cNvSpPr>
          <p:nvPr/>
        </p:nvSpPr>
        <p:spPr>
          <a:xfrm>
            <a:off x="-1" y="3806105"/>
            <a:ext cx="10691813" cy="1095891"/>
          </a:xfrm>
          <a:prstGeom prst="rect">
            <a:avLst/>
          </a:prstGeom>
        </p:spPr>
        <p:txBody>
          <a:bodyPr vert="horz" lIns="75597" tIns="37798" rIns="75597" bIns="377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500" b="1" dirty="0" err="1"/>
              <a:t>Attendances</a:t>
            </a:r>
            <a:endParaRPr lang="tr-TR" sz="4500" b="1" dirty="0"/>
          </a:p>
        </p:txBody>
      </p:sp>
      <p:sp>
        <p:nvSpPr>
          <p:cNvPr id="5" name="İçerik Yer Tutucusu 2"/>
          <p:cNvSpPr txBox="1">
            <a:spLocks/>
          </p:cNvSpPr>
          <p:nvPr/>
        </p:nvSpPr>
        <p:spPr>
          <a:xfrm>
            <a:off x="0" y="4819700"/>
            <a:ext cx="10691812" cy="1389076"/>
          </a:xfrm>
          <a:prstGeom prst="rect">
            <a:avLst/>
          </a:prstGeom>
        </p:spPr>
        <p:txBody>
          <a:bodyPr vert="horz" lIns="75597" tIns="37798" rIns="75597" bIns="3779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tr-TR" sz="2500" dirty="0" err="1">
                <a:solidFill>
                  <a:srgbClr val="FF0000"/>
                </a:solidFill>
              </a:rPr>
              <a:t>In</a:t>
            </a:r>
            <a:r>
              <a:rPr lang="tr-TR" sz="2500" dirty="0">
                <a:solidFill>
                  <a:srgbClr val="FF0000"/>
                </a:solidFill>
              </a:rPr>
              <a:t> </a:t>
            </a:r>
            <a:r>
              <a:rPr lang="tr-TR" sz="2500" dirty="0" err="1">
                <a:solidFill>
                  <a:srgbClr val="FF0000"/>
                </a:solidFill>
              </a:rPr>
              <a:t>case</a:t>
            </a:r>
            <a:r>
              <a:rPr lang="tr-TR" sz="2500" dirty="0">
                <a:solidFill>
                  <a:srgbClr val="FF0000"/>
                </a:solidFill>
              </a:rPr>
              <a:t> of 30% </a:t>
            </a:r>
            <a:r>
              <a:rPr lang="tr-TR" sz="2500" dirty="0" err="1">
                <a:solidFill>
                  <a:srgbClr val="FF0000"/>
                </a:solidFill>
              </a:rPr>
              <a:t>or</a:t>
            </a:r>
            <a:r>
              <a:rPr lang="tr-TR" sz="2500" dirty="0">
                <a:solidFill>
                  <a:srgbClr val="FF0000"/>
                </a:solidFill>
              </a:rPr>
              <a:t> </a:t>
            </a:r>
            <a:r>
              <a:rPr lang="tr-TR" sz="2500" dirty="0" err="1">
                <a:solidFill>
                  <a:srgbClr val="FF0000"/>
                </a:solidFill>
              </a:rPr>
              <a:t>more</a:t>
            </a:r>
            <a:r>
              <a:rPr lang="tr-TR" sz="2500" dirty="0">
                <a:solidFill>
                  <a:srgbClr val="FF0000"/>
                </a:solidFill>
              </a:rPr>
              <a:t> </a:t>
            </a:r>
            <a:r>
              <a:rPr lang="tr-TR" sz="2500" dirty="0" err="1">
                <a:solidFill>
                  <a:srgbClr val="FF0000"/>
                </a:solidFill>
              </a:rPr>
              <a:t>absences</a:t>
            </a:r>
            <a:r>
              <a:rPr lang="tr-TR" sz="2500" dirty="0">
                <a:solidFill>
                  <a:srgbClr val="FF0000"/>
                </a:solidFill>
              </a:rPr>
              <a:t> </a:t>
            </a:r>
            <a:r>
              <a:rPr lang="tr-TR" sz="2500" dirty="0" err="1">
                <a:solidFill>
                  <a:srgbClr val="FF0000"/>
                </a:solidFill>
              </a:rPr>
              <a:t>you</a:t>
            </a:r>
            <a:r>
              <a:rPr lang="tr-TR" sz="2500" dirty="0">
                <a:solidFill>
                  <a:srgbClr val="FF0000"/>
                </a:solidFill>
              </a:rPr>
              <a:t> </a:t>
            </a:r>
            <a:r>
              <a:rPr lang="tr-TR" sz="2500" dirty="0" err="1">
                <a:solidFill>
                  <a:srgbClr val="FF0000"/>
                </a:solidFill>
              </a:rPr>
              <a:t>will</a:t>
            </a:r>
            <a:r>
              <a:rPr lang="tr-TR" sz="2500" dirty="0">
                <a:solidFill>
                  <a:srgbClr val="FF0000"/>
                </a:solidFill>
              </a:rPr>
              <a:t> be </a:t>
            </a:r>
            <a:r>
              <a:rPr lang="tr-TR" sz="2500" dirty="0" err="1">
                <a:solidFill>
                  <a:srgbClr val="FF0000"/>
                </a:solidFill>
              </a:rPr>
              <a:t>graded</a:t>
            </a:r>
            <a:r>
              <a:rPr lang="tr-TR" sz="2500" dirty="0">
                <a:solidFill>
                  <a:srgbClr val="FF0000"/>
                </a:solidFill>
              </a:rPr>
              <a:t> F </a:t>
            </a:r>
            <a:endParaRPr lang="tr-TR" sz="2500" dirty="0"/>
          </a:p>
          <a:p>
            <a:pPr>
              <a:lnSpc>
                <a:spcPct val="150000"/>
              </a:lnSpc>
            </a:pPr>
            <a:r>
              <a:rPr lang="tr-TR" sz="2500" dirty="0" err="1"/>
              <a:t>Medical</a:t>
            </a:r>
            <a:r>
              <a:rPr lang="tr-TR" sz="2500" dirty="0"/>
              <a:t> </a:t>
            </a:r>
            <a:r>
              <a:rPr lang="tr-TR" sz="2500" dirty="0" err="1"/>
              <a:t>excuse</a:t>
            </a:r>
            <a:r>
              <a:rPr lang="tr-TR" sz="2500" dirty="0"/>
              <a:t> is not </a:t>
            </a:r>
            <a:r>
              <a:rPr lang="tr-TR" sz="2500" dirty="0" err="1"/>
              <a:t>valid</a:t>
            </a:r>
            <a:r>
              <a:rPr lang="tr-TR" sz="2500" dirty="0"/>
              <a:t> </a:t>
            </a:r>
            <a:r>
              <a:rPr lang="tr-TR" sz="2500" dirty="0" err="1"/>
              <a:t>for</a:t>
            </a:r>
            <a:r>
              <a:rPr lang="tr-TR" sz="2500" dirty="0"/>
              <a:t> </a:t>
            </a:r>
            <a:r>
              <a:rPr lang="tr-TR" sz="2500" dirty="0" err="1"/>
              <a:t>the</a:t>
            </a:r>
            <a:r>
              <a:rPr lang="tr-TR" sz="2500" dirty="0"/>
              <a:t> </a:t>
            </a:r>
            <a:r>
              <a:rPr lang="tr-TR" sz="2500" dirty="0" err="1"/>
              <a:t>course</a:t>
            </a:r>
            <a:r>
              <a:rPr lang="tr-TR" sz="2500" dirty="0"/>
              <a:t> as it is a </a:t>
            </a:r>
            <a:r>
              <a:rPr lang="tr-TR" sz="2500" dirty="0" err="1"/>
              <a:t>practical</a:t>
            </a:r>
            <a:r>
              <a:rPr lang="tr-TR" sz="2500" dirty="0"/>
              <a:t> </a:t>
            </a:r>
            <a:r>
              <a:rPr lang="tr-TR" sz="2500" dirty="0" err="1"/>
              <a:t>course</a:t>
            </a:r>
            <a:endParaRPr lang="tr-TR" sz="2500" dirty="0"/>
          </a:p>
          <a:p>
            <a:pPr>
              <a:lnSpc>
                <a:spcPct val="150000"/>
              </a:lnSpc>
            </a:pPr>
            <a:endParaRPr lang="tr-TR" sz="2500" dirty="0"/>
          </a:p>
        </p:txBody>
      </p:sp>
    </p:spTree>
    <p:extLst>
      <p:ext uri="{BB962C8B-B14F-4D97-AF65-F5344CB8AC3E}">
        <p14:creationId xmlns:p14="http://schemas.microsoft.com/office/powerpoint/2010/main" val="538982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63248"/>
            <a:ext cx="10691813" cy="1095891"/>
          </a:xfrm>
        </p:spPr>
        <p:txBody>
          <a:bodyPr>
            <a:normAutofit/>
          </a:bodyPr>
          <a:lstStyle/>
          <a:p>
            <a:pPr algn="ctr"/>
            <a:r>
              <a:rPr lang="en-US" sz="4500" b="1" dirty="0"/>
              <a:t>Analytical</a:t>
            </a:r>
            <a:r>
              <a:rPr lang="tr-TR" sz="4500" b="1" dirty="0"/>
              <a:t> </a:t>
            </a:r>
            <a:r>
              <a:rPr lang="tr-TR" sz="4500" b="1" dirty="0" err="1"/>
              <a:t>Chemistry</a:t>
            </a:r>
            <a:endParaRPr lang="tr-TR" sz="4500" b="1" dirty="0"/>
          </a:p>
        </p:txBody>
      </p:sp>
      <p:sp>
        <p:nvSpPr>
          <p:cNvPr id="3" name="Content Placeholder 2"/>
          <p:cNvSpPr>
            <a:spLocks noGrp="1"/>
          </p:cNvSpPr>
          <p:nvPr>
            <p:ph idx="1"/>
          </p:nvPr>
        </p:nvSpPr>
        <p:spPr>
          <a:xfrm>
            <a:off x="33201" y="1844728"/>
            <a:ext cx="10625408" cy="4885256"/>
          </a:xfrm>
        </p:spPr>
        <p:txBody>
          <a:bodyPr>
            <a:noAutofit/>
          </a:bodyPr>
          <a:lstStyle/>
          <a:p>
            <a:pPr marL="0" indent="0" algn="just">
              <a:lnSpc>
                <a:spcPct val="120000"/>
              </a:lnSpc>
              <a:buNone/>
            </a:pPr>
            <a:r>
              <a:rPr lang="tr-TR" sz="1984" b="1" dirty="0" err="1"/>
              <a:t>What</a:t>
            </a:r>
            <a:r>
              <a:rPr lang="tr-TR" sz="1984" b="1" dirty="0"/>
              <a:t> is </a:t>
            </a:r>
            <a:r>
              <a:rPr lang="tr-TR" sz="1984" b="1" dirty="0" err="1"/>
              <a:t>Analytical</a:t>
            </a:r>
            <a:r>
              <a:rPr lang="tr-TR" sz="1984" b="1" dirty="0"/>
              <a:t> </a:t>
            </a:r>
            <a:r>
              <a:rPr lang="tr-TR" sz="1984" b="1" dirty="0" err="1"/>
              <a:t>Chemistry</a:t>
            </a:r>
            <a:r>
              <a:rPr lang="tr-TR" sz="1984" b="1" dirty="0"/>
              <a:t>?</a:t>
            </a:r>
          </a:p>
          <a:p>
            <a:pPr marL="0" indent="0" algn="just">
              <a:lnSpc>
                <a:spcPct val="120000"/>
              </a:lnSpc>
              <a:buNone/>
            </a:pPr>
            <a:r>
              <a:rPr lang="tr-TR" sz="1984" dirty="0"/>
              <a:t>"</a:t>
            </a:r>
            <a:r>
              <a:rPr lang="en-US" sz="1984" dirty="0"/>
              <a:t>Analytical chemistry is the science of obtaining, processing, and communicating information about the composition and structure of matter. In other words, it is the art and science of determining what matter is and how much of it exists.</a:t>
            </a:r>
            <a:r>
              <a:rPr lang="tr-TR" sz="1984" dirty="0"/>
              <a:t> " </a:t>
            </a:r>
          </a:p>
          <a:p>
            <a:pPr marL="0" indent="0" algn="just">
              <a:lnSpc>
                <a:spcPct val="120000"/>
              </a:lnSpc>
              <a:buNone/>
            </a:pPr>
            <a:r>
              <a:rPr lang="tr-TR" sz="1984" b="1" dirty="0" err="1"/>
              <a:t>What</a:t>
            </a:r>
            <a:r>
              <a:rPr lang="tr-TR" sz="1984" b="1" dirty="0"/>
              <a:t> Do </a:t>
            </a:r>
            <a:r>
              <a:rPr lang="tr-TR" sz="1984" b="1" dirty="0" err="1"/>
              <a:t>Analytical</a:t>
            </a:r>
            <a:r>
              <a:rPr lang="tr-TR" sz="1984" b="1" dirty="0"/>
              <a:t> </a:t>
            </a:r>
            <a:r>
              <a:rPr lang="tr-TR" sz="1984" b="1" dirty="0" err="1"/>
              <a:t>Chemist</a:t>
            </a:r>
            <a:r>
              <a:rPr lang="tr-TR" sz="1984" b="1" dirty="0"/>
              <a:t> Do?</a:t>
            </a:r>
          </a:p>
          <a:p>
            <a:pPr marL="0" indent="0" algn="just">
              <a:lnSpc>
                <a:spcPct val="120000"/>
              </a:lnSpc>
              <a:buNone/>
            </a:pPr>
            <a:r>
              <a:rPr lang="tr-TR" sz="1984" dirty="0"/>
              <a:t>"</a:t>
            </a:r>
            <a:r>
              <a:rPr lang="en-US" sz="1984" dirty="0"/>
              <a:t>Analytical chemists use their knowledge of chemistry, instrumentation, computers, and statistics to solve problems in almost all areas of chemistry and for all kinds of industries. For example, their measurements are used to assure the safety and quality of food, pharmaceuticals, and water; to assure compliance with environmental and other regulations; to support the legal process; to help physicians diagnose diseases; and to provide measurements and documentation essential to trade and commerce</a:t>
            </a:r>
            <a:r>
              <a:rPr lang="tr-TR" sz="1984" dirty="0"/>
              <a:t>."</a:t>
            </a:r>
            <a:endParaRPr lang="tr-TR" sz="1984" b="1" dirty="0"/>
          </a:p>
        </p:txBody>
      </p:sp>
      <p:sp>
        <p:nvSpPr>
          <p:cNvPr id="4" name="TextBox 3"/>
          <p:cNvSpPr txBox="1"/>
          <p:nvPr/>
        </p:nvSpPr>
        <p:spPr>
          <a:xfrm>
            <a:off x="487703" y="7189594"/>
            <a:ext cx="7177986" cy="270395"/>
          </a:xfrm>
          <a:prstGeom prst="rect">
            <a:avLst/>
          </a:prstGeom>
          <a:noFill/>
        </p:spPr>
        <p:txBody>
          <a:bodyPr wrap="square" rtlCol="0">
            <a:spAutoFit/>
          </a:bodyPr>
          <a:lstStyle/>
          <a:p>
            <a:r>
              <a:rPr lang="tr-TR" sz="1157" dirty="0" err="1"/>
              <a:t>American</a:t>
            </a:r>
            <a:r>
              <a:rPr lang="tr-TR" sz="1157" dirty="0"/>
              <a:t> </a:t>
            </a:r>
            <a:r>
              <a:rPr lang="tr-TR" sz="1157" dirty="0" err="1"/>
              <a:t>Chemical</a:t>
            </a:r>
            <a:r>
              <a:rPr lang="tr-TR" sz="1157" dirty="0"/>
              <a:t> </a:t>
            </a:r>
            <a:r>
              <a:rPr lang="tr-TR" sz="1157" dirty="0" err="1"/>
              <a:t>Society</a:t>
            </a:r>
            <a:r>
              <a:rPr lang="tr-TR" sz="1157" dirty="0"/>
              <a:t>, </a:t>
            </a:r>
            <a:r>
              <a:rPr lang="tr-TR" sz="1157" dirty="0" err="1"/>
              <a:t>Analytical</a:t>
            </a:r>
            <a:r>
              <a:rPr lang="tr-TR" sz="1157" dirty="0"/>
              <a:t> </a:t>
            </a:r>
            <a:r>
              <a:rPr lang="tr-TR" sz="1157" dirty="0" err="1"/>
              <a:t>Chemistry</a:t>
            </a:r>
            <a:r>
              <a:rPr lang="tr-TR" sz="1157" dirty="0"/>
              <a:t> Definition</a:t>
            </a:r>
          </a:p>
        </p:txBody>
      </p:sp>
    </p:spTree>
    <p:extLst>
      <p:ext uri="{BB962C8B-B14F-4D97-AF65-F5344CB8AC3E}">
        <p14:creationId xmlns:p14="http://schemas.microsoft.com/office/powerpoint/2010/main" val="204506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3201"/>
            <a:ext cx="10691813" cy="977351"/>
          </a:xfrm>
        </p:spPr>
        <p:txBody>
          <a:bodyPr>
            <a:normAutofit/>
          </a:bodyPr>
          <a:lstStyle/>
          <a:p>
            <a:pPr algn="ctr"/>
            <a:r>
              <a:rPr lang="tr-TR" sz="4500" b="1" dirty="0" err="1"/>
              <a:t>Analytical</a:t>
            </a:r>
            <a:r>
              <a:rPr lang="tr-TR" sz="4500" b="1" dirty="0"/>
              <a:t> </a:t>
            </a:r>
            <a:r>
              <a:rPr lang="tr-TR" sz="4500" b="1" dirty="0" err="1"/>
              <a:t>Chemistry</a:t>
            </a:r>
            <a:endParaRPr lang="tr-TR" sz="4500" b="1" dirty="0"/>
          </a:p>
        </p:txBody>
      </p:sp>
      <p:sp>
        <p:nvSpPr>
          <p:cNvPr id="3" name="Content Placeholder 2"/>
          <p:cNvSpPr>
            <a:spLocks noGrp="1"/>
          </p:cNvSpPr>
          <p:nvPr>
            <p:ph idx="1"/>
          </p:nvPr>
        </p:nvSpPr>
        <p:spPr>
          <a:xfrm>
            <a:off x="73152" y="2379083"/>
            <a:ext cx="10691813" cy="1936885"/>
          </a:xfrm>
        </p:spPr>
        <p:txBody>
          <a:bodyPr>
            <a:normAutofit/>
          </a:bodyPr>
          <a:lstStyle/>
          <a:p>
            <a:pPr algn="just"/>
            <a:r>
              <a:rPr lang="tr-TR" sz="2500" b="1" dirty="0" err="1"/>
              <a:t>Qualitative</a:t>
            </a:r>
            <a:r>
              <a:rPr lang="tr-TR" sz="2500" b="1" dirty="0"/>
              <a:t> </a:t>
            </a:r>
            <a:r>
              <a:rPr lang="tr-TR" sz="2500" b="1" dirty="0" err="1"/>
              <a:t>analytical</a:t>
            </a:r>
            <a:r>
              <a:rPr lang="tr-TR" sz="2500" b="1" dirty="0"/>
              <a:t> </a:t>
            </a:r>
            <a:r>
              <a:rPr lang="tr-TR" sz="2500" b="1" dirty="0" err="1"/>
              <a:t>chemistry</a:t>
            </a:r>
            <a:r>
              <a:rPr lang="tr-TR" sz="2500" b="1" dirty="0"/>
              <a:t> </a:t>
            </a:r>
            <a:r>
              <a:rPr lang="tr-TR" sz="2500" dirty="0" err="1"/>
              <a:t>identifies</a:t>
            </a:r>
            <a:r>
              <a:rPr lang="tr-TR" sz="2500" dirty="0"/>
              <a:t> </a:t>
            </a:r>
            <a:r>
              <a:rPr lang="tr-TR" sz="2500" dirty="0" err="1"/>
              <a:t>substances</a:t>
            </a:r>
            <a:r>
              <a:rPr lang="tr-TR" sz="2500" dirty="0"/>
              <a:t> (</a:t>
            </a:r>
            <a:r>
              <a:rPr lang="tr-TR" sz="2500" dirty="0" err="1"/>
              <a:t>determines</a:t>
            </a:r>
            <a:r>
              <a:rPr lang="tr-TR" sz="2500" dirty="0"/>
              <a:t> presence </a:t>
            </a:r>
            <a:r>
              <a:rPr lang="tr-TR" sz="2500" dirty="0" err="1"/>
              <a:t>or</a:t>
            </a:r>
            <a:r>
              <a:rPr lang="tr-TR" sz="2500" dirty="0"/>
              <a:t> </a:t>
            </a:r>
            <a:r>
              <a:rPr lang="tr-TR" sz="2500" dirty="0" err="1"/>
              <a:t>absence</a:t>
            </a:r>
            <a:r>
              <a:rPr lang="tr-TR" sz="2500" dirty="0"/>
              <a:t> of a </a:t>
            </a:r>
            <a:r>
              <a:rPr lang="tr-TR" sz="2500" dirty="0" err="1"/>
              <a:t>substance</a:t>
            </a:r>
            <a:r>
              <a:rPr lang="tr-TR" sz="2500" dirty="0"/>
              <a:t>) </a:t>
            </a:r>
            <a:r>
              <a:rPr lang="tr-TR" sz="2500" dirty="0" err="1"/>
              <a:t>while</a:t>
            </a:r>
            <a:r>
              <a:rPr lang="tr-TR" sz="2500" dirty="0"/>
              <a:t> </a:t>
            </a:r>
            <a:r>
              <a:rPr lang="tr-TR" sz="2500" b="1" dirty="0" err="1"/>
              <a:t>quantitative</a:t>
            </a:r>
            <a:r>
              <a:rPr lang="tr-TR" sz="2500" b="1" dirty="0"/>
              <a:t> </a:t>
            </a:r>
            <a:r>
              <a:rPr lang="tr-TR" sz="2500" b="1" dirty="0" err="1"/>
              <a:t>analytical</a:t>
            </a:r>
            <a:r>
              <a:rPr lang="tr-TR" sz="2500" b="1" dirty="0"/>
              <a:t> </a:t>
            </a:r>
            <a:r>
              <a:rPr lang="tr-TR" sz="2500" b="1" dirty="0" err="1"/>
              <a:t>chemistry</a:t>
            </a:r>
            <a:r>
              <a:rPr lang="tr-TR" sz="2500" dirty="0"/>
              <a:t> </a:t>
            </a:r>
            <a:r>
              <a:rPr lang="tr-TR" sz="2500" dirty="0" err="1"/>
              <a:t>measures</a:t>
            </a:r>
            <a:r>
              <a:rPr lang="tr-TR" sz="2500" dirty="0"/>
              <a:t> </a:t>
            </a:r>
            <a:r>
              <a:rPr lang="tr-TR" sz="2500" dirty="0" err="1"/>
              <a:t>amount</a:t>
            </a:r>
            <a:r>
              <a:rPr lang="tr-TR" sz="2500" dirty="0"/>
              <a:t> of a </a:t>
            </a:r>
            <a:r>
              <a:rPr lang="tr-TR" sz="2500" dirty="0" err="1"/>
              <a:t>particular</a:t>
            </a:r>
            <a:r>
              <a:rPr lang="tr-TR" sz="2500" dirty="0"/>
              <a:t> </a:t>
            </a:r>
            <a:r>
              <a:rPr lang="tr-TR" sz="2500" dirty="0" err="1"/>
              <a:t>substance</a:t>
            </a:r>
            <a:r>
              <a:rPr lang="tr-TR" sz="2500" dirty="0"/>
              <a:t> </a:t>
            </a:r>
            <a:r>
              <a:rPr lang="tr-TR" sz="2500" dirty="0" err="1"/>
              <a:t>or</a:t>
            </a:r>
            <a:r>
              <a:rPr lang="tr-TR" sz="2500" dirty="0"/>
              <a:t> </a:t>
            </a:r>
            <a:r>
              <a:rPr lang="tr-TR" sz="2500" dirty="0" err="1"/>
              <a:t>substances</a:t>
            </a:r>
            <a:r>
              <a:rPr lang="tr-TR" sz="2500" dirty="0" smtClean="0"/>
              <a:t>.</a:t>
            </a:r>
            <a:endParaRPr lang="tr-TR" sz="2500" dirty="0"/>
          </a:p>
        </p:txBody>
      </p:sp>
    </p:spTree>
    <p:extLst>
      <p:ext uri="{BB962C8B-B14F-4D97-AF65-F5344CB8AC3E}">
        <p14:creationId xmlns:p14="http://schemas.microsoft.com/office/powerpoint/2010/main" val="739425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148"/>
            <a:ext cx="10691813" cy="905108"/>
          </a:xfrm>
        </p:spPr>
        <p:txBody>
          <a:bodyPr>
            <a:normAutofit/>
          </a:bodyPr>
          <a:lstStyle/>
          <a:p>
            <a:r>
              <a:rPr lang="tr-TR" sz="4500" b="1" dirty="0" err="1"/>
              <a:t>Qualitative</a:t>
            </a:r>
            <a:r>
              <a:rPr lang="tr-TR" sz="4500" b="1" dirty="0"/>
              <a:t> Analysis</a:t>
            </a:r>
          </a:p>
        </p:txBody>
      </p:sp>
      <p:sp>
        <p:nvSpPr>
          <p:cNvPr id="3" name="Content Placeholder 2"/>
          <p:cNvSpPr>
            <a:spLocks noGrp="1"/>
          </p:cNvSpPr>
          <p:nvPr>
            <p:ph idx="1"/>
          </p:nvPr>
        </p:nvSpPr>
        <p:spPr>
          <a:xfrm>
            <a:off x="64141" y="1978820"/>
            <a:ext cx="10627672" cy="5418676"/>
          </a:xfrm>
        </p:spPr>
        <p:txBody>
          <a:bodyPr>
            <a:noAutofit/>
          </a:bodyPr>
          <a:lstStyle/>
          <a:p>
            <a:pPr marL="0" indent="0" algn="just">
              <a:lnSpc>
                <a:spcPct val="120000"/>
              </a:lnSpc>
              <a:buNone/>
            </a:pPr>
            <a:r>
              <a:rPr lang="tr-TR" altLang="tr-TR" sz="2500" dirty="0" err="1"/>
              <a:t>In</a:t>
            </a:r>
            <a:r>
              <a:rPr lang="tr-TR" altLang="tr-TR" sz="2500" dirty="0"/>
              <a:t> </a:t>
            </a:r>
            <a:r>
              <a:rPr lang="tr-TR" altLang="tr-TR" sz="2500" dirty="0" err="1"/>
              <a:t>qualitative</a:t>
            </a:r>
            <a:r>
              <a:rPr lang="tr-TR" altLang="tr-TR" sz="2500" dirty="0"/>
              <a:t> </a:t>
            </a:r>
            <a:r>
              <a:rPr lang="tr-TR" altLang="tr-TR" sz="2500" dirty="0" err="1"/>
              <a:t>analysis</a:t>
            </a:r>
            <a:r>
              <a:rPr lang="tr-TR" altLang="tr-TR" sz="2500" dirty="0"/>
              <a:t>, an </a:t>
            </a:r>
            <a:r>
              <a:rPr lang="tr-TR" altLang="tr-TR" sz="2500" dirty="0" err="1"/>
              <a:t>analytical</a:t>
            </a:r>
            <a:r>
              <a:rPr lang="tr-TR" altLang="tr-TR" sz="2500" dirty="0"/>
              <a:t> </a:t>
            </a:r>
            <a:r>
              <a:rPr lang="tr-TR" altLang="tr-TR" sz="2500" dirty="0" err="1"/>
              <a:t>reaction</a:t>
            </a:r>
            <a:r>
              <a:rPr lang="tr-TR" altLang="tr-TR" sz="2500" dirty="0"/>
              <a:t> has </a:t>
            </a:r>
            <a:r>
              <a:rPr lang="tr-TR" altLang="tr-TR" sz="2500" dirty="0" err="1"/>
              <a:t>to</a:t>
            </a:r>
            <a:r>
              <a:rPr lang="tr-TR" altLang="tr-TR" sz="2500" dirty="0"/>
              <a:t> be</a:t>
            </a:r>
            <a:r>
              <a:rPr lang="tr-TR" altLang="tr-TR" sz="2500" dirty="0" smtClean="0"/>
              <a:t>:</a:t>
            </a:r>
            <a:endParaRPr lang="tr-TR" altLang="tr-TR" sz="2500" dirty="0"/>
          </a:p>
          <a:p>
            <a:pPr marL="0" indent="0" algn="just">
              <a:lnSpc>
                <a:spcPct val="120000"/>
              </a:lnSpc>
              <a:buNone/>
            </a:pPr>
            <a:r>
              <a:rPr lang="tr-TR" altLang="tr-TR" sz="2500" b="1" dirty="0" smtClean="0"/>
              <a:t>1. </a:t>
            </a:r>
            <a:r>
              <a:rPr lang="tr-TR" altLang="tr-TR" sz="2500" b="1" dirty="0" err="1" smtClean="0"/>
              <a:t>Observable</a:t>
            </a:r>
            <a:r>
              <a:rPr lang="tr-TR" altLang="tr-TR" sz="2500" dirty="0"/>
              <a:t>: </a:t>
            </a:r>
            <a:r>
              <a:rPr lang="tr-TR" altLang="tr-TR" sz="2500" dirty="0" err="1"/>
              <a:t>Precipation</a:t>
            </a:r>
            <a:r>
              <a:rPr lang="tr-TR" altLang="tr-TR" sz="2500" dirty="0"/>
              <a:t>, </a:t>
            </a:r>
            <a:r>
              <a:rPr lang="tr-TR" altLang="tr-TR" sz="2500" dirty="0" err="1"/>
              <a:t>dissolution</a:t>
            </a:r>
            <a:r>
              <a:rPr lang="tr-TR" altLang="tr-TR" sz="2500" dirty="0"/>
              <a:t> of a </a:t>
            </a:r>
            <a:r>
              <a:rPr lang="tr-TR" altLang="tr-TR" sz="2500" dirty="0" err="1"/>
              <a:t>precipitate</a:t>
            </a:r>
            <a:r>
              <a:rPr lang="tr-TR" altLang="tr-TR" sz="2500" dirty="0"/>
              <a:t>, </a:t>
            </a:r>
            <a:r>
              <a:rPr lang="tr-TR" altLang="tr-TR" sz="2500" dirty="0" err="1"/>
              <a:t>color</a:t>
            </a:r>
            <a:r>
              <a:rPr lang="tr-TR" altLang="tr-TR" sz="2500" dirty="0"/>
              <a:t> </a:t>
            </a:r>
            <a:r>
              <a:rPr lang="tr-TR" altLang="tr-TR" sz="2500" dirty="0" err="1"/>
              <a:t>change</a:t>
            </a:r>
            <a:r>
              <a:rPr lang="tr-TR" altLang="tr-TR" sz="2500" dirty="0"/>
              <a:t>, </a:t>
            </a:r>
            <a:r>
              <a:rPr lang="tr-TR" altLang="tr-TR" sz="2500" dirty="0" err="1"/>
              <a:t>gas</a:t>
            </a:r>
            <a:r>
              <a:rPr lang="tr-TR" altLang="tr-TR" sz="2500" dirty="0"/>
              <a:t> </a:t>
            </a:r>
            <a:r>
              <a:rPr lang="tr-TR" altLang="tr-TR" sz="2500" dirty="0" err="1" smtClean="0"/>
              <a:t>evolution</a:t>
            </a:r>
            <a:r>
              <a:rPr lang="tr-TR" altLang="tr-TR" sz="2500" dirty="0" smtClean="0"/>
              <a:t> </a:t>
            </a:r>
            <a:r>
              <a:rPr lang="tr-TR" altLang="tr-TR" sz="2500" dirty="0" err="1"/>
              <a:t>or</a:t>
            </a:r>
            <a:r>
              <a:rPr lang="tr-TR" altLang="tr-TR" sz="2500" dirty="0"/>
              <a:t> </a:t>
            </a:r>
            <a:r>
              <a:rPr lang="tr-TR" altLang="tr-TR" sz="2500" dirty="0" err="1"/>
              <a:t>heat</a:t>
            </a:r>
            <a:r>
              <a:rPr lang="tr-TR" altLang="tr-TR" sz="2500" dirty="0"/>
              <a:t> </a:t>
            </a:r>
            <a:r>
              <a:rPr lang="tr-TR" altLang="tr-TR" sz="2500" dirty="0" err="1"/>
              <a:t>exchange</a:t>
            </a:r>
            <a:r>
              <a:rPr lang="tr-TR" altLang="tr-TR" sz="2500" dirty="0" smtClean="0"/>
              <a:t>.</a:t>
            </a:r>
            <a:endParaRPr lang="tr-TR" altLang="tr-TR" sz="2500" dirty="0"/>
          </a:p>
          <a:p>
            <a:pPr algn="just">
              <a:lnSpc>
                <a:spcPct val="120000"/>
              </a:lnSpc>
              <a:buFontTx/>
              <a:buAutoNum type="arabicPeriod" startAt="2"/>
            </a:pPr>
            <a:r>
              <a:rPr lang="tr-TR" altLang="tr-TR" sz="2500" b="1" dirty="0" smtClean="0"/>
              <a:t> </a:t>
            </a:r>
            <a:r>
              <a:rPr lang="tr-TR" altLang="tr-TR" sz="2500" b="1" dirty="0" err="1" smtClean="0"/>
              <a:t>Sensitive</a:t>
            </a:r>
            <a:r>
              <a:rPr lang="tr-TR" altLang="tr-TR" sz="2500" dirty="0" smtClean="0"/>
              <a:t>: </a:t>
            </a:r>
            <a:r>
              <a:rPr lang="tr-TR" altLang="tr-TR" sz="2500" dirty="0" err="1" smtClean="0"/>
              <a:t>Low</a:t>
            </a:r>
            <a:r>
              <a:rPr lang="tr-TR" altLang="tr-TR" sz="2500" dirty="0" smtClean="0"/>
              <a:t> </a:t>
            </a:r>
            <a:r>
              <a:rPr lang="tr-TR" altLang="tr-TR" sz="2500" dirty="0" err="1" smtClean="0"/>
              <a:t>amount</a:t>
            </a:r>
            <a:r>
              <a:rPr lang="tr-TR" altLang="tr-TR" sz="2500" dirty="0" smtClean="0"/>
              <a:t> of </a:t>
            </a:r>
            <a:r>
              <a:rPr lang="tr-TR" altLang="tr-TR" sz="2500" dirty="0" err="1" smtClean="0"/>
              <a:t>samples</a:t>
            </a:r>
            <a:r>
              <a:rPr lang="tr-TR" altLang="tr-TR" sz="2500" dirty="0" smtClean="0"/>
              <a:t> </a:t>
            </a:r>
            <a:r>
              <a:rPr lang="tr-TR" altLang="tr-TR" sz="2500" dirty="0" err="1" smtClean="0"/>
              <a:t>need</a:t>
            </a:r>
            <a:r>
              <a:rPr lang="tr-TR" altLang="tr-TR" sz="2500" dirty="0" smtClean="0"/>
              <a:t> </a:t>
            </a:r>
            <a:r>
              <a:rPr lang="tr-TR" altLang="tr-TR" sz="2500" dirty="0" err="1" smtClean="0"/>
              <a:t>to</a:t>
            </a:r>
            <a:r>
              <a:rPr lang="tr-TR" altLang="tr-TR" sz="2500" dirty="0" smtClean="0"/>
              <a:t> be </a:t>
            </a:r>
            <a:r>
              <a:rPr lang="tr-TR" altLang="tr-TR" sz="2500" dirty="0" err="1" smtClean="0"/>
              <a:t>detected</a:t>
            </a:r>
            <a:r>
              <a:rPr lang="tr-TR" altLang="tr-TR" sz="2500" dirty="0" smtClean="0"/>
              <a:t>.</a:t>
            </a:r>
            <a:endParaRPr lang="tr-TR" altLang="tr-TR" sz="2500" dirty="0"/>
          </a:p>
          <a:p>
            <a:pPr algn="just">
              <a:lnSpc>
                <a:spcPct val="120000"/>
              </a:lnSpc>
              <a:buFontTx/>
              <a:buAutoNum type="arabicPeriod" startAt="2"/>
            </a:pPr>
            <a:r>
              <a:rPr lang="tr-TR" altLang="tr-TR" sz="2500" b="1" dirty="0" smtClean="0"/>
              <a:t> </a:t>
            </a:r>
            <a:r>
              <a:rPr lang="tr-TR" altLang="tr-TR" sz="2500" b="1" dirty="0" err="1" smtClean="0"/>
              <a:t>Specific</a:t>
            </a:r>
            <a:r>
              <a:rPr lang="tr-TR" altLang="tr-TR" sz="2500" b="1" dirty="0"/>
              <a:t>: </a:t>
            </a:r>
            <a:r>
              <a:rPr lang="tr-TR" altLang="tr-TR" sz="2500" dirty="0" err="1"/>
              <a:t>Only</a:t>
            </a:r>
            <a:r>
              <a:rPr lang="tr-TR" altLang="tr-TR" sz="2500" dirty="0"/>
              <a:t> </a:t>
            </a:r>
            <a:r>
              <a:rPr lang="tr-TR" altLang="tr-TR" sz="2500" dirty="0" err="1"/>
              <a:t>intended</a:t>
            </a:r>
            <a:r>
              <a:rPr lang="tr-TR" altLang="tr-TR" sz="2500" dirty="0"/>
              <a:t> analyte </a:t>
            </a:r>
            <a:r>
              <a:rPr lang="tr-TR" altLang="tr-TR" sz="2500" dirty="0" err="1"/>
              <a:t>should</a:t>
            </a:r>
            <a:r>
              <a:rPr lang="tr-TR" altLang="tr-TR" sz="2500" dirty="0"/>
              <a:t> be </a:t>
            </a:r>
            <a:r>
              <a:rPr lang="tr-TR" altLang="tr-TR" sz="2500" dirty="0" err="1"/>
              <a:t>reacted</a:t>
            </a:r>
            <a:r>
              <a:rPr lang="tr-TR" altLang="tr-TR" sz="2500" dirty="0"/>
              <a:t>. </a:t>
            </a:r>
            <a:r>
              <a:rPr lang="tr-TR" altLang="tr-TR" sz="2500" dirty="0" err="1"/>
              <a:t>Other</a:t>
            </a:r>
            <a:r>
              <a:rPr lang="tr-TR" altLang="tr-TR" sz="2500" dirty="0"/>
              <a:t> </a:t>
            </a:r>
            <a:r>
              <a:rPr lang="tr-TR" altLang="tr-TR" sz="2500" dirty="0" err="1"/>
              <a:t>substances</a:t>
            </a:r>
            <a:r>
              <a:rPr lang="tr-TR" altLang="tr-TR" sz="2500" dirty="0"/>
              <a:t> </a:t>
            </a:r>
            <a:r>
              <a:rPr lang="tr-TR" altLang="tr-TR" sz="2500" dirty="0" err="1"/>
              <a:t>that</a:t>
            </a:r>
            <a:r>
              <a:rPr lang="tr-TR" altLang="tr-TR" sz="2500" dirty="0"/>
              <a:t> </a:t>
            </a:r>
            <a:r>
              <a:rPr lang="tr-TR" altLang="tr-TR" sz="2500" dirty="0" err="1"/>
              <a:t>possibly</a:t>
            </a:r>
            <a:r>
              <a:rPr lang="tr-TR" altLang="tr-TR" sz="2500" dirty="0"/>
              <a:t> </a:t>
            </a:r>
            <a:r>
              <a:rPr lang="tr-TR" altLang="tr-TR" sz="2500" dirty="0" err="1"/>
              <a:t>exist</a:t>
            </a:r>
            <a:r>
              <a:rPr lang="tr-TR" altLang="tr-TR" sz="2500" dirty="0"/>
              <a:t> in </a:t>
            </a:r>
            <a:r>
              <a:rPr lang="tr-TR" altLang="tr-TR" sz="2500" dirty="0" err="1"/>
              <a:t>the</a:t>
            </a:r>
            <a:r>
              <a:rPr lang="tr-TR" altLang="tr-TR" sz="2500" dirty="0"/>
              <a:t> </a:t>
            </a:r>
            <a:r>
              <a:rPr lang="tr-TR" altLang="tr-TR" sz="2500" dirty="0" err="1"/>
              <a:t>sample</a:t>
            </a:r>
            <a:r>
              <a:rPr lang="tr-TR" altLang="tr-TR" sz="2500" dirty="0"/>
              <a:t> </a:t>
            </a:r>
            <a:r>
              <a:rPr lang="tr-TR" altLang="tr-TR" sz="2500" dirty="0" err="1"/>
              <a:t>should</a:t>
            </a:r>
            <a:r>
              <a:rPr lang="tr-TR" altLang="tr-TR" sz="2500" dirty="0"/>
              <a:t> not be </a:t>
            </a:r>
            <a:r>
              <a:rPr lang="tr-TR" altLang="tr-TR" sz="2500" dirty="0" err="1"/>
              <a:t>reacted</a:t>
            </a:r>
            <a:r>
              <a:rPr lang="tr-TR" altLang="tr-TR" sz="2500" dirty="0"/>
              <a:t>.</a:t>
            </a:r>
          </a:p>
          <a:p>
            <a:pPr marL="0" indent="0" algn="just">
              <a:lnSpc>
                <a:spcPct val="120000"/>
              </a:lnSpc>
              <a:buNone/>
            </a:pPr>
            <a:endParaRPr lang="tr-TR" sz="2205" dirty="0"/>
          </a:p>
        </p:txBody>
      </p:sp>
    </p:spTree>
    <p:extLst>
      <p:ext uri="{BB962C8B-B14F-4D97-AF65-F5344CB8AC3E}">
        <p14:creationId xmlns:p14="http://schemas.microsoft.com/office/powerpoint/2010/main" val="265184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5" y="1117313"/>
            <a:ext cx="10695687" cy="866935"/>
          </a:xfrm>
        </p:spPr>
        <p:txBody>
          <a:bodyPr>
            <a:normAutofit/>
          </a:bodyPr>
          <a:lstStyle/>
          <a:p>
            <a:pPr algn="ctr"/>
            <a:r>
              <a:rPr lang="tr-TR" sz="4500" b="1" dirty="0"/>
              <a:t>General </a:t>
            </a:r>
            <a:r>
              <a:rPr lang="tr-TR" sz="4500" b="1" dirty="0" err="1"/>
              <a:t>Terms</a:t>
            </a:r>
            <a:r>
              <a:rPr lang="tr-TR" sz="4500" b="1" dirty="0"/>
              <a:t> </a:t>
            </a:r>
          </a:p>
        </p:txBody>
      </p:sp>
      <p:sp>
        <p:nvSpPr>
          <p:cNvPr id="3" name="Content Placeholder 2"/>
          <p:cNvSpPr>
            <a:spLocks noGrp="1"/>
          </p:cNvSpPr>
          <p:nvPr>
            <p:ph idx="1"/>
          </p:nvPr>
        </p:nvSpPr>
        <p:spPr>
          <a:xfrm>
            <a:off x="-3874" y="1925957"/>
            <a:ext cx="9541066" cy="4441197"/>
          </a:xfrm>
        </p:spPr>
        <p:txBody>
          <a:bodyPr>
            <a:normAutofit lnSpcReduction="10000"/>
          </a:bodyPr>
          <a:lstStyle/>
          <a:p>
            <a:r>
              <a:rPr lang="tr-TR" sz="2200" i="1" dirty="0"/>
              <a:t>Solution</a:t>
            </a:r>
            <a:r>
              <a:rPr lang="tr-TR" sz="2200" dirty="0"/>
              <a:t>: a </a:t>
            </a:r>
            <a:r>
              <a:rPr lang="tr-TR" sz="2200" dirty="0" err="1"/>
              <a:t>homogeneous</a:t>
            </a:r>
            <a:r>
              <a:rPr lang="tr-TR" sz="2200" dirty="0"/>
              <a:t> </a:t>
            </a:r>
            <a:r>
              <a:rPr lang="tr-TR" sz="2200" dirty="0" err="1"/>
              <a:t>mixture</a:t>
            </a:r>
            <a:r>
              <a:rPr lang="tr-TR" sz="2200" dirty="0"/>
              <a:t> of </a:t>
            </a:r>
            <a:r>
              <a:rPr lang="tr-TR" sz="2200" dirty="0" err="1"/>
              <a:t>two</a:t>
            </a:r>
            <a:r>
              <a:rPr lang="tr-TR" sz="2200" dirty="0"/>
              <a:t> </a:t>
            </a:r>
            <a:r>
              <a:rPr lang="tr-TR" sz="2200" dirty="0" err="1"/>
              <a:t>or</a:t>
            </a:r>
            <a:r>
              <a:rPr lang="tr-TR" sz="2200" dirty="0"/>
              <a:t> </a:t>
            </a:r>
            <a:r>
              <a:rPr lang="tr-TR" sz="2200" dirty="0" err="1"/>
              <a:t>more</a:t>
            </a:r>
            <a:r>
              <a:rPr lang="tr-TR" sz="2200" dirty="0"/>
              <a:t> </a:t>
            </a:r>
            <a:r>
              <a:rPr lang="tr-TR" sz="2200" dirty="0" err="1"/>
              <a:t>substances</a:t>
            </a:r>
            <a:r>
              <a:rPr lang="tr-TR" sz="2200" dirty="0"/>
              <a:t>.</a:t>
            </a:r>
          </a:p>
          <a:p>
            <a:r>
              <a:rPr lang="tr-TR" sz="2200" i="1" dirty="0" err="1"/>
              <a:t>Solvent</a:t>
            </a:r>
            <a:r>
              <a:rPr lang="tr-TR" sz="2200" dirty="0"/>
              <a:t>: a </a:t>
            </a:r>
            <a:r>
              <a:rPr lang="tr-TR" sz="2200" dirty="0" err="1"/>
              <a:t>substance</a:t>
            </a:r>
            <a:r>
              <a:rPr lang="tr-TR" sz="2200" dirty="0"/>
              <a:t> </a:t>
            </a:r>
            <a:r>
              <a:rPr lang="tr-TR" sz="2200" dirty="0" err="1"/>
              <a:t>that</a:t>
            </a:r>
            <a:r>
              <a:rPr lang="tr-TR" sz="2200" dirty="0"/>
              <a:t> is in </a:t>
            </a:r>
            <a:r>
              <a:rPr lang="tr-TR" sz="2200" dirty="0" err="1"/>
              <a:t>excess</a:t>
            </a:r>
            <a:r>
              <a:rPr lang="tr-TR" sz="2200" dirty="0"/>
              <a:t> </a:t>
            </a:r>
            <a:r>
              <a:rPr lang="tr-TR" sz="2200" dirty="0" err="1"/>
              <a:t>amount</a:t>
            </a:r>
            <a:r>
              <a:rPr lang="tr-TR" sz="2200" dirty="0"/>
              <a:t> </a:t>
            </a:r>
            <a:r>
              <a:rPr lang="tr-TR" sz="2200" dirty="0" err="1"/>
              <a:t>comparing</a:t>
            </a:r>
            <a:r>
              <a:rPr lang="tr-TR" sz="2200" dirty="0"/>
              <a:t> </a:t>
            </a:r>
            <a:r>
              <a:rPr lang="tr-TR" sz="2200" dirty="0" err="1"/>
              <a:t>other</a:t>
            </a:r>
            <a:r>
              <a:rPr lang="tr-TR" sz="2200" dirty="0"/>
              <a:t> </a:t>
            </a:r>
            <a:r>
              <a:rPr lang="tr-TR" sz="2200" dirty="0" err="1"/>
              <a:t>substances</a:t>
            </a:r>
            <a:r>
              <a:rPr lang="tr-TR" sz="2200" dirty="0"/>
              <a:t> </a:t>
            </a:r>
            <a:r>
              <a:rPr lang="tr-TR" sz="2200" dirty="0" err="1"/>
              <a:t>and</a:t>
            </a:r>
            <a:r>
              <a:rPr lang="tr-TR" sz="2200" dirty="0"/>
              <a:t> </a:t>
            </a:r>
            <a:r>
              <a:rPr lang="tr-TR" sz="2200" dirty="0" err="1"/>
              <a:t>dissolves</a:t>
            </a:r>
            <a:r>
              <a:rPr lang="tr-TR" sz="2200" dirty="0"/>
              <a:t> </a:t>
            </a:r>
            <a:r>
              <a:rPr lang="tr-TR" sz="2200" dirty="0" err="1"/>
              <a:t>them</a:t>
            </a:r>
            <a:r>
              <a:rPr lang="tr-TR" sz="2200" dirty="0"/>
              <a:t> in a </a:t>
            </a:r>
            <a:r>
              <a:rPr lang="tr-TR" sz="2200" dirty="0" err="1"/>
              <a:t>solution</a:t>
            </a:r>
            <a:r>
              <a:rPr lang="tr-TR" sz="2200" dirty="0"/>
              <a:t>. </a:t>
            </a:r>
          </a:p>
          <a:p>
            <a:r>
              <a:rPr lang="tr-TR" sz="2200" i="1" dirty="0" err="1"/>
              <a:t>Solute</a:t>
            </a:r>
            <a:r>
              <a:rPr lang="tr-TR" sz="2200" dirty="0"/>
              <a:t>: a </a:t>
            </a:r>
            <a:r>
              <a:rPr lang="tr-TR" sz="2200" dirty="0" err="1"/>
              <a:t>substance</a:t>
            </a:r>
            <a:r>
              <a:rPr lang="tr-TR" sz="2200" dirty="0"/>
              <a:t> </a:t>
            </a:r>
            <a:r>
              <a:rPr lang="tr-TR" sz="2200" dirty="0" err="1"/>
              <a:t>dissolved</a:t>
            </a:r>
            <a:r>
              <a:rPr lang="tr-TR" sz="2200" dirty="0"/>
              <a:t> in </a:t>
            </a:r>
            <a:r>
              <a:rPr lang="tr-TR" sz="2200" dirty="0" err="1"/>
              <a:t>solvent</a:t>
            </a:r>
            <a:r>
              <a:rPr lang="tr-TR" sz="2200" dirty="0"/>
              <a:t>.</a:t>
            </a:r>
          </a:p>
          <a:p>
            <a:r>
              <a:rPr lang="tr-TR" sz="2200" i="1" dirty="0" err="1"/>
              <a:t>Precipitation</a:t>
            </a:r>
            <a:r>
              <a:rPr lang="tr-TR" sz="2200" dirty="0"/>
              <a:t>: </a:t>
            </a:r>
            <a:r>
              <a:rPr lang="tr-TR" sz="2200" dirty="0" err="1"/>
              <a:t>formation</a:t>
            </a:r>
            <a:r>
              <a:rPr lang="tr-TR" sz="2200" dirty="0"/>
              <a:t> of a </a:t>
            </a:r>
            <a:r>
              <a:rPr lang="tr-TR" sz="2200" dirty="0" err="1"/>
              <a:t>solid</a:t>
            </a:r>
            <a:r>
              <a:rPr lang="tr-TR" sz="2200" dirty="0"/>
              <a:t> in a </a:t>
            </a:r>
            <a:r>
              <a:rPr lang="tr-TR" sz="2200" dirty="0" err="1"/>
              <a:t>solution</a:t>
            </a:r>
            <a:r>
              <a:rPr lang="tr-TR" sz="2200" dirty="0"/>
              <a:t>.</a:t>
            </a:r>
          </a:p>
          <a:p>
            <a:pPr lvl="1"/>
            <a:r>
              <a:rPr lang="tr-TR" sz="2000" dirty="0" err="1"/>
              <a:t>Separation</a:t>
            </a:r>
            <a:r>
              <a:rPr lang="tr-TR" sz="2000" dirty="0"/>
              <a:t> of a </a:t>
            </a:r>
            <a:r>
              <a:rPr lang="tr-TR" sz="2000" dirty="0" err="1"/>
              <a:t>precipitate</a:t>
            </a:r>
            <a:endParaRPr lang="tr-TR" sz="2000" dirty="0"/>
          </a:p>
          <a:p>
            <a:pPr lvl="2"/>
            <a:r>
              <a:rPr lang="tr-TR" sz="2000" dirty="0" err="1"/>
              <a:t>Filtration</a:t>
            </a:r>
            <a:r>
              <a:rPr lang="tr-TR" sz="2000" dirty="0"/>
              <a:t>: </a:t>
            </a:r>
            <a:r>
              <a:rPr lang="tr-TR" sz="2000" dirty="0" err="1"/>
              <a:t>precipiate</a:t>
            </a:r>
            <a:r>
              <a:rPr lang="tr-TR" sz="2000" dirty="0"/>
              <a:t> can be </a:t>
            </a:r>
            <a:r>
              <a:rPr lang="tr-TR" sz="2000" dirty="0" err="1"/>
              <a:t>separated</a:t>
            </a:r>
            <a:r>
              <a:rPr lang="tr-TR" sz="2000" dirty="0"/>
              <a:t> </a:t>
            </a:r>
            <a:r>
              <a:rPr lang="tr-TR" sz="2000" dirty="0" err="1"/>
              <a:t>from</a:t>
            </a:r>
            <a:r>
              <a:rPr lang="tr-TR" sz="2000" dirty="0"/>
              <a:t> </a:t>
            </a:r>
            <a:r>
              <a:rPr lang="tr-TR" sz="2000" dirty="0" err="1"/>
              <a:t>supernatant</a:t>
            </a:r>
            <a:r>
              <a:rPr lang="tr-TR" sz="2000" dirty="0"/>
              <a:t> </a:t>
            </a:r>
            <a:r>
              <a:rPr lang="tr-TR" sz="2000" dirty="0" err="1"/>
              <a:t>using</a:t>
            </a:r>
            <a:r>
              <a:rPr lang="tr-TR" sz="2000" dirty="0"/>
              <a:t> a </a:t>
            </a:r>
            <a:r>
              <a:rPr lang="tr-TR" sz="2000" dirty="0" err="1"/>
              <a:t>filter</a:t>
            </a:r>
            <a:r>
              <a:rPr lang="tr-TR" sz="2000" dirty="0"/>
              <a:t> </a:t>
            </a:r>
            <a:r>
              <a:rPr lang="tr-TR" sz="2000" dirty="0" err="1"/>
              <a:t>paper</a:t>
            </a:r>
            <a:r>
              <a:rPr lang="tr-TR" sz="2000" dirty="0"/>
              <a:t> </a:t>
            </a:r>
            <a:r>
              <a:rPr lang="tr-TR" sz="2000" dirty="0" err="1"/>
              <a:t>and</a:t>
            </a:r>
            <a:r>
              <a:rPr lang="tr-TR" sz="2000" dirty="0"/>
              <a:t> a </a:t>
            </a:r>
            <a:r>
              <a:rPr lang="tr-TR" sz="2000" dirty="0" err="1"/>
              <a:t>funnel</a:t>
            </a:r>
            <a:r>
              <a:rPr lang="tr-TR" sz="2000" dirty="0"/>
              <a:t> .</a:t>
            </a:r>
          </a:p>
          <a:p>
            <a:pPr lvl="2"/>
            <a:r>
              <a:rPr lang="tr-TR" sz="2000" dirty="0" err="1"/>
              <a:t>Decantation</a:t>
            </a:r>
            <a:r>
              <a:rPr lang="tr-TR" sz="2000" dirty="0"/>
              <a:t>: </a:t>
            </a:r>
            <a:r>
              <a:rPr lang="tr-TR" sz="2000" dirty="0" err="1"/>
              <a:t>heavy</a:t>
            </a:r>
            <a:r>
              <a:rPr lang="tr-TR" sz="2000" dirty="0"/>
              <a:t>, </a:t>
            </a:r>
            <a:r>
              <a:rPr lang="tr-TR" sz="2000" dirty="0" err="1"/>
              <a:t>large-grained</a:t>
            </a:r>
            <a:r>
              <a:rPr lang="tr-TR" sz="2000" dirty="0"/>
              <a:t> </a:t>
            </a:r>
            <a:r>
              <a:rPr lang="tr-TR" sz="2000" dirty="0" err="1"/>
              <a:t>particles</a:t>
            </a:r>
            <a:r>
              <a:rPr lang="tr-TR" sz="2000" dirty="0"/>
              <a:t> can be </a:t>
            </a:r>
            <a:r>
              <a:rPr lang="tr-TR" sz="2000" dirty="0" err="1"/>
              <a:t>separated</a:t>
            </a:r>
            <a:r>
              <a:rPr lang="tr-TR" sz="2000" dirty="0"/>
              <a:t> </a:t>
            </a:r>
            <a:r>
              <a:rPr lang="tr-TR" sz="2000" dirty="0" err="1"/>
              <a:t>from</a:t>
            </a:r>
            <a:r>
              <a:rPr lang="tr-TR" sz="2000" dirty="0"/>
              <a:t> </a:t>
            </a:r>
            <a:r>
              <a:rPr lang="tr-TR" sz="2000" dirty="0" err="1"/>
              <a:t>supernatant</a:t>
            </a:r>
            <a:r>
              <a:rPr lang="tr-TR" sz="2000" dirty="0"/>
              <a:t> </a:t>
            </a:r>
            <a:r>
              <a:rPr lang="tr-TR" sz="2000" dirty="0" err="1"/>
              <a:t>by</a:t>
            </a:r>
            <a:r>
              <a:rPr lang="tr-TR" sz="2000" dirty="0"/>
              <a:t> </a:t>
            </a:r>
            <a:r>
              <a:rPr lang="tr-TR" sz="2000" dirty="0" err="1"/>
              <a:t>transferring</a:t>
            </a:r>
            <a:r>
              <a:rPr lang="tr-TR" sz="2000" dirty="0"/>
              <a:t> </a:t>
            </a:r>
            <a:r>
              <a:rPr lang="tr-TR" sz="2000" dirty="0" err="1"/>
              <a:t>liquid</a:t>
            </a:r>
            <a:r>
              <a:rPr lang="tr-TR" sz="2000" dirty="0"/>
              <a:t> </a:t>
            </a:r>
            <a:r>
              <a:rPr lang="tr-TR" sz="2000" dirty="0" err="1"/>
              <a:t>part</a:t>
            </a:r>
            <a:r>
              <a:rPr lang="tr-TR" sz="2000" dirty="0"/>
              <a:t> </a:t>
            </a:r>
            <a:r>
              <a:rPr lang="tr-TR" sz="2000" dirty="0" err="1"/>
              <a:t>to</a:t>
            </a:r>
            <a:r>
              <a:rPr lang="tr-TR" sz="2000" dirty="0"/>
              <a:t> </a:t>
            </a:r>
            <a:r>
              <a:rPr lang="tr-TR" sz="2000" dirty="0" err="1"/>
              <a:t>another</a:t>
            </a:r>
            <a:r>
              <a:rPr lang="tr-TR" sz="2000" dirty="0"/>
              <a:t> </a:t>
            </a:r>
            <a:r>
              <a:rPr lang="tr-TR" sz="2000" dirty="0" err="1"/>
              <a:t>tube</a:t>
            </a:r>
            <a:r>
              <a:rPr lang="tr-TR" sz="2000" dirty="0"/>
              <a:t>.</a:t>
            </a:r>
          </a:p>
          <a:p>
            <a:pPr lvl="2"/>
            <a:r>
              <a:rPr lang="tr-TR" sz="2000" dirty="0" err="1"/>
              <a:t>Centrifugation</a:t>
            </a:r>
            <a:r>
              <a:rPr lang="tr-TR" sz="2000" dirty="0"/>
              <a:t>: </a:t>
            </a:r>
            <a:r>
              <a:rPr lang="en-US" sz="2000" dirty="0"/>
              <a:t> is a process which involves the application of the centripetal force for the sedimentation of heterogeneous mixtures with a centrifuge</a:t>
            </a:r>
            <a:r>
              <a:rPr lang="tr-TR" sz="2000" dirty="0"/>
              <a:t> </a:t>
            </a:r>
            <a:r>
              <a:rPr lang="tr-TR" sz="2000" dirty="0" err="1"/>
              <a:t>instrument</a:t>
            </a:r>
            <a:endParaRPr lang="tr-TR" sz="2000" dirty="0"/>
          </a:p>
          <a:p>
            <a:pPr lvl="2"/>
            <a:endParaRPr lang="tr-TR" dirty="0"/>
          </a:p>
          <a:p>
            <a:pPr lvl="2"/>
            <a:endParaRPr lang="tr-TR" dirty="0"/>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3964" y="2743006"/>
            <a:ext cx="1647458" cy="1403549"/>
          </a:xfrm>
          <a:prstGeom prst="rect">
            <a:avLst/>
          </a:prstGeom>
        </p:spPr>
      </p:pic>
      <p:pic>
        <p:nvPicPr>
          <p:cNvPr id="1026" name="Picture 2" descr="http://wps.pearsoned.com.au/wps/media/objects/3026/3099422/_images_/SO1_fig_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7505" y="6054515"/>
            <a:ext cx="1681740" cy="1182670"/>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602" y="5723944"/>
            <a:ext cx="903638" cy="1775755"/>
          </a:xfrm>
          <a:prstGeom prst="rect">
            <a:avLst/>
          </a:prstGeom>
        </p:spPr>
      </p:pic>
      <p:pic>
        <p:nvPicPr>
          <p:cNvPr id="1028" name="Picture 4" descr="Image result for centrifug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9910" y="5864279"/>
            <a:ext cx="1287783" cy="1208837"/>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1063239" y="6398829"/>
            <a:ext cx="943602" cy="321306"/>
          </a:xfrm>
          <a:prstGeom prst="rect">
            <a:avLst/>
          </a:prstGeom>
          <a:noFill/>
        </p:spPr>
        <p:txBody>
          <a:bodyPr wrap="square" rtlCol="0">
            <a:spAutoFit/>
          </a:bodyPr>
          <a:lstStyle/>
          <a:p>
            <a:r>
              <a:rPr lang="tr-TR" sz="1488" dirty="0" err="1"/>
              <a:t>Filtration</a:t>
            </a:r>
            <a:endParaRPr lang="tr-TR" sz="1488" dirty="0"/>
          </a:p>
        </p:txBody>
      </p:sp>
      <p:sp>
        <p:nvSpPr>
          <p:cNvPr id="7" name="Metin kutusu 6"/>
          <p:cNvSpPr txBox="1"/>
          <p:nvPr/>
        </p:nvSpPr>
        <p:spPr>
          <a:xfrm>
            <a:off x="4754569" y="7178393"/>
            <a:ext cx="1207319" cy="321306"/>
          </a:xfrm>
          <a:prstGeom prst="rect">
            <a:avLst/>
          </a:prstGeom>
          <a:noFill/>
        </p:spPr>
        <p:txBody>
          <a:bodyPr wrap="square" rtlCol="0">
            <a:spAutoFit/>
          </a:bodyPr>
          <a:lstStyle/>
          <a:p>
            <a:r>
              <a:rPr lang="tr-TR" sz="1488" dirty="0" err="1"/>
              <a:t>Decantation</a:t>
            </a:r>
            <a:endParaRPr lang="tr-TR" sz="1488" dirty="0"/>
          </a:p>
        </p:txBody>
      </p:sp>
      <p:sp>
        <p:nvSpPr>
          <p:cNvPr id="8" name="Metin kutusu 7"/>
          <p:cNvSpPr txBox="1"/>
          <p:nvPr/>
        </p:nvSpPr>
        <p:spPr>
          <a:xfrm>
            <a:off x="8404936" y="7073116"/>
            <a:ext cx="1352757" cy="321306"/>
          </a:xfrm>
          <a:prstGeom prst="rect">
            <a:avLst/>
          </a:prstGeom>
          <a:noFill/>
        </p:spPr>
        <p:txBody>
          <a:bodyPr wrap="square" rtlCol="0">
            <a:spAutoFit/>
          </a:bodyPr>
          <a:lstStyle/>
          <a:p>
            <a:r>
              <a:rPr lang="tr-TR" sz="1488" dirty="0" err="1"/>
              <a:t>Centrifugation</a:t>
            </a:r>
            <a:endParaRPr lang="tr-TR" sz="1488" dirty="0"/>
          </a:p>
        </p:txBody>
      </p:sp>
    </p:spTree>
    <p:extLst>
      <p:ext uri="{BB962C8B-B14F-4D97-AF65-F5344CB8AC3E}">
        <p14:creationId xmlns:p14="http://schemas.microsoft.com/office/powerpoint/2010/main" val="2108888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9315"/>
            <a:ext cx="10691813" cy="1180595"/>
          </a:xfrm>
        </p:spPr>
        <p:txBody>
          <a:bodyPr>
            <a:normAutofit/>
          </a:bodyPr>
          <a:lstStyle/>
          <a:p>
            <a:pPr algn="ctr"/>
            <a:r>
              <a:rPr lang="tr-TR" sz="4500" b="1" dirty="0"/>
              <a:t>Best </a:t>
            </a:r>
            <a:r>
              <a:rPr lang="tr-TR" sz="4500" b="1" dirty="0" err="1"/>
              <a:t>conditions</a:t>
            </a:r>
            <a:r>
              <a:rPr lang="tr-TR" sz="4500" b="1" dirty="0"/>
              <a:t> </a:t>
            </a:r>
            <a:r>
              <a:rPr lang="tr-TR" sz="4500" b="1" dirty="0" err="1"/>
              <a:t>for</a:t>
            </a:r>
            <a:r>
              <a:rPr lang="tr-TR" sz="4500" b="1" dirty="0"/>
              <a:t> </a:t>
            </a:r>
            <a:r>
              <a:rPr lang="tr-TR" sz="4500" b="1" dirty="0" err="1"/>
              <a:t>high-yield</a:t>
            </a:r>
            <a:r>
              <a:rPr lang="tr-TR" sz="4500" b="1" dirty="0"/>
              <a:t> </a:t>
            </a:r>
            <a:r>
              <a:rPr lang="tr-TR" sz="4500" b="1" dirty="0" err="1"/>
              <a:t>precipitation</a:t>
            </a:r>
            <a:endParaRPr lang="tr-TR" sz="4500" b="1" dirty="0"/>
          </a:p>
        </p:txBody>
      </p:sp>
      <p:sp>
        <p:nvSpPr>
          <p:cNvPr id="3" name="Content Placeholder 2"/>
          <p:cNvSpPr>
            <a:spLocks noGrp="1"/>
          </p:cNvSpPr>
          <p:nvPr>
            <p:ph idx="1"/>
          </p:nvPr>
        </p:nvSpPr>
        <p:spPr>
          <a:xfrm>
            <a:off x="210312" y="2091310"/>
            <a:ext cx="7685991" cy="4874005"/>
          </a:xfrm>
        </p:spPr>
        <p:txBody>
          <a:bodyPr>
            <a:noAutofit/>
          </a:bodyPr>
          <a:lstStyle/>
          <a:p>
            <a:r>
              <a:rPr lang="en-US" sz="1800" dirty="0"/>
              <a:t>Reagents need to be added slowly and mixture should be mixed well.</a:t>
            </a:r>
          </a:p>
          <a:p>
            <a:r>
              <a:rPr lang="en-US" sz="1800" dirty="0"/>
              <a:t>Heating yields better precipitates.</a:t>
            </a:r>
          </a:p>
          <a:p>
            <a:r>
              <a:rPr lang="en-US" sz="1800" dirty="0"/>
              <a:t>Reactant should not be added in excess amount as it may result complex formation and increased solubility.</a:t>
            </a:r>
          </a:p>
          <a:p>
            <a:r>
              <a:rPr lang="en-US" sz="1800" dirty="0"/>
              <a:t>Some substances can form colloids which is </a:t>
            </a:r>
            <a:r>
              <a:rPr lang="en-US" sz="1800" dirty="0" err="1"/>
              <a:t>dispers</a:t>
            </a:r>
            <a:r>
              <a:rPr lang="tr-TR" sz="1800" dirty="0" err="1"/>
              <a:t>ion</a:t>
            </a:r>
            <a:r>
              <a:rPr lang="tr-TR" sz="1800" dirty="0"/>
              <a:t> of </a:t>
            </a:r>
            <a:r>
              <a:rPr lang="tr-TR" sz="1800" dirty="0" err="1"/>
              <a:t>solid</a:t>
            </a:r>
            <a:r>
              <a:rPr lang="tr-TR" sz="1800" dirty="0"/>
              <a:t> </a:t>
            </a:r>
            <a:r>
              <a:rPr lang="tr-TR" sz="1800" dirty="0" err="1"/>
              <a:t>particles</a:t>
            </a:r>
            <a:r>
              <a:rPr lang="en-US" sz="1800" dirty="0"/>
              <a:t> in </a:t>
            </a:r>
            <a:r>
              <a:rPr lang="tr-TR" sz="1800" dirty="0" err="1"/>
              <a:t>solvent</a:t>
            </a:r>
            <a:r>
              <a:rPr lang="tr-TR" sz="1800" dirty="0"/>
              <a:t>. </a:t>
            </a:r>
            <a:r>
              <a:rPr lang="tr-TR" sz="1800" dirty="0" err="1"/>
              <a:t>Colloids</a:t>
            </a:r>
            <a:r>
              <a:rPr lang="en-US" sz="1800" dirty="0"/>
              <a:t> do not precipitate because of electrical charge that they carry on their surfaces</a:t>
            </a:r>
            <a:r>
              <a:rPr lang="tr-TR" sz="1800" dirty="0"/>
              <a:t>. </a:t>
            </a:r>
            <a:r>
              <a:rPr lang="tr-TR" sz="1800" dirty="0" err="1"/>
              <a:t>They</a:t>
            </a:r>
            <a:r>
              <a:rPr lang="tr-TR" sz="1800" dirty="0"/>
              <a:t> can be </a:t>
            </a:r>
            <a:r>
              <a:rPr lang="tr-TR" sz="1800" dirty="0" err="1"/>
              <a:t>precipitated</a:t>
            </a:r>
            <a:r>
              <a:rPr lang="tr-TR" sz="1800" dirty="0"/>
              <a:t> </a:t>
            </a:r>
            <a:r>
              <a:rPr lang="tr-TR" sz="1800" dirty="0" err="1"/>
              <a:t>by</a:t>
            </a:r>
            <a:r>
              <a:rPr lang="tr-TR" sz="1800" dirty="0"/>
              <a:t> </a:t>
            </a:r>
            <a:r>
              <a:rPr lang="tr-TR" sz="1800" dirty="0" err="1"/>
              <a:t>electrolyte</a:t>
            </a:r>
            <a:r>
              <a:rPr lang="tr-TR" sz="1800" dirty="0"/>
              <a:t> </a:t>
            </a:r>
            <a:r>
              <a:rPr lang="tr-TR" sz="1800" dirty="0" err="1"/>
              <a:t>addition</a:t>
            </a:r>
            <a:r>
              <a:rPr lang="tr-TR" sz="1800" dirty="0"/>
              <a:t>.</a:t>
            </a:r>
          </a:p>
          <a:p>
            <a:r>
              <a:rPr lang="tr-TR" sz="1800" dirty="0"/>
              <a:t>At </a:t>
            </a:r>
            <a:r>
              <a:rPr lang="tr-TR" sz="1800" dirty="0" err="1"/>
              <a:t>the</a:t>
            </a:r>
            <a:r>
              <a:rPr lang="tr-TR" sz="1800" dirty="0"/>
              <a:t> </a:t>
            </a:r>
            <a:r>
              <a:rPr lang="tr-TR" sz="1800" dirty="0" err="1"/>
              <a:t>end</a:t>
            </a:r>
            <a:r>
              <a:rPr lang="tr-TR" sz="1800" dirty="0"/>
              <a:t> of </a:t>
            </a:r>
            <a:r>
              <a:rPr lang="tr-TR" sz="1800" dirty="0" err="1"/>
              <a:t>precipitation</a:t>
            </a:r>
            <a:r>
              <a:rPr lang="tr-TR" sz="1800" dirty="0"/>
              <a:t>, </a:t>
            </a:r>
            <a:r>
              <a:rPr lang="tr-TR" sz="1800" dirty="0" err="1"/>
              <a:t>add</a:t>
            </a:r>
            <a:r>
              <a:rPr lang="tr-TR" sz="1800" dirty="0"/>
              <a:t> </a:t>
            </a:r>
            <a:r>
              <a:rPr lang="tr-TR" sz="1800" dirty="0" err="1"/>
              <a:t>one</a:t>
            </a:r>
            <a:r>
              <a:rPr lang="tr-TR" sz="1800" dirty="0"/>
              <a:t> </a:t>
            </a:r>
            <a:r>
              <a:rPr lang="tr-TR" sz="1800" dirty="0" err="1"/>
              <a:t>drop</a:t>
            </a:r>
            <a:r>
              <a:rPr lang="tr-TR" sz="1800" dirty="0"/>
              <a:t> of </a:t>
            </a:r>
            <a:r>
              <a:rPr lang="tr-TR" sz="1800" dirty="0" err="1"/>
              <a:t>reactant</a:t>
            </a:r>
            <a:r>
              <a:rPr lang="tr-TR" sz="1800" dirty="0"/>
              <a:t> </a:t>
            </a:r>
            <a:r>
              <a:rPr lang="tr-TR" sz="1800" dirty="0" err="1"/>
              <a:t>to</a:t>
            </a:r>
            <a:r>
              <a:rPr lang="tr-TR" sz="1800" dirty="0"/>
              <a:t> </a:t>
            </a:r>
            <a:r>
              <a:rPr lang="tr-TR" sz="1800" dirty="0" err="1"/>
              <a:t>supernatant</a:t>
            </a:r>
            <a:r>
              <a:rPr lang="tr-TR" sz="1800" dirty="0"/>
              <a:t> </a:t>
            </a:r>
            <a:r>
              <a:rPr lang="tr-TR" sz="1800" dirty="0" err="1"/>
              <a:t>to</a:t>
            </a:r>
            <a:r>
              <a:rPr lang="tr-TR" sz="1800" dirty="0"/>
              <a:t> </a:t>
            </a:r>
            <a:r>
              <a:rPr lang="tr-TR" sz="1800" dirty="0" err="1"/>
              <a:t>check</a:t>
            </a:r>
            <a:r>
              <a:rPr lang="tr-TR" sz="1800" dirty="0"/>
              <a:t> </a:t>
            </a:r>
            <a:r>
              <a:rPr lang="tr-TR" sz="1800" dirty="0" err="1"/>
              <a:t>whether</a:t>
            </a:r>
            <a:r>
              <a:rPr lang="tr-TR" sz="1800" dirty="0"/>
              <a:t> </a:t>
            </a:r>
            <a:r>
              <a:rPr lang="tr-TR" sz="1800" dirty="0" err="1"/>
              <a:t>precipitation</a:t>
            </a:r>
            <a:r>
              <a:rPr lang="tr-TR" sz="1800" dirty="0"/>
              <a:t> is </a:t>
            </a:r>
            <a:r>
              <a:rPr lang="tr-TR" sz="1800" dirty="0" err="1"/>
              <a:t>completed</a:t>
            </a:r>
            <a:r>
              <a:rPr lang="tr-TR" sz="1800" dirty="0"/>
              <a:t>.</a:t>
            </a:r>
          </a:p>
          <a:p>
            <a:r>
              <a:rPr lang="tr-TR" sz="1800" dirty="0" err="1"/>
              <a:t>Precipitates</a:t>
            </a:r>
            <a:r>
              <a:rPr lang="tr-TR" sz="1800" dirty="0"/>
              <a:t> </a:t>
            </a:r>
            <a:r>
              <a:rPr lang="tr-TR" sz="1800" dirty="0" err="1"/>
              <a:t>need</a:t>
            </a:r>
            <a:r>
              <a:rPr lang="tr-TR" sz="1800" dirty="0"/>
              <a:t> </a:t>
            </a:r>
            <a:r>
              <a:rPr lang="tr-TR" sz="1800" dirty="0" err="1"/>
              <a:t>to</a:t>
            </a:r>
            <a:r>
              <a:rPr lang="tr-TR" sz="1800" dirty="0"/>
              <a:t> be </a:t>
            </a:r>
            <a:r>
              <a:rPr lang="tr-TR" sz="1800" dirty="0" err="1"/>
              <a:t>washed</a:t>
            </a:r>
            <a:r>
              <a:rPr lang="tr-TR" sz="1800" dirty="0"/>
              <a:t> </a:t>
            </a:r>
            <a:r>
              <a:rPr lang="tr-TR" sz="1800" dirty="0" err="1"/>
              <a:t>after</a:t>
            </a:r>
            <a:r>
              <a:rPr lang="tr-TR" sz="1800" dirty="0"/>
              <a:t> </a:t>
            </a:r>
            <a:r>
              <a:rPr lang="tr-TR" sz="1800" dirty="0" err="1"/>
              <a:t>separation</a:t>
            </a:r>
            <a:r>
              <a:rPr lang="tr-TR" sz="1800" dirty="0"/>
              <a:t> </a:t>
            </a:r>
            <a:r>
              <a:rPr lang="tr-TR" sz="1800" dirty="0" err="1"/>
              <a:t>from</a:t>
            </a:r>
            <a:r>
              <a:rPr lang="tr-TR" sz="1800" dirty="0"/>
              <a:t> </a:t>
            </a:r>
            <a:r>
              <a:rPr lang="tr-TR" sz="1800" dirty="0" err="1"/>
              <a:t>supernatant</a:t>
            </a:r>
            <a:r>
              <a:rPr lang="tr-TR" sz="1800" dirty="0"/>
              <a:t>: </a:t>
            </a:r>
          </a:p>
          <a:p>
            <a:pPr lvl="2"/>
            <a:r>
              <a:rPr lang="tr-TR" sz="1800" dirty="0" err="1"/>
              <a:t>After</a:t>
            </a:r>
            <a:r>
              <a:rPr lang="tr-TR" sz="1800" dirty="0"/>
              <a:t> </a:t>
            </a:r>
            <a:r>
              <a:rPr lang="tr-TR" sz="1800" dirty="0" err="1"/>
              <a:t>filtration</a:t>
            </a:r>
            <a:r>
              <a:rPr lang="tr-TR" sz="1800" dirty="0"/>
              <a:t> </a:t>
            </a:r>
            <a:r>
              <a:rPr lang="tr-TR" sz="1800" dirty="0" err="1"/>
              <a:t>wash</a:t>
            </a:r>
            <a:r>
              <a:rPr lang="tr-TR" sz="1800" dirty="0"/>
              <a:t> </a:t>
            </a:r>
            <a:r>
              <a:rPr lang="tr-TR" sz="1800" dirty="0" err="1"/>
              <a:t>precipitate</a:t>
            </a:r>
            <a:r>
              <a:rPr lang="tr-TR" sz="1800" dirty="0"/>
              <a:t> on </a:t>
            </a:r>
            <a:r>
              <a:rPr lang="tr-TR" sz="1800" dirty="0" err="1"/>
              <a:t>the</a:t>
            </a:r>
            <a:r>
              <a:rPr lang="tr-TR" sz="1800" dirty="0"/>
              <a:t> </a:t>
            </a:r>
            <a:r>
              <a:rPr lang="tr-TR" sz="1800" dirty="0" err="1"/>
              <a:t>filter</a:t>
            </a:r>
            <a:r>
              <a:rPr lang="tr-TR" sz="1800" dirty="0"/>
              <a:t> </a:t>
            </a:r>
            <a:r>
              <a:rPr lang="tr-TR" sz="1800" dirty="0" err="1"/>
              <a:t>paper</a:t>
            </a:r>
            <a:r>
              <a:rPr lang="tr-TR" sz="1800" dirty="0"/>
              <a:t> </a:t>
            </a:r>
            <a:r>
              <a:rPr lang="tr-TR" sz="1800" dirty="0" err="1"/>
              <a:t>with</a:t>
            </a:r>
            <a:r>
              <a:rPr lang="tr-TR" sz="1800" dirty="0"/>
              <a:t> </a:t>
            </a:r>
            <a:r>
              <a:rPr lang="tr-TR" sz="1800" dirty="0" err="1"/>
              <a:t>distilled</a:t>
            </a:r>
            <a:r>
              <a:rPr lang="tr-TR" sz="1800" dirty="0"/>
              <a:t> </a:t>
            </a:r>
            <a:r>
              <a:rPr lang="tr-TR" sz="1800" dirty="0" err="1"/>
              <a:t>water</a:t>
            </a:r>
            <a:r>
              <a:rPr lang="tr-TR" sz="1800" dirty="0"/>
              <a:t>  </a:t>
            </a:r>
          </a:p>
          <a:p>
            <a:pPr lvl="2"/>
            <a:r>
              <a:rPr lang="tr-TR" sz="1800" dirty="0" err="1"/>
              <a:t>After</a:t>
            </a:r>
            <a:r>
              <a:rPr lang="tr-TR" sz="1800" dirty="0"/>
              <a:t> </a:t>
            </a:r>
            <a:r>
              <a:rPr lang="tr-TR" sz="1800" dirty="0" err="1"/>
              <a:t>decantation</a:t>
            </a:r>
            <a:r>
              <a:rPr lang="tr-TR" sz="1800" dirty="0"/>
              <a:t> </a:t>
            </a:r>
            <a:r>
              <a:rPr lang="tr-TR" sz="1800" dirty="0" err="1"/>
              <a:t>or</a:t>
            </a:r>
            <a:r>
              <a:rPr lang="tr-TR" sz="1800" dirty="0"/>
              <a:t> </a:t>
            </a:r>
            <a:r>
              <a:rPr lang="tr-TR" sz="1800" dirty="0" err="1"/>
              <a:t>centrifugation</a:t>
            </a:r>
            <a:r>
              <a:rPr lang="tr-TR" sz="1800" dirty="0"/>
              <a:t> </a:t>
            </a:r>
            <a:r>
              <a:rPr lang="tr-TR" sz="1800" dirty="0" err="1"/>
              <a:t>add</a:t>
            </a:r>
            <a:r>
              <a:rPr lang="tr-TR" sz="1800" dirty="0"/>
              <a:t> </a:t>
            </a:r>
            <a:r>
              <a:rPr lang="tr-TR" sz="1800" dirty="0" err="1"/>
              <a:t>some</a:t>
            </a:r>
            <a:r>
              <a:rPr lang="tr-TR" sz="1800" dirty="0"/>
              <a:t> </a:t>
            </a:r>
            <a:r>
              <a:rPr lang="tr-TR" sz="1800" dirty="0" err="1"/>
              <a:t>distilled</a:t>
            </a:r>
            <a:r>
              <a:rPr lang="tr-TR" sz="1800" dirty="0"/>
              <a:t> </a:t>
            </a:r>
            <a:r>
              <a:rPr lang="tr-TR" sz="1800" dirty="0" err="1"/>
              <a:t>water</a:t>
            </a:r>
            <a:r>
              <a:rPr lang="tr-TR" sz="1800" dirty="0"/>
              <a:t> </a:t>
            </a:r>
            <a:r>
              <a:rPr lang="tr-TR" sz="1800" dirty="0" err="1"/>
              <a:t>to</a:t>
            </a:r>
            <a:r>
              <a:rPr lang="tr-TR" sz="1800" dirty="0"/>
              <a:t> test </a:t>
            </a:r>
            <a:r>
              <a:rPr lang="tr-TR" sz="1800" dirty="0" err="1"/>
              <a:t>tube</a:t>
            </a:r>
            <a:r>
              <a:rPr lang="tr-TR" sz="1800" dirty="0"/>
              <a:t>, mix </a:t>
            </a:r>
            <a:r>
              <a:rPr lang="tr-TR" sz="1800" dirty="0" err="1"/>
              <a:t>the</a:t>
            </a:r>
            <a:r>
              <a:rPr lang="tr-TR" sz="1800" dirty="0"/>
              <a:t> </a:t>
            </a:r>
            <a:r>
              <a:rPr lang="tr-TR" sz="1800" dirty="0" err="1"/>
              <a:t>tube</a:t>
            </a:r>
            <a:r>
              <a:rPr lang="tr-TR" sz="1800" dirty="0"/>
              <a:t> </a:t>
            </a:r>
            <a:r>
              <a:rPr lang="tr-TR" sz="1800" dirty="0" err="1"/>
              <a:t>and</a:t>
            </a:r>
            <a:r>
              <a:rPr lang="tr-TR" sz="1800" dirty="0"/>
              <a:t> </a:t>
            </a:r>
            <a:r>
              <a:rPr lang="tr-TR" sz="1800" dirty="0" err="1"/>
              <a:t>wait</a:t>
            </a:r>
            <a:r>
              <a:rPr lang="tr-TR" sz="1800" dirty="0"/>
              <a:t> </a:t>
            </a:r>
            <a:r>
              <a:rPr lang="tr-TR" sz="1800" dirty="0" err="1"/>
              <a:t>for</a:t>
            </a:r>
            <a:r>
              <a:rPr lang="tr-TR" sz="1800" dirty="0"/>
              <a:t> </a:t>
            </a:r>
            <a:r>
              <a:rPr lang="tr-TR" sz="1800" dirty="0" err="1"/>
              <a:t>precipitation</a:t>
            </a:r>
            <a:r>
              <a:rPr lang="tr-TR" sz="1800" dirty="0"/>
              <a:t>, </a:t>
            </a:r>
            <a:r>
              <a:rPr lang="tr-TR" sz="1800" dirty="0" err="1"/>
              <a:t>discard</a:t>
            </a:r>
            <a:r>
              <a:rPr lang="tr-TR" sz="1800" dirty="0"/>
              <a:t> </a:t>
            </a:r>
            <a:r>
              <a:rPr lang="tr-TR" sz="1800" dirty="0" err="1"/>
              <a:t>water</a:t>
            </a:r>
            <a:r>
              <a:rPr lang="tr-TR" sz="1800" dirty="0"/>
              <a:t>.</a:t>
            </a:r>
            <a:endParaRPr lang="en-US" sz="1800" dirty="0"/>
          </a:p>
        </p:txBody>
      </p:sp>
      <p:pic>
        <p:nvPicPr>
          <p:cNvPr id="2050" name="Picture 2" descr="http://intranet.tdmu.edu.ua/data/kafedra/internal/zag_him/classes_stud/en/stomat/ptn/medical%20chemistry/1%20course/06.%20Colloidal%20solutions.files/image1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5264" y="2859112"/>
            <a:ext cx="2307276" cy="209466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7896303" y="4951202"/>
            <a:ext cx="2708884" cy="321306"/>
          </a:xfrm>
          <a:prstGeom prst="rect">
            <a:avLst/>
          </a:prstGeom>
          <a:noFill/>
        </p:spPr>
        <p:txBody>
          <a:bodyPr wrap="square" rtlCol="0">
            <a:spAutoFit/>
          </a:bodyPr>
          <a:lstStyle/>
          <a:p>
            <a:r>
              <a:rPr lang="tr-TR" sz="1488" dirty="0"/>
              <a:t>Solution (</a:t>
            </a:r>
            <a:r>
              <a:rPr lang="tr-TR" sz="1488" dirty="0" err="1"/>
              <a:t>left</a:t>
            </a:r>
            <a:r>
              <a:rPr lang="tr-TR" sz="1488" dirty="0"/>
              <a:t>) </a:t>
            </a:r>
            <a:r>
              <a:rPr lang="tr-TR" sz="1488" dirty="0" err="1"/>
              <a:t>and</a:t>
            </a:r>
            <a:r>
              <a:rPr lang="tr-TR" sz="1488" dirty="0"/>
              <a:t> </a:t>
            </a:r>
            <a:r>
              <a:rPr lang="tr-TR" sz="1488" dirty="0" err="1"/>
              <a:t>colloid</a:t>
            </a:r>
            <a:r>
              <a:rPr lang="tr-TR" sz="1488" dirty="0"/>
              <a:t> (</a:t>
            </a:r>
            <a:r>
              <a:rPr lang="tr-TR" sz="1488" dirty="0" err="1"/>
              <a:t>right</a:t>
            </a:r>
            <a:r>
              <a:rPr lang="tr-TR" sz="1488" dirty="0"/>
              <a:t>)</a:t>
            </a:r>
          </a:p>
        </p:txBody>
      </p:sp>
    </p:spTree>
    <p:extLst>
      <p:ext uri="{BB962C8B-B14F-4D97-AF65-F5344CB8AC3E}">
        <p14:creationId xmlns:p14="http://schemas.microsoft.com/office/powerpoint/2010/main" val="3695233412"/>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nu1" id="{E92B76DC-CE82-4550-AE97-4014B7302EB4}" vid="{3497AB95-8E18-441D-A0F2-241C3C6FB843}"/>
    </a:ext>
  </a:extLst>
</a:theme>
</file>

<file path=docProps/app.xml><?xml version="1.0" encoding="utf-8"?>
<Properties xmlns="http://schemas.openxmlformats.org/officeDocument/2006/extended-properties" xmlns:vt="http://schemas.openxmlformats.org/officeDocument/2006/docPropsVTypes">
  <Template>analytical chemistry presentation template</Template>
  <TotalTime>87</TotalTime>
  <Words>1131</Words>
  <Application>Microsoft Office PowerPoint</Application>
  <PresentationFormat>Custom</PresentationFormat>
  <Paragraphs>138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Teması</vt:lpstr>
      <vt:lpstr>Analytical Chemistry I Practice</vt:lpstr>
      <vt:lpstr>Course objectives</vt:lpstr>
      <vt:lpstr>Course Topics</vt:lpstr>
      <vt:lpstr>Grading</vt:lpstr>
      <vt:lpstr>Analytical Chemistry</vt:lpstr>
      <vt:lpstr>Analytical Chemistry</vt:lpstr>
      <vt:lpstr>Qualitative Analysis</vt:lpstr>
      <vt:lpstr>General Terms </vt:lpstr>
      <vt:lpstr>Best conditions for high-yield precipitation</vt:lpstr>
      <vt:lpstr>Labwares in Analytical Chemistry I Practice</vt:lpstr>
      <vt:lpstr>Labwares in Analytical Chemistry I Practice</vt:lpstr>
      <vt:lpstr>Tips</vt:lpstr>
      <vt:lpstr>Rules</vt:lpstr>
      <vt:lpstr>Rules</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Analytical Chemistry I Practice</dc:title>
  <dc:creator>Engin</dc:creator>
  <cp:lastModifiedBy>Ceren Ertekin</cp:lastModifiedBy>
  <cp:revision>11</cp:revision>
  <dcterms:created xsi:type="dcterms:W3CDTF">2017-09-12T12:29:08Z</dcterms:created>
  <dcterms:modified xsi:type="dcterms:W3CDTF">2017-09-25T14:08:10Z</dcterms:modified>
</cp:coreProperties>
</file>