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129"/>
    <p:restoredTop sz="94674"/>
  </p:normalViewPr>
  <p:slideViewPr>
    <p:cSldViewPr snapToGrid="0" snapToObjects="1">
      <p:cViewPr varScale="1">
        <p:scale>
          <a:sx n="122" d="100"/>
          <a:sy n="122" d="100"/>
        </p:scale>
        <p:origin x="576"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tr-TR" smtClean="0"/>
              <a:t>Asıl başlık stili için tıklayın</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9/24/18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tıklayın</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Resmi yer tutucuya sürükleyin veya eklemek için simgeye tıklayın</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Ana metin stillerini düzenlemek için tıklayın</a:t>
            </a:r>
          </a:p>
        </p:txBody>
      </p:sp>
      <p:sp>
        <p:nvSpPr>
          <p:cNvPr id="3" name="Date Placeholder 2"/>
          <p:cNvSpPr>
            <a:spLocks noGrp="1"/>
          </p:cNvSpPr>
          <p:nvPr>
            <p:ph type="dt" sz="half" idx="10"/>
          </p:nvPr>
        </p:nvSpPr>
        <p:spPr/>
        <p:txBody>
          <a:bodyPr/>
          <a:lstStyle/>
          <a:p>
            <a:fld id="{B61BEF0D-F0BB-DE4B-95CE-6DB70DBA9567}" type="datetimeFigureOut">
              <a:rPr lang="en-US" dirty="0"/>
              <a:pPr/>
              <a:t>9/24/18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tr-TR" smtClean="0"/>
              <a:t>Asıl başlık stili için tıklayın</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Ana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dirty="0"/>
              <a:pPr/>
              <a:t>9/24/18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tr-TR" smtClean="0"/>
              <a:t>Asıl başlık stili için tıklayın</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Ana metin stillerini düzenlemek için tıklayın</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Ana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dirty="0"/>
              <a:pPr/>
              <a:t>9/24/18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tr-TR" smtClean="0"/>
              <a:t>Asıl başlık stili için tıklayın</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Ana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dirty="0"/>
              <a:pPr/>
              <a:t>9/24/18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tr-TR" smtClean="0"/>
              <a:t>Asıl başlık stili için tıklayın</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tr-TR" smtClean="0"/>
              <a:t>Ana metin stillerini düzenlemek için tıklayın</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Ana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dirty="0"/>
              <a:pPr/>
              <a:t>9/24/18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tr-TR" smtClean="0"/>
              <a:t>Asıl başlık stili için tıklayın</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tr-TR" smtClean="0"/>
              <a:t>Ana metin stillerini düzenlemek için tıklayın</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Ana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dirty="0"/>
              <a:pPr/>
              <a:t>9/24/18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tr-TR" smtClean="0"/>
              <a:t>Asıl başlık stili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9/24/18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tr-TR" smtClean="0"/>
              <a:t>Asıl başlık stili için tıklayın</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9/24/18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tıklayın</a:t>
            </a:r>
            <a:endParaRPr lang="en-US" dirty="0"/>
          </a:p>
        </p:txBody>
      </p:sp>
      <p:sp>
        <p:nvSpPr>
          <p:cNvPr id="3" name="Content Placeholder 2"/>
          <p:cNvSpPr>
            <a:spLocks noGrp="1"/>
          </p:cNvSpPr>
          <p:nvPr>
            <p:ph idx="1"/>
          </p:nvPr>
        </p:nvSpPr>
        <p:spPr/>
        <p:txBody>
          <a:bodyPr anchor="ct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9/24/18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tr-TR" smtClean="0"/>
              <a:t>Asıl başlık stili için tıklayın</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Ana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dirty="0"/>
              <a:pPr/>
              <a:t>9/24/18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tıklayın</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9/24/18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tıklayın</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Ana metin stillerini düzenlemek için tıklayın</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Ana metin stillerini düzenlemek için tıklayın</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9/24/18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tıklayın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9/24/18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9/24/18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Açıklama Yazı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tr-TR" smtClean="0"/>
              <a:t>Asıl başlık stili için tıklayın</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Ana metin stillerini düzenlemek için tıklayın</a:t>
            </a:r>
          </a:p>
        </p:txBody>
      </p:sp>
      <p:sp>
        <p:nvSpPr>
          <p:cNvPr id="5" name="Date Placeholder 4"/>
          <p:cNvSpPr>
            <a:spLocks noGrp="1"/>
          </p:cNvSpPr>
          <p:nvPr>
            <p:ph type="dt" sz="half" idx="10"/>
          </p:nvPr>
        </p:nvSpPr>
        <p:spPr/>
        <p:txBody>
          <a:bodyPr/>
          <a:lstStyle/>
          <a:p>
            <a:fld id="{B61BEF0D-F0BB-DE4B-95CE-6DB70DBA9567}" type="datetimeFigureOut">
              <a:rPr lang="en-US" dirty="0"/>
              <a:pPr/>
              <a:t>9/24/18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çıklama Yazılı Resim">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tr-TR" smtClean="0"/>
              <a:t>Asıl başlık stili için tıklayın</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Resmi yer tutucuya sürükleyin veya eklemek için simgeye tıklayın</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Ana metin stillerini düzenlemek için tıklayın</a:t>
            </a:r>
          </a:p>
        </p:txBody>
      </p:sp>
      <p:sp>
        <p:nvSpPr>
          <p:cNvPr id="5" name="Date Placeholder 4"/>
          <p:cNvSpPr>
            <a:spLocks noGrp="1"/>
          </p:cNvSpPr>
          <p:nvPr>
            <p:ph type="dt" sz="half" idx="10"/>
          </p:nvPr>
        </p:nvSpPr>
        <p:spPr/>
        <p:txBody>
          <a:bodyPr/>
          <a:lstStyle/>
          <a:p>
            <a:fld id="{B61BEF0D-F0BB-DE4B-95CE-6DB70DBA9567}" type="datetimeFigureOut">
              <a:rPr lang="en-US" dirty="0"/>
              <a:pPr/>
              <a:t>9/24/18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tr-TR" smtClean="0"/>
              <a:t>Asıl başlık stili için tıklayın</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9/24/18</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tiff"/><Relationship Id="rId3" Type="http://schemas.openxmlformats.org/officeDocument/2006/relationships/image" Target="../media/image2.tif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Sağlık bilimleri fakültesi</a:t>
            </a:r>
            <a:endParaRPr lang="tr-TR" dirty="0"/>
          </a:p>
        </p:txBody>
      </p:sp>
      <p:sp>
        <p:nvSpPr>
          <p:cNvPr id="3" name="Alt Konu Başlığı 2"/>
          <p:cNvSpPr>
            <a:spLocks noGrp="1"/>
          </p:cNvSpPr>
          <p:nvPr>
            <p:ph type="subTitle" idx="1"/>
          </p:nvPr>
        </p:nvSpPr>
        <p:spPr/>
        <p:txBody>
          <a:bodyPr/>
          <a:lstStyle/>
          <a:p>
            <a:r>
              <a:rPr lang="tr-TR" dirty="0" smtClean="0"/>
              <a:t>Sağlık Hukuku</a:t>
            </a:r>
            <a:endParaRPr lang="tr-TR" dirty="0"/>
          </a:p>
        </p:txBody>
      </p:sp>
      <p:pic>
        <p:nvPicPr>
          <p:cNvPr id="5" name="Resim 4"/>
          <p:cNvPicPr>
            <a:picLocks noChangeAspect="1"/>
          </p:cNvPicPr>
          <p:nvPr/>
        </p:nvPicPr>
        <p:blipFill>
          <a:blip r:embed="rId2"/>
          <a:stretch>
            <a:fillRect/>
          </a:stretch>
        </p:blipFill>
        <p:spPr>
          <a:xfrm>
            <a:off x="684212" y="313560"/>
            <a:ext cx="2081671" cy="2081671"/>
          </a:xfrm>
          <a:prstGeom prst="rect">
            <a:avLst/>
          </a:prstGeom>
        </p:spPr>
      </p:pic>
      <p:pic>
        <p:nvPicPr>
          <p:cNvPr id="6" name="Resim 5"/>
          <p:cNvPicPr>
            <a:picLocks noChangeAspect="1"/>
          </p:cNvPicPr>
          <p:nvPr/>
        </p:nvPicPr>
        <p:blipFill>
          <a:blip r:embed="rId3"/>
          <a:stretch>
            <a:fillRect/>
          </a:stretch>
        </p:blipFill>
        <p:spPr>
          <a:xfrm>
            <a:off x="4939785" y="313560"/>
            <a:ext cx="2145227" cy="2081277"/>
          </a:xfrm>
          <a:prstGeom prst="rect">
            <a:avLst/>
          </a:prstGeom>
        </p:spPr>
      </p:pic>
    </p:spTree>
    <p:extLst>
      <p:ext uri="{BB962C8B-B14F-4D97-AF65-F5344CB8AC3E}">
        <p14:creationId xmlns:p14="http://schemas.microsoft.com/office/powerpoint/2010/main" val="6478144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727293" y="482890"/>
            <a:ext cx="8534400" cy="1507067"/>
          </a:xfrm>
        </p:spPr>
        <p:txBody>
          <a:bodyPr/>
          <a:lstStyle/>
          <a:p>
            <a:r>
              <a:rPr lang="tr-TR" dirty="0"/>
              <a:t>Hekimin Dosya Tutma Yükümlülüğü</a:t>
            </a:r>
            <a:r>
              <a:rPr lang="tr-TR" dirty="0"/>
              <a:t> </a:t>
            </a:r>
          </a:p>
        </p:txBody>
      </p:sp>
      <p:sp>
        <p:nvSpPr>
          <p:cNvPr id="3" name="İçerik Yer Tutucusu 2"/>
          <p:cNvSpPr>
            <a:spLocks noGrp="1"/>
          </p:cNvSpPr>
          <p:nvPr>
            <p:ph idx="1"/>
          </p:nvPr>
        </p:nvSpPr>
        <p:spPr>
          <a:xfrm>
            <a:off x="760903" y="2314904"/>
            <a:ext cx="8534400" cy="3615267"/>
          </a:xfrm>
        </p:spPr>
        <p:txBody>
          <a:bodyPr>
            <a:normAutofit fontScale="55000" lnSpcReduction="20000"/>
          </a:bodyPr>
          <a:lstStyle/>
          <a:p>
            <a:r>
              <a:rPr lang="tr-TR" dirty="0"/>
              <a:t>h</a:t>
            </a:r>
            <a:r>
              <a:rPr lang="tr-TR" dirty="0" smtClean="0"/>
              <a:t>ekime </a:t>
            </a:r>
            <a:r>
              <a:rPr lang="tr-TR" dirty="0"/>
              <a:t>bir kusur iddiası durumunda söz konusu iddianın gerçek olduğunu ispat etmek hastanın görevi değil; iddianın gerçek olmadığını ispat etmek, hekimin görevidir.</a:t>
            </a:r>
          </a:p>
          <a:p>
            <a:r>
              <a:rPr lang="tr-TR" dirty="0"/>
              <a:t>Bu nedenlerledir ki, hekim hastanın bilgilerini içeren bir dosya tutmalıdır. </a:t>
            </a:r>
          </a:p>
          <a:p>
            <a:r>
              <a:rPr lang="tr-TR" dirty="0"/>
              <a:t>Bu dosyada, hekimin ispatını kolaylaştırması açısından hastanın tüm bilgileri bulunmalıdır. Bunları kısaca</a:t>
            </a:r>
          </a:p>
          <a:p>
            <a:pPr lvl="1"/>
            <a:r>
              <a:rPr lang="tr-TR" dirty="0"/>
              <a:t>Hastanın kimlik bilgileri</a:t>
            </a:r>
          </a:p>
          <a:p>
            <a:pPr lvl="1"/>
            <a:r>
              <a:rPr lang="tr-TR" dirty="0"/>
              <a:t>Hastanın hastaneye geldiği andaki şikayetleri, </a:t>
            </a:r>
          </a:p>
          <a:p>
            <a:pPr lvl="1"/>
            <a:r>
              <a:rPr lang="tr-TR" dirty="0"/>
              <a:t>Olayla ilgili kısa bir hikaye,</a:t>
            </a:r>
          </a:p>
          <a:p>
            <a:pPr lvl="1"/>
            <a:r>
              <a:rPr lang="tr-TR" dirty="0"/>
              <a:t>Semptom ve fiziki muayene bulguları, </a:t>
            </a:r>
          </a:p>
          <a:p>
            <a:pPr lvl="1"/>
            <a:r>
              <a:rPr lang="tr-TR" dirty="0"/>
              <a:t>Tanıya yönelik tetkik ve konsültasyon sonuçları,</a:t>
            </a:r>
          </a:p>
          <a:p>
            <a:pPr lvl="1"/>
            <a:r>
              <a:rPr lang="tr-TR" dirty="0"/>
              <a:t>Ameliyat öncesi hastaya konulan muhtemel veya kesin teşhis,</a:t>
            </a:r>
          </a:p>
          <a:p>
            <a:pPr lvl="1"/>
            <a:r>
              <a:rPr lang="tr-TR" dirty="0"/>
              <a:t>Planlanan ameliyatın amaç, teknik ve süresini, ameliyatta belirlenen bulguları, uygulanan anestezi türü,</a:t>
            </a:r>
          </a:p>
          <a:p>
            <a:pPr lvl="1"/>
            <a:r>
              <a:rPr lang="tr-TR" dirty="0"/>
              <a:t>Hastanın ameliyat sonrası yaşamsal fonksiyonlarına ilişkin muayene bulguları,</a:t>
            </a:r>
          </a:p>
          <a:p>
            <a:pPr lvl="1"/>
            <a:r>
              <a:rPr lang="tr-TR" dirty="0"/>
              <a:t>Hastaneden iyileşme veya ölüm nedeniyle ayrılıncaya kadar geçen sürede yapılan periyodik muayene bulguları, klinik seyri, istenen tetkik ve konsültasyon sonuçları,</a:t>
            </a:r>
          </a:p>
          <a:p>
            <a:pPr lvl="1"/>
            <a:r>
              <a:rPr lang="tr-TR" dirty="0"/>
              <a:t>Ölüm meydana gelmiş ise ölüm zamanını ve sebebine ilişkin ayrıntılı bilgi </a:t>
            </a:r>
          </a:p>
          <a:p>
            <a:pPr marL="0" indent="0">
              <a:buNone/>
            </a:pPr>
            <a:r>
              <a:rPr lang="tr-TR" dirty="0"/>
              <a:t>şeklinde sıralanabilecektir.</a:t>
            </a:r>
            <a:r>
              <a:rPr lang="tr-TR" dirty="0"/>
              <a:t> </a:t>
            </a:r>
          </a:p>
        </p:txBody>
      </p:sp>
    </p:spTree>
    <p:extLst>
      <p:ext uri="{BB962C8B-B14F-4D97-AF65-F5344CB8AC3E}">
        <p14:creationId xmlns:p14="http://schemas.microsoft.com/office/powerpoint/2010/main" val="6494512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84212" y="473472"/>
            <a:ext cx="8534400" cy="1507067"/>
          </a:xfrm>
        </p:spPr>
        <p:txBody>
          <a:bodyPr/>
          <a:lstStyle/>
          <a:p>
            <a:r>
              <a:rPr lang="tr-TR" dirty="0" err="1" smtClean="0"/>
              <a:t>ıx</a:t>
            </a:r>
            <a:r>
              <a:rPr lang="tr-TR" dirty="0" smtClean="0"/>
              <a:t>. </a:t>
            </a:r>
            <a:r>
              <a:rPr lang="tr-TR" dirty="0" smtClean="0"/>
              <a:t>bölüm</a:t>
            </a:r>
            <a:endParaRPr lang="tr-TR" dirty="0"/>
          </a:p>
        </p:txBody>
      </p:sp>
      <p:sp>
        <p:nvSpPr>
          <p:cNvPr id="3" name="İçerik Yer Tutucusu 2"/>
          <p:cNvSpPr>
            <a:spLocks noGrp="1"/>
          </p:cNvSpPr>
          <p:nvPr>
            <p:ph idx="1"/>
          </p:nvPr>
        </p:nvSpPr>
        <p:spPr>
          <a:xfrm>
            <a:off x="684212" y="2562101"/>
            <a:ext cx="8534400" cy="3615267"/>
          </a:xfrm>
        </p:spPr>
        <p:txBody>
          <a:bodyPr>
            <a:norm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tr-TR" sz="3200" dirty="0" smtClean="0"/>
              <a:t>HEKİMİN </a:t>
            </a:r>
            <a:r>
              <a:rPr lang="tr-TR" sz="3200" dirty="0" smtClean="0"/>
              <a:t>YÜKÜMLÜLÜKLERİ </a:t>
            </a:r>
            <a:r>
              <a:rPr lang="tr-TR" sz="3200" dirty="0" smtClean="0"/>
              <a:t>- </a:t>
            </a:r>
            <a:r>
              <a:rPr lang="tr-TR" sz="3200" dirty="0" smtClean="0"/>
              <a:t>2</a:t>
            </a:r>
            <a:endParaRPr lang="tr-TR" sz="3200" dirty="0"/>
          </a:p>
        </p:txBody>
      </p:sp>
    </p:spTree>
    <p:extLst>
      <p:ext uri="{BB962C8B-B14F-4D97-AF65-F5344CB8AC3E}">
        <p14:creationId xmlns:p14="http://schemas.microsoft.com/office/powerpoint/2010/main" val="750851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733942" y="232573"/>
            <a:ext cx="8534400" cy="1507067"/>
          </a:xfrm>
        </p:spPr>
        <p:txBody>
          <a:bodyPr/>
          <a:lstStyle/>
          <a:p>
            <a:r>
              <a:rPr lang="tr-TR" dirty="0"/>
              <a:t>En Uygun Tedaviyi Seçme Yükümlülüğü</a:t>
            </a:r>
            <a:r>
              <a:rPr lang="tr-TR" dirty="0"/>
              <a:t> </a:t>
            </a:r>
          </a:p>
        </p:txBody>
      </p:sp>
      <p:sp>
        <p:nvSpPr>
          <p:cNvPr id="3" name="İçerik Yer Tutucusu 2"/>
          <p:cNvSpPr>
            <a:spLocks noGrp="1"/>
          </p:cNvSpPr>
          <p:nvPr>
            <p:ph idx="1"/>
          </p:nvPr>
        </p:nvSpPr>
        <p:spPr>
          <a:xfrm>
            <a:off x="733942" y="2160037"/>
            <a:ext cx="8534400" cy="3615267"/>
          </a:xfrm>
        </p:spPr>
        <p:txBody>
          <a:bodyPr>
            <a:normAutofit fontScale="85000" lnSpcReduction="20000"/>
          </a:bodyPr>
          <a:lstStyle/>
          <a:p>
            <a:r>
              <a:rPr lang="tr-TR" dirty="0"/>
              <a:t>Hekim, Hipokrat yemini dolayısıyla münhasıran hastanın iyiliğini düşünmek zorundadır. Aldığı </a:t>
            </a:r>
            <a:r>
              <a:rPr lang="tr-TR" dirty="0" err="1"/>
              <a:t>anamnez</a:t>
            </a:r>
            <a:r>
              <a:rPr lang="tr-TR" dirty="0"/>
              <a:t>, yaptığı fiziki muayene ve yaptırdığı tetkikler sonucu mesleki bilgi ve tecrübesiyle bir teşhis koyar. Ardından yine mesleki bilgi ve tecrübesiyle hastanın durumuna en uygun, teknolojik bakımdan en ileri ve en az acı çektirecek tedaviyi belirler. Bu tedavi yöntemini belirlerken, hastanın rızasına başvurmak zorunda olsa da, bu noktada hekimin iki hakkı bulunmaktadır:</a:t>
            </a:r>
          </a:p>
          <a:p>
            <a:pPr lvl="0"/>
            <a:r>
              <a:rPr lang="tr-TR" dirty="0"/>
              <a:t>Hekimin tedaviyi seçme hakkı: Hekim, hastasını bilgilendirdikten sonra, yapacağı tedaviyi kendisi seçer ve tedaviyi kendi yöntemlerine göre yürütür. Burada tek şart, hekimin hastasını bilgilendirmesidir. Ayrıca, yukarıda belirtildiği üzere, hekimlik sözleşmesi kural olarak bir vekalet sözleşmesi oluşturmaktadır. Hizmet sözleşmesinden farklı olarak, vekalet sözleşmesinde, müvekkilin vekile, -somut ilişkide, hastanın hekime- buyruk verme hakkı yoktur.</a:t>
            </a:r>
          </a:p>
          <a:p>
            <a:r>
              <a:rPr lang="tr-TR" dirty="0"/>
              <a:t>Hekimin tedaviyi reddetme hakkı: Hekimin tedaviyi reddetme hakkı konusunda Tıbbi Deontoloji Nizamnamesinde iki hüküm bulunmaktadır.   </a:t>
            </a:r>
            <a:endParaRPr lang="tr-TR" dirty="0"/>
          </a:p>
        </p:txBody>
      </p:sp>
    </p:spTree>
    <p:extLst>
      <p:ext uri="{BB962C8B-B14F-4D97-AF65-F5344CB8AC3E}">
        <p14:creationId xmlns:p14="http://schemas.microsoft.com/office/powerpoint/2010/main" val="13996161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84212" y="451359"/>
            <a:ext cx="8534400" cy="1507067"/>
          </a:xfrm>
        </p:spPr>
        <p:txBody>
          <a:bodyPr/>
          <a:lstStyle/>
          <a:p>
            <a:r>
              <a:rPr lang="tr-TR" dirty="0" err="1"/>
              <a:t>Malpraktisten</a:t>
            </a:r>
            <a:r>
              <a:rPr lang="tr-TR" dirty="0"/>
              <a:t> Kaçınma Yükümlülüğü</a:t>
            </a:r>
            <a:r>
              <a:rPr lang="tr-TR" dirty="0"/>
              <a:t> </a:t>
            </a:r>
          </a:p>
        </p:txBody>
      </p:sp>
      <p:sp>
        <p:nvSpPr>
          <p:cNvPr id="3" name="İçerik Yer Tutucusu 2"/>
          <p:cNvSpPr>
            <a:spLocks noGrp="1"/>
          </p:cNvSpPr>
          <p:nvPr>
            <p:ph idx="1"/>
          </p:nvPr>
        </p:nvSpPr>
        <p:spPr>
          <a:xfrm>
            <a:off x="684212" y="2199290"/>
            <a:ext cx="8534400" cy="3615267"/>
          </a:xfrm>
        </p:spPr>
        <p:txBody>
          <a:bodyPr/>
          <a:lstStyle/>
          <a:p>
            <a:r>
              <a:rPr lang="tr-TR" dirty="0" err="1"/>
              <a:t>Malpraktis</a:t>
            </a:r>
            <a:r>
              <a:rPr lang="tr-TR" dirty="0"/>
              <a:t>, hekimin tedavi sırasında standart uygulamayı </a:t>
            </a:r>
            <a:r>
              <a:rPr lang="tr-TR" dirty="0" smtClean="0"/>
              <a:t>yapmaması</a:t>
            </a:r>
            <a:r>
              <a:rPr lang="tr-TR" dirty="0"/>
              <a:t>, beceri eksikliği veya hastaya tedavi vermemesi ile oluşan “zarardır”.</a:t>
            </a:r>
          </a:p>
          <a:p>
            <a:r>
              <a:rPr lang="tr-TR" dirty="0"/>
              <a:t>Hekim tedavisi sırasında, teşhis koyduğu rahatsızlık için tıptaki standart uygulamayı yapmak zorundadır. Bu konuda hekimin kendini sürekli geliştirmesi yükümlülüğü karşımıza çıkmaktadır. Eğer hekim, tıptaki gelişmeleri izlememişse, bilgilerini geliştirmemişse ve eski tedavi yöntemlerinden öteye geçememişse öncelikle meslek sorumluluğu söz konusu olacak ve bunun yanı sıra ihmali nedeniyle de sorumlu olacaktır.</a:t>
            </a:r>
            <a:r>
              <a:rPr lang="tr-TR" dirty="0"/>
              <a:t> </a:t>
            </a:r>
          </a:p>
        </p:txBody>
      </p:sp>
    </p:spTree>
    <p:extLst>
      <p:ext uri="{BB962C8B-B14F-4D97-AF65-F5344CB8AC3E}">
        <p14:creationId xmlns:p14="http://schemas.microsoft.com/office/powerpoint/2010/main" val="754761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84212" y="398808"/>
            <a:ext cx="8534400" cy="1507067"/>
          </a:xfrm>
        </p:spPr>
        <p:txBody>
          <a:bodyPr/>
          <a:lstStyle/>
          <a:p>
            <a:r>
              <a:rPr lang="tr-TR" dirty="0"/>
              <a:t>Dikkat ve Özen Gösterme Yükümlülüğü</a:t>
            </a:r>
            <a:r>
              <a:rPr lang="tr-TR" dirty="0"/>
              <a:t> </a:t>
            </a:r>
          </a:p>
        </p:txBody>
      </p:sp>
      <p:sp>
        <p:nvSpPr>
          <p:cNvPr id="3" name="İçerik Yer Tutucusu 2"/>
          <p:cNvSpPr>
            <a:spLocks noGrp="1"/>
          </p:cNvSpPr>
          <p:nvPr>
            <p:ph idx="1"/>
          </p:nvPr>
        </p:nvSpPr>
        <p:spPr>
          <a:xfrm>
            <a:off x="684212" y="2335924"/>
            <a:ext cx="8534400" cy="3615267"/>
          </a:xfrm>
        </p:spPr>
        <p:txBody>
          <a:bodyPr>
            <a:normAutofit/>
          </a:bodyPr>
          <a:lstStyle/>
          <a:p>
            <a:r>
              <a:rPr lang="tr-TR" dirty="0"/>
              <a:t>Hekimin en önemli yükümlülüğü, elbette özen yükümlülüğüdür. Hastayla arasındaki vekalet sözleşmesinin bir tarafını oluşturan hekim, Türk Borçlar Kanunu’nun 506. maddesine göre, işi şahsen ifa etmeli, müvekkiline, başka bir ifade ile hastasına sadakat ve özen göstermelidir.</a:t>
            </a:r>
            <a:r>
              <a:rPr lang="tr-TR" dirty="0"/>
              <a:t> </a:t>
            </a:r>
          </a:p>
        </p:txBody>
      </p:sp>
    </p:spTree>
    <p:extLst>
      <p:ext uri="{BB962C8B-B14F-4D97-AF65-F5344CB8AC3E}">
        <p14:creationId xmlns:p14="http://schemas.microsoft.com/office/powerpoint/2010/main" val="15123349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84212" y="209621"/>
            <a:ext cx="8534400" cy="1507067"/>
          </a:xfrm>
        </p:spPr>
        <p:txBody>
          <a:bodyPr/>
          <a:lstStyle/>
          <a:p>
            <a:r>
              <a:rPr lang="tr-TR" dirty="0"/>
              <a:t>Hekimin Aydınlatma Yükümlülüğü</a:t>
            </a:r>
            <a:r>
              <a:rPr lang="tr-TR" dirty="0"/>
              <a:t> </a:t>
            </a:r>
          </a:p>
        </p:txBody>
      </p:sp>
      <p:sp>
        <p:nvSpPr>
          <p:cNvPr id="3" name="İçerik Yer Tutucusu 2"/>
          <p:cNvSpPr>
            <a:spLocks noGrp="1"/>
          </p:cNvSpPr>
          <p:nvPr>
            <p:ph idx="1"/>
          </p:nvPr>
        </p:nvSpPr>
        <p:spPr>
          <a:xfrm>
            <a:off x="684212" y="2125718"/>
            <a:ext cx="8534400" cy="3615267"/>
          </a:xfrm>
        </p:spPr>
        <p:txBody>
          <a:bodyPr/>
          <a:lstStyle/>
          <a:p>
            <a:r>
              <a:rPr lang="tr-TR" dirty="0"/>
              <a:t>Aydınlatma yükümlülüğü hekimin hastaya müdahalesinin hukuka aykırılığını ortadan kaldıran, hastanın müdahaleye rızasının bir koşulu niteliğindedir. Zira, hasta o derece aydınlatılmalıdır ki, aydınlatılma sonrasında, tıbbi tedavinin planlanması ve uygulanması bakımından serbestçe ve durumun gerektirdiği bir karar verebilecek duruma gelebilmelidir. Ancak tıp mesleğinin kendine özgü bir terminolojisi olması dolayısıyla, hastanın hekimi tam anlamıyla anlaması zordur. Bu noktada hekim, tıp terimlerini kullanmak yerine günlük hayattan terimler kullanmalı ve hastanın geleceğini belirleyebilmesi için gerekli bilgileri kendisiyle paylaşmalıdır.</a:t>
            </a:r>
            <a:r>
              <a:rPr lang="tr-TR" dirty="0"/>
              <a:t> </a:t>
            </a:r>
          </a:p>
        </p:txBody>
      </p:sp>
    </p:spTree>
    <p:extLst>
      <p:ext uri="{BB962C8B-B14F-4D97-AF65-F5344CB8AC3E}">
        <p14:creationId xmlns:p14="http://schemas.microsoft.com/office/powerpoint/2010/main" val="1543489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84212" y="398808"/>
            <a:ext cx="8534400" cy="1507067"/>
          </a:xfrm>
        </p:spPr>
        <p:txBody>
          <a:bodyPr/>
          <a:lstStyle/>
          <a:p>
            <a:r>
              <a:rPr lang="tr-TR" dirty="0"/>
              <a:t>Hastanın Rızasını (Aydınlatılmış Onam) Alma Yükümlülüğü</a:t>
            </a:r>
            <a:r>
              <a:rPr lang="tr-TR" dirty="0"/>
              <a:t> </a:t>
            </a:r>
          </a:p>
        </p:txBody>
      </p:sp>
      <p:sp>
        <p:nvSpPr>
          <p:cNvPr id="3" name="İçerik Yer Tutucusu 2"/>
          <p:cNvSpPr>
            <a:spLocks noGrp="1"/>
          </p:cNvSpPr>
          <p:nvPr>
            <p:ph idx="1"/>
          </p:nvPr>
        </p:nvSpPr>
        <p:spPr>
          <a:xfrm>
            <a:off x="684212" y="2272862"/>
            <a:ext cx="8534400" cy="3615267"/>
          </a:xfrm>
        </p:spPr>
        <p:txBody>
          <a:bodyPr>
            <a:normAutofit fontScale="92500" lnSpcReduction="10000"/>
          </a:bodyPr>
          <a:lstStyle/>
          <a:p>
            <a:r>
              <a:rPr lang="tr-TR" dirty="0"/>
              <a:t>Rıza, tedavide, hekim ile hasta arasındaki ilişkiden kaynaklanan birlikte etkinin bir kanadını oluşturur. Hekim mesleki bilgi ve tecrübesiyle hastasını iyileştirmeye çalışmaktayken, hastanın hekimine güvenmekten başka çaresi yoktur. Bu hasta ile hekimin karşılıklı konumunun doğal sonucudur.  Ancak hasta, vücudu üzerinde gerçekleştirilecek her türlü tıbbi müdahaleye rıza gösterip göstermeme hakkına sahiptir. Hastanın bu hakkı, ilk kez Hakim </a:t>
            </a:r>
            <a:r>
              <a:rPr lang="tr-TR" dirty="0" err="1"/>
              <a:t>Cardozo</a:t>
            </a:r>
            <a:r>
              <a:rPr lang="tr-TR" dirty="0"/>
              <a:t> tarafından verilen bir kararda “İrade sahibi her ergin insan kendi bedeni üzerinde yapılacak olan müdahale için karar verme hakkına sahiptir.” hükmüyle dile getirilmiştir. Hastanın yapılacak müdahaleye ilişkin rıza göstermesi noktasında hekimin aydınlatma yükümlülüğünü gereğince yerine getirmiş olması büyük önem </a:t>
            </a:r>
            <a:r>
              <a:rPr lang="tr-TR" dirty="0" smtClean="0"/>
              <a:t>taşımaktadır.</a:t>
            </a:r>
            <a:endParaRPr lang="tr-TR" dirty="0"/>
          </a:p>
        </p:txBody>
      </p:sp>
    </p:spTree>
    <p:extLst>
      <p:ext uri="{BB962C8B-B14F-4D97-AF65-F5344CB8AC3E}">
        <p14:creationId xmlns:p14="http://schemas.microsoft.com/office/powerpoint/2010/main" val="12974800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84212" y="293704"/>
            <a:ext cx="8534400" cy="1507067"/>
          </a:xfrm>
        </p:spPr>
        <p:txBody>
          <a:bodyPr/>
          <a:lstStyle/>
          <a:p>
            <a:r>
              <a:rPr lang="tr-TR" dirty="0"/>
              <a:t>Hekimin Sır Saklama Yükümlülüğü</a:t>
            </a:r>
            <a:r>
              <a:rPr lang="tr-TR" dirty="0"/>
              <a:t> </a:t>
            </a:r>
          </a:p>
        </p:txBody>
      </p:sp>
      <p:sp>
        <p:nvSpPr>
          <p:cNvPr id="3" name="İçerik Yer Tutucusu 2"/>
          <p:cNvSpPr>
            <a:spLocks noGrp="1"/>
          </p:cNvSpPr>
          <p:nvPr>
            <p:ph idx="1"/>
          </p:nvPr>
        </p:nvSpPr>
        <p:spPr>
          <a:xfrm>
            <a:off x="684212" y="2146738"/>
            <a:ext cx="8534400" cy="3615267"/>
          </a:xfrm>
        </p:spPr>
        <p:txBody>
          <a:bodyPr>
            <a:normAutofit fontScale="70000" lnSpcReduction="20000"/>
          </a:bodyPr>
          <a:lstStyle/>
          <a:p>
            <a:r>
              <a:rPr lang="tr-TR" dirty="0"/>
              <a:t>Hasta ile hekim arasındaki ilişki yukarıda da belirtildiği gibi bir vekalet sözleşmesi, güven unsuru bu ilişkide ön plandadır. Hekim, bu güven ilişkisi dolayısıyla hastanın kendisine vermiş olduğu bilgileri saklama yükümlülüğü altındadır. Bu yükümlülük, hasta ile hekim arasında bulunan vekalet sözleşmesinden doğan bir yükümlülük olan sadakat yükümlülüğünden </a:t>
            </a:r>
            <a:r>
              <a:rPr lang="tr-TR" dirty="0" smtClean="0"/>
              <a:t>kaynaklanmaktadır.</a:t>
            </a:r>
          </a:p>
          <a:p>
            <a:r>
              <a:rPr lang="tr-TR" dirty="0"/>
              <a:t>Hekimin bu yükümlülüğü, başta Hipokrat Yeminine dayanmaktadır.</a:t>
            </a:r>
          </a:p>
          <a:p>
            <a:r>
              <a:rPr lang="tr-TR" dirty="0"/>
              <a:t>Mevzuatımızda bu yükümlülüğü hekime Tıbbi Deontoloji Tüzüğünün 4. maddesinin birinci fıkrası vermiştir:</a:t>
            </a:r>
          </a:p>
          <a:p>
            <a:pPr marL="0" indent="0">
              <a:buNone/>
            </a:pPr>
            <a:r>
              <a:rPr lang="tr-TR" i="1" dirty="0"/>
              <a:t>“Tabip ve diş tabibi, meslek ve sanatının icrası vesilesiyle muttali olduğu sırları, kanuni mecburiyet olmadıkça, ifşa edemez.”</a:t>
            </a:r>
            <a:endParaRPr lang="tr-TR" dirty="0"/>
          </a:p>
          <a:p>
            <a:r>
              <a:rPr lang="tr-TR" dirty="0"/>
              <a:t>Ayrıca Hasta hakları Yönetmeliği’nin 20. maddesi de bunu bir hasta hakkı olarak tanımlamakta ve şu şekilde ifade etmektedir:</a:t>
            </a:r>
          </a:p>
          <a:p>
            <a:pPr marL="0" indent="0">
              <a:buNone/>
            </a:pPr>
            <a:r>
              <a:rPr lang="tr-TR" i="1" dirty="0"/>
              <a:t>“İlgili mevzuat hükümlerine ve hastalığın mahiyetine göre yetkili mercilerce alınacak tedbirlerin gerektirdiği haller dışında; hasta, sağlık durumu hakkında kendisine veya ailesine veya yakınlarına bilgi verilmemesini isteyebilir.”</a:t>
            </a:r>
            <a:endParaRPr lang="tr-TR" dirty="0"/>
          </a:p>
          <a:p>
            <a:pPr marL="0" indent="0">
              <a:buNone/>
            </a:pPr>
            <a:endParaRPr lang="tr-TR" dirty="0"/>
          </a:p>
        </p:txBody>
      </p:sp>
    </p:spTree>
    <p:extLst>
      <p:ext uri="{BB962C8B-B14F-4D97-AF65-F5344CB8AC3E}">
        <p14:creationId xmlns:p14="http://schemas.microsoft.com/office/powerpoint/2010/main" val="18664456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84212" y="493401"/>
            <a:ext cx="8534400" cy="1507067"/>
          </a:xfrm>
        </p:spPr>
        <p:txBody>
          <a:bodyPr/>
          <a:lstStyle/>
          <a:p>
            <a:r>
              <a:rPr lang="tr-TR" dirty="0"/>
              <a:t>Hekimin İhbar Yükümlülüğü</a:t>
            </a:r>
            <a:r>
              <a:rPr lang="tr-TR" dirty="0"/>
              <a:t> </a:t>
            </a:r>
          </a:p>
        </p:txBody>
      </p:sp>
      <p:sp>
        <p:nvSpPr>
          <p:cNvPr id="3" name="İçerik Yer Tutucusu 2"/>
          <p:cNvSpPr>
            <a:spLocks noGrp="1"/>
          </p:cNvSpPr>
          <p:nvPr>
            <p:ph idx="1"/>
          </p:nvPr>
        </p:nvSpPr>
        <p:spPr>
          <a:xfrm>
            <a:off x="684212" y="2304394"/>
            <a:ext cx="8534400" cy="3615267"/>
          </a:xfrm>
        </p:spPr>
        <p:txBody>
          <a:bodyPr/>
          <a:lstStyle/>
          <a:p>
            <a:r>
              <a:rPr lang="tr-TR" dirty="0"/>
              <a:t>Hekim, öncelikle toplumun sağlığını düşünmek zorunda olduğundan, her ne kadar sır saklamak zorunda olsa da belli durumlarda da ihbar yükümlülüğü bulunmaktadır. Hekimin ihbar yükümlülüğü, sır saklama yükümlülüğünün tersini oluşturduğundan, hekimin sorumluluğunun belirlenmesinde, ne zaman ihbar yükümünün devreye gireceği önem taşımaktadır</a:t>
            </a:r>
            <a:r>
              <a:rPr lang="tr-TR" dirty="0" smtClean="0"/>
              <a:t>.</a:t>
            </a:r>
            <a:endParaRPr lang="tr-TR" dirty="0"/>
          </a:p>
        </p:txBody>
      </p:sp>
    </p:spTree>
    <p:extLst>
      <p:ext uri="{BB962C8B-B14F-4D97-AF65-F5344CB8AC3E}">
        <p14:creationId xmlns:p14="http://schemas.microsoft.com/office/powerpoint/2010/main" val="1859818658"/>
      </p:ext>
    </p:extLst>
  </p:cSld>
  <p:clrMapOvr>
    <a:masterClrMapping/>
  </p:clrMapOvr>
</p:sld>
</file>

<file path=ppt/theme/theme1.xml><?xml version="1.0" encoding="utf-8"?>
<a:theme xmlns:a="http://schemas.openxmlformats.org/drawingml/2006/main" name="Dilim">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Dilim</Template>
  <TotalTime>7</TotalTime>
  <Words>857</Words>
  <Application>Microsoft Macintosh PowerPoint</Application>
  <PresentationFormat>Geniş Ekran</PresentationFormat>
  <Paragraphs>41</Paragraphs>
  <Slides>10</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10</vt:i4>
      </vt:variant>
    </vt:vector>
  </HeadingPairs>
  <TitlesOfParts>
    <vt:vector size="13" baseType="lpstr">
      <vt:lpstr>Century Gothic</vt:lpstr>
      <vt:lpstr>Wingdings 3</vt:lpstr>
      <vt:lpstr>Dilim</vt:lpstr>
      <vt:lpstr>Sağlık bilimleri fakültesi</vt:lpstr>
      <vt:lpstr>ıx. bölüm</vt:lpstr>
      <vt:lpstr>En Uygun Tedaviyi Seçme Yükümlülüğü </vt:lpstr>
      <vt:lpstr>Malpraktisten Kaçınma Yükümlülüğü </vt:lpstr>
      <vt:lpstr>Dikkat ve Özen Gösterme Yükümlülüğü </vt:lpstr>
      <vt:lpstr>Hekimin Aydınlatma Yükümlülüğü </vt:lpstr>
      <vt:lpstr>Hastanın Rızasını (Aydınlatılmış Onam) Alma Yükümlülüğü </vt:lpstr>
      <vt:lpstr>Hekimin Sır Saklama Yükümlülüğü </vt:lpstr>
      <vt:lpstr>Hekimin İhbar Yükümlülüğü </vt:lpstr>
      <vt:lpstr>Hekimin Dosya Tutma Yükümlülüğü </vt:lpstr>
    </vt:vector>
  </TitlesOfParts>
  <Company/>
  <LinksUpToDate>false</LinksUpToDate>
  <SharedDoc>false</SharedDoc>
  <HyperlinksChanged>false</HyperlinksChanged>
  <AppVersion>15.0033</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Sağlık bilimleri fakültesi</dc:title>
  <dc:creator>Tuğçe ORAL</dc:creator>
  <cp:lastModifiedBy>Tuğçe ORAL</cp:lastModifiedBy>
  <cp:revision>1</cp:revision>
  <dcterms:created xsi:type="dcterms:W3CDTF">2018-09-24T12:06:30Z</dcterms:created>
  <dcterms:modified xsi:type="dcterms:W3CDTF">2018-09-24T12:13:59Z</dcterms:modified>
</cp:coreProperties>
</file>