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7" r:id="rId7"/>
    <p:sldId id="261" r:id="rId8"/>
    <p:sldId id="262" r:id="rId9"/>
    <p:sldId id="263" r:id="rId10"/>
    <p:sldId id="264" r:id="rId11"/>
    <p:sldId id="265" r:id="rId12"/>
    <p:sldId id="266" r:id="rId13"/>
    <p:sldId id="267" r:id="rId14"/>
    <p:sldId id="268" r:id="rId15"/>
    <p:sldId id="269" r:id="rId16"/>
    <p:sldId id="270" r:id="rId17"/>
    <p:sldId id="288"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14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3B17744-978D-42DE-B79C-F345442107ED}" type="datetimeFigureOut">
              <a:rPr lang="tr-TR" smtClean="0"/>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1FDE6A-2D68-4784-8390-AF5EA4AFEA9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17744-978D-42DE-B79C-F345442107ED}" type="datetimeFigureOut">
              <a:rPr lang="tr-TR" smtClean="0"/>
              <a:t>15.12.2017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FDE6A-2D68-4784-8390-AF5EA4AFEA9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acsyazilimi.com/pacs/pacs_dicom_nedi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rfid.itu.edu.t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hl7.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nvi.gov.tr/Hakkimizda/Projeler,Spot_Mernis.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who.int/classifications/icd/e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gmdn.com.tr/"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whocc.no/atc/structure_and_principle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143000"/>
          </a:xfrm>
        </p:spPr>
        <p:txBody>
          <a:bodyPr>
            <a:normAutofit fontScale="90000"/>
          </a:bodyPr>
          <a:lstStyle/>
          <a:p>
            <a:r>
              <a:rPr lang="tr-TR" b="1" dirty="0" smtClean="0"/>
              <a:t>IHE (</a:t>
            </a:r>
            <a:r>
              <a:rPr lang="tr-TR" b="1" dirty="0" err="1" smtClean="0"/>
              <a:t>Integrating</a:t>
            </a:r>
            <a:r>
              <a:rPr lang="tr-TR" b="1" dirty="0" smtClean="0"/>
              <a:t> </a:t>
            </a:r>
            <a:r>
              <a:rPr lang="tr-TR" b="1" dirty="0" err="1" smtClean="0"/>
              <a:t>the</a:t>
            </a:r>
            <a:r>
              <a:rPr lang="tr-TR" b="1" dirty="0" smtClean="0"/>
              <a:t> </a:t>
            </a:r>
            <a:r>
              <a:rPr lang="tr-TR" b="1" dirty="0" err="1" smtClean="0"/>
              <a:t>Healthcare</a:t>
            </a:r>
            <a:r>
              <a:rPr lang="tr-TR" b="1" dirty="0" smtClean="0"/>
              <a:t> </a:t>
            </a:r>
            <a:r>
              <a:rPr lang="tr-TR" b="1" dirty="0" err="1" smtClean="0"/>
              <a:t>Enterprise</a:t>
            </a:r>
            <a:r>
              <a:rPr lang="tr-TR" b="1" dirty="0" smtClean="0"/>
              <a:t> - Sağlık Girişimcileri Birliği)</a:t>
            </a:r>
            <a:br>
              <a:rPr lang="tr-TR" b="1" dirty="0" smtClean="0"/>
            </a:br>
            <a:endParaRPr lang="tr-TR" dirty="0"/>
          </a:p>
        </p:txBody>
      </p:sp>
      <p:sp>
        <p:nvSpPr>
          <p:cNvPr id="3" name="2 İçerik Yer Tutucusu"/>
          <p:cNvSpPr>
            <a:spLocks noGrp="1"/>
          </p:cNvSpPr>
          <p:nvPr>
            <p:ph idx="1"/>
          </p:nvPr>
        </p:nvSpPr>
        <p:spPr>
          <a:xfrm>
            <a:off x="395536" y="1700808"/>
            <a:ext cx="8424936" cy="4425355"/>
          </a:xfrm>
        </p:spPr>
        <p:txBody>
          <a:bodyPr>
            <a:normAutofit fontScale="70000" lnSpcReduction="20000"/>
          </a:bodyPr>
          <a:lstStyle/>
          <a:p>
            <a:pPr algn="just"/>
            <a:r>
              <a:rPr lang="tr-TR" dirty="0" smtClean="0"/>
              <a:t>IHE (</a:t>
            </a:r>
            <a:r>
              <a:rPr lang="tr-TR" dirty="0" err="1" smtClean="0"/>
              <a:t>Integrating</a:t>
            </a:r>
            <a:r>
              <a:rPr lang="tr-TR" dirty="0" smtClean="0"/>
              <a:t> </a:t>
            </a:r>
            <a:r>
              <a:rPr lang="tr-TR" dirty="0" err="1" smtClean="0"/>
              <a:t>the</a:t>
            </a:r>
            <a:r>
              <a:rPr lang="tr-TR" dirty="0" smtClean="0"/>
              <a:t> </a:t>
            </a:r>
            <a:r>
              <a:rPr lang="tr-TR" dirty="0" err="1" smtClean="0"/>
              <a:t>Healthcare</a:t>
            </a:r>
            <a:r>
              <a:rPr lang="tr-TR" dirty="0" smtClean="0"/>
              <a:t> </a:t>
            </a:r>
            <a:r>
              <a:rPr lang="tr-TR" dirty="0" err="1" smtClean="0"/>
              <a:t>Enterprise</a:t>
            </a:r>
            <a:r>
              <a:rPr lang="tr-TR" dirty="0" smtClean="0"/>
              <a:t> - Sağlık Girişimcileri Birliği): Sağlık endüstrisi ve profesyonellerinin sağlık bilgi paylaşımında bilişim sistemlerinin kullanımını yaygınlaştırmak amacıyla kurulmuş bir birliktir. RSNA (</a:t>
            </a:r>
            <a:r>
              <a:rPr lang="tr-TR" dirty="0" err="1" smtClean="0"/>
              <a:t>Radiological</a:t>
            </a:r>
            <a:r>
              <a:rPr lang="tr-TR" dirty="0" smtClean="0"/>
              <a:t> </a:t>
            </a:r>
            <a:r>
              <a:rPr lang="tr-TR" dirty="0" err="1" smtClean="0"/>
              <a:t>Society</a:t>
            </a:r>
            <a:r>
              <a:rPr lang="tr-TR" dirty="0" smtClean="0"/>
              <a:t> of North </a:t>
            </a:r>
            <a:r>
              <a:rPr lang="tr-TR" dirty="0" err="1" smtClean="0"/>
              <a:t>America</a:t>
            </a:r>
            <a:r>
              <a:rPr lang="tr-TR" dirty="0" smtClean="0"/>
              <a:t>), HIMSS (</a:t>
            </a:r>
            <a:r>
              <a:rPr lang="tr-TR" dirty="0" err="1" smtClean="0"/>
              <a:t>Healthcare</a:t>
            </a:r>
            <a:r>
              <a:rPr lang="tr-TR" dirty="0" smtClean="0"/>
              <a:t> </a:t>
            </a:r>
            <a:r>
              <a:rPr lang="tr-TR" dirty="0" err="1" smtClean="0"/>
              <a:t>Information</a:t>
            </a:r>
            <a:r>
              <a:rPr lang="tr-TR" dirty="0" smtClean="0"/>
              <a:t> </a:t>
            </a:r>
            <a:r>
              <a:rPr lang="tr-TR" dirty="0" err="1" smtClean="0"/>
              <a:t>Management</a:t>
            </a:r>
            <a:r>
              <a:rPr lang="tr-TR" dirty="0" smtClean="0"/>
              <a:t> </a:t>
            </a:r>
            <a:r>
              <a:rPr lang="tr-TR" dirty="0" err="1" smtClean="0"/>
              <a:t>Systems</a:t>
            </a:r>
            <a:r>
              <a:rPr lang="tr-TR" dirty="0" smtClean="0"/>
              <a:t> </a:t>
            </a:r>
            <a:r>
              <a:rPr lang="tr-TR" dirty="0" err="1" smtClean="0"/>
              <a:t>Society</a:t>
            </a:r>
            <a:r>
              <a:rPr lang="tr-TR" dirty="0" smtClean="0"/>
              <a:t>), ACC (</a:t>
            </a:r>
            <a:r>
              <a:rPr lang="tr-TR" dirty="0" err="1" smtClean="0"/>
              <a:t>American</a:t>
            </a:r>
            <a:r>
              <a:rPr lang="tr-TR" dirty="0" smtClean="0"/>
              <a:t> </a:t>
            </a:r>
            <a:r>
              <a:rPr lang="tr-TR" dirty="0" err="1" smtClean="0"/>
              <a:t>College</a:t>
            </a:r>
            <a:r>
              <a:rPr lang="tr-TR" dirty="0" smtClean="0"/>
              <a:t> of </a:t>
            </a:r>
            <a:r>
              <a:rPr lang="tr-TR" dirty="0" err="1" smtClean="0"/>
              <a:t>Cardiology</a:t>
            </a:r>
            <a:r>
              <a:rPr lang="tr-TR" dirty="0" smtClean="0"/>
              <a:t>) tarafından 1997 yılında kurulan ve günümüzde çok sayıda meslek kuruluşu, hizmet sağlayıcı, ulusal sağlık otoritesi ve standart organizasyonu tarafından desteklenen, kar amacı gütmeyen bir kuruluştur. Bir standart kuruluşu değildir. Ancak var olan standartları kullanarak teknik çerçeveler oluşturur. IHE,  uluslararası bir kuruluş olup kaliteli ve etkin sağlık bilgi sistemlerini ve bu sistemlerin kullanımında karşılaşılan klinik sorunların çözümünü hedefler. Amacı tüm sağlık bilgi sistemleri olmakla birlikte PACS ve </a:t>
            </a:r>
            <a:r>
              <a:rPr lang="tr-TR" dirty="0" err="1" smtClean="0"/>
              <a:t>teleradyoloji</a:t>
            </a:r>
            <a:r>
              <a:rPr lang="tr-TR" dirty="0" smtClean="0"/>
              <a:t> önemli çalışma alanlarındandır. IHE, özellikle kurumlar arasında bilgi alışverişi gereksinimi artması ile sağlık bilgi sistemleri için alternatifi olmayan bir kuruluş olma yolundadır. </a:t>
            </a:r>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smtClean="0"/>
              <a:t>PACS (Picture </a:t>
            </a:r>
            <a:r>
              <a:rPr lang="tr-TR" sz="3100" b="1" dirty="0" err="1" smtClean="0"/>
              <a:t>Archiving</a:t>
            </a:r>
            <a:r>
              <a:rPr lang="tr-TR" sz="3100" b="1" dirty="0" smtClean="0"/>
              <a:t> </a:t>
            </a:r>
            <a:r>
              <a:rPr lang="tr-TR" sz="3100" b="1" dirty="0" err="1" smtClean="0"/>
              <a:t>and</a:t>
            </a:r>
            <a:r>
              <a:rPr lang="tr-TR" sz="3100" b="1" dirty="0" smtClean="0"/>
              <a:t> </a:t>
            </a:r>
            <a:r>
              <a:rPr lang="tr-TR" sz="3100" b="1" dirty="0" err="1" smtClean="0"/>
              <a:t>Communication</a:t>
            </a:r>
            <a:r>
              <a:rPr lang="tr-TR" sz="3100" b="1" dirty="0" smtClean="0"/>
              <a:t> </a:t>
            </a:r>
            <a:r>
              <a:rPr lang="tr-TR" sz="3100" b="1" dirty="0" err="1" smtClean="0"/>
              <a:t>Systems</a:t>
            </a:r>
            <a:r>
              <a:rPr lang="tr-TR" sz="3100" b="1" dirty="0" smtClean="0"/>
              <a:t> - Görüntü Saklama ve İletişim Sistemleri</a:t>
            </a:r>
            <a:r>
              <a:rPr lang="tr-TR" b="1" dirty="0" smtClean="0"/>
              <a:t/>
            </a:r>
            <a:br>
              <a:rPr lang="tr-TR" b="1" dirty="0" smtClean="0"/>
            </a:br>
            <a:endParaRPr lang="tr-TR" dirty="0"/>
          </a:p>
        </p:txBody>
      </p:sp>
      <p:sp>
        <p:nvSpPr>
          <p:cNvPr id="3" name="2 İçerik Yer Tutucusu"/>
          <p:cNvSpPr>
            <a:spLocks noGrp="1"/>
          </p:cNvSpPr>
          <p:nvPr>
            <p:ph idx="1"/>
          </p:nvPr>
        </p:nvSpPr>
        <p:spPr>
          <a:xfrm>
            <a:off x="457200" y="1196752"/>
            <a:ext cx="8229600" cy="4929411"/>
          </a:xfrm>
        </p:spPr>
        <p:txBody>
          <a:bodyPr>
            <a:normAutofit fontScale="62500" lnSpcReduction="20000"/>
          </a:bodyPr>
          <a:lstStyle/>
          <a:p>
            <a:r>
              <a:rPr lang="tr-TR" b="1" dirty="0" smtClean="0"/>
              <a:t>PACS (Picture </a:t>
            </a:r>
            <a:r>
              <a:rPr lang="tr-TR" b="1" dirty="0" err="1" smtClean="0"/>
              <a:t>Archiving</a:t>
            </a:r>
            <a:r>
              <a:rPr lang="tr-TR" b="1" dirty="0" smtClean="0"/>
              <a:t> </a:t>
            </a:r>
            <a:r>
              <a:rPr lang="tr-TR" b="1" dirty="0" err="1" smtClean="0"/>
              <a:t>and</a:t>
            </a:r>
            <a:r>
              <a:rPr lang="tr-TR" b="1" dirty="0" smtClean="0"/>
              <a:t> </a:t>
            </a:r>
            <a:r>
              <a:rPr lang="tr-TR" b="1" dirty="0" err="1" smtClean="0"/>
              <a:t>Communication</a:t>
            </a:r>
            <a:r>
              <a:rPr lang="tr-TR" b="1" dirty="0" smtClean="0"/>
              <a:t> </a:t>
            </a:r>
            <a:r>
              <a:rPr lang="tr-TR" b="1" dirty="0" err="1" smtClean="0"/>
              <a:t>Systems</a:t>
            </a:r>
            <a:r>
              <a:rPr lang="tr-TR" b="1" dirty="0" smtClean="0"/>
              <a:t> - Görüntü Saklama ve İletişim Sistemleri):</a:t>
            </a:r>
            <a:r>
              <a:rPr lang="tr-TR" dirty="0" smtClean="0"/>
              <a:t> Görüntülerin saklanması, erişimi, dağıtımı ve sunumu için kullanılan yönetim sistemlerine verilen genel addır. Tıbbi görüntülerin saklanması için dünyada kullanılan en yaygın görüntü biçimi </a:t>
            </a:r>
            <a:r>
              <a:rPr lang="tr-TR" dirty="0" err="1" smtClean="0"/>
              <a:t>DICOM'dur</a:t>
            </a:r>
            <a:r>
              <a:rPr lang="tr-TR" dirty="0" smtClean="0"/>
              <a:t>.</a:t>
            </a:r>
          </a:p>
          <a:p>
            <a:r>
              <a:rPr lang="tr-TR" dirty="0" smtClean="0"/>
              <a:t>PACS; röntgen, ultrason, MR, bilgisayarlı tomografi, mamografi gibi tıp alanında kullanılan görüntü kaydedici cihazların sağladığı görüntülerin tek bir kaynaktan yönetilmesini sağlar. PACS kurulumundan, görüntü işleme ve değerlendirme süreçleri tamamlandıktan sonra, istemde bulunan doktorun kendi bilgisayarından, radyoloji uzmanının raporuna ve ekindeki görüntülere erişebildiği, bunları hastanın diğer bulguları ile birlikte değerlendirebildiği ve gerekli durumlarda, görüntülerin, amacına uygun çözünürlüklerde, kurum ağının dışındaki kişi veya kurumlara iletilebildiği bir iletişim sistemi anlaşılmalıdır.</a:t>
            </a:r>
          </a:p>
          <a:p>
            <a:r>
              <a:rPr lang="tr-TR" dirty="0" smtClean="0"/>
              <a:t>Bu anlamda bir görüntü ve iletişim yönetimi sağlanabilmesi için </a:t>
            </a:r>
            <a:r>
              <a:rPr lang="tr-TR" dirty="0" err="1" smtClean="0"/>
              <a:t>PACS'ın</a:t>
            </a:r>
            <a:r>
              <a:rPr lang="tr-TR" dirty="0" smtClean="0"/>
              <a:t> RIS (Radyoloji Bilgi Sistemi) ile bütünleşik çalışması, </a:t>
            </a:r>
            <a:r>
              <a:rPr lang="tr-TR" dirty="0" err="1" smtClean="0"/>
              <a:t>PACS'ın</a:t>
            </a:r>
            <a:r>
              <a:rPr lang="tr-TR" dirty="0" smtClean="0"/>
              <a:t> mimarisinin merkezinde </a:t>
            </a:r>
            <a:r>
              <a:rPr lang="tr-TR" dirty="0" err="1" smtClean="0"/>
              <a:t>RIS'in</a:t>
            </a:r>
            <a:r>
              <a:rPr lang="tr-TR" dirty="0" smtClean="0"/>
              <a:t> yer alması gereklidir.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PACS (Picture </a:t>
            </a:r>
            <a:r>
              <a:rPr lang="tr-TR" sz="2800" b="1" dirty="0" err="1" smtClean="0"/>
              <a:t>Archiving</a:t>
            </a:r>
            <a:r>
              <a:rPr lang="tr-TR" sz="2800" b="1" dirty="0" smtClean="0"/>
              <a:t> </a:t>
            </a:r>
            <a:r>
              <a:rPr lang="tr-TR" sz="2800" b="1" dirty="0" err="1" smtClean="0"/>
              <a:t>and</a:t>
            </a:r>
            <a:r>
              <a:rPr lang="tr-TR" sz="2800" b="1" dirty="0" smtClean="0"/>
              <a:t> </a:t>
            </a:r>
            <a:r>
              <a:rPr lang="tr-TR" sz="2800" b="1" dirty="0" err="1" smtClean="0"/>
              <a:t>Communication</a:t>
            </a:r>
            <a:r>
              <a:rPr lang="tr-TR" sz="2800" b="1" dirty="0" smtClean="0"/>
              <a:t> </a:t>
            </a:r>
            <a:r>
              <a:rPr lang="tr-TR" sz="2800" b="1" dirty="0" err="1" smtClean="0"/>
              <a:t>Systems</a:t>
            </a:r>
            <a:r>
              <a:rPr lang="tr-TR" sz="2800" b="1" dirty="0" smtClean="0"/>
              <a:t> - Görüntü Saklama ve İletişim Sistemleri</a:t>
            </a:r>
            <a:endParaRPr lang="tr-TR" sz="2800" dirty="0"/>
          </a:p>
        </p:txBody>
      </p:sp>
      <p:sp>
        <p:nvSpPr>
          <p:cNvPr id="3" name="2 İçerik Yer Tutucusu"/>
          <p:cNvSpPr>
            <a:spLocks noGrp="1"/>
          </p:cNvSpPr>
          <p:nvPr>
            <p:ph idx="1"/>
          </p:nvPr>
        </p:nvSpPr>
        <p:spPr/>
        <p:txBody>
          <a:bodyPr>
            <a:normAutofit fontScale="77500" lnSpcReduction="20000"/>
          </a:bodyPr>
          <a:lstStyle/>
          <a:p>
            <a:r>
              <a:rPr lang="tr-TR" dirty="0" smtClean="0"/>
              <a:t>PACS sistemlerinin iki temel kullanım alanı vardır:</a:t>
            </a:r>
          </a:p>
          <a:p>
            <a:r>
              <a:rPr lang="tr-TR" b="1" dirty="0" smtClean="0"/>
              <a:t>Radyolojik görüntülerin  basılmasını ortadan kaldırmak:</a:t>
            </a:r>
            <a:r>
              <a:rPr lang="tr-TR" dirty="0" smtClean="0"/>
              <a:t> PACS sistemleri, film arşivleri gibi kâğıt tabanlı tıbbi görüntüleri ortadan kaldırmaktadır. Dijital yedekleme birimlerinin ucuzlamasıyla, PACS hem maliyet açısından hem de saklama alanı açısından film arşivlerinden daha avantajlı hale gelmiştir. Aynı sağlık merkezinde çekilen görüntülere anında erişim sağlanabiliyor olması </a:t>
            </a:r>
            <a:r>
              <a:rPr lang="tr-TR" dirty="0" err="1" smtClean="0"/>
              <a:t>PACS’ın</a:t>
            </a:r>
            <a:r>
              <a:rPr lang="tr-TR" dirty="0" smtClean="0"/>
              <a:t> film arşivlerine olan bir diğer üstünlüğüdür.</a:t>
            </a:r>
          </a:p>
          <a:p>
            <a:r>
              <a:rPr lang="tr-TR" b="1" dirty="0" smtClean="0"/>
              <a:t>Uzaktan erişim:</a:t>
            </a:r>
            <a:r>
              <a:rPr lang="tr-TR" dirty="0" smtClean="0"/>
              <a:t> PACS, geleneksel yöntemlerle mümkün olmayan, sağlık merkezi dışından görüntülere erişebilmeyi ve raporlayabilmeyi mümkün hale getirmiştir. Tele-radyoloji sistemleri sayesinde farklı yerlerde bulunan doktorlar aynı görüntülere ve aynı bilgilere aynı anda erişebilmektedir.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b="1" dirty="0" smtClean="0"/>
              <a:t>DICOM (</a:t>
            </a:r>
            <a:r>
              <a:rPr lang="tr-TR" sz="3600" b="1" dirty="0" err="1" smtClean="0"/>
              <a:t>Digital</a:t>
            </a:r>
            <a:r>
              <a:rPr lang="tr-TR" sz="3600" b="1" dirty="0" smtClean="0"/>
              <a:t> </a:t>
            </a:r>
            <a:r>
              <a:rPr lang="tr-TR" sz="3600" b="1" dirty="0" err="1" smtClean="0"/>
              <a:t>Imaging</a:t>
            </a:r>
            <a:r>
              <a:rPr lang="tr-TR" sz="3600" b="1" dirty="0" smtClean="0"/>
              <a:t> </a:t>
            </a:r>
            <a:r>
              <a:rPr lang="tr-TR" sz="3600" b="1" dirty="0" err="1" smtClean="0"/>
              <a:t>and</a:t>
            </a:r>
            <a:r>
              <a:rPr lang="tr-TR" sz="3600" b="1" dirty="0" smtClean="0"/>
              <a:t> </a:t>
            </a:r>
            <a:r>
              <a:rPr lang="tr-TR" sz="3600" b="1" dirty="0" err="1" smtClean="0"/>
              <a:t>Communications</a:t>
            </a:r>
            <a:r>
              <a:rPr lang="tr-TR" sz="3600" b="1" dirty="0" smtClean="0"/>
              <a:t> in </a:t>
            </a:r>
            <a:r>
              <a:rPr lang="tr-TR" sz="3600" b="1" dirty="0" err="1" smtClean="0"/>
              <a:t>Medicine</a:t>
            </a:r>
            <a:r>
              <a:rPr lang="tr-TR" sz="3600" b="1" dirty="0" smtClean="0"/>
              <a:t> - Tıpta Dijital Görüntüleme ve İletişim</a:t>
            </a:r>
            <a:br>
              <a:rPr lang="tr-TR" sz="3600" b="1" dirty="0" smtClean="0"/>
            </a:br>
            <a:endParaRPr lang="tr-TR" sz="3600" dirty="0"/>
          </a:p>
        </p:txBody>
      </p:sp>
      <p:sp>
        <p:nvSpPr>
          <p:cNvPr id="3" name="2 İçerik Yer Tutucusu"/>
          <p:cNvSpPr>
            <a:spLocks noGrp="1"/>
          </p:cNvSpPr>
          <p:nvPr>
            <p:ph idx="1"/>
          </p:nvPr>
        </p:nvSpPr>
        <p:spPr>
          <a:xfrm>
            <a:off x="457200" y="1268760"/>
            <a:ext cx="8291264" cy="5589240"/>
          </a:xfrm>
        </p:spPr>
        <p:txBody>
          <a:bodyPr>
            <a:normAutofit fontScale="77500" lnSpcReduction="20000"/>
          </a:bodyPr>
          <a:lstStyle/>
          <a:p>
            <a:r>
              <a:rPr lang="tr-TR" b="1" dirty="0" smtClean="0"/>
              <a:t>DICOM (</a:t>
            </a:r>
            <a:r>
              <a:rPr lang="tr-TR" b="1" dirty="0" err="1" smtClean="0"/>
              <a:t>Digital</a:t>
            </a:r>
            <a:r>
              <a:rPr lang="tr-TR" b="1" dirty="0" smtClean="0"/>
              <a:t> </a:t>
            </a:r>
            <a:r>
              <a:rPr lang="tr-TR" b="1" dirty="0" err="1" smtClean="0"/>
              <a:t>Imaging</a:t>
            </a:r>
            <a:r>
              <a:rPr lang="tr-TR" b="1" dirty="0" smtClean="0"/>
              <a:t> </a:t>
            </a:r>
            <a:r>
              <a:rPr lang="tr-TR" b="1" dirty="0" err="1" smtClean="0"/>
              <a:t>and</a:t>
            </a:r>
            <a:r>
              <a:rPr lang="tr-TR" b="1" dirty="0" smtClean="0"/>
              <a:t> </a:t>
            </a:r>
            <a:r>
              <a:rPr lang="tr-TR" b="1" dirty="0" err="1" smtClean="0"/>
              <a:t>Communications</a:t>
            </a:r>
            <a:r>
              <a:rPr lang="tr-TR" b="1" dirty="0" smtClean="0"/>
              <a:t> in </a:t>
            </a:r>
            <a:r>
              <a:rPr lang="tr-TR" b="1" dirty="0" err="1" smtClean="0"/>
              <a:t>Medicine</a:t>
            </a:r>
            <a:r>
              <a:rPr lang="tr-TR" b="1" dirty="0" smtClean="0"/>
              <a:t> - Tıpta Dijital Görüntüleme ve İletişim): </a:t>
            </a:r>
            <a:r>
              <a:rPr lang="tr-TR" dirty="0" smtClean="0"/>
              <a:t>Görüntü Arşivleme ve İletişim Sistemleri; görüntülerin saklanması, geri çağrılması, dağıtımı ve sunumu için kullanılan yazılım ya da ağlara verilen isimdir. Tıbbi görüntüler PACS sistemlerinden bağımsız bir formatta saklanır. Tıbbi görüntülerin saklanması için en çok kullanılan format </a:t>
            </a:r>
            <a:r>
              <a:rPr lang="tr-TR" b="1" dirty="0" smtClean="0"/>
              <a:t>DICOM </a:t>
            </a:r>
            <a:r>
              <a:rPr lang="tr-TR" dirty="0" smtClean="0">
                <a:hlinkClick r:id="rId2" tooltip="DICOM Nedir."/>
              </a:rPr>
              <a:t>(</a:t>
            </a:r>
            <a:r>
              <a:rPr lang="tr-TR" dirty="0" err="1" smtClean="0">
                <a:hlinkClick r:id="rId2" tooltip="DICOM Nedir."/>
              </a:rPr>
              <a:t>Digital</a:t>
            </a:r>
            <a:r>
              <a:rPr lang="tr-TR" dirty="0" smtClean="0">
                <a:hlinkClick r:id="rId2" tooltip="DICOM Nedir."/>
              </a:rPr>
              <a:t> </a:t>
            </a:r>
            <a:r>
              <a:rPr lang="tr-TR" dirty="0" err="1" smtClean="0">
                <a:hlinkClick r:id="rId2" tooltip="DICOM Nedir."/>
              </a:rPr>
              <a:t>Imaging</a:t>
            </a:r>
            <a:r>
              <a:rPr lang="tr-TR" dirty="0" smtClean="0">
                <a:hlinkClick r:id="rId2" tooltip="DICOM Nedir."/>
              </a:rPr>
              <a:t> </a:t>
            </a:r>
            <a:r>
              <a:rPr lang="tr-TR" dirty="0" err="1" smtClean="0">
                <a:hlinkClick r:id="rId2" tooltip="DICOM Nedir."/>
              </a:rPr>
              <a:t>and</a:t>
            </a:r>
            <a:r>
              <a:rPr lang="tr-TR" dirty="0" smtClean="0">
                <a:hlinkClick r:id="rId2" tooltip="DICOM Nedir."/>
              </a:rPr>
              <a:t> </a:t>
            </a:r>
            <a:r>
              <a:rPr lang="tr-TR" dirty="0" err="1" smtClean="0">
                <a:hlinkClick r:id="rId2" tooltip="DICOM Nedir."/>
              </a:rPr>
              <a:t>Communications</a:t>
            </a:r>
            <a:r>
              <a:rPr lang="tr-TR" dirty="0" smtClean="0">
                <a:hlinkClick r:id="rId2" tooltip="DICOM Nedir."/>
              </a:rPr>
              <a:t> in </a:t>
            </a:r>
            <a:r>
              <a:rPr lang="tr-TR" dirty="0" err="1" smtClean="0">
                <a:hlinkClick r:id="rId2" tooltip="DICOM Nedir."/>
              </a:rPr>
              <a:t>Medicine</a:t>
            </a:r>
            <a:r>
              <a:rPr lang="tr-TR" dirty="0" smtClean="0">
                <a:hlinkClick r:id="rId2" tooltip="DICOM Nedir."/>
              </a:rPr>
              <a:t>) </a:t>
            </a:r>
            <a:r>
              <a:rPr lang="tr-TR" dirty="0" smtClean="0"/>
              <a:t>formatıdır. DICOM standardı tıbbi cihazlar ve sistemlerin birbirleriyle bağlanabilmesini kolaylaştırmak için tıbbi görüntüler ve görüntüyle ilgili bilgilerin formatlanmasının ve değiştirilmesinin yollarını tanımlar.</a:t>
            </a:r>
          </a:p>
          <a:p>
            <a:r>
              <a:rPr lang="tr-TR" dirty="0" smtClean="0"/>
              <a:t>Ulusal Elektrik Üreticileri Derneği (NEMA, </a:t>
            </a:r>
            <a:r>
              <a:rPr lang="tr-TR" dirty="0" err="1" smtClean="0"/>
              <a:t>National</a:t>
            </a:r>
            <a:r>
              <a:rPr lang="tr-TR" dirty="0" smtClean="0"/>
              <a:t> </a:t>
            </a:r>
            <a:r>
              <a:rPr lang="tr-TR" dirty="0" err="1" smtClean="0"/>
              <a:t>Electrical</a:t>
            </a:r>
            <a:r>
              <a:rPr lang="tr-TR" dirty="0" smtClean="0"/>
              <a:t> </a:t>
            </a:r>
            <a:r>
              <a:rPr lang="tr-TR" dirty="0" err="1" smtClean="0"/>
              <a:t>Manufacturers</a:t>
            </a:r>
            <a:r>
              <a:rPr lang="tr-TR" dirty="0" smtClean="0"/>
              <a:t> </a:t>
            </a:r>
            <a:r>
              <a:rPr lang="tr-TR" dirty="0" err="1" smtClean="0"/>
              <a:t>Association</a:t>
            </a:r>
            <a:r>
              <a:rPr lang="tr-TR" dirty="0" smtClean="0"/>
              <a:t>) tarafından desteklenen DICOM Standardı tıbbi görüntüleme ve sağlık bakımı bilgi teknolojisinin üreticileri ve kullanıcılarının ortak çabaları sonucunda geliştirilmiştir.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RIS (</a:t>
            </a:r>
            <a:r>
              <a:rPr lang="tr-TR" b="1" dirty="0" err="1" smtClean="0"/>
              <a:t>Radyology</a:t>
            </a:r>
            <a:r>
              <a:rPr lang="tr-TR" b="1" dirty="0" smtClean="0"/>
              <a:t> </a:t>
            </a:r>
            <a:r>
              <a:rPr lang="tr-TR" b="1" dirty="0" err="1" smtClean="0"/>
              <a:t>Information</a:t>
            </a:r>
            <a:r>
              <a:rPr lang="tr-TR" b="1" dirty="0" smtClean="0"/>
              <a:t> Service) - (RBS) Radyoloji Bilgi Sistemi)</a:t>
            </a:r>
            <a:br>
              <a:rPr lang="tr-TR" b="1" dirty="0" smtClean="0"/>
            </a:br>
            <a:endParaRPr lang="tr-TR" dirty="0"/>
          </a:p>
        </p:txBody>
      </p:sp>
      <p:sp>
        <p:nvSpPr>
          <p:cNvPr id="3" name="2 İçerik Yer Tutucusu"/>
          <p:cNvSpPr>
            <a:spLocks noGrp="1"/>
          </p:cNvSpPr>
          <p:nvPr>
            <p:ph idx="1"/>
          </p:nvPr>
        </p:nvSpPr>
        <p:spPr/>
        <p:txBody>
          <a:bodyPr>
            <a:normAutofit lnSpcReduction="10000"/>
          </a:bodyPr>
          <a:lstStyle/>
          <a:p>
            <a:r>
              <a:rPr lang="tr-TR" b="1" dirty="0" smtClean="0"/>
              <a:t>RIS (</a:t>
            </a:r>
            <a:r>
              <a:rPr lang="tr-TR" b="1" dirty="0" err="1" smtClean="0"/>
              <a:t>Radyology</a:t>
            </a:r>
            <a:r>
              <a:rPr lang="tr-TR" b="1" dirty="0" smtClean="0"/>
              <a:t> </a:t>
            </a:r>
            <a:r>
              <a:rPr lang="tr-TR" b="1" dirty="0" err="1" smtClean="0"/>
              <a:t>Information</a:t>
            </a:r>
            <a:r>
              <a:rPr lang="tr-TR" b="1" dirty="0" smtClean="0"/>
              <a:t> Service) - (RBS) Radyoloji Bilgi Sistemi):</a:t>
            </a:r>
            <a:r>
              <a:rPr lang="tr-TR" dirty="0" smtClean="0"/>
              <a:t> Radyolojide oluşturulan MR, BT ve US gibi görüntülerin PACS sistemine aktarılması ve yeniden kullanılması sırasında HBYS ile eş zamanlı çalışmasını sağlayan modüldür.</a:t>
            </a:r>
          </a:p>
          <a:p>
            <a:r>
              <a:rPr lang="tr-TR" dirty="0" smtClean="0"/>
              <a:t>RIS, PACS sistemi ile DICOM standartlarında haberleşirken HBYS ile HL7 standardında haberleşmektedir.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RFID (</a:t>
            </a:r>
            <a:r>
              <a:rPr lang="tr-TR" b="1" dirty="0" err="1" smtClean="0"/>
              <a:t>Radio</a:t>
            </a:r>
            <a:r>
              <a:rPr lang="tr-TR" b="1" dirty="0" smtClean="0"/>
              <a:t> </a:t>
            </a:r>
            <a:r>
              <a:rPr lang="tr-TR" b="1" dirty="0" err="1" smtClean="0"/>
              <a:t>Frequency</a:t>
            </a:r>
            <a:r>
              <a:rPr lang="tr-TR" b="1" dirty="0" smtClean="0"/>
              <a:t> </a:t>
            </a:r>
            <a:r>
              <a:rPr lang="tr-TR" b="1" dirty="0" err="1" smtClean="0"/>
              <a:t>Identification</a:t>
            </a:r>
            <a:r>
              <a:rPr lang="tr-TR" b="1" dirty="0" smtClean="0"/>
              <a:t> - Radyo Frekansı ile Tanımlama)</a:t>
            </a:r>
            <a:br>
              <a:rPr lang="tr-TR" b="1" dirty="0" smtClean="0"/>
            </a:b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RFID (</a:t>
            </a:r>
            <a:r>
              <a:rPr lang="tr-TR" b="1" dirty="0" err="1" smtClean="0"/>
              <a:t>Radio</a:t>
            </a:r>
            <a:r>
              <a:rPr lang="tr-TR" b="1" dirty="0" smtClean="0"/>
              <a:t> </a:t>
            </a:r>
            <a:r>
              <a:rPr lang="tr-TR" b="1" dirty="0" err="1" smtClean="0"/>
              <a:t>Frequency</a:t>
            </a:r>
            <a:r>
              <a:rPr lang="tr-TR" b="1" dirty="0" smtClean="0"/>
              <a:t> </a:t>
            </a:r>
            <a:r>
              <a:rPr lang="tr-TR" b="1" dirty="0" err="1" smtClean="0"/>
              <a:t>Identification</a:t>
            </a:r>
            <a:r>
              <a:rPr lang="tr-TR" b="1" dirty="0" smtClean="0"/>
              <a:t> - Radyo Frekansı ile Tanımlama):</a:t>
            </a:r>
            <a:r>
              <a:rPr lang="tr-TR" dirty="0" smtClean="0"/>
              <a:t> Radyo frekansı kullanarak nesneleri tekil ve otomatik olarak tanıma yöntemidir. RFID, temel olarak bir etiket ve okuyucudan meydana gelir. RFID etiketleri Elektronik Ürün Kodu (EPC) gibi nesne bilgilerini almak, saklamak ve göndermek için programlanabilirler. Ürün üzerine yerleştirilen etiketlerin okuyucu tarafından okunmasıyla tedarik zinciri yönetimi ile ilgili bilgiler otomatik olarak kaydedilebilir veya değiştirilebilir.</a:t>
            </a:r>
            <a:br>
              <a:rPr lang="tr-TR" dirty="0" smtClean="0"/>
            </a:br>
            <a:r>
              <a:rPr lang="tr-TR" dirty="0" smtClean="0"/>
              <a:t/>
            </a:r>
            <a:br>
              <a:rPr lang="tr-TR" dirty="0" smtClean="0"/>
            </a:br>
            <a:r>
              <a:rPr lang="tr-TR" dirty="0" smtClean="0"/>
              <a:t>Ayrıntılı bilgi için: </a:t>
            </a:r>
            <a:r>
              <a:rPr lang="tr-TR" dirty="0" smtClean="0">
                <a:hlinkClick r:id="rId2"/>
              </a:rPr>
              <a:t>http://www.</a:t>
            </a:r>
            <a:r>
              <a:rPr lang="tr-TR" dirty="0" err="1" smtClean="0">
                <a:hlinkClick r:id="rId2"/>
              </a:rPr>
              <a:t>rfid</a:t>
            </a:r>
            <a:r>
              <a:rPr lang="tr-TR" dirty="0" smtClean="0">
                <a:hlinkClick r:id="rId2"/>
              </a:rPr>
              <a:t>.</a:t>
            </a:r>
            <a:r>
              <a:rPr lang="tr-TR" dirty="0" err="1" smtClean="0">
                <a:hlinkClick r:id="rId2"/>
              </a:rPr>
              <a:t>itu</a:t>
            </a:r>
            <a:r>
              <a:rPr lang="tr-TR" dirty="0" smtClean="0">
                <a:hlinkClick r:id="rId2"/>
              </a:rPr>
              <a:t>.edu.tr/</a:t>
            </a:r>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HL-7 (</a:t>
            </a:r>
            <a:r>
              <a:rPr lang="tr-TR" b="1" dirty="0" err="1" smtClean="0"/>
              <a:t>Health</a:t>
            </a:r>
            <a:r>
              <a:rPr lang="tr-TR" b="1" dirty="0" smtClean="0"/>
              <a:t> </a:t>
            </a:r>
            <a:r>
              <a:rPr lang="tr-TR" b="1" dirty="0" err="1" smtClean="0"/>
              <a:t>Level</a:t>
            </a:r>
            <a:r>
              <a:rPr lang="tr-TR" b="1" dirty="0" smtClean="0"/>
              <a:t> Seven - Sağlık Seviye 7 Standardı)</a:t>
            </a:r>
            <a:br>
              <a:rPr lang="tr-TR" b="1" dirty="0" smtClean="0"/>
            </a:br>
            <a:endParaRPr lang="tr-TR" dirty="0"/>
          </a:p>
        </p:txBody>
      </p:sp>
      <p:sp>
        <p:nvSpPr>
          <p:cNvPr id="3" name="2 İçerik Yer Tutucusu"/>
          <p:cNvSpPr>
            <a:spLocks noGrp="1"/>
          </p:cNvSpPr>
          <p:nvPr>
            <p:ph idx="1"/>
          </p:nvPr>
        </p:nvSpPr>
        <p:spPr>
          <a:xfrm>
            <a:off x="457200" y="1600200"/>
            <a:ext cx="8686800" cy="5069160"/>
          </a:xfrm>
        </p:spPr>
        <p:txBody>
          <a:bodyPr>
            <a:normAutofit fontScale="77500" lnSpcReduction="20000"/>
          </a:bodyPr>
          <a:lstStyle/>
          <a:p>
            <a:r>
              <a:rPr lang="tr-TR" sz="3400" b="1" dirty="0" smtClean="0"/>
              <a:t>HL-7 (</a:t>
            </a:r>
            <a:r>
              <a:rPr lang="tr-TR" sz="3400" b="1" dirty="0" err="1" smtClean="0"/>
              <a:t>Health</a:t>
            </a:r>
            <a:r>
              <a:rPr lang="tr-TR" sz="3400" b="1" dirty="0" smtClean="0"/>
              <a:t> </a:t>
            </a:r>
            <a:r>
              <a:rPr lang="tr-TR" sz="3400" b="1" dirty="0" err="1" smtClean="0"/>
              <a:t>Level</a:t>
            </a:r>
            <a:r>
              <a:rPr lang="tr-TR" sz="3400" b="1" dirty="0" smtClean="0"/>
              <a:t> Seven - Sağlık Seviye 7 Standardı):</a:t>
            </a:r>
            <a:r>
              <a:rPr lang="tr-TR" sz="3400" dirty="0" smtClean="0"/>
              <a:t> HL7/</a:t>
            </a:r>
            <a:r>
              <a:rPr lang="tr-TR" sz="3400" dirty="0" err="1" smtClean="0"/>
              <a:t>Health</a:t>
            </a:r>
            <a:r>
              <a:rPr lang="tr-TR" sz="3400" dirty="0" smtClean="0"/>
              <a:t> </a:t>
            </a:r>
            <a:r>
              <a:rPr lang="tr-TR" sz="3400" dirty="0" err="1" smtClean="0"/>
              <a:t>Level</a:t>
            </a:r>
            <a:r>
              <a:rPr lang="tr-TR" sz="3400" dirty="0" smtClean="0"/>
              <a:t> Seven 1987 yılında kurulmuş olan bir standart geliştirme organizasyonudur. "</a:t>
            </a:r>
            <a:r>
              <a:rPr lang="tr-TR" sz="3400" dirty="0" err="1" smtClean="0"/>
              <a:t>Level</a:t>
            </a:r>
            <a:r>
              <a:rPr lang="tr-TR" sz="3400" dirty="0" smtClean="0"/>
              <a:t> Seven" erimi, </a:t>
            </a:r>
            <a:r>
              <a:rPr lang="tr-TR" sz="3400" dirty="0" err="1" smtClean="0"/>
              <a:t>ISO’nun</a:t>
            </a:r>
            <a:r>
              <a:rPr lang="tr-TR" sz="3400" dirty="0" smtClean="0"/>
              <a:t> açık sistemler arasındaki bağlantı modelinin (</a:t>
            </a:r>
            <a:r>
              <a:rPr lang="tr-TR" sz="3400" dirty="0" err="1" smtClean="0"/>
              <a:t>Open</a:t>
            </a:r>
            <a:r>
              <a:rPr lang="tr-TR" sz="3400" dirty="0" smtClean="0"/>
              <a:t> </a:t>
            </a:r>
            <a:r>
              <a:rPr lang="tr-TR" sz="3400" dirty="0" err="1" smtClean="0"/>
              <a:t>System</a:t>
            </a:r>
            <a:r>
              <a:rPr lang="tr-TR" sz="3400" dirty="0" smtClean="0"/>
              <a:t> </a:t>
            </a:r>
            <a:r>
              <a:rPr lang="tr-TR" sz="3400" dirty="0" err="1" smtClean="0"/>
              <a:t>Interconnection</a:t>
            </a:r>
            <a:r>
              <a:rPr lang="tr-TR" sz="3400" dirty="0" smtClean="0"/>
              <a:t> - OSI) en üst düzeyini (</a:t>
            </a:r>
            <a:r>
              <a:rPr lang="tr-TR" sz="3400" dirty="0" err="1" smtClean="0"/>
              <a:t>Level</a:t>
            </a:r>
            <a:r>
              <a:rPr lang="tr-TR" sz="3400" dirty="0" smtClean="0"/>
              <a:t> 7 </a:t>
            </a:r>
            <a:r>
              <a:rPr lang="tr-TR" sz="3400" dirty="0" err="1" smtClean="0"/>
              <a:t>Application</a:t>
            </a:r>
            <a:r>
              <a:rPr lang="tr-TR" sz="3400" dirty="0" smtClean="0"/>
              <a:t>: </a:t>
            </a:r>
            <a:r>
              <a:rPr lang="tr-TR" sz="3400" dirty="0" err="1" smtClean="0"/>
              <a:t>defines</a:t>
            </a:r>
            <a:r>
              <a:rPr lang="tr-TR" sz="3400" dirty="0" smtClean="0"/>
              <a:t> </a:t>
            </a:r>
            <a:r>
              <a:rPr lang="tr-TR" sz="3400" dirty="0" err="1" smtClean="0"/>
              <a:t>language</a:t>
            </a:r>
            <a:r>
              <a:rPr lang="tr-TR" sz="3400" dirty="0" smtClean="0"/>
              <a:t> </a:t>
            </a:r>
            <a:r>
              <a:rPr lang="tr-TR" sz="3400" dirty="0" err="1" smtClean="0"/>
              <a:t>and</a:t>
            </a:r>
            <a:r>
              <a:rPr lang="tr-TR" sz="3400" dirty="0" smtClean="0"/>
              <a:t> </a:t>
            </a:r>
            <a:r>
              <a:rPr lang="tr-TR" sz="3400" dirty="0" err="1" smtClean="0"/>
              <a:t>syntax</a:t>
            </a:r>
            <a:r>
              <a:rPr lang="tr-TR" sz="3400" dirty="0" smtClean="0"/>
              <a:t> </a:t>
            </a:r>
            <a:r>
              <a:rPr lang="tr-TR" sz="3400" dirty="0" err="1" smtClean="0"/>
              <a:t>programs</a:t>
            </a:r>
            <a:r>
              <a:rPr lang="tr-TR" sz="3400" dirty="0" smtClean="0"/>
              <a:t> </a:t>
            </a:r>
            <a:r>
              <a:rPr lang="tr-TR" sz="3400" dirty="0" err="1" smtClean="0"/>
              <a:t>used</a:t>
            </a:r>
            <a:r>
              <a:rPr lang="tr-TR" sz="3400" dirty="0" smtClean="0"/>
              <a:t> </a:t>
            </a:r>
            <a:r>
              <a:rPr lang="tr-TR" sz="3400" dirty="0" err="1" smtClean="0"/>
              <a:t>to</a:t>
            </a:r>
            <a:r>
              <a:rPr lang="tr-TR" sz="3400" dirty="0" smtClean="0"/>
              <a:t> </a:t>
            </a:r>
            <a:r>
              <a:rPr lang="tr-TR" sz="3400" dirty="0" err="1" smtClean="0"/>
              <a:t>communicate</a:t>
            </a:r>
            <a:r>
              <a:rPr lang="tr-TR" sz="3400" dirty="0" smtClean="0"/>
              <a:t> </a:t>
            </a:r>
            <a:r>
              <a:rPr lang="tr-TR" sz="3400" dirty="0" err="1" smtClean="0"/>
              <a:t>with</a:t>
            </a:r>
            <a:r>
              <a:rPr lang="tr-TR" sz="3400" dirty="0" smtClean="0"/>
              <a:t> </a:t>
            </a:r>
            <a:r>
              <a:rPr lang="tr-TR" sz="3400" dirty="0" err="1" smtClean="0"/>
              <a:t>each</a:t>
            </a:r>
            <a:r>
              <a:rPr lang="tr-TR" sz="3400" dirty="0" smtClean="0"/>
              <a:t> </a:t>
            </a:r>
            <a:r>
              <a:rPr lang="tr-TR" sz="3400" dirty="0" err="1" smtClean="0"/>
              <a:t>other</a:t>
            </a:r>
            <a:r>
              <a:rPr lang="tr-TR" sz="3400" dirty="0" smtClean="0"/>
              <a:t>) temsil etmektedir. HL7 standartları klinik, hastane enformasyon sistemi, klinik </a:t>
            </a:r>
            <a:r>
              <a:rPr lang="tr-TR" sz="3400" dirty="0" err="1" smtClean="0"/>
              <a:t>laboratuvar</a:t>
            </a:r>
            <a:r>
              <a:rPr lang="tr-TR" sz="3400" dirty="0" smtClean="0"/>
              <a:t> sistemleri, eczane sistemi, kurumsal sistemler gibi sağlık bakım hizmetleri için geliştirilmiş bağımsız bilgisayar sistemleri arasında bilgi değişimine odaklanmaktadır. HL7 protokolü PACS dünyasında HIS/RIS ile PACS arasındaki iletişim için kullanılmaktadır.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435280" cy="4997152"/>
          </a:xfrm>
        </p:spPr>
        <p:txBody>
          <a:bodyPr>
            <a:normAutofit fontScale="70000" lnSpcReduction="20000"/>
          </a:bodyPr>
          <a:lstStyle/>
          <a:p>
            <a:r>
              <a:rPr lang="tr-TR" b="1" dirty="0" smtClean="0"/>
              <a:t> </a:t>
            </a:r>
            <a:r>
              <a:rPr lang="tr-TR" dirty="0" smtClean="0"/>
              <a:t>HL7, tamamen gönüllü olarak geliştirilen ve uluslararası sağlık standartlarını oluşturmaya yönelik </a:t>
            </a:r>
            <a:r>
              <a:rPr lang="tr-TR" dirty="0" err="1" smtClean="0"/>
              <a:t>Health</a:t>
            </a:r>
            <a:r>
              <a:rPr lang="tr-TR" dirty="0" smtClean="0"/>
              <a:t> </a:t>
            </a:r>
            <a:r>
              <a:rPr lang="tr-TR" dirty="0" err="1" smtClean="0"/>
              <a:t>Level</a:t>
            </a:r>
            <a:r>
              <a:rPr lang="tr-TR" dirty="0" smtClean="0"/>
              <a:t> Seven, </a:t>
            </a:r>
            <a:r>
              <a:rPr lang="tr-TR" dirty="0" err="1" smtClean="0"/>
              <a:t>Inc</a:t>
            </a:r>
            <a:r>
              <a:rPr lang="tr-TR" dirty="0" smtClean="0"/>
              <a:t>. ve bunun yanı sıra bu kapsamda geliştirilmiş bazı standartları işaret eder (örn. HL7 v2.x, v3.0, HL7 RIM vs.) Amerika Ulusal Standart Enstitüsü (ANSI) tarafından yetkilendirilen </a:t>
            </a:r>
            <a:r>
              <a:rPr lang="tr-TR" dirty="0" err="1" smtClean="0"/>
              <a:t>Standards</a:t>
            </a:r>
            <a:r>
              <a:rPr lang="tr-TR" dirty="0" smtClean="0"/>
              <a:t> </a:t>
            </a:r>
            <a:r>
              <a:rPr lang="tr-TR" dirty="0" err="1" smtClean="0"/>
              <a:t>Developing</a:t>
            </a:r>
            <a:r>
              <a:rPr lang="tr-TR" dirty="0" smtClean="0"/>
              <a:t> </a:t>
            </a:r>
            <a:r>
              <a:rPr lang="tr-TR" dirty="0" err="1" smtClean="0"/>
              <a:t>Organization</a:t>
            </a:r>
            <a:r>
              <a:rPr lang="tr-TR" dirty="0" smtClean="0"/>
              <a:t> (SDO) tarafından, merkezi Michigan, ABD’de bulunan bir ekip tarafından geliştirilmektedir. Hastane Bilgi Yönetimi Sistemleri (HBYS)’ne yönelik bir standart geliştirmek için kurulan HL7, günümüzde klinik veri’nin iletiminde birçok kurum ve kuruluşta tercih edilen tek standarttır. HL7, elektronik sağlık verilerinin değiş tokuşu, ilişkilendirilmesi, paylaşılması ve kullanımına hizmet eden geniş çaplı bir çerçeve geliştirmeye adanmıştır. Sağlık hizmetlerinin klinik çalışmaları ve yönetimini, iletimi ve değerlendirilmesini sağlamak için kullanılan dünyanın en çok tercih edilen standardıdır. HL7, tercih edildiği kurumlara, zaman, iş gücü ve nakit harcamadaki düşüş olarak geri dönmektedir.</a:t>
            </a:r>
            <a:br>
              <a:rPr lang="tr-TR" dirty="0" smtClean="0"/>
            </a:br>
            <a:r>
              <a:rPr lang="tr-TR" dirty="0" smtClean="0"/>
              <a:t>Ayrıntılı bilgi için: </a:t>
            </a:r>
            <a:r>
              <a:rPr lang="tr-TR" dirty="0" smtClean="0">
                <a:hlinkClick r:id="rId2"/>
              </a:rPr>
              <a:t>http://www.hl7.org/</a:t>
            </a:r>
            <a:endParaRPr lang="tr-TR" dirty="0" smtClean="0"/>
          </a:p>
          <a:p>
            <a:endParaRPr lang="tr-TR" dirty="0"/>
          </a:p>
        </p:txBody>
      </p:sp>
      <p:sp>
        <p:nvSpPr>
          <p:cNvPr id="4" name="1 Başlık"/>
          <p:cNvSpPr>
            <a:spLocks noGrp="1"/>
          </p:cNvSpPr>
          <p:nvPr>
            <p:ph type="title"/>
          </p:nvPr>
        </p:nvSpPr>
        <p:spPr/>
        <p:txBody>
          <a:bodyPr>
            <a:normAutofit fontScale="90000"/>
          </a:bodyPr>
          <a:lstStyle/>
          <a:p>
            <a:r>
              <a:rPr lang="tr-TR" b="1" dirty="0" smtClean="0"/>
              <a:t>HL-7 (</a:t>
            </a:r>
            <a:r>
              <a:rPr lang="tr-TR" b="1" dirty="0" err="1" smtClean="0"/>
              <a:t>Health</a:t>
            </a:r>
            <a:r>
              <a:rPr lang="tr-TR" b="1" dirty="0" smtClean="0"/>
              <a:t> </a:t>
            </a:r>
            <a:r>
              <a:rPr lang="tr-TR" b="1" dirty="0" err="1" smtClean="0"/>
              <a:t>Level</a:t>
            </a:r>
            <a:r>
              <a:rPr lang="tr-TR" b="1" dirty="0" smtClean="0"/>
              <a:t> Seven - Sağlık Seviye 7 Standardı)</a:t>
            </a:r>
            <a:br>
              <a:rPr lang="tr-TR" b="1" dirty="0" smtClean="0"/>
            </a:b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HBYS (Hastane Bilgi Yönetim Sistemi)</a:t>
            </a:r>
            <a:br>
              <a:rPr lang="tr-TR" b="1" dirty="0" smtClean="0"/>
            </a:br>
            <a:endParaRPr lang="tr-TR" dirty="0"/>
          </a:p>
        </p:txBody>
      </p:sp>
      <p:sp>
        <p:nvSpPr>
          <p:cNvPr id="3" name="2 İçerik Yer Tutucusu"/>
          <p:cNvSpPr>
            <a:spLocks noGrp="1"/>
          </p:cNvSpPr>
          <p:nvPr>
            <p:ph idx="1"/>
          </p:nvPr>
        </p:nvSpPr>
        <p:spPr>
          <a:xfrm>
            <a:off x="457200" y="1124744"/>
            <a:ext cx="8686800" cy="5544616"/>
          </a:xfrm>
        </p:spPr>
        <p:txBody>
          <a:bodyPr>
            <a:normAutofit fontScale="77500" lnSpcReduction="20000"/>
          </a:bodyPr>
          <a:lstStyle/>
          <a:p>
            <a:r>
              <a:rPr lang="tr-TR" b="1" dirty="0" smtClean="0"/>
              <a:t>HBYS (Hastane Bilgi Yönetim Sistemi):</a:t>
            </a:r>
            <a:r>
              <a:rPr lang="tr-TR" dirty="0" smtClean="0"/>
              <a:t> HBYS, bilgisayar programları ve etkileşim içinde olduğu hastanelerin yapmış olduğu işlemleri bilgisayar üzerinde gerçekleştiren yazılımlar grubuna verilen genel addır.</a:t>
            </a:r>
          </a:p>
          <a:p>
            <a:r>
              <a:rPr lang="tr-TR" dirty="0" smtClean="0"/>
              <a:t>HBYS içerisinde </a:t>
            </a:r>
            <a:r>
              <a:rPr lang="tr-TR" dirty="0" err="1" smtClean="0"/>
              <a:t>laboratuvar</a:t>
            </a:r>
            <a:r>
              <a:rPr lang="tr-TR" dirty="0" smtClean="0"/>
              <a:t>, radyoloji gibi tetkik birimlerinde gerçekleştirilen tüm operasyonlardan, ameliyathane, hastane eczanesi, sicil veya insan kaynakları birimlerine varıncaya kadar farklı uzmanlıklar üzerine çalışan birçok yazılımın bir araya gelerek oluşturduğu yazılım grubu demek olduğunu anlamak gerekir. Hastane bilgi yönetim sistemlerinde gerçekleştirilen Tetkik operasyonlarında cerrahi operasyonlarda izleme dinleme operasyonlarında kullanılan tıbbi cihazlar ile bütünleşik olarak yani tıbbi standart dil formatında da haberleşerek bilgi alış verişinde bulunabilir. Örneğin PACS yapılarında mamografi, DI, MR, tomografi gibi cihazlardan görüntü alıp bunları birlikte çalıştığı diğer programlara verebilmelidir.</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ÇKYS (Çekirdek Kaynak Yönetim Sistemi)</a:t>
            </a:r>
            <a:br>
              <a:rPr lang="tr-TR" b="1" dirty="0" smtClean="0"/>
            </a:br>
            <a:endParaRPr lang="tr-TR" dirty="0"/>
          </a:p>
        </p:txBody>
      </p:sp>
      <p:sp>
        <p:nvSpPr>
          <p:cNvPr id="3" name="2 İçerik Yer Tutucusu"/>
          <p:cNvSpPr>
            <a:spLocks noGrp="1"/>
          </p:cNvSpPr>
          <p:nvPr>
            <p:ph idx="1"/>
          </p:nvPr>
        </p:nvSpPr>
        <p:spPr>
          <a:xfrm>
            <a:off x="457200" y="1268760"/>
            <a:ext cx="8435280" cy="5112568"/>
          </a:xfrm>
        </p:spPr>
        <p:txBody>
          <a:bodyPr>
            <a:normAutofit fontScale="85000" lnSpcReduction="20000"/>
          </a:bodyPr>
          <a:lstStyle/>
          <a:p>
            <a:r>
              <a:rPr lang="tr-TR" b="1" dirty="0" smtClean="0"/>
              <a:t>ÇKYS (Çekirdek Kaynak Yönetim Sistemi)</a:t>
            </a:r>
            <a:r>
              <a:rPr lang="tr-TR" dirty="0" smtClean="0"/>
              <a:t>: ÇKYS; Sağlık Bakanlığı’nın, bakanlığın tüm personelinin, kurum ve bina bilgileri, malzeme bilgisi ve özel sağlık  kuruluşlarının izlendiği sistemdir. Personel hareketlerinin takip edildiği İnsan Kaynakları Yönetim Sistemi (İKYS), Sağlık Bakanlığı bünyesindeki tüm malzeme depolarındaki taşınırların aktif olarak takip edildiği Malzeme Kaynakları Yönetim Sistemi (MKYS), taşınmaz takibinin yapıldığı Yatırım Takip Sistemi (YTS), Türkiye de faaliyet gösteren tüm özel sağlık kuruluşlarına ait tüm işlem adımlarının takip edildiği Özel Sağlık Kuruluşları Yönetim Sistemi (SKYS) ve ülke genelinde sağlık  istatistikleri toplamak için kullanılan Temel Sağlık İstatistikleri Modülü (TSİM) gibi alt modüllere sahiptir.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Dijital-Kağıtsız Hastane Nedir?</a:t>
            </a:r>
            <a:br>
              <a:rPr lang="tr-TR" b="1" dirty="0" smtClean="0"/>
            </a:b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Dijital </a:t>
            </a:r>
            <a:r>
              <a:rPr lang="tr-TR" dirty="0"/>
              <a:t>hastane derecelendirmesi, sağlık alanında bilişim teknolojileri kullanımının yaygınlaşmasıyla, </a:t>
            </a:r>
            <a:br>
              <a:rPr lang="tr-TR" dirty="0"/>
            </a:br>
            <a:r>
              <a:rPr lang="tr-TR" dirty="0"/>
              <a:t>sağlık kuruluşlarını karşılaştırmada kullanılan ölçütler arasına girmiştir. Uluslararası kabul görmüş</a:t>
            </a:r>
            <a:br>
              <a:rPr lang="tr-TR" dirty="0"/>
            </a:br>
            <a:r>
              <a:rPr lang="tr-TR" dirty="0"/>
              <a:t>bir ölçüt olarak </a:t>
            </a:r>
            <a:r>
              <a:rPr lang="tr-TR" i="1" dirty="0"/>
              <a:t>dijital hastane</a:t>
            </a:r>
            <a:r>
              <a:rPr lang="tr-TR" dirty="0"/>
              <a:t> kavramı, bilişim teknolojilerinin hasta ve çalışan yararına kullanıldığı </a:t>
            </a:r>
            <a:br>
              <a:rPr lang="tr-TR" dirty="0"/>
            </a:br>
            <a:r>
              <a:rPr lang="tr-TR" dirty="0"/>
              <a:t>bir </a:t>
            </a:r>
            <a:r>
              <a:rPr lang="tr-TR" dirty="0" smtClean="0"/>
              <a:t>hastane örneğini </a:t>
            </a:r>
            <a:r>
              <a:rPr lang="tr-TR" dirty="0"/>
              <a:t>öngörüyor. Ancak, bir hastanede bilişim teknolojilerinin kullanılıyor olması</a:t>
            </a:r>
            <a:br>
              <a:rPr lang="tr-TR" dirty="0"/>
            </a:br>
            <a:r>
              <a:rPr lang="tr-TR" dirty="0"/>
              <a:t>o hastanenin </a:t>
            </a:r>
            <a:r>
              <a:rPr lang="tr-TR" i="1" dirty="0"/>
              <a:t>dijital hastane</a:t>
            </a:r>
            <a:r>
              <a:rPr lang="tr-TR" dirty="0"/>
              <a:t> olarak nitelendirilmesi için yeterli olmamaktadır. </a:t>
            </a:r>
            <a:endParaRPr lang="tr-TR" dirty="0" smtClean="0"/>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MEDULA</a:t>
            </a:r>
            <a:br>
              <a:rPr lang="tr-TR" b="1"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MEDULA:</a:t>
            </a:r>
            <a:r>
              <a:rPr lang="tr-TR" dirty="0" smtClean="0"/>
              <a:t> </a:t>
            </a:r>
            <a:r>
              <a:rPr lang="tr-TR" dirty="0" err="1" smtClean="0"/>
              <a:t>Medula</a:t>
            </a:r>
            <a:r>
              <a:rPr lang="tr-TR" dirty="0" smtClean="0"/>
              <a:t>, Türkiye'de genel sağlık sigortası ile sağlık tesisleri arasında, sağlık tesislerinin iç süreçlerine müdahale etmeksizin fatura bilgisini elektronik olarak toplamak ve hizmet bedelinin ödenmesi için oluşturulmuş bütünleşik sistemdir.</a:t>
            </a:r>
          </a:p>
          <a:p>
            <a:r>
              <a:rPr lang="tr-TR" dirty="0" smtClean="0"/>
              <a:t>Kamu hastaneleri, üniversite hastaneleri, özel hastaneler, özel tanı merkezleri ve özel tedavi merkezleri tarafından kullanılacak şekilde geliştirilmiş bir sistemdir.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ASM (Aile Sağlığı Merkezi) </a:t>
            </a:r>
          </a:p>
          <a:p>
            <a:r>
              <a:rPr lang="tr-TR" b="1" dirty="0" smtClean="0"/>
              <a:t>ASM (</a:t>
            </a:r>
            <a:r>
              <a:rPr lang="tr-TR" dirty="0" smtClean="0"/>
              <a:t>Aile Sağlığı Merkezi) </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TSM (Toplum Sağlığı Merkezi) </a:t>
            </a:r>
          </a:p>
          <a:p>
            <a:r>
              <a:rPr lang="tr-TR" b="1" dirty="0"/>
              <a:t>TSM:</a:t>
            </a:r>
            <a:r>
              <a:rPr lang="tr-TR" dirty="0"/>
              <a:t> Toplum Sağlığı Merkezi</a:t>
            </a:r>
            <a:r>
              <a:rPr lang="tr-TR" dirty="0" smtClean="0"/>
              <a:t> </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b="1" dirty="0" smtClean="0"/>
              <a:t>MERNİS (Merkezi Nüfus İdare Sistemi) </a:t>
            </a:r>
          </a:p>
          <a:p>
            <a:r>
              <a:rPr lang="tr-TR" dirty="0" smtClean="0"/>
              <a:t>Merkezî Nüfus İdare Sistemi ya da kısaca MERNİS, İçişleri Bakanlığı'na bağlı Nüfus ve Vatandaşlık İşleri Genel Müdürlüğünce yürütülen ve 2000'li yıllarda uygulamaya alınabilen merkezî nüfus bilgileri düzenlemesidir. Bilişim teknolojileri ve ortak veri tabanı işlemeciliği açısından Türkiye Cumhuriyeti'nin en önemli ve temel projesidir.</a:t>
            </a:r>
            <a:br>
              <a:rPr lang="tr-TR" dirty="0" smtClean="0"/>
            </a:br>
            <a:r>
              <a:rPr lang="tr-TR" dirty="0" smtClean="0"/>
              <a:t>Ayrıntılı bilgi için: </a:t>
            </a:r>
            <a:r>
              <a:rPr lang="tr-TR" dirty="0" smtClean="0">
                <a:hlinkClick r:id="rId2"/>
              </a:rPr>
              <a:t>http://www.</a:t>
            </a:r>
            <a:r>
              <a:rPr lang="tr-TR" dirty="0" err="1" smtClean="0">
                <a:hlinkClick r:id="rId2"/>
              </a:rPr>
              <a:t>nvi</a:t>
            </a:r>
            <a:r>
              <a:rPr lang="tr-TR" dirty="0" smtClean="0">
                <a:hlinkClick r:id="rId2"/>
              </a:rPr>
              <a:t>.gov.tr/</a:t>
            </a:r>
            <a:r>
              <a:rPr lang="tr-TR" dirty="0" err="1" smtClean="0">
                <a:hlinkClick r:id="rId2"/>
              </a:rPr>
              <a:t>Hakkimizda</a:t>
            </a:r>
            <a:r>
              <a:rPr lang="tr-TR" dirty="0" smtClean="0">
                <a:hlinkClick r:id="rId2"/>
              </a:rPr>
              <a:t>/Projeler,Spot_</a:t>
            </a:r>
            <a:r>
              <a:rPr lang="tr-TR" dirty="0" err="1" smtClean="0">
                <a:hlinkClick r:id="rId2"/>
              </a:rPr>
              <a:t>Mernis</a:t>
            </a:r>
            <a:r>
              <a:rPr lang="tr-TR" dirty="0" smtClean="0">
                <a:hlinkClick r:id="rId2"/>
              </a:rPr>
              <a:t>.html</a:t>
            </a:r>
            <a:endParaRPr lang="tr-TR" dirty="0" smtClean="0"/>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USVS (Ulusal Sağlık Veri Sözlüğü)</a:t>
            </a:r>
            <a:br>
              <a:rPr lang="tr-TR" b="1"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b="1" dirty="0" smtClean="0"/>
              <a:t>Ulusal Sağlık Veri Sözlüğü: </a:t>
            </a:r>
            <a:r>
              <a:rPr lang="tr-TR" dirty="0" smtClean="0"/>
              <a:t>USVS sağlık verilerinin bütün sağlık kurumlarından standartlar doğrultusunda toplanmasını, analizini ve değerlendirilmesini, böylelikle bilgi gösterimi ve karar destek süreçlerinin gerçekleştirilmesinde, bilginin diğer sistemler arasında etkin ve güvenilir bir biçimde paylaşımını sağlamak amacıyla geliştirilmiştir.</a:t>
            </a:r>
            <a:br>
              <a:rPr lang="tr-TR" dirty="0" smtClean="0"/>
            </a:br>
            <a:r>
              <a:rPr lang="tr-TR" dirty="0" smtClean="0"/>
              <a:t>Sağlık Kodlama Referans Sunucusu (SKRS) üzerinden ulusal alanda referans olarak kullanılan kodlama ve sınıflandırma sistemlerinin tanımlarını da içermektedir. </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SKRS (Sağlık Kodlama Referans Sunucusu) </a:t>
            </a:r>
            <a:br>
              <a:rPr lang="tr-TR" b="1" dirty="0" smtClean="0"/>
            </a:br>
            <a:endParaRPr lang="tr-TR" dirty="0"/>
          </a:p>
        </p:txBody>
      </p:sp>
      <p:sp>
        <p:nvSpPr>
          <p:cNvPr id="3" name="2 İçerik Yer Tutucusu"/>
          <p:cNvSpPr>
            <a:spLocks noGrp="1"/>
          </p:cNvSpPr>
          <p:nvPr>
            <p:ph idx="1"/>
          </p:nvPr>
        </p:nvSpPr>
        <p:spPr/>
        <p:txBody>
          <a:bodyPr/>
          <a:lstStyle/>
          <a:p>
            <a:r>
              <a:rPr lang="tr-TR" b="1" dirty="0" smtClean="0"/>
              <a:t>Sağlık Kodlama Referans Sunucusu:</a:t>
            </a:r>
            <a:r>
              <a:rPr lang="tr-TR" dirty="0" smtClean="0"/>
              <a:t> Ulusal sağlık bilgi sisteminde bulunan kodlama ve sınıflandırma standartlarının yer aldığı bir referans sunucusudur. </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ICD-10 (</a:t>
            </a:r>
            <a:r>
              <a:rPr lang="tr-TR" sz="3200" b="1" dirty="0" err="1" smtClean="0"/>
              <a:t>International</a:t>
            </a:r>
            <a:r>
              <a:rPr lang="tr-TR" sz="3200" b="1" dirty="0" smtClean="0"/>
              <a:t> </a:t>
            </a:r>
            <a:r>
              <a:rPr lang="tr-TR" sz="3200" b="1" dirty="0" err="1" smtClean="0"/>
              <a:t>Classification</a:t>
            </a:r>
            <a:r>
              <a:rPr lang="tr-TR" sz="3200" b="1" dirty="0" smtClean="0"/>
              <a:t> of </a:t>
            </a:r>
            <a:r>
              <a:rPr lang="tr-TR" sz="3200" b="1" dirty="0" err="1" smtClean="0"/>
              <a:t>Disease</a:t>
            </a:r>
            <a:r>
              <a:rPr lang="tr-TR" sz="3200" b="1" dirty="0" smtClean="0"/>
              <a:t> - Uluslararası Hastalık Sınıflandırması)</a:t>
            </a:r>
            <a:br>
              <a:rPr lang="tr-TR" sz="3200" b="1" dirty="0" smtClean="0"/>
            </a:br>
            <a:endParaRPr lang="tr-TR" sz="3200" dirty="0"/>
          </a:p>
        </p:txBody>
      </p:sp>
      <p:sp>
        <p:nvSpPr>
          <p:cNvPr id="3" name="2 İçerik Yer Tutucusu"/>
          <p:cNvSpPr>
            <a:spLocks noGrp="1"/>
          </p:cNvSpPr>
          <p:nvPr>
            <p:ph idx="1"/>
          </p:nvPr>
        </p:nvSpPr>
        <p:spPr/>
        <p:txBody>
          <a:bodyPr>
            <a:normAutofit fontScale="92500" lnSpcReduction="20000"/>
          </a:bodyPr>
          <a:lstStyle/>
          <a:p>
            <a:r>
              <a:rPr lang="tr-TR" b="1" dirty="0" smtClean="0"/>
              <a:t>ICD-10 (</a:t>
            </a:r>
            <a:r>
              <a:rPr lang="tr-TR" b="1" dirty="0" err="1" smtClean="0"/>
              <a:t>International</a:t>
            </a:r>
            <a:r>
              <a:rPr lang="tr-TR" b="1" dirty="0" smtClean="0"/>
              <a:t> </a:t>
            </a:r>
            <a:r>
              <a:rPr lang="tr-TR" b="1" dirty="0" err="1" smtClean="0"/>
              <a:t>Classification</a:t>
            </a:r>
            <a:r>
              <a:rPr lang="tr-TR" b="1" dirty="0" smtClean="0"/>
              <a:t> of </a:t>
            </a:r>
            <a:r>
              <a:rPr lang="tr-TR" b="1" dirty="0" err="1" smtClean="0"/>
              <a:t>Disease</a:t>
            </a:r>
            <a:r>
              <a:rPr lang="tr-TR" b="1" dirty="0" smtClean="0"/>
              <a:t> 10 - Uluslararası Hastalık Sınıflandırması 10):</a:t>
            </a:r>
            <a:r>
              <a:rPr lang="tr-TR" dirty="0" smtClean="0"/>
              <a:t> Hastalıkların ve sağlık sorunlarının uluslararası kodlama ve sınıflama standardıdır. Bilinen hastalık ve yaralanmaların çok ayrıntılı tanımlanması ile oluşturulur. Dünya Sağlık Örgütünce yayımlanır; sağlık sektörü ve sağlık istatistikleri alanında dünya çapında  kullanılan kodlama dizgesidir.</a:t>
            </a:r>
            <a:br>
              <a:rPr lang="tr-TR" dirty="0" smtClean="0"/>
            </a:br>
            <a:r>
              <a:rPr lang="tr-TR" dirty="0" smtClean="0"/>
              <a:t>Ayrıntılı bilgi için: </a:t>
            </a:r>
            <a:r>
              <a:rPr lang="tr-TR" dirty="0" smtClean="0">
                <a:hlinkClick r:id="rId2"/>
              </a:rPr>
              <a:t>http://www.</a:t>
            </a:r>
            <a:r>
              <a:rPr lang="tr-TR" dirty="0" err="1" smtClean="0">
                <a:hlinkClick r:id="rId2"/>
              </a:rPr>
              <a:t>who</a:t>
            </a:r>
            <a:r>
              <a:rPr lang="tr-TR" dirty="0" smtClean="0">
                <a:hlinkClick r:id="rId2"/>
              </a:rPr>
              <a:t>.</a:t>
            </a:r>
            <a:r>
              <a:rPr lang="tr-TR" dirty="0" err="1" smtClean="0">
                <a:hlinkClick r:id="rId2"/>
              </a:rPr>
              <a:t>int</a:t>
            </a:r>
            <a:r>
              <a:rPr lang="tr-TR" dirty="0" smtClean="0">
                <a:hlinkClick r:id="rId2"/>
              </a:rPr>
              <a:t>/</a:t>
            </a:r>
            <a:r>
              <a:rPr lang="tr-TR" dirty="0" err="1" smtClean="0">
                <a:hlinkClick r:id="rId2"/>
              </a:rPr>
              <a:t>classifications</a:t>
            </a:r>
            <a:r>
              <a:rPr lang="tr-TR" dirty="0" smtClean="0">
                <a:hlinkClick r:id="rId2"/>
              </a:rPr>
              <a:t>/</a:t>
            </a:r>
            <a:r>
              <a:rPr lang="tr-TR" dirty="0" err="1" smtClean="0">
                <a:hlinkClick r:id="rId2"/>
              </a:rPr>
              <a:t>icd</a:t>
            </a:r>
            <a:r>
              <a:rPr lang="tr-TR" dirty="0" smtClean="0">
                <a:hlinkClick r:id="rId2"/>
              </a:rPr>
              <a:t>/en/</a:t>
            </a:r>
            <a:r>
              <a:rPr lang="tr-TR" dirty="0" smtClean="0"/>
              <a:t> </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GMDN (Global </a:t>
            </a:r>
            <a:r>
              <a:rPr lang="tr-TR" sz="3200" b="1" dirty="0" err="1" smtClean="0"/>
              <a:t>Medical</a:t>
            </a:r>
            <a:r>
              <a:rPr lang="tr-TR" sz="3200" b="1" dirty="0" smtClean="0"/>
              <a:t> </a:t>
            </a:r>
            <a:r>
              <a:rPr lang="tr-TR" sz="3200" b="1" dirty="0" err="1" smtClean="0"/>
              <a:t>Devices</a:t>
            </a:r>
            <a:r>
              <a:rPr lang="tr-TR" sz="3200" b="1" dirty="0" smtClean="0"/>
              <a:t> </a:t>
            </a:r>
            <a:r>
              <a:rPr lang="tr-TR" sz="3200" b="1" dirty="0" err="1" smtClean="0"/>
              <a:t>Nomenclature</a:t>
            </a:r>
            <a:r>
              <a:rPr lang="tr-TR" sz="3200" b="1" dirty="0" smtClean="0"/>
              <a:t>-Küresel Tıbbi Cihaz Sınıflandırması)</a:t>
            </a:r>
            <a:br>
              <a:rPr lang="tr-TR" sz="3200" b="1" dirty="0" smtClean="0"/>
            </a:br>
            <a:endParaRPr lang="tr-TR" sz="3200" dirty="0"/>
          </a:p>
        </p:txBody>
      </p:sp>
      <p:sp>
        <p:nvSpPr>
          <p:cNvPr id="3" name="2 İçerik Yer Tutucusu"/>
          <p:cNvSpPr>
            <a:spLocks noGrp="1"/>
          </p:cNvSpPr>
          <p:nvPr>
            <p:ph idx="1"/>
          </p:nvPr>
        </p:nvSpPr>
        <p:spPr/>
        <p:txBody>
          <a:bodyPr>
            <a:normAutofit fontScale="70000" lnSpcReduction="20000"/>
          </a:bodyPr>
          <a:lstStyle/>
          <a:p>
            <a:r>
              <a:rPr lang="tr-TR" dirty="0" smtClean="0"/>
              <a:t>GMDN: </a:t>
            </a:r>
            <a:r>
              <a:rPr lang="tr-TR" b="1" dirty="0" smtClean="0"/>
              <a:t>Global </a:t>
            </a:r>
            <a:r>
              <a:rPr lang="tr-TR" b="1" dirty="0" err="1" smtClean="0"/>
              <a:t>Medical</a:t>
            </a:r>
            <a:r>
              <a:rPr lang="tr-TR" b="1" dirty="0" smtClean="0"/>
              <a:t> </a:t>
            </a:r>
            <a:r>
              <a:rPr lang="tr-TR" b="1" dirty="0" err="1" smtClean="0"/>
              <a:t>Devices</a:t>
            </a:r>
            <a:r>
              <a:rPr lang="tr-TR" b="1" dirty="0" smtClean="0"/>
              <a:t> </a:t>
            </a:r>
            <a:r>
              <a:rPr lang="tr-TR" b="1" dirty="0" err="1" smtClean="0"/>
              <a:t>Nomenclature</a:t>
            </a:r>
            <a:r>
              <a:rPr lang="tr-TR" b="1" dirty="0" smtClean="0"/>
              <a:t>-Küresel Tıbbi Cihaz Sınıflandırması:</a:t>
            </a:r>
            <a:r>
              <a:rPr lang="tr-TR" dirty="0" smtClean="0"/>
              <a:t> Tıbbi cihazların uluslararası kodlama ve sınıflandırma sistemidir. GMDN kodu; dünya üzerinde yalnız tıbbi cihazlar için tasarlanmış 5 (beş) haneli nümerik bir yapıya sahip olup, asıl amacı söz konusu tıbbi cihazın aynı amaç ve aynı teknoloji ile üretildiğini doğru bir terminoloji ile tanımlayarak isimlendiren jenerik bir koddur. Yaratılan doğru isimlendirmeyi takiben, tıbbi cihazın genel hatları ile açıklaması sonra GMDN ajansınca tanımlanmış hangi kategoriye haiz olduğu akabinde ise yine aynı ajans uzmanlarınca kolektif terim alanı adı altında betimlenmiş tıbbi cihazın tasarımsal olarak haiz olduğu teknik özellik ve sıfatlar sıralanmaktadır.</a:t>
            </a:r>
            <a:br>
              <a:rPr lang="tr-TR" dirty="0" smtClean="0"/>
            </a:br>
            <a:r>
              <a:rPr lang="tr-TR" dirty="0" err="1" smtClean="0"/>
              <a:t>GMDN’nin</a:t>
            </a:r>
            <a:r>
              <a:rPr lang="tr-TR" dirty="0" smtClean="0"/>
              <a:t> genel yapısı ISO 15225 İsimlendirme Sistemi tıbbi aygıtlar isimlendirme verileri yapısı içinde şart koşulan gereklere göre düzenlenmiştir. </a:t>
            </a:r>
            <a:br>
              <a:rPr lang="tr-TR" dirty="0" smtClean="0"/>
            </a:br>
            <a:r>
              <a:rPr lang="tr-TR" dirty="0" smtClean="0"/>
              <a:t>Ayrıntılı bilgi için: </a:t>
            </a:r>
            <a:r>
              <a:rPr lang="tr-TR" dirty="0" smtClean="0">
                <a:hlinkClick r:id="rId2"/>
              </a:rPr>
              <a:t>http://www.</a:t>
            </a:r>
            <a:r>
              <a:rPr lang="tr-TR" dirty="0" err="1" smtClean="0">
                <a:hlinkClick r:id="rId2"/>
              </a:rPr>
              <a:t>gmdn</a:t>
            </a:r>
            <a:r>
              <a:rPr lang="tr-TR" dirty="0" smtClean="0">
                <a:hlinkClick r:id="rId2"/>
              </a:rPr>
              <a:t>.com.tr/</a:t>
            </a:r>
            <a:endParaRPr lang="tr-TR" dirty="0" smtClean="0"/>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ATC (</a:t>
            </a:r>
            <a:r>
              <a:rPr lang="tr-TR" sz="3200" b="1" dirty="0" err="1" smtClean="0"/>
              <a:t>Anatomic</a:t>
            </a:r>
            <a:r>
              <a:rPr lang="tr-TR" sz="3200" b="1" dirty="0" smtClean="0"/>
              <a:t> </a:t>
            </a:r>
            <a:r>
              <a:rPr lang="tr-TR" sz="3200" b="1" dirty="0" err="1" smtClean="0"/>
              <a:t>Therapeutic</a:t>
            </a:r>
            <a:r>
              <a:rPr lang="tr-TR" sz="3200" b="1" dirty="0" smtClean="0"/>
              <a:t> </a:t>
            </a:r>
            <a:r>
              <a:rPr lang="tr-TR" sz="3200" b="1" dirty="0" err="1" smtClean="0"/>
              <a:t>Chemical</a:t>
            </a:r>
            <a:r>
              <a:rPr lang="tr-TR" sz="3200" b="1" dirty="0" smtClean="0"/>
              <a:t> </a:t>
            </a:r>
            <a:r>
              <a:rPr lang="tr-TR" sz="3200" b="1" dirty="0" err="1" smtClean="0"/>
              <a:t>Classification</a:t>
            </a:r>
            <a:r>
              <a:rPr lang="tr-TR" sz="3200" b="1" dirty="0" smtClean="0"/>
              <a:t> - Yapısal Tedavi Edici Kimyasallar Sınıflaması)</a:t>
            </a:r>
            <a:br>
              <a:rPr lang="tr-TR" sz="3200" b="1" dirty="0" smtClean="0"/>
            </a:br>
            <a:endParaRPr lang="tr-TR" sz="3200" dirty="0"/>
          </a:p>
        </p:txBody>
      </p:sp>
      <p:sp>
        <p:nvSpPr>
          <p:cNvPr id="3" name="2 İçerik Yer Tutucusu"/>
          <p:cNvSpPr>
            <a:spLocks noGrp="1"/>
          </p:cNvSpPr>
          <p:nvPr>
            <p:ph idx="1"/>
          </p:nvPr>
        </p:nvSpPr>
        <p:spPr/>
        <p:txBody>
          <a:bodyPr>
            <a:normAutofit fontScale="70000" lnSpcReduction="20000"/>
          </a:bodyPr>
          <a:lstStyle/>
          <a:p>
            <a:r>
              <a:rPr lang="tr-TR" b="1" dirty="0" smtClean="0"/>
              <a:t>ATC (</a:t>
            </a:r>
            <a:r>
              <a:rPr lang="tr-TR" b="1" dirty="0" err="1" smtClean="0"/>
              <a:t>Anatomic</a:t>
            </a:r>
            <a:r>
              <a:rPr lang="tr-TR" b="1" dirty="0" smtClean="0"/>
              <a:t> </a:t>
            </a:r>
            <a:r>
              <a:rPr lang="tr-TR" b="1" dirty="0" err="1" smtClean="0"/>
              <a:t>Therapeutic</a:t>
            </a:r>
            <a:r>
              <a:rPr lang="tr-TR" b="1" dirty="0" smtClean="0"/>
              <a:t> </a:t>
            </a:r>
            <a:r>
              <a:rPr lang="tr-TR" b="1" dirty="0" err="1" smtClean="0"/>
              <a:t>Chemical</a:t>
            </a:r>
            <a:r>
              <a:rPr lang="tr-TR" b="1" dirty="0" smtClean="0"/>
              <a:t> </a:t>
            </a:r>
            <a:r>
              <a:rPr lang="tr-TR" b="1" dirty="0" err="1" smtClean="0"/>
              <a:t>Classification</a:t>
            </a:r>
            <a:r>
              <a:rPr lang="tr-TR" b="1" dirty="0" smtClean="0"/>
              <a:t>-Yapısal Tedavi Edici Kimyasallar Sınıflaması):</a:t>
            </a:r>
            <a:r>
              <a:rPr lang="tr-TR" dirty="0" smtClean="0"/>
              <a:t> İlaç olarak ruhsatlandırılıp kullanılabilen tüm moleküllerin uluslararası seviyede kodlanması ve sınıflandırılmasını sağlayan sistemdir. Dünya Sağlık Örgütü (DSÖ) - </a:t>
            </a:r>
            <a:r>
              <a:rPr lang="tr-TR" dirty="0" err="1" smtClean="0"/>
              <a:t>World</a:t>
            </a:r>
            <a:r>
              <a:rPr lang="tr-TR" dirty="0" smtClean="0"/>
              <a:t> </a:t>
            </a:r>
            <a:r>
              <a:rPr lang="tr-TR" dirty="0" err="1" smtClean="0"/>
              <a:t>Health</a:t>
            </a:r>
            <a:r>
              <a:rPr lang="tr-TR" dirty="0" smtClean="0"/>
              <a:t> </a:t>
            </a:r>
            <a:r>
              <a:rPr lang="tr-TR" dirty="0" err="1" smtClean="0"/>
              <a:t>Organization</a:t>
            </a:r>
            <a:r>
              <a:rPr lang="tr-TR" dirty="0" smtClean="0"/>
              <a:t> (WHO) İlaç İstatistikleri Metodolojisi İşbirliği Merkezi (</a:t>
            </a:r>
            <a:r>
              <a:rPr lang="tr-TR" dirty="0" err="1" smtClean="0"/>
              <a:t>Collaborating</a:t>
            </a:r>
            <a:r>
              <a:rPr lang="tr-TR" dirty="0" smtClean="0"/>
              <a:t> </a:t>
            </a:r>
            <a:r>
              <a:rPr lang="tr-TR" dirty="0" err="1" smtClean="0"/>
              <a:t>Centre</a:t>
            </a:r>
            <a:r>
              <a:rPr lang="tr-TR" dirty="0" smtClean="0"/>
              <a:t> </a:t>
            </a:r>
            <a:r>
              <a:rPr lang="tr-TR" dirty="0" err="1" smtClean="0"/>
              <a:t>for</a:t>
            </a:r>
            <a:r>
              <a:rPr lang="tr-TR" dirty="0" smtClean="0"/>
              <a:t> </a:t>
            </a:r>
            <a:r>
              <a:rPr lang="tr-TR" dirty="0" err="1" smtClean="0"/>
              <a:t>Drug</a:t>
            </a:r>
            <a:r>
              <a:rPr lang="tr-TR" dirty="0" smtClean="0"/>
              <a:t> </a:t>
            </a:r>
            <a:r>
              <a:rPr lang="tr-TR" dirty="0" err="1" smtClean="0"/>
              <a:t>Statistics</a:t>
            </a:r>
            <a:r>
              <a:rPr lang="tr-TR" dirty="0" smtClean="0"/>
              <a:t> </a:t>
            </a:r>
            <a:r>
              <a:rPr lang="tr-TR" dirty="0" err="1" smtClean="0"/>
              <a:t>Methodology</a:t>
            </a:r>
            <a:r>
              <a:rPr lang="tr-TR" dirty="0" smtClean="0"/>
              <a:t>) tarafından ilk kez 1976 yılında yayımlanmış olan ATC bu merkez tarafından denetlenir. İlaçlar etki ettikleri organ veya sisteme, iyileştirici yönüne ve/ya kimyasal karakteristiklerine göre farklı gruplara bölünmüştür. Sistemde ilaçlar 5 farklı seviyedeki gruplara bölünmüştür.</a:t>
            </a:r>
            <a:br>
              <a:rPr lang="tr-TR" dirty="0" smtClean="0"/>
            </a:br>
            <a:r>
              <a:rPr lang="tr-TR" dirty="0" smtClean="0"/>
              <a:t>Ayrıntılı bilgi için: </a:t>
            </a:r>
            <a:r>
              <a:rPr lang="tr-TR" dirty="0" smtClean="0">
                <a:hlinkClick r:id="rId2"/>
              </a:rPr>
              <a:t>http://www.</a:t>
            </a:r>
            <a:r>
              <a:rPr lang="tr-TR" dirty="0" err="1" smtClean="0">
                <a:hlinkClick r:id="rId2"/>
              </a:rPr>
              <a:t>whocc</a:t>
            </a:r>
            <a:r>
              <a:rPr lang="tr-TR" dirty="0" smtClean="0">
                <a:hlinkClick r:id="rId2"/>
              </a:rPr>
              <a:t>.no/</a:t>
            </a:r>
            <a:r>
              <a:rPr lang="tr-TR" dirty="0" err="1" smtClean="0">
                <a:hlinkClick r:id="rId2"/>
              </a:rPr>
              <a:t>atc</a:t>
            </a:r>
            <a:r>
              <a:rPr lang="tr-TR" dirty="0" smtClean="0">
                <a:hlinkClick r:id="rId2"/>
              </a:rPr>
              <a:t>/</a:t>
            </a:r>
            <a:r>
              <a:rPr lang="tr-TR" dirty="0" err="1" smtClean="0">
                <a:hlinkClick r:id="rId2"/>
              </a:rPr>
              <a:t>structure</a:t>
            </a:r>
            <a:r>
              <a:rPr lang="tr-TR" dirty="0" smtClean="0">
                <a:hlinkClick r:id="rId2"/>
              </a:rPr>
              <a:t>_</a:t>
            </a:r>
            <a:r>
              <a:rPr lang="tr-TR" dirty="0" err="1" smtClean="0">
                <a:hlinkClick r:id="rId2"/>
              </a:rPr>
              <a:t>and</a:t>
            </a:r>
            <a:r>
              <a:rPr lang="tr-TR" dirty="0" smtClean="0">
                <a:hlinkClick r:id="rId2"/>
              </a:rPr>
              <a:t>_</a:t>
            </a:r>
            <a:r>
              <a:rPr lang="tr-TR" dirty="0" err="1" smtClean="0">
                <a:hlinkClick r:id="rId2"/>
              </a:rPr>
              <a:t>principles</a:t>
            </a:r>
            <a:r>
              <a:rPr lang="tr-TR" dirty="0" smtClean="0">
                <a:hlinkClick r:id="rId2"/>
              </a:rPr>
              <a:t>/</a:t>
            </a:r>
            <a:endParaRPr lang="tr-TR" dirty="0" smtClean="0"/>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Mobil Tıp</a:t>
            </a:r>
            <a:br>
              <a:rPr lang="tr-TR" b="1" dirty="0" smtClean="0"/>
            </a:br>
            <a:endParaRPr lang="tr-TR" dirty="0"/>
          </a:p>
        </p:txBody>
      </p:sp>
      <p:sp>
        <p:nvSpPr>
          <p:cNvPr id="3" name="2 İçerik Yer Tutucusu"/>
          <p:cNvSpPr>
            <a:spLocks noGrp="1"/>
          </p:cNvSpPr>
          <p:nvPr>
            <p:ph idx="1"/>
          </p:nvPr>
        </p:nvSpPr>
        <p:spPr/>
        <p:txBody>
          <a:bodyPr/>
          <a:lstStyle/>
          <a:p>
            <a:r>
              <a:rPr lang="tr-TR" dirty="0" smtClean="0"/>
              <a:t>Tıbbi </a:t>
            </a:r>
            <a:r>
              <a:rPr lang="tr-TR" dirty="0"/>
              <a:t>verinin, danışma veya uzaktan inceleme amacıyla, mobil bilişim ürünleri aracılığıyla internet veya diğer ağlar vasıtasıyla iletildiği klinik uygulamadır.</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686800" cy="4709120"/>
          </a:xfrm>
        </p:spPr>
        <p:txBody>
          <a:bodyPr>
            <a:normAutofit/>
          </a:bodyPr>
          <a:lstStyle/>
          <a:p>
            <a:r>
              <a:rPr lang="tr-TR" dirty="0"/>
              <a:t>Dijital hastane; idari, mali ve tıbbi süreçlerde asgari düzeyde bilişim teknolojilerinin kullanıldığı </a:t>
            </a:r>
            <a:r>
              <a:rPr lang="tr-TR" dirty="0" smtClean="0"/>
              <a:t>bir </a:t>
            </a:r>
            <a:r>
              <a:rPr lang="tr-TR" dirty="0"/>
              <a:t>hastaneden her türlü iletişim aracı ve tıbbi cihazın birbiriyle ve diğer bilgi sistemleriyle </a:t>
            </a:r>
            <a:r>
              <a:rPr lang="tr-TR" dirty="0" smtClean="0"/>
              <a:t> entegre </a:t>
            </a:r>
            <a:r>
              <a:rPr lang="tr-TR" dirty="0"/>
              <a:t>olduğu, sağlık çalışanları ve hastaların </a:t>
            </a:r>
            <a:r>
              <a:rPr lang="tr-TR" i="1" dirty="0"/>
              <a:t>tele tıp</a:t>
            </a:r>
            <a:r>
              <a:rPr lang="tr-TR" dirty="0"/>
              <a:t> ve </a:t>
            </a:r>
            <a:r>
              <a:rPr lang="tr-TR" i="1" dirty="0"/>
              <a:t>mobil tıp</a:t>
            </a:r>
            <a:r>
              <a:rPr lang="tr-TR" dirty="0"/>
              <a:t> </a:t>
            </a:r>
            <a:r>
              <a:rPr lang="tr-TR" dirty="0" smtClean="0"/>
              <a:t>uygulamalarıyla </a:t>
            </a:r>
            <a:r>
              <a:rPr lang="tr-TR" dirty="0"/>
              <a:t>hastane </a:t>
            </a:r>
            <a:br>
              <a:rPr lang="tr-TR" dirty="0"/>
            </a:br>
            <a:r>
              <a:rPr lang="tr-TR" dirty="0"/>
              <a:t>içinden veya dışından veri alışverişinde bulunabildiği hastaneye kadar geniş bir yelpazede tanımlanabilir. </a:t>
            </a:r>
          </a:p>
          <a:p>
            <a:endParaRPr lang="tr-TR" dirty="0"/>
          </a:p>
        </p:txBody>
      </p:sp>
      <p:sp>
        <p:nvSpPr>
          <p:cNvPr id="4" name="1 Başlık"/>
          <p:cNvSpPr>
            <a:spLocks noGrp="1"/>
          </p:cNvSpPr>
          <p:nvPr>
            <p:ph type="title"/>
          </p:nvPr>
        </p:nvSpPr>
        <p:spPr/>
        <p:txBody>
          <a:bodyPr>
            <a:normAutofit fontScale="90000"/>
          </a:bodyPr>
          <a:lstStyle/>
          <a:p>
            <a:r>
              <a:rPr lang="tr-TR" b="1" dirty="0" smtClean="0"/>
              <a:t>Dijital-Kağıtsız Hastane Nedir?</a:t>
            </a:r>
            <a:br>
              <a:rPr lang="tr-TR" b="1" dirty="0" smtClean="0"/>
            </a:b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Tele Tıp</a:t>
            </a:r>
            <a:br>
              <a:rPr lang="tr-TR" b="1" dirty="0" smtClean="0"/>
            </a:br>
            <a:endParaRPr lang="tr-TR" dirty="0"/>
          </a:p>
        </p:txBody>
      </p:sp>
      <p:sp>
        <p:nvSpPr>
          <p:cNvPr id="3" name="2 İçerik Yer Tutucusu"/>
          <p:cNvSpPr>
            <a:spLocks noGrp="1"/>
          </p:cNvSpPr>
          <p:nvPr>
            <p:ph idx="1"/>
          </p:nvPr>
        </p:nvSpPr>
        <p:spPr/>
        <p:txBody>
          <a:bodyPr/>
          <a:lstStyle/>
          <a:p>
            <a:r>
              <a:rPr lang="tr-TR" dirty="0" smtClean="0"/>
              <a:t>Tıbbi verinin, danışma veya uzaktan inceleme amacıyla telefon, internet veya diğer ağlar aracılığıyla iletildiği klinik uygulamadır. </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E-Sağlık (Elektronik Sağlık)</a:t>
            </a:r>
            <a:br>
              <a:rPr lang="tr-TR" b="1" dirty="0" smtClean="0"/>
            </a:br>
            <a:endParaRPr lang="tr-TR" dirty="0"/>
          </a:p>
        </p:txBody>
      </p:sp>
      <p:sp>
        <p:nvSpPr>
          <p:cNvPr id="3" name="2 İçerik Yer Tutucusu"/>
          <p:cNvSpPr>
            <a:spLocks noGrp="1"/>
          </p:cNvSpPr>
          <p:nvPr>
            <p:ph idx="1"/>
          </p:nvPr>
        </p:nvSpPr>
        <p:spPr/>
        <p:txBody>
          <a:bodyPr/>
          <a:lstStyle/>
          <a:p>
            <a:pPr>
              <a:buNone/>
            </a:pPr>
            <a:endParaRPr lang="tr-TR" dirty="0" smtClean="0"/>
          </a:p>
          <a:p>
            <a:r>
              <a:rPr lang="tr-TR" dirty="0"/>
              <a:t>E-Sağlık: Sağlık hizmetlerinin etkin ve verimli sunulabilmesi, vatandaşın hızlı erişiminin sağlanması ve ilgili paydaşlar ile veri paylaşımının sürdürülebilir olması için bilişim teknolojilerinin sağlık alanında kullanılmasıdır.</a:t>
            </a:r>
            <a:endParaRPr lang="tr-TR" dirty="0" smtClean="0"/>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M-Sağlık (Mobil Sağlık)</a:t>
            </a:r>
            <a:br>
              <a:rPr lang="tr-TR" b="1"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Akıllı </a:t>
            </a:r>
            <a:r>
              <a:rPr lang="tr-TR" dirty="0"/>
              <a:t>telefon, tablet bilgisayar ve diğer mobil iletişim araçlarının sağlık bilgisi iletmek ve sağlık hizmeti sunumunu desteklemek için kullanılmasıdır. Mobil bilişim cihazları ve mobil ve kablosuz sağlık hizmeti sistemleri ile sağlık bilgileri iletildiğinden hastalar sağlık durumlarıyla ilgili ölçümlerini hastaneye gelmeden sisteme aktarmaktadır. Doktorlar da bu sistem aracılığıyla hastalara ait bulgu ve ölçümlere erişerek uzaktan hasta takibi yapılabilmektedir.  </a:t>
            </a:r>
            <a:endParaRPr lang="tr-TR" dirty="0" smtClean="0"/>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64704"/>
            <a:ext cx="8229600" cy="1143000"/>
          </a:xfrm>
        </p:spPr>
        <p:txBody>
          <a:bodyPr>
            <a:normAutofit fontScale="90000"/>
          </a:bodyPr>
          <a:lstStyle/>
          <a:p>
            <a:r>
              <a:rPr lang="tr-TR" b="1" dirty="0" smtClean="0"/>
              <a:t>HIE (</a:t>
            </a:r>
            <a:r>
              <a:rPr lang="tr-TR" b="1" dirty="0" err="1" smtClean="0"/>
              <a:t>Health</a:t>
            </a:r>
            <a:r>
              <a:rPr lang="tr-TR" b="1" dirty="0" smtClean="0"/>
              <a:t> </a:t>
            </a:r>
            <a:r>
              <a:rPr lang="tr-TR" b="1" dirty="0" err="1" smtClean="0"/>
              <a:t>Information</a:t>
            </a:r>
            <a:r>
              <a:rPr lang="tr-TR" b="1" dirty="0" smtClean="0"/>
              <a:t> Exchange - Sağlık Bilgisi Paylaşımı)</a:t>
            </a:r>
            <a:br>
              <a:rPr lang="tr-TR" b="1" dirty="0" smtClean="0"/>
            </a:br>
            <a:endParaRPr lang="tr-TR" dirty="0"/>
          </a:p>
        </p:txBody>
      </p:sp>
      <p:sp>
        <p:nvSpPr>
          <p:cNvPr id="3" name="2 İçerik Yer Tutucusu"/>
          <p:cNvSpPr>
            <a:spLocks noGrp="1"/>
          </p:cNvSpPr>
          <p:nvPr>
            <p:ph idx="1"/>
          </p:nvPr>
        </p:nvSpPr>
        <p:spPr>
          <a:xfrm>
            <a:off x="457200" y="2348880"/>
            <a:ext cx="8363272" cy="3777283"/>
          </a:xfrm>
        </p:spPr>
        <p:txBody>
          <a:bodyPr/>
          <a:lstStyle/>
          <a:p>
            <a:r>
              <a:rPr lang="tr-TR" dirty="0" smtClean="0"/>
              <a:t>Sağlık çalışanları ve hastaların hastalara ait tıbbi bilgileri elektronik ortamda doğru ve güvenli bir şekilde paylaşmasını sağlayan standartlar ve referans teknolojiler sistemidir.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Electronic</a:t>
            </a:r>
            <a:r>
              <a:rPr lang="tr-TR" b="1" dirty="0" smtClean="0"/>
              <a:t> </a:t>
            </a:r>
            <a:r>
              <a:rPr lang="tr-TR" b="1" dirty="0" err="1" smtClean="0"/>
              <a:t>Medical</a:t>
            </a:r>
            <a:r>
              <a:rPr lang="tr-TR" b="1" dirty="0" smtClean="0"/>
              <a:t> </a:t>
            </a:r>
            <a:r>
              <a:rPr lang="tr-TR" b="1" dirty="0" err="1" smtClean="0"/>
              <a:t>Record</a:t>
            </a:r>
            <a:r>
              <a:rPr lang="tr-TR" b="1" dirty="0" smtClean="0"/>
              <a:t> </a:t>
            </a:r>
            <a:r>
              <a:rPr lang="tr-TR" b="1" dirty="0" err="1" smtClean="0"/>
              <a:t>Adaption</a:t>
            </a:r>
            <a:r>
              <a:rPr lang="tr-TR" b="1" dirty="0" smtClean="0"/>
              <a:t> Model (EMRAM) </a:t>
            </a:r>
            <a:br>
              <a:rPr lang="tr-TR" b="1" dirty="0" smtClean="0"/>
            </a:br>
            <a:endParaRPr lang="tr-TR" dirty="0"/>
          </a:p>
        </p:txBody>
      </p:sp>
      <p:sp>
        <p:nvSpPr>
          <p:cNvPr id="3" name="2 İçerik Yer Tutucusu"/>
          <p:cNvSpPr>
            <a:spLocks noGrp="1"/>
          </p:cNvSpPr>
          <p:nvPr>
            <p:ph idx="1"/>
          </p:nvPr>
        </p:nvSpPr>
        <p:spPr>
          <a:xfrm>
            <a:off x="457200" y="1196752"/>
            <a:ext cx="8686800" cy="5472608"/>
          </a:xfrm>
        </p:spPr>
        <p:txBody>
          <a:bodyPr>
            <a:normAutofit fontScale="70000" lnSpcReduction="20000"/>
          </a:bodyPr>
          <a:lstStyle/>
          <a:p>
            <a:r>
              <a:rPr lang="tr-TR" b="1" dirty="0" smtClean="0"/>
              <a:t> EMRAM : </a:t>
            </a:r>
            <a:r>
              <a:rPr lang="tr-TR" dirty="0" smtClean="0"/>
              <a:t>HIMSS bu model ile hastanelerin dijitallik düzeylerini analiz ederek 1’den 7’ye kadar </a:t>
            </a:r>
            <a:r>
              <a:rPr lang="tr-TR" dirty="0" err="1" smtClean="0"/>
              <a:t>seviyelendirmekte</a:t>
            </a:r>
            <a:r>
              <a:rPr lang="tr-TR" dirty="0" smtClean="0"/>
              <a:t> ve akredite etmektedir.  Her bir seviye için karşılanacak gereksinimler aşağıda verilmektedir:</a:t>
            </a:r>
          </a:p>
          <a:p>
            <a:r>
              <a:rPr lang="tr-TR" b="1" dirty="0" smtClean="0"/>
              <a:t>7. Seviye:</a:t>
            </a:r>
            <a:r>
              <a:rPr lang="tr-TR" dirty="0" smtClean="0"/>
              <a:t> Tıbbi kayıt tümüyle elektronik, sağlık kuruluşu </a:t>
            </a:r>
            <a:r>
              <a:rPr lang="tr-TR" dirty="0" err="1" smtClean="0"/>
              <a:t>EMR'nin</a:t>
            </a:r>
            <a:r>
              <a:rPr lang="tr-TR" dirty="0" smtClean="0"/>
              <a:t> yan ürünü olarak </a:t>
            </a:r>
            <a:r>
              <a:rPr lang="tr-TR" dirty="0" err="1" smtClean="0"/>
              <a:t>CCD'ye</a:t>
            </a:r>
            <a:r>
              <a:rPr lang="tr-TR" dirty="0" smtClean="0"/>
              <a:t> (bakım devamı) katkı yapıyor; veri depolama aktif kullanımda.</a:t>
            </a:r>
          </a:p>
          <a:p>
            <a:r>
              <a:rPr lang="tr-TR" b="1" dirty="0" smtClean="0"/>
              <a:t>6. Seviye:</a:t>
            </a:r>
            <a:r>
              <a:rPr lang="tr-TR" dirty="0" smtClean="0"/>
              <a:t> Doktor dokümantasyon (yapısal şablonlar), CDSS (klinik veri/karar destek sistemi, farklılık ve uyum) ve  R-PACS.</a:t>
            </a:r>
          </a:p>
          <a:p>
            <a:r>
              <a:rPr lang="tr-TR" b="1" dirty="0" smtClean="0"/>
              <a:t>5. Seviye:</a:t>
            </a:r>
            <a:r>
              <a:rPr lang="tr-TR" dirty="0" smtClean="0"/>
              <a:t> Kapalı Devre İlaç Yönetim Sistemi.</a:t>
            </a:r>
          </a:p>
          <a:p>
            <a:r>
              <a:rPr lang="tr-TR" b="1" dirty="0" smtClean="0"/>
              <a:t>4. Seviye:</a:t>
            </a:r>
            <a:r>
              <a:rPr lang="tr-TR" dirty="0" smtClean="0"/>
              <a:t> CPOE (Bilgisayarlı Doktor İstek Girişi), CDSS (klinik protokoller).</a:t>
            </a:r>
          </a:p>
          <a:p>
            <a:r>
              <a:rPr lang="tr-TR" b="1" dirty="0" smtClean="0"/>
              <a:t>3. Seviye</a:t>
            </a:r>
            <a:r>
              <a:rPr lang="tr-TR" dirty="0" smtClean="0"/>
              <a:t>: Klinik Dokümantasyon (akış belgeleri), CDSS (hata kontrol), Radyoloji dışında PACS mevcut.</a:t>
            </a:r>
          </a:p>
          <a:p>
            <a:r>
              <a:rPr lang="tr-TR" b="1" dirty="0" smtClean="0"/>
              <a:t>2. Seviye</a:t>
            </a:r>
            <a:r>
              <a:rPr lang="tr-TR" dirty="0" smtClean="0"/>
              <a:t>: Klinik Veri Belleği, Kontrollü Medikal </a:t>
            </a:r>
            <a:r>
              <a:rPr lang="tr-TR" dirty="0" err="1" smtClean="0"/>
              <a:t>Vocab</a:t>
            </a:r>
            <a:r>
              <a:rPr lang="tr-TR" dirty="0" smtClean="0"/>
              <a:t>., Klinik Veri Destek Sistem, Doküman görüntüleme de olabilir.</a:t>
            </a:r>
          </a:p>
          <a:p>
            <a:r>
              <a:rPr lang="tr-TR" b="1" dirty="0" smtClean="0"/>
              <a:t>1. Seviye:</a:t>
            </a:r>
            <a:r>
              <a:rPr lang="tr-TR" dirty="0" smtClean="0"/>
              <a:t> Yardımcı hizmetler (</a:t>
            </a:r>
            <a:r>
              <a:rPr lang="tr-TR" dirty="0" err="1" smtClean="0"/>
              <a:t>Laboratuvar</a:t>
            </a:r>
            <a:r>
              <a:rPr lang="tr-TR" dirty="0" smtClean="0"/>
              <a:t>, Radyoloji ve Eczane) dijital ortamda. </a:t>
            </a:r>
          </a:p>
          <a:p>
            <a:r>
              <a:rPr lang="tr-TR" b="1" dirty="0" smtClean="0"/>
              <a:t>0. Seviye:</a:t>
            </a:r>
            <a:r>
              <a:rPr lang="tr-TR" dirty="0" smtClean="0"/>
              <a:t> Yardımcı hizmetlerin üçü de dijital olarak sağlanmıyor.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EHR (</a:t>
            </a:r>
            <a:r>
              <a:rPr lang="tr-TR" b="1" dirty="0" err="1" smtClean="0"/>
              <a:t>Electronic</a:t>
            </a:r>
            <a:r>
              <a:rPr lang="tr-TR" b="1" dirty="0" smtClean="0"/>
              <a:t> </a:t>
            </a:r>
            <a:r>
              <a:rPr lang="tr-TR" b="1" dirty="0" err="1" smtClean="0"/>
              <a:t>Health</a:t>
            </a:r>
            <a:r>
              <a:rPr lang="tr-TR" b="1" dirty="0" smtClean="0"/>
              <a:t> </a:t>
            </a:r>
            <a:r>
              <a:rPr lang="tr-TR" b="1" dirty="0" err="1" smtClean="0"/>
              <a:t>Record</a:t>
            </a:r>
            <a:r>
              <a:rPr lang="tr-TR" b="1" dirty="0" smtClean="0"/>
              <a:t>) - ESK (Elektronik Sağlık Kaydı)</a:t>
            </a:r>
            <a:br>
              <a:rPr lang="tr-TR" b="1" dirty="0" smtClean="0"/>
            </a:br>
            <a:endParaRPr lang="tr-TR" dirty="0"/>
          </a:p>
        </p:txBody>
      </p:sp>
      <p:sp>
        <p:nvSpPr>
          <p:cNvPr id="3" name="2 İçerik Yer Tutucusu"/>
          <p:cNvSpPr>
            <a:spLocks noGrp="1"/>
          </p:cNvSpPr>
          <p:nvPr>
            <p:ph idx="1"/>
          </p:nvPr>
        </p:nvSpPr>
        <p:spPr>
          <a:xfrm>
            <a:off x="457200" y="1124744"/>
            <a:ext cx="8291264" cy="5472608"/>
          </a:xfrm>
        </p:spPr>
        <p:txBody>
          <a:bodyPr>
            <a:noAutofit/>
          </a:bodyPr>
          <a:lstStyle/>
          <a:p>
            <a:pPr algn="just"/>
            <a:r>
              <a:rPr lang="tr-TR" sz="2400" b="1" dirty="0" smtClean="0"/>
              <a:t>EHR (</a:t>
            </a:r>
            <a:r>
              <a:rPr lang="tr-TR" sz="2400" b="1" dirty="0" err="1" smtClean="0"/>
              <a:t>Electronic</a:t>
            </a:r>
            <a:r>
              <a:rPr lang="tr-TR" sz="2400" b="1" dirty="0" smtClean="0"/>
              <a:t> </a:t>
            </a:r>
            <a:r>
              <a:rPr lang="tr-TR" sz="2400" b="1" dirty="0" err="1" smtClean="0"/>
              <a:t>Health</a:t>
            </a:r>
            <a:r>
              <a:rPr lang="tr-TR" sz="2400" b="1" dirty="0" smtClean="0"/>
              <a:t> </a:t>
            </a:r>
            <a:r>
              <a:rPr lang="tr-TR" sz="2400" b="1" dirty="0" err="1" smtClean="0"/>
              <a:t>Record</a:t>
            </a:r>
            <a:r>
              <a:rPr lang="tr-TR" sz="2400" b="1" dirty="0" smtClean="0"/>
              <a:t>) - ESK (Elektronik Sağlık Kaydı): </a:t>
            </a:r>
            <a:r>
              <a:rPr lang="tr-TR" sz="2400" dirty="0" smtClean="0"/>
              <a:t>Elektronik sağlık kaydı, kişilerin geçmişteki, şimdiki ve gelecekteki fiziksel ve ruhsal sağlığı veya hastalıkları ile ilgili elektronik sistemler kullanılarak kayıt altına alınan, saklanan, iletilen, erişilen, ilişkilendirilen ve işlenen her türlü bilgi olarak tanımlanabilir. Elektronik hasta kayıtları, hasta hakkında tüm bilgilerin bilgisayar ortamında toplanmasını ve gerektiğinde kullanılmasını sağlayan bir bilgi deposudur. Bu sistemler hastalara ait elektronik sağlık kayıtlarının faydalı, etkili, etik ve yasal kurallara uygun, kolayca iletilebilen, zaman içerisinde elde edilen tüm kayıtların bütünlüğünü sağlayabilen bir sistemdir.</a:t>
            </a:r>
          </a:p>
          <a:p>
            <a:pPr algn="just"/>
            <a:endParaRPr lang="tr-T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ESK sistemleri birbirleri ile yakından ilişkili olan; sağlık bilgisinin toplanması, saklanması, işlenmesi, iletişimi, güvenliği ve sunulması işlevlerinden oluşur. Sistem; genelde hastaların kimlik bilgilerini, hastalığının sınıflamasını, demografik faktörler çerçevesinde kayıtların indekslenmesini içerir. Böylece herhangi bir araştırma ve denetimde kayıtları geri çağırmak mümkündür. Bazı sistemler, bağlı sistem olarak geri çağırma imkânına sahiptir. Bu şekilde hastalık kayıt özetleri acil serviste, ayakta tedavi veren polikliniklerde ve hasta giriş ekranlarında görülebilmektedir. Böyle bir sistemin mahremiyet (</a:t>
            </a:r>
            <a:r>
              <a:rPr lang="tr-TR" dirty="0" err="1" smtClean="0"/>
              <a:t>confidentiality</a:t>
            </a:r>
            <a:r>
              <a:rPr lang="tr-TR" dirty="0" smtClean="0"/>
              <a:t>), güvenlik (</a:t>
            </a:r>
            <a:r>
              <a:rPr lang="tr-TR" dirty="0" err="1" smtClean="0"/>
              <a:t>security</a:t>
            </a:r>
            <a:r>
              <a:rPr lang="tr-TR" dirty="0" smtClean="0"/>
              <a:t>) izlenebilirlik (</a:t>
            </a:r>
            <a:r>
              <a:rPr lang="tr-TR" dirty="0" err="1" smtClean="0"/>
              <a:t>accountability</a:t>
            </a:r>
            <a:r>
              <a:rPr lang="tr-TR" dirty="0" smtClean="0"/>
              <a:t>) ve veri bütünlüğü (data </a:t>
            </a:r>
            <a:r>
              <a:rPr lang="tr-TR" dirty="0" err="1" smtClean="0"/>
              <a:t>integrity</a:t>
            </a:r>
            <a:r>
              <a:rPr lang="tr-TR" dirty="0" smtClean="0"/>
              <a:t>) özelliklerini sağlaması gerekir.</a:t>
            </a:r>
          </a:p>
          <a:p>
            <a:endParaRPr lang="tr-TR" dirty="0"/>
          </a:p>
        </p:txBody>
      </p:sp>
      <p:sp>
        <p:nvSpPr>
          <p:cNvPr id="4" name="1 Başlık"/>
          <p:cNvSpPr>
            <a:spLocks noGrp="1"/>
          </p:cNvSpPr>
          <p:nvPr>
            <p:ph type="title"/>
          </p:nvPr>
        </p:nvSpPr>
        <p:spPr/>
        <p:txBody>
          <a:bodyPr>
            <a:normAutofit fontScale="90000"/>
          </a:bodyPr>
          <a:lstStyle/>
          <a:p>
            <a:r>
              <a:rPr lang="tr-TR" b="1" dirty="0" smtClean="0"/>
              <a:t>HL-7 (</a:t>
            </a:r>
            <a:r>
              <a:rPr lang="tr-TR" b="1" dirty="0" err="1" smtClean="0"/>
              <a:t>Health</a:t>
            </a:r>
            <a:r>
              <a:rPr lang="tr-TR" b="1" dirty="0" smtClean="0"/>
              <a:t> </a:t>
            </a:r>
            <a:r>
              <a:rPr lang="tr-TR" b="1" dirty="0" err="1" smtClean="0"/>
              <a:t>Level</a:t>
            </a:r>
            <a:r>
              <a:rPr lang="tr-TR" b="1" dirty="0" smtClean="0"/>
              <a:t> Seven - Sağlık Seviye 7 Standardı)</a:t>
            </a:r>
            <a:br>
              <a:rPr lang="tr-TR" b="1" dirty="0" smtClean="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836712"/>
            <a:ext cx="8820472" cy="5688632"/>
          </a:xfrm>
        </p:spPr>
        <p:txBody>
          <a:bodyPr>
            <a:normAutofit fontScale="32500" lnSpcReduction="20000"/>
          </a:bodyPr>
          <a:lstStyle/>
          <a:p>
            <a:r>
              <a:rPr lang="tr-TR" sz="6800" dirty="0" smtClean="0"/>
              <a:t>Bir elektronik hasta kayıt sisteminin taşıması gereken özellikler;</a:t>
            </a:r>
          </a:p>
          <a:p>
            <a:r>
              <a:rPr lang="tr-TR" sz="6800" dirty="0" smtClean="0"/>
              <a:t>Hasta ile ilgili tüm bilgiler tek bir kayıt numarası ile ilişkilendirilmelidir,</a:t>
            </a:r>
          </a:p>
          <a:p>
            <a:r>
              <a:rPr lang="tr-TR" sz="6800" dirty="0" smtClean="0"/>
              <a:t>Sisteme girilen tüm hasta bilgilerine kurumun her yerinden ulaşılabilmelidir,</a:t>
            </a:r>
          </a:p>
          <a:p>
            <a:r>
              <a:rPr lang="tr-TR" sz="6800" dirty="0" smtClean="0"/>
              <a:t>Hastaların yakınmaları ve tüm sağlık bakım süreci kaydedilmelidir,</a:t>
            </a:r>
          </a:p>
          <a:p>
            <a:r>
              <a:rPr lang="tr-TR" sz="6800" dirty="0" smtClean="0"/>
              <a:t>Tanısal süreçlerde bilgisayar yardımı sağlanabilmelidir,</a:t>
            </a:r>
          </a:p>
          <a:p>
            <a:r>
              <a:rPr lang="tr-TR" sz="6800" dirty="0" smtClean="0"/>
              <a:t>Bir bakım planı geliştirilip izlenebilmelidir,</a:t>
            </a:r>
          </a:p>
          <a:p>
            <a:r>
              <a:rPr lang="tr-TR" sz="6800" dirty="0" smtClean="0"/>
              <a:t>Sistem kullanılarak isteklerde bulunulabilmeli ve istek sonuçları otomatik olarak alınabilmelidir,</a:t>
            </a:r>
          </a:p>
          <a:p>
            <a:r>
              <a:rPr lang="tr-TR" sz="6800" dirty="0" smtClean="0"/>
              <a:t>Verilere kolayca erişim ve kullanma olanağı vermelidir.</a:t>
            </a:r>
          </a:p>
          <a:p>
            <a:r>
              <a:rPr lang="tr-TR" sz="6800" dirty="0" smtClean="0"/>
              <a:t>Bir elektronik hasta kayıt sistemi aşağıdaki fonksiyonları da desteklemelidir:</a:t>
            </a:r>
          </a:p>
          <a:p>
            <a:r>
              <a:rPr lang="tr-TR" sz="6800" dirty="0" smtClean="0"/>
              <a:t>Hasta randevuları (muayene, yatış, tetkik vb.),</a:t>
            </a:r>
          </a:p>
          <a:p>
            <a:r>
              <a:rPr lang="tr-TR" sz="6800" dirty="0" smtClean="0"/>
              <a:t>Yönetim fonksiyonları (finansal yönetim, malzeme yönetimi, insan kaynakları yönetimi),</a:t>
            </a:r>
          </a:p>
          <a:p>
            <a:r>
              <a:rPr lang="tr-TR" sz="6800" dirty="0" smtClean="0"/>
              <a:t>Otomatik hastalık ve tıbbi girişim kodlamaları,</a:t>
            </a:r>
          </a:p>
          <a:p>
            <a:r>
              <a:rPr lang="tr-TR" sz="6800" dirty="0" smtClean="0"/>
              <a:t>Tanısal tetkik isteklerin üretilmesi ve iletilmesi.</a:t>
            </a:r>
          </a:p>
          <a:p>
            <a:endParaRPr lang="tr-TR" dirty="0"/>
          </a:p>
        </p:txBody>
      </p:sp>
      <p:sp>
        <p:nvSpPr>
          <p:cNvPr id="4" name="1 Başlık"/>
          <p:cNvSpPr>
            <a:spLocks noGrp="1"/>
          </p:cNvSpPr>
          <p:nvPr>
            <p:ph type="title"/>
          </p:nvPr>
        </p:nvSpPr>
        <p:spPr>
          <a:xfrm>
            <a:off x="457200" y="274638"/>
            <a:ext cx="8363272" cy="850106"/>
          </a:xfrm>
        </p:spPr>
        <p:txBody>
          <a:bodyPr>
            <a:normAutofit fontScale="90000"/>
          </a:bodyPr>
          <a:lstStyle/>
          <a:p>
            <a:r>
              <a:rPr lang="tr-TR" b="1" dirty="0" smtClean="0"/>
              <a:t>EHR (</a:t>
            </a:r>
            <a:r>
              <a:rPr lang="tr-TR" b="1" dirty="0" err="1" smtClean="0"/>
              <a:t>Electronic</a:t>
            </a:r>
            <a:r>
              <a:rPr lang="tr-TR" b="1" dirty="0" smtClean="0"/>
              <a:t> </a:t>
            </a:r>
            <a:r>
              <a:rPr lang="tr-TR" b="1" dirty="0" err="1" smtClean="0"/>
              <a:t>Health</a:t>
            </a:r>
            <a:r>
              <a:rPr lang="tr-TR" b="1" dirty="0" smtClean="0"/>
              <a:t> </a:t>
            </a:r>
            <a:r>
              <a:rPr lang="tr-TR" b="1" dirty="0" err="1" smtClean="0"/>
              <a:t>Record</a:t>
            </a:r>
            <a:r>
              <a:rPr lang="tr-TR" b="1" dirty="0" smtClean="0"/>
              <a:t>) - ESK (Elektronik Sağlık Kaydı)</a:t>
            </a:r>
            <a:br>
              <a:rPr lang="tr-TR" b="1"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b="1" dirty="0" smtClean="0"/>
              <a:t>PEHR (</a:t>
            </a:r>
            <a:r>
              <a:rPr lang="tr-TR" sz="3600" b="1" dirty="0" err="1" smtClean="0"/>
              <a:t>Personal</a:t>
            </a:r>
            <a:r>
              <a:rPr lang="tr-TR" sz="3600" b="1" dirty="0" smtClean="0"/>
              <a:t> </a:t>
            </a:r>
            <a:r>
              <a:rPr lang="tr-TR" sz="3600" b="1" dirty="0" err="1" smtClean="0"/>
              <a:t>Electronic</a:t>
            </a:r>
            <a:r>
              <a:rPr lang="tr-TR" sz="3600" b="1" dirty="0" smtClean="0"/>
              <a:t> </a:t>
            </a:r>
            <a:r>
              <a:rPr lang="tr-TR" sz="3600" b="1" dirty="0" err="1" smtClean="0"/>
              <a:t>Health</a:t>
            </a:r>
            <a:r>
              <a:rPr lang="tr-TR" sz="3600" b="1" dirty="0" smtClean="0"/>
              <a:t> </a:t>
            </a:r>
            <a:r>
              <a:rPr lang="tr-TR" sz="3600" b="1" dirty="0" err="1" smtClean="0"/>
              <a:t>Records</a:t>
            </a:r>
            <a:r>
              <a:rPr lang="tr-TR" sz="3600" b="1" dirty="0" smtClean="0"/>
              <a:t>) - KESK (Kişisel Elektronik Sağlık Kayıtları) </a:t>
            </a:r>
            <a:r>
              <a:rPr lang="tr-TR" b="1" dirty="0" smtClean="0"/>
              <a:t/>
            </a:r>
            <a:br>
              <a:rPr lang="tr-TR" b="1" dirty="0" smtClean="0"/>
            </a:br>
            <a:endParaRPr lang="tr-TR" dirty="0"/>
          </a:p>
        </p:txBody>
      </p:sp>
      <p:sp>
        <p:nvSpPr>
          <p:cNvPr id="3" name="2 İçerik Yer Tutucusu"/>
          <p:cNvSpPr>
            <a:spLocks noGrp="1"/>
          </p:cNvSpPr>
          <p:nvPr>
            <p:ph idx="1"/>
          </p:nvPr>
        </p:nvSpPr>
        <p:spPr>
          <a:xfrm>
            <a:off x="457200" y="1196752"/>
            <a:ext cx="8435280" cy="5472608"/>
          </a:xfrm>
        </p:spPr>
        <p:txBody>
          <a:bodyPr>
            <a:normAutofit fontScale="70000" lnSpcReduction="20000"/>
          </a:bodyPr>
          <a:lstStyle/>
          <a:p>
            <a:r>
              <a:rPr lang="tr-TR" b="1" dirty="0" smtClean="0"/>
              <a:t>PEHR (</a:t>
            </a:r>
            <a:r>
              <a:rPr lang="tr-TR" b="1" dirty="0" err="1" smtClean="0"/>
              <a:t>Personal</a:t>
            </a:r>
            <a:r>
              <a:rPr lang="tr-TR" b="1" dirty="0" smtClean="0"/>
              <a:t> </a:t>
            </a:r>
            <a:r>
              <a:rPr lang="tr-TR" b="1" dirty="0" err="1" smtClean="0"/>
              <a:t>Health</a:t>
            </a:r>
            <a:r>
              <a:rPr lang="tr-TR" b="1" dirty="0" smtClean="0"/>
              <a:t> </a:t>
            </a:r>
            <a:r>
              <a:rPr lang="tr-TR" b="1" dirty="0" err="1" smtClean="0"/>
              <a:t>Records</a:t>
            </a:r>
            <a:r>
              <a:rPr lang="tr-TR" b="1" dirty="0" smtClean="0"/>
              <a:t>) - Kişisel Elektronik Sağlık Kayıtları (KESK): E</a:t>
            </a:r>
            <a:r>
              <a:rPr lang="tr-TR" dirty="0" smtClean="0"/>
              <a:t>lektronik ortamda tutulan,  kişilerin geçmiş ve şimdiki sağlık durumlarıyla ilgili bilgileri içeren kayıtlardır. Bu kayıtlarda, sağlık profesyonellerinin gereksinim duyacağı ve görmek isteyeceği tüm bilgiler kronolojik sırada yer alır.</a:t>
            </a:r>
          </a:p>
          <a:p>
            <a:r>
              <a:rPr lang="tr-TR" dirty="0" smtClean="0"/>
              <a:t>KESK, sağlık yönetimindeki gelişmelerin kaçınılmaz ve kritik bir adımını oluşturur. KESK sağlık sorunlarında, tedavi seçeneklerinde, sağlık harcamalarında, kronik hastalıkların yönetiminde, sağlıklı yaşam seçeneklerinin </a:t>
            </a:r>
            <a:r>
              <a:rPr lang="tr-TR" dirty="0" err="1" smtClean="0"/>
              <a:t>değerlendirlmesinde</a:t>
            </a:r>
            <a:r>
              <a:rPr lang="tr-TR" dirty="0" smtClean="0"/>
              <a:t>, koruyucu sağlık hizmetlerinde, sağlık bilgilerinin doğruluğu ve güvenliği konusunda kişinin rolünü güçlendirir.  </a:t>
            </a:r>
          </a:p>
          <a:p>
            <a:r>
              <a:rPr lang="tr-TR" dirty="0" smtClean="0"/>
              <a:t>Uygun, güvenilir ve erişilebilir bir şekilde saklanması durumunda kişinin kan grubu, alerjileri, aşıları, geçirmiş olduğu hastalıklar ve ameliyatlar, kullanmış olduğu ilaçlar gibi tüm sağlık bilgileri kişiye hızlı ve doğru teşhis koyabilmeleri ve</a:t>
            </a:r>
            <a:br>
              <a:rPr lang="tr-TR" dirty="0" smtClean="0"/>
            </a:br>
            <a:r>
              <a:rPr lang="tr-TR" dirty="0" smtClean="0"/>
              <a:t>tedavi uygulayabilmeleri için sağlık profesyonellerine yardımcı olacaktır.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b="1" dirty="0" smtClean="0"/>
              <a:t>HIMSS (</a:t>
            </a:r>
            <a:r>
              <a:rPr lang="tr-TR" sz="2800" b="1" dirty="0" err="1" smtClean="0"/>
              <a:t>Healthcare</a:t>
            </a:r>
            <a:r>
              <a:rPr lang="tr-TR" sz="2800" b="1" dirty="0" smtClean="0"/>
              <a:t> </a:t>
            </a:r>
            <a:r>
              <a:rPr lang="tr-TR" sz="2800" b="1" dirty="0" err="1" smtClean="0"/>
              <a:t>Information</a:t>
            </a:r>
            <a:r>
              <a:rPr lang="tr-TR" sz="2800" b="1" dirty="0" smtClean="0"/>
              <a:t> </a:t>
            </a:r>
            <a:r>
              <a:rPr lang="tr-TR" sz="2800" b="1" dirty="0" err="1" smtClean="0"/>
              <a:t>and</a:t>
            </a:r>
            <a:r>
              <a:rPr lang="tr-TR" sz="2800" b="1" dirty="0" smtClean="0"/>
              <a:t> </a:t>
            </a:r>
            <a:r>
              <a:rPr lang="tr-TR" sz="2800" b="1" dirty="0" err="1" smtClean="0"/>
              <a:t>Management</a:t>
            </a:r>
            <a:r>
              <a:rPr lang="tr-TR" sz="2800" b="1" dirty="0" smtClean="0"/>
              <a:t> </a:t>
            </a:r>
            <a:r>
              <a:rPr lang="tr-TR" sz="2800" b="1" dirty="0" err="1" smtClean="0"/>
              <a:t>Systems</a:t>
            </a:r>
            <a:r>
              <a:rPr lang="tr-TR" sz="2800" b="1" dirty="0" smtClean="0"/>
              <a:t> </a:t>
            </a:r>
            <a:r>
              <a:rPr lang="tr-TR" sz="2800" b="1" dirty="0" err="1" smtClean="0"/>
              <a:t>Society</a:t>
            </a:r>
            <a:r>
              <a:rPr lang="tr-TR" sz="2800" b="1" dirty="0" smtClean="0"/>
              <a:t> - Sağlık Bilgi ve Yönetim Sistemleri Topluluğu)</a:t>
            </a:r>
            <a:br>
              <a:rPr lang="tr-TR" sz="2800" b="1" dirty="0" smtClean="0"/>
            </a:br>
            <a:endParaRPr lang="tr-TR" sz="2800" dirty="0"/>
          </a:p>
        </p:txBody>
      </p:sp>
      <p:sp>
        <p:nvSpPr>
          <p:cNvPr id="3" name="2 İçerik Yer Tutucusu"/>
          <p:cNvSpPr>
            <a:spLocks noGrp="1"/>
          </p:cNvSpPr>
          <p:nvPr>
            <p:ph idx="1"/>
          </p:nvPr>
        </p:nvSpPr>
        <p:spPr/>
        <p:txBody>
          <a:bodyPr>
            <a:normAutofit fontScale="85000" lnSpcReduction="20000"/>
          </a:bodyPr>
          <a:lstStyle/>
          <a:p>
            <a:pPr algn="just"/>
            <a:r>
              <a:rPr lang="tr-TR" dirty="0" smtClean="0"/>
              <a:t>HIMSS (</a:t>
            </a:r>
            <a:r>
              <a:rPr lang="tr-TR" dirty="0" err="1" smtClean="0"/>
              <a:t>Healthcare</a:t>
            </a:r>
            <a:r>
              <a:rPr lang="tr-TR" dirty="0" smtClean="0"/>
              <a:t> </a:t>
            </a:r>
            <a:r>
              <a:rPr lang="tr-TR" dirty="0" err="1" smtClean="0"/>
              <a:t>Information</a:t>
            </a:r>
            <a:r>
              <a:rPr lang="tr-TR" dirty="0" smtClean="0"/>
              <a:t> </a:t>
            </a:r>
            <a:r>
              <a:rPr lang="tr-TR" dirty="0" err="1" smtClean="0"/>
              <a:t>and</a:t>
            </a:r>
            <a:r>
              <a:rPr lang="tr-TR" dirty="0" smtClean="0"/>
              <a:t> </a:t>
            </a:r>
            <a:r>
              <a:rPr lang="tr-TR" dirty="0" err="1" smtClean="0"/>
              <a:t>Management</a:t>
            </a:r>
            <a:r>
              <a:rPr lang="tr-TR" dirty="0" smtClean="0"/>
              <a:t> </a:t>
            </a:r>
            <a:r>
              <a:rPr lang="tr-TR" dirty="0" err="1" smtClean="0"/>
              <a:t>Systems</a:t>
            </a:r>
            <a:r>
              <a:rPr lang="tr-TR" dirty="0" smtClean="0"/>
              <a:t> </a:t>
            </a:r>
            <a:r>
              <a:rPr lang="tr-TR" dirty="0" err="1" smtClean="0"/>
              <a:t>Society</a:t>
            </a:r>
            <a:r>
              <a:rPr lang="tr-TR" dirty="0" smtClean="0"/>
              <a:t> - Sağlık Bilgi ve Yönetim Sistemleri Topluluğu): HIMSS 1961 yılında kurulmuş; Amerika, Avrupa ve Asya’da yapılanmaları bulunan ve kâr amacı gütmeyen bir organizasyondur. Bilgi teknolojilerinin, sağlık hizmetlerinin sunumunda ve geliştirilmesinde en uygun ölçüde kullanımını sağlamayı hedefler. HIMSS, kendine başvuruda bulunan hastanelerin dijital süreçlerini değerlendirerek, geldikleri seviyeyi tespit etmek için dünyaca kabul edilen akreditasyon ve standart modelini (1 ile 7 arası) kullanmakta ve dijital süreçlerini altıncı ve yedinci seviyeye kadar tamamlamış olan hastaneleri ise ödüllendirmektedir.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1096</Words>
  <Application>Microsoft Office PowerPoint</Application>
  <PresentationFormat>Ekran Gösterisi (4:3)</PresentationFormat>
  <Paragraphs>95</Paragraphs>
  <Slides>33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33</vt:i4>
      </vt:variant>
    </vt:vector>
  </HeadingPairs>
  <TitlesOfParts>
    <vt:vector size="36" baseType="lpstr">
      <vt:lpstr>Arial</vt:lpstr>
      <vt:lpstr>Calibri</vt:lpstr>
      <vt:lpstr>Ofis Teması</vt:lpstr>
      <vt:lpstr>PowerPoint Sunusu</vt:lpstr>
      <vt:lpstr>Dijital-Kağıtsız Hastane Nedir? </vt:lpstr>
      <vt:lpstr>Dijital-Kağıtsız Hastane Nedir? </vt:lpstr>
      <vt:lpstr>Electronic Medical Record Adaption Model (EMRAM)  </vt:lpstr>
      <vt:lpstr>EHR (Electronic Health Record) - ESK (Elektronik Sağlık Kaydı) </vt:lpstr>
      <vt:lpstr>HL-7 (Health Level Seven - Sağlık Seviye 7 Standardı) </vt:lpstr>
      <vt:lpstr>EHR (Electronic Health Record) - ESK (Elektronik Sağlık Kaydı) </vt:lpstr>
      <vt:lpstr>PEHR (Personal Electronic Health Records) - KESK (Kişisel Elektronik Sağlık Kayıtları)  </vt:lpstr>
      <vt:lpstr>HIMSS (Healthcare Information and Management Systems Society - Sağlık Bilgi ve Yönetim Sistemleri Topluluğu) </vt:lpstr>
      <vt:lpstr>IHE (Integrating the Healthcare Enterprise - Sağlık Girişimcileri Birliği) </vt:lpstr>
      <vt:lpstr>PACS (Picture Archiving and Communication Systems - Görüntü Saklama ve İletişim Sistemleri </vt:lpstr>
      <vt:lpstr>PACS (Picture Archiving and Communication Systems - Görüntü Saklama ve İletişim Sistemleri</vt:lpstr>
      <vt:lpstr>DICOM (Digital Imaging and Communications in Medicine - Tıpta Dijital Görüntüleme ve İletişim </vt:lpstr>
      <vt:lpstr>RIS (Radyology Information Service) - (RBS) Radyoloji Bilgi Sistemi) </vt:lpstr>
      <vt:lpstr>RFID (Radio Frequency Identification - Radyo Frekansı ile Tanımlama) </vt:lpstr>
      <vt:lpstr>HL-7 (Health Level Seven - Sağlık Seviye 7 Standardı) </vt:lpstr>
      <vt:lpstr>HL-7 (Health Level Seven - Sağlık Seviye 7 Standardı) </vt:lpstr>
      <vt:lpstr>HBYS (Hastane Bilgi Yönetim Sistemi) </vt:lpstr>
      <vt:lpstr>ÇKYS (Çekirdek Kaynak Yönetim Sistemi) </vt:lpstr>
      <vt:lpstr>MEDULA </vt:lpstr>
      <vt:lpstr>PowerPoint Sunusu</vt:lpstr>
      <vt:lpstr>PowerPoint Sunusu</vt:lpstr>
      <vt:lpstr>PowerPoint Sunusu</vt:lpstr>
      <vt:lpstr>USVS (Ulusal Sağlık Veri Sözlüğü) </vt:lpstr>
      <vt:lpstr>SKRS (Sağlık Kodlama Referans Sunucusu)  </vt:lpstr>
      <vt:lpstr>ICD-10 (International Classification of Disease - Uluslararası Hastalık Sınıflandırması) </vt:lpstr>
      <vt:lpstr>GMDN (Global Medical Devices Nomenclature-Küresel Tıbbi Cihaz Sınıflandırması) </vt:lpstr>
      <vt:lpstr>ATC (Anatomic Therapeutic Chemical Classification - Yapısal Tedavi Edici Kimyasallar Sınıflaması) </vt:lpstr>
      <vt:lpstr>Mobil Tıp </vt:lpstr>
      <vt:lpstr>Tele Tıp </vt:lpstr>
      <vt:lpstr>E-Sağlık (Elektronik Sağlık) </vt:lpstr>
      <vt:lpstr>M-Sağlık (Mobil Sağlık) </vt:lpstr>
      <vt:lpstr>HIE (Health Information Exchange - Sağlık Bilgisi Paylaşımı)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Zeynep Köksal</cp:lastModifiedBy>
  <cp:revision>3</cp:revision>
  <dcterms:created xsi:type="dcterms:W3CDTF">2016-12-01T14:54:47Z</dcterms:created>
  <dcterms:modified xsi:type="dcterms:W3CDTF">2017-12-15T19:49:38Z</dcterms:modified>
</cp:coreProperties>
</file>