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6" r:id="rId3"/>
    <p:sldId id="282" r:id="rId4"/>
    <p:sldId id="279" r:id="rId5"/>
    <p:sldId id="257" r:id="rId6"/>
    <p:sldId id="286" r:id="rId7"/>
    <p:sldId id="263" r:id="rId8"/>
    <p:sldId id="259" r:id="rId9"/>
    <p:sldId id="260" r:id="rId10"/>
    <p:sldId id="265" r:id="rId11"/>
    <p:sldId id="261" r:id="rId12"/>
    <p:sldId id="285" r:id="rId13"/>
    <p:sldId id="290" r:id="rId14"/>
    <p:sldId id="291" r:id="rId15"/>
    <p:sldId id="283" r:id="rId16"/>
    <p:sldId id="288" r:id="rId17"/>
    <p:sldId id="287" r:id="rId18"/>
    <p:sldId id="292" r:id="rId19"/>
    <p:sldId id="277" r:id="rId20"/>
    <p:sldId id="297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66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454B-7A9F-4D1E-875D-197FC793C207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C9E1-7F83-4C22-A5B6-4112D8ADE4E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82214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454B-7A9F-4D1E-875D-197FC793C207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C9E1-7F83-4C22-A5B6-4112D8ADE4E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33661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454B-7A9F-4D1E-875D-197FC793C207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C9E1-7F83-4C22-A5B6-4112D8ADE4E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80539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454B-7A9F-4D1E-875D-197FC793C207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C9E1-7F83-4C22-A5B6-4112D8ADE4E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22717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454B-7A9F-4D1E-875D-197FC793C207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C9E1-7F83-4C22-A5B6-4112D8ADE4E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09828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454B-7A9F-4D1E-875D-197FC793C207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C9E1-7F83-4C22-A5B6-4112D8ADE4E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25785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454B-7A9F-4D1E-875D-197FC793C207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C9E1-7F83-4C22-A5B6-4112D8ADE4E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63613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454B-7A9F-4D1E-875D-197FC793C207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C9E1-7F83-4C22-A5B6-4112D8ADE4E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15834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454B-7A9F-4D1E-875D-197FC793C207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C9E1-7F83-4C22-A5B6-4112D8ADE4E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63720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454B-7A9F-4D1E-875D-197FC793C207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C9E1-7F83-4C22-A5B6-4112D8ADE4E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14321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454B-7A9F-4D1E-875D-197FC793C207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8C9E1-7F83-4C22-A5B6-4112D8ADE4E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64894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0454B-7A9F-4D1E-875D-197FC793C207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8C9E1-7F83-4C22-A5B6-4112D8ADE4E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30346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8626" y="503583"/>
            <a:ext cx="9899374" cy="3856382"/>
          </a:xfrm>
        </p:spPr>
        <p:txBody>
          <a:bodyPr>
            <a:normAutofit/>
          </a:bodyPr>
          <a:lstStyle/>
          <a:p>
            <a:r>
              <a:rPr lang="tr-TR" sz="4800" b="1" dirty="0" smtClean="0">
                <a:solidFill>
                  <a:srgbClr val="00B050"/>
                </a:solidFill>
                <a:latin typeface="+mn-lt"/>
              </a:rPr>
              <a:t>WNT YOLAĞI</a:t>
            </a:r>
            <a:r>
              <a:rPr lang="tr-TR" sz="4400" dirty="0" smtClean="0">
                <a:solidFill>
                  <a:srgbClr val="00B050"/>
                </a:solidFill>
              </a:rPr>
              <a:t/>
            </a:r>
            <a:br>
              <a:rPr lang="tr-TR" sz="4400" dirty="0" smtClean="0">
                <a:solidFill>
                  <a:srgbClr val="00B050"/>
                </a:solidFill>
              </a:rPr>
            </a:br>
            <a:endParaRPr lang="tr-TR" sz="4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13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8489" y="218364"/>
            <a:ext cx="11436823" cy="6264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Wnt</a:t>
            </a:r>
            <a:r>
              <a:rPr lang="tr-TR" b="1" dirty="0" smtClean="0">
                <a:solidFill>
                  <a:srgbClr val="FF0000"/>
                </a:solidFill>
              </a:rPr>
              <a:t>/ </a:t>
            </a:r>
            <a:r>
              <a:rPr lang="el-GR" b="1" dirty="0" smtClean="0">
                <a:solidFill>
                  <a:srgbClr val="FF0000"/>
                </a:solidFill>
              </a:rPr>
              <a:t>β-</a:t>
            </a:r>
            <a:r>
              <a:rPr lang="tr-TR" b="1" dirty="0" err="1" smtClean="0">
                <a:solidFill>
                  <a:srgbClr val="FF0000"/>
                </a:solidFill>
              </a:rPr>
              <a:t>Katenin</a:t>
            </a:r>
            <a:r>
              <a:rPr lang="tr-TR" b="1" dirty="0" smtClean="0">
                <a:solidFill>
                  <a:srgbClr val="FF0000"/>
                </a:solidFill>
              </a:rPr>
              <a:t> (</a:t>
            </a:r>
            <a:r>
              <a:rPr lang="tr-TR" b="1" dirty="0" err="1" smtClean="0">
                <a:solidFill>
                  <a:srgbClr val="FF0000"/>
                </a:solidFill>
              </a:rPr>
              <a:t>Kanonik</a:t>
            </a:r>
            <a:r>
              <a:rPr lang="tr-TR" b="1" dirty="0" smtClean="0">
                <a:solidFill>
                  <a:srgbClr val="FF0000"/>
                </a:solidFill>
              </a:rPr>
              <a:t>/Klasik) Yolağı</a:t>
            </a:r>
          </a:p>
          <a:p>
            <a:r>
              <a:rPr lang="tr-TR" sz="2400" dirty="0" smtClean="0"/>
              <a:t>Kanser gelişiminde rol oynayan en temel yolaktır.</a:t>
            </a:r>
          </a:p>
          <a:p>
            <a:r>
              <a:rPr lang="tr-TR" sz="2400" dirty="0" smtClean="0"/>
              <a:t>Bu yolağın anlaşılmasında merkez rolü </a:t>
            </a:r>
            <a:r>
              <a:rPr lang="el-GR" sz="2400" b="1" dirty="0" smtClean="0">
                <a:solidFill>
                  <a:srgbClr val="00B050"/>
                </a:solidFill>
              </a:rPr>
              <a:t>β-</a:t>
            </a:r>
            <a:r>
              <a:rPr lang="tr-TR" sz="2400" b="1" dirty="0" err="1" smtClean="0">
                <a:solidFill>
                  <a:srgbClr val="00B050"/>
                </a:solidFill>
              </a:rPr>
              <a:t>katenin</a:t>
            </a:r>
            <a:r>
              <a:rPr lang="tr-TR" sz="2400" b="1" dirty="0" smtClean="0">
                <a:solidFill>
                  <a:srgbClr val="00B050"/>
                </a:solidFill>
              </a:rPr>
              <a:t> </a:t>
            </a:r>
            <a:r>
              <a:rPr lang="tr-TR" sz="2400" dirty="0" smtClean="0"/>
              <a:t>oynar. </a:t>
            </a:r>
          </a:p>
          <a:p>
            <a:r>
              <a:rPr lang="el-GR" sz="2400" dirty="0"/>
              <a:t>β-</a:t>
            </a:r>
            <a:r>
              <a:rPr lang="tr-TR" sz="2400" dirty="0" err="1"/>
              <a:t>katenin</a:t>
            </a:r>
            <a:r>
              <a:rPr lang="tr-TR" sz="2400" dirty="0"/>
              <a:t> sitoplazmada bulunur, </a:t>
            </a:r>
            <a:r>
              <a:rPr lang="tr-TR" sz="2400" dirty="0" err="1"/>
              <a:t>Wnt</a:t>
            </a:r>
            <a:r>
              <a:rPr lang="tr-TR" sz="2400" dirty="0"/>
              <a:t>  sinyal  aktivasyonu  ile  çekirdeğe  taşınır. Böylelikle  hücre </a:t>
            </a:r>
            <a:r>
              <a:rPr lang="tr-TR" sz="2400" dirty="0" err="1"/>
              <a:t>proliferasyonunu</a:t>
            </a:r>
            <a:r>
              <a:rPr lang="tr-TR" sz="2400" dirty="0"/>
              <a:t> düzenleyen ve gelişimi kontrol eden çok sayıda genin transkripsiyonunu aktive  eder. </a:t>
            </a:r>
            <a:endParaRPr lang="tr-TR" sz="2400" dirty="0" smtClean="0"/>
          </a:p>
          <a:p>
            <a:r>
              <a:rPr lang="tr-TR" sz="2400" dirty="0" smtClean="0"/>
              <a:t>Bu  </a:t>
            </a:r>
            <a:r>
              <a:rPr lang="tr-TR" sz="2400" dirty="0"/>
              <a:t>genlerin  çoğu, bilinen  </a:t>
            </a:r>
            <a:r>
              <a:rPr lang="tr-TR" sz="2400" dirty="0" err="1"/>
              <a:t>onkogenler</a:t>
            </a:r>
            <a:r>
              <a:rPr lang="tr-TR" sz="2400" dirty="0"/>
              <a:t>  olup  kanser  tedavisinde  güçlü  birer hedeftirler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Bu yolak çok sıkı bir şekilde kontrol edilir, ancak ihtiyaç duyulduğu zaman aktive olur.</a:t>
            </a:r>
          </a:p>
          <a:p>
            <a:r>
              <a:rPr lang="tr-TR" sz="2400" dirty="0" smtClean="0"/>
              <a:t>Bu  yolağın en temel </a:t>
            </a:r>
            <a:r>
              <a:rPr lang="tr-TR" sz="2400" dirty="0" err="1" smtClean="0"/>
              <a:t>komponentleri</a:t>
            </a:r>
            <a:r>
              <a:rPr lang="tr-TR" sz="2400" dirty="0" smtClean="0"/>
              <a:t>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err="1" smtClean="0"/>
              <a:t>multiprotein</a:t>
            </a:r>
            <a:r>
              <a:rPr lang="tr-TR" sz="2400" dirty="0" smtClean="0"/>
              <a:t>  kompleksini  (yıkım  kompleksini) oluşturan </a:t>
            </a:r>
            <a:r>
              <a:rPr lang="tr-TR" sz="2400" b="1" dirty="0" err="1" smtClean="0">
                <a:solidFill>
                  <a:srgbClr val="00B050"/>
                </a:solidFill>
              </a:rPr>
              <a:t>Axin</a:t>
            </a:r>
            <a:r>
              <a:rPr lang="tr-TR" sz="2400" b="1" dirty="0" smtClean="0">
                <a:solidFill>
                  <a:srgbClr val="00B050"/>
                </a:solidFill>
              </a:rPr>
              <a:t>-APC </a:t>
            </a:r>
            <a:r>
              <a:rPr lang="tr-TR" sz="2400" dirty="0" smtClean="0"/>
              <a:t>(</a:t>
            </a:r>
            <a:r>
              <a:rPr lang="tr-TR" sz="2400" dirty="0" err="1" smtClean="0"/>
              <a:t>Adenomatous</a:t>
            </a:r>
            <a:r>
              <a:rPr lang="tr-TR" sz="2400" dirty="0" smtClean="0"/>
              <a:t> </a:t>
            </a:r>
            <a:r>
              <a:rPr lang="tr-TR" sz="2400" dirty="0" err="1" smtClean="0"/>
              <a:t>Polyposis</a:t>
            </a:r>
            <a:r>
              <a:rPr lang="tr-TR" sz="2400" dirty="0" smtClean="0"/>
              <a:t> </a:t>
            </a:r>
            <a:r>
              <a:rPr lang="tr-TR" sz="2400" dirty="0" err="1" smtClean="0"/>
              <a:t>Coli</a:t>
            </a:r>
            <a:r>
              <a:rPr lang="tr-TR" sz="2400" dirty="0" smtClean="0"/>
              <a:t>)- </a:t>
            </a:r>
            <a:r>
              <a:rPr lang="tr-TR" sz="2400" b="1" dirty="0" smtClean="0">
                <a:solidFill>
                  <a:srgbClr val="00B050"/>
                </a:solidFill>
              </a:rPr>
              <a:t>GSK3</a:t>
            </a:r>
            <a:r>
              <a:rPr lang="el-GR" sz="2400" b="1" dirty="0" smtClean="0">
                <a:solidFill>
                  <a:srgbClr val="00B050"/>
                </a:solidFill>
              </a:rPr>
              <a:t>β</a:t>
            </a:r>
            <a:r>
              <a:rPr lang="el-GR" sz="2400" dirty="0" smtClean="0"/>
              <a:t> (</a:t>
            </a:r>
            <a:r>
              <a:rPr lang="tr-TR" sz="2400" dirty="0" smtClean="0"/>
              <a:t>Glikojen Sentez </a:t>
            </a:r>
            <a:r>
              <a:rPr lang="tr-TR" sz="2400" dirty="0" err="1" smtClean="0"/>
              <a:t>Kinaz</a:t>
            </a:r>
            <a:r>
              <a:rPr lang="tr-TR" sz="2400" dirty="0" smtClean="0"/>
              <a:t> 3</a:t>
            </a:r>
            <a:r>
              <a:rPr lang="el-GR" sz="2400" dirty="0" smtClean="0"/>
              <a:t>β) </a:t>
            </a:r>
            <a:r>
              <a:rPr lang="tr-TR" sz="2400" dirty="0" smtClean="0"/>
              <a:t>ve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smtClean="0"/>
              <a:t>bu  yıkım  kompleksinin  antagonistleri  olan  </a:t>
            </a:r>
            <a:r>
              <a:rPr lang="tr-TR" sz="2400" b="1" dirty="0" err="1" smtClean="0">
                <a:solidFill>
                  <a:srgbClr val="00B050"/>
                </a:solidFill>
              </a:rPr>
              <a:t>Dvl</a:t>
            </a:r>
            <a:r>
              <a:rPr lang="tr-TR" sz="2400" b="1" dirty="0" smtClean="0">
                <a:solidFill>
                  <a:srgbClr val="00B050"/>
                </a:solidFill>
              </a:rPr>
              <a:t> </a:t>
            </a:r>
            <a:r>
              <a:rPr lang="tr-TR" sz="2400" dirty="0" smtClean="0"/>
              <a:t> (</a:t>
            </a:r>
            <a:r>
              <a:rPr lang="tr-TR" sz="2400" dirty="0" err="1" smtClean="0"/>
              <a:t>Dishevelled</a:t>
            </a:r>
            <a:r>
              <a:rPr lang="tr-TR" sz="2400" dirty="0" smtClean="0"/>
              <a:t>)-</a:t>
            </a:r>
            <a:r>
              <a:rPr lang="tr-TR" sz="2400" b="1" dirty="0" smtClean="0">
                <a:solidFill>
                  <a:srgbClr val="00B050"/>
                </a:solidFill>
              </a:rPr>
              <a:t>CKI</a:t>
            </a:r>
            <a:r>
              <a:rPr lang="el-GR" sz="2400" b="1" dirty="0" smtClean="0">
                <a:solidFill>
                  <a:srgbClr val="00B050"/>
                </a:solidFill>
              </a:rPr>
              <a:t>ε  </a:t>
            </a:r>
            <a:r>
              <a:rPr lang="el-GR" sz="2400" dirty="0" smtClean="0"/>
              <a:t>(</a:t>
            </a:r>
            <a:r>
              <a:rPr lang="tr-TR" sz="2400" dirty="0" smtClean="0"/>
              <a:t>Kazein  </a:t>
            </a:r>
            <a:r>
              <a:rPr lang="tr-TR" sz="2400" dirty="0" err="1" smtClean="0"/>
              <a:t>kinazI</a:t>
            </a:r>
            <a:r>
              <a:rPr lang="el-GR" sz="2400" dirty="0" smtClean="0"/>
              <a:t>ε)-</a:t>
            </a:r>
            <a:r>
              <a:rPr lang="tr-TR" sz="2400" b="1" dirty="0" smtClean="0">
                <a:solidFill>
                  <a:srgbClr val="00B050"/>
                </a:solidFill>
              </a:rPr>
              <a:t>GBP/</a:t>
            </a:r>
            <a:r>
              <a:rPr lang="tr-TR" sz="2400" b="1" dirty="0" err="1" smtClean="0">
                <a:solidFill>
                  <a:srgbClr val="00B050"/>
                </a:solidFill>
              </a:rPr>
              <a:t>Frat</a:t>
            </a:r>
            <a:r>
              <a:rPr lang="tr-TR" sz="2400" dirty="0" smtClean="0"/>
              <a:t> ve de </a:t>
            </a:r>
            <a:r>
              <a:rPr lang="el-GR" sz="2400" b="1" dirty="0" smtClean="0">
                <a:solidFill>
                  <a:srgbClr val="00B050"/>
                </a:solidFill>
              </a:rPr>
              <a:t>β-</a:t>
            </a:r>
            <a:r>
              <a:rPr lang="tr-TR" sz="2400" b="1" dirty="0" err="1" smtClean="0">
                <a:solidFill>
                  <a:srgbClr val="00B050"/>
                </a:solidFill>
              </a:rPr>
              <a:t>katenin</a:t>
            </a:r>
            <a:r>
              <a:rPr lang="tr-TR" sz="2400" dirty="0" err="1" smtClean="0"/>
              <a:t>’dir</a:t>
            </a:r>
            <a:r>
              <a:rPr 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79613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7421" y="191069"/>
            <a:ext cx="6823880" cy="65509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2400" b="1" dirty="0" err="1" smtClean="0">
                <a:solidFill>
                  <a:srgbClr val="FF0000"/>
                </a:solidFill>
              </a:rPr>
              <a:t>Wnt</a:t>
            </a:r>
            <a:r>
              <a:rPr lang="tr-TR" sz="2400" b="1" dirty="0" smtClean="0">
                <a:solidFill>
                  <a:srgbClr val="FF0000"/>
                </a:solidFill>
              </a:rPr>
              <a:t> Yolağının Aktivasyonu</a:t>
            </a:r>
            <a:endParaRPr lang="tr-TR" sz="2400" dirty="0"/>
          </a:p>
          <a:p>
            <a:r>
              <a:rPr lang="tr-TR" sz="2400" dirty="0" err="1" smtClean="0"/>
              <a:t>Wnt</a:t>
            </a:r>
            <a:r>
              <a:rPr lang="tr-TR" sz="2400" dirty="0" smtClean="0"/>
              <a:t>, hedef hücre zarında bulunan, </a:t>
            </a:r>
            <a:r>
              <a:rPr lang="tr-TR" sz="2400" b="1" dirty="0" err="1" smtClean="0">
                <a:solidFill>
                  <a:srgbClr val="00B050"/>
                </a:solidFill>
              </a:rPr>
              <a:t>Frizzled</a:t>
            </a:r>
            <a:r>
              <a:rPr lang="tr-TR" sz="2400" b="1" dirty="0" smtClean="0">
                <a:solidFill>
                  <a:srgbClr val="00B050"/>
                </a:solidFill>
              </a:rPr>
              <a:t> (</a:t>
            </a:r>
            <a:r>
              <a:rPr lang="tr-TR" sz="2400" b="1" dirty="0" err="1" smtClean="0">
                <a:solidFill>
                  <a:srgbClr val="00B050"/>
                </a:solidFill>
              </a:rPr>
              <a:t>Fz</a:t>
            </a:r>
            <a:r>
              <a:rPr lang="tr-TR" sz="2400" b="1" dirty="0" smtClean="0">
                <a:solidFill>
                  <a:srgbClr val="00B050"/>
                </a:solidFill>
              </a:rPr>
              <a:t>) </a:t>
            </a:r>
            <a:r>
              <a:rPr lang="tr-TR" sz="2400" dirty="0" smtClean="0"/>
              <a:t>ve  </a:t>
            </a:r>
            <a:r>
              <a:rPr lang="tr-TR" sz="2400" b="1" dirty="0" smtClean="0">
                <a:solidFill>
                  <a:srgbClr val="00B050"/>
                </a:solidFill>
              </a:rPr>
              <a:t>LRP5/6</a:t>
            </a:r>
            <a:r>
              <a:rPr lang="tr-TR" sz="2400" dirty="0" smtClean="0"/>
              <a:t>  (</a:t>
            </a:r>
            <a:r>
              <a:rPr lang="tr-TR" sz="2400" dirty="0" err="1" smtClean="0"/>
              <a:t>Low-density</a:t>
            </a:r>
            <a:r>
              <a:rPr lang="tr-TR" sz="2400" dirty="0" smtClean="0"/>
              <a:t>  </a:t>
            </a:r>
            <a:r>
              <a:rPr lang="tr-TR" sz="2400" dirty="0" err="1" smtClean="0"/>
              <a:t>lipoprotein</a:t>
            </a:r>
            <a:r>
              <a:rPr lang="tr-TR" sz="2400" dirty="0" smtClean="0"/>
              <a:t>  </a:t>
            </a:r>
            <a:r>
              <a:rPr lang="tr-TR" sz="2400" dirty="0" err="1" smtClean="0"/>
              <a:t>receptor-related</a:t>
            </a:r>
            <a:r>
              <a:rPr lang="tr-TR" sz="2400" dirty="0" smtClean="0"/>
              <a:t> protein)  reseptörlerine  bağlanır. </a:t>
            </a:r>
          </a:p>
          <a:p>
            <a:r>
              <a:rPr lang="tr-TR" sz="2400" dirty="0" smtClean="0"/>
              <a:t> </a:t>
            </a:r>
            <a:r>
              <a:rPr lang="tr-TR" sz="2400" dirty="0" err="1" smtClean="0"/>
              <a:t>Fz</a:t>
            </a:r>
            <a:r>
              <a:rPr lang="tr-TR" sz="2400" dirty="0" smtClean="0"/>
              <a:t>  reseptörü</a:t>
            </a:r>
            <a:r>
              <a:rPr lang="tr-TR" sz="2400" dirty="0"/>
              <a:t>;</a:t>
            </a:r>
            <a:r>
              <a:rPr lang="tr-TR" sz="2400" dirty="0" smtClean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smtClean="0"/>
              <a:t>G  protein  ailesinin  üyesidir  ve  bir  </a:t>
            </a:r>
            <a:r>
              <a:rPr lang="tr-TR" sz="2400" dirty="0" err="1" smtClean="0"/>
              <a:t>transmembran</a:t>
            </a:r>
            <a:r>
              <a:rPr lang="tr-TR" sz="2400" dirty="0" smtClean="0"/>
              <a:t> proteinidir.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/>
              <a:t>H</a:t>
            </a:r>
            <a:r>
              <a:rPr lang="tr-TR" sz="2400" dirty="0" smtClean="0"/>
              <a:t>ücre  dışında  bulunan  kısmı,  10  adet  </a:t>
            </a:r>
            <a:r>
              <a:rPr lang="tr-TR" sz="2400" dirty="0" err="1" smtClean="0"/>
              <a:t>sisteince</a:t>
            </a:r>
            <a:r>
              <a:rPr lang="tr-TR" sz="2400" dirty="0" smtClean="0"/>
              <a:t>  zengin  </a:t>
            </a:r>
            <a:r>
              <a:rPr lang="tr-TR" sz="2400" dirty="0" err="1" smtClean="0"/>
              <a:t>rezidü</a:t>
            </a:r>
            <a:r>
              <a:rPr lang="tr-TR" sz="2400" dirty="0" smtClean="0"/>
              <a:t> içerir. </a:t>
            </a:r>
            <a:endParaRPr lang="tr-TR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smtClean="0"/>
              <a:t>Bu </a:t>
            </a:r>
            <a:r>
              <a:rPr lang="tr-TR" sz="2400" dirty="0"/>
              <a:t>proteinlerin bir ucu </a:t>
            </a:r>
            <a:r>
              <a:rPr lang="tr-TR" sz="2400" dirty="0" err="1"/>
              <a:t>ekstraselüler</a:t>
            </a:r>
            <a:r>
              <a:rPr lang="tr-TR" sz="2400" dirty="0"/>
              <a:t> </a:t>
            </a:r>
            <a:r>
              <a:rPr lang="tr-TR" sz="2400" dirty="0" err="1"/>
              <a:t>matrikse</a:t>
            </a:r>
            <a:r>
              <a:rPr lang="tr-TR" sz="2400" dirty="0"/>
              <a:t> (ECM) uzanırken, diğer  ucu  ise  zarın  bir  ucundan  diğerine  7  kez  kat  ederek  </a:t>
            </a:r>
            <a:r>
              <a:rPr lang="tr-TR" sz="2400" dirty="0" err="1"/>
              <a:t>sitozol</a:t>
            </a:r>
            <a:r>
              <a:rPr lang="tr-TR" sz="2400" dirty="0"/>
              <a:t>  içine  uzanır. Oluşturdukları bu kıvrımlar nedeniyle </a:t>
            </a:r>
            <a:r>
              <a:rPr lang="tr-TR" sz="2400" dirty="0" err="1"/>
              <a:t>Fz</a:t>
            </a:r>
            <a:r>
              <a:rPr lang="tr-TR" sz="2400" dirty="0"/>
              <a:t> proteinleri </a:t>
            </a:r>
            <a:r>
              <a:rPr lang="tr-TR" sz="2400" b="1" dirty="0">
                <a:solidFill>
                  <a:srgbClr val="00B050"/>
                </a:solidFill>
              </a:rPr>
              <a:t>′′7 kıvrımlı reseptör proteinler</a:t>
            </a:r>
            <a:r>
              <a:rPr lang="tr-TR" sz="2400" b="1" dirty="0" smtClean="0">
                <a:solidFill>
                  <a:srgbClr val="00B050"/>
                </a:solidFill>
              </a:rPr>
              <a:t>′′ </a:t>
            </a:r>
            <a:r>
              <a:rPr lang="tr-TR" sz="2400" dirty="0" smtClean="0"/>
              <a:t>olarak </a:t>
            </a:r>
            <a:r>
              <a:rPr lang="tr-TR" sz="2400" dirty="0"/>
              <a:t>da  nitelendirilebilir</a:t>
            </a:r>
            <a:r>
              <a:rPr lang="tr-TR" sz="2400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smtClean="0"/>
              <a:t>Günümüzde </a:t>
            </a:r>
            <a:r>
              <a:rPr lang="tr-TR" sz="2400" dirty="0"/>
              <a:t>insanlarda tanımlanmış 10 adet </a:t>
            </a:r>
            <a:r>
              <a:rPr lang="tr-TR" sz="2400" dirty="0" err="1"/>
              <a:t>Fz</a:t>
            </a:r>
            <a:r>
              <a:rPr lang="tr-TR" sz="2400" dirty="0"/>
              <a:t>  reseptörü  bulunmaktadır</a:t>
            </a:r>
            <a:r>
              <a:rPr lang="tr-TR" sz="2400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/>
              <a:t>Farklı </a:t>
            </a:r>
            <a:r>
              <a:rPr lang="tr-TR" sz="2400" dirty="0" err="1"/>
              <a:t>Wnt</a:t>
            </a:r>
            <a:r>
              <a:rPr lang="tr-TR" sz="2400" dirty="0"/>
              <a:t> </a:t>
            </a:r>
            <a:r>
              <a:rPr lang="tr-TR" sz="2400" dirty="0" err="1"/>
              <a:t>ligandları</a:t>
            </a:r>
            <a:r>
              <a:rPr lang="tr-TR" sz="2400" dirty="0"/>
              <a:t> farklı </a:t>
            </a:r>
            <a:r>
              <a:rPr lang="tr-TR" sz="2400" dirty="0" err="1"/>
              <a:t>Fz</a:t>
            </a:r>
            <a:r>
              <a:rPr lang="tr-TR" sz="2400" dirty="0"/>
              <a:t> reseptörlere bağlanır. </a:t>
            </a:r>
            <a:endParaRPr lang="tr-TR" sz="2400" dirty="0" smtClean="0"/>
          </a:p>
          <a:p>
            <a:r>
              <a:rPr lang="tr-TR" sz="2400" dirty="0"/>
              <a:t>LRP5/6 düşük yoğunluklu </a:t>
            </a:r>
            <a:r>
              <a:rPr lang="tr-TR" sz="2400" dirty="0" err="1"/>
              <a:t>lipoprotein</a:t>
            </a:r>
            <a:r>
              <a:rPr lang="tr-TR" sz="2400" dirty="0"/>
              <a:t> ailesinin üyesi olan bir </a:t>
            </a:r>
            <a:r>
              <a:rPr lang="tr-TR" sz="2400" dirty="0" err="1"/>
              <a:t>transmembran</a:t>
            </a:r>
            <a:r>
              <a:rPr lang="tr-TR" sz="2400" dirty="0"/>
              <a:t> proteinidir ve </a:t>
            </a:r>
            <a:r>
              <a:rPr lang="tr-TR" sz="2400" dirty="0" err="1"/>
              <a:t>Fz’nin</a:t>
            </a:r>
            <a:r>
              <a:rPr lang="tr-TR" sz="2400" dirty="0"/>
              <a:t>  </a:t>
            </a:r>
            <a:r>
              <a:rPr lang="tr-TR" sz="2400" dirty="0" err="1"/>
              <a:t>koreseptörü</a:t>
            </a:r>
            <a:r>
              <a:rPr lang="tr-TR" sz="2400" dirty="0"/>
              <a:t>  olarak  görev  yapmaktadır</a:t>
            </a:r>
            <a:r>
              <a:rPr lang="tr-TR" sz="2400" dirty="0" smtClean="0"/>
              <a:t>.</a:t>
            </a: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75614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64275" y="382137"/>
            <a:ext cx="106725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err="1"/>
              <a:t>Wnt</a:t>
            </a:r>
            <a:r>
              <a:rPr lang="tr-TR" sz="2400" dirty="0"/>
              <a:t>  proteini  </a:t>
            </a:r>
            <a:r>
              <a:rPr lang="tr-TR" sz="2400" dirty="0" err="1"/>
              <a:t>sistein</a:t>
            </a:r>
            <a:r>
              <a:rPr lang="tr-TR" sz="2400" dirty="0"/>
              <a:t>  </a:t>
            </a:r>
            <a:r>
              <a:rPr lang="tr-TR" sz="2400" dirty="0" err="1"/>
              <a:t>rezidülerinin</a:t>
            </a:r>
            <a:r>
              <a:rPr lang="tr-TR" sz="2400" dirty="0"/>
              <a:t>  bulunduğu  uç  kısmı  ile  </a:t>
            </a:r>
            <a:r>
              <a:rPr lang="tr-TR" sz="2400" dirty="0" err="1"/>
              <a:t>Fz</a:t>
            </a:r>
            <a:r>
              <a:rPr lang="tr-TR" sz="2400" dirty="0"/>
              <a:t>  proteininin  CRD bölgesine  yüksek  </a:t>
            </a:r>
            <a:r>
              <a:rPr lang="tr-TR" sz="2400" dirty="0" err="1"/>
              <a:t>afinite</a:t>
            </a:r>
            <a:r>
              <a:rPr lang="tr-TR" sz="2400" dirty="0"/>
              <a:t>  ile  bağlanırken,  diğer  ucu ile  de  LRP5/6  proteinine  bağlanır</a:t>
            </a:r>
            <a:r>
              <a:rPr lang="tr-TR" sz="2400" dirty="0" smtClean="0"/>
              <a:t>.</a:t>
            </a: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/>
              <a:t>Böylece</a:t>
            </a:r>
            <a:r>
              <a:rPr lang="tr-TR" sz="2400" dirty="0"/>
              <a:t>,  </a:t>
            </a:r>
            <a:r>
              <a:rPr lang="tr-TR" sz="2400" dirty="0" err="1"/>
              <a:t>Wnt</a:t>
            </a:r>
            <a:r>
              <a:rPr lang="tr-TR" sz="2400" dirty="0"/>
              <a:t>  sinyal  mekanizmasının başlatılabilmesi için gerekli olan bu üçlü yapı </a:t>
            </a:r>
            <a:r>
              <a:rPr lang="tr-TR" sz="2400" b="1" dirty="0">
                <a:solidFill>
                  <a:srgbClr val="00B050"/>
                </a:solidFill>
              </a:rPr>
              <a:t>(Wnt-Fz-LRP5/6) </a:t>
            </a:r>
            <a:r>
              <a:rPr lang="tr-TR" sz="2400" dirty="0"/>
              <a:t>birbirleriyle bağlantı kurmuş olur.</a:t>
            </a:r>
          </a:p>
        </p:txBody>
      </p:sp>
      <p:sp>
        <p:nvSpPr>
          <p:cNvPr id="5" name="Dikdörtgen 4"/>
          <p:cNvSpPr/>
          <p:nvPr/>
        </p:nvSpPr>
        <p:spPr>
          <a:xfrm>
            <a:off x="2634018" y="6250675"/>
            <a:ext cx="5486400" cy="2866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838200" y="3470313"/>
            <a:ext cx="10515600" cy="2706650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53950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4556" y="225287"/>
            <a:ext cx="6732105" cy="6427304"/>
          </a:xfrm>
        </p:spPr>
        <p:txBody>
          <a:bodyPr>
            <a:normAutofit fontScale="92500" lnSpcReduction="10000"/>
          </a:bodyPr>
          <a:lstStyle/>
          <a:p>
            <a:r>
              <a:rPr lang="tr-TR" sz="2400" dirty="0" err="1" smtClean="0"/>
              <a:t>Wnt</a:t>
            </a:r>
            <a:r>
              <a:rPr lang="tr-TR" sz="2400" dirty="0" smtClean="0"/>
              <a:t> sinyali sonrasında hücre yüzeyine gelen </a:t>
            </a:r>
            <a:r>
              <a:rPr lang="tr-TR" sz="2400" dirty="0" err="1" smtClean="0"/>
              <a:t>Wnt</a:t>
            </a:r>
            <a:r>
              <a:rPr lang="tr-TR" sz="2400" dirty="0" smtClean="0"/>
              <a:t> sinyal proteini, hedef </a:t>
            </a:r>
            <a:r>
              <a:rPr lang="tr-TR" sz="2400" dirty="0"/>
              <a:t>hücre zarında bulunan </a:t>
            </a:r>
            <a:r>
              <a:rPr lang="tr-TR" sz="2400" dirty="0" err="1"/>
              <a:t>Fz</a:t>
            </a:r>
            <a:r>
              <a:rPr lang="tr-TR" sz="2400" dirty="0"/>
              <a:t> reseptörü ve  LRP5/6 </a:t>
            </a:r>
            <a:r>
              <a:rPr lang="tr-TR" sz="2400" dirty="0" err="1" smtClean="0"/>
              <a:t>koreseptörüne</a:t>
            </a:r>
            <a:r>
              <a:rPr lang="tr-TR" sz="2400" dirty="0" smtClean="0"/>
              <a:t> bağlanması sonucunda, </a:t>
            </a:r>
            <a:r>
              <a:rPr lang="tr-TR" sz="2400" dirty="0" err="1" smtClean="0"/>
              <a:t>Wnt</a:t>
            </a:r>
            <a:r>
              <a:rPr lang="tr-TR" sz="2400" dirty="0" smtClean="0"/>
              <a:t> 2 </a:t>
            </a:r>
            <a:r>
              <a:rPr lang="tr-TR" sz="2400" dirty="0"/>
              <a:t>önemli </a:t>
            </a:r>
            <a:r>
              <a:rPr lang="tr-TR" sz="2400" dirty="0" err="1"/>
              <a:t>fosforillenme</a:t>
            </a:r>
            <a:r>
              <a:rPr lang="tr-TR" sz="2400" dirty="0"/>
              <a:t> reaksiyonunu uyarır</a:t>
            </a:r>
            <a:r>
              <a:rPr lang="tr-TR" sz="2400" dirty="0" smtClean="0"/>
              <a:t>.</a:t>
            </a:r>
          </a:p>
          <a:p>
            <a:pPr marL="457200" indent="-457200">
              <a:buAutoNum type="arabicPeriod"/>
            </a:pPr>
            <a:r>
              <a:rPr lang="tr-TR" sz="2400" b="1" dirty="0" smtClean="0"/>
              <a:t>LRP5/6’nın  </a:t>
            </a:r>
            <a:r>
              <a:rPr lang="tr-TR" sz="2400" b="1" dirty="0" err="1"/>
              <a:t>sitozol</a:t>
            </a:r>
            <a:r>
              <a:rPr lang="tr-TR" sz="2400" b="1" dirty="0"/>
              <a:t>  içinde  kalan  kısmının  GSK3</a:t>
            </a:r>
            <a:r>
              <a:rPr lang="el-GR" sz="2400" b="1" dirty="0"/>
              <a:t>β  </a:t>
            </a:r>
            <a:r>
              <a:rPr lang="tr-TR" sz="2400" b="1" dirty="0"/>
              <a:t>ve  </a:t>
            </a:r>
            <a:r>
              <a:rPr lang="tr-TR" sz="2400" b="1" dirty="0" smtClean="0"/>
              <a:t>CKI (</a:t>
            </a:r>
            <a:r>
              <a:rPr lang="tr-TR" sz="2400" b="1" dirty="0"/>
              <a:t>Kazein  </a:t>
            </a:r>
            <a:r>
              <a:rPr lang="tr-TR" sz="2400" b="1" dirty="0" err="1" smtClean="0"/>
              <a:t>kinazI</a:t>
            </a:r>
            <a:r>
              <a:rPr lang="el-GR" sz="2400" b="1" dirty="0" smtClean="0"/>
              <a:t>) </a:t>
            </a:r>
            <a:r>
              <a:rPr lang="tr-TR" sz="2400" b="1" dirty="0"/>
              <a:t>enzimleri  tarafından </a:t>
            </a:r>
            <a:r>
              <a:rPr lang="tr-TR" sz="2400" b="1" dirty="0" err="1" smtClean="0"/>
              <a:t>fosforillenmesi</a:t>
            </a:r>
            <a:endParaRPr lang="tr-TR" sz="2400" b="1" dirty="0" smtClean="0"/>
          </a:p>
          <a:p>
            <a:r>
              <a:rPr lang="tr-TR" sz="2400" dirty="0" smtClean="0"/>
              <a:t>Bu  </a:t>
            </a:r>
            <a:r>
              <a:rPr lang="tr-TR" sz="2400" dirty="0"/>
              <a:t>kısmın  </a:t>
            </a:r>
            <a:r>
              <a:rPr lang="tr-TR" sz="2400" dirty="0" err="1"/>
              <a:t>fosforillenmesi</a:t>
            </a:r>
            <a:r>
              <a:rPr lang="tr-TR" sz="2400" dirty="0"/>
              <a:t>,  </a:t>
            </a:r>
            <a:r>
              <a:rPr lang="tr-TR" sz="2400" dirty="0" err="1"/>
              <a:t>sitozol</a:t>
            </a:r>
            <a:r>
              <a:rPr lang="tr-TR" sz="2400" dirty="0"/>
              <a:t>  içerisinde  bulunan  ve  </a:t>
            </a:r>
            <a:r>
              <a:rPr lang="tr-TR" sz="2400" dirty="0" err="1"/>
              <a:t>Axin</a:t>
            </a:r>
            <a:r>
              <a:rPr lang="tr-TR" sz="2400" dirty="0"/>
              <a:t>-APC GSK3</a:t>
            </a:r>
            <a:r>
              <a:rPr lang="el-GR" sz="2400" dirty="0"/>
              <a:t>β’</a:t>
            </a:r>
            <a:r>
              <a:rPr lang="tr-TR" sz="2400" dirty="0"/>
              <a:t>dan  oluşan  yıkım  kompleksini  etkiler.  Bu  </a:t>
            </a:r>
            <a:r>
              <a:rPr lang="tr-TR" sz="2400" dirty="0" err="1"/>
              <a:t>fosforillenmenin</a:t>
            </a:r>
            <a:r>
              <a:rPr lang="tr-TR" sz="2400" dirty="0"/>
              <a:t>  etkisi  sonucu  bu kompleksi  bir  arada  tutan  </a:t>
            </a:r>
            <a:r>
              <a:rPr lang="tr-TR" sz="2400" dirty="0" err="1"/>
              <a:t>Axin</a:t>
            </a:r>
            <a:r>
              <a:rPr lang="tr-TR" sz="2400" dirty="0"/>
              <a:t>  ile  ona  bağlı  bulunan  GSK3</a:t>
            </a:r>
            <a:r>
              <a:rPr lang="el-GR" sz="2400" dirty="0"/>
              <a:t>β  </a:t>
            </a:r>
            <a:r>
              <a:rPr lang="tr-TR" sz="2400" dirty="0"/>
              <a:t>bu  kompleksten  ayrılarak, LRP5/6’nın </a:t>
            </a:r>
            <a:r>
              <a:rPr lang="tr-TR" sz="2400" dirty="0" err="1"/>
              <a:t>sitozol</a:t>
            </a:r>
            <a:r>
              <a:rPr lang="tr-TR" sz="2400" dirty="0"/>
              <a:t> içindeki </a:t>
            </a:r>
            <a:r>
              <a:rPr lang="tr-TR" sz="2400" dirty="0" err="1"/>
              <a:t>fosforillenmiş</a:t>
            </a:r>
            <a:r>
              <a:rPr lang="tr-TR" sz="2400" dirty="0"/>
              <a:t> kısmına </a:t>
            </a:r>
            <a:r>
              <a:rPr lang="tr-TR" sz="2400" dirty="0" smtClean="0"/>
              <a:t>bağlanır.</a:t>
            </a:r>
          </a:p>
          <a:p>
            <a:pPr marL="457200" indent="-457200">
              <a:buAutoNum type="arabicPeriod" startAt="2"/>
            </a:pPr>
            <a:r>
              <a:rPr lang="tr-TR" sz="2400" b="1" dirty="0" err="1" smtClean="0"/>
              <a:t>Sitozolde</a:t>
            </a:r>
            <a:r>
              <a:rPr lang="tr-TR" sz="2400" b="1" dirty="0" smtClean="0"/>
              <a:t> </a:t>
            </a:r>
            <a:r>
              <a:rPr lang="tr-TR" sz="2400" b="1" dirty="0"/>
              <a:t>bulunan CKI, CKII ve Par-1 enzimleri ile </a:t>
            </a:r>
            <a:r>
              <a:rPr lang="tr-TR" sz="2400" b="1" dirty="0" err="1" smtClean="0"/>
              <a:t>Dvl</a:t>
            </a:r>
            <a:r>
              <a:rPr lang="tr-TR" sz="2400" b="1" dirty="0" smtClean="0"/>
              <a:t>/</a:t>
            </a:r>
            <a:r>
              <a:rPr lang="tr-TR" sz="2400" b="1" dirty="0" err="1" smtClean="0"/>
              <a:t>Dsh</a:t>
            </a:r>
            <a:r>
              <a:rPr lang="tr-TR" sz="2400" b="1" dirty="0" smtClean="0"/>
              <a:t> </a:t>
            </a:r>
            <a:r>
              <a:rPr lang="tr-TR" sz="2400" b="1" dirty="0"/>
              <a:t>proteininin </a:t>
            </a:r>
            <a:r>
              <a:rPr lang="tr-TR" sz="2400" b="1" dirty="0" err="1"/>
              <a:t>fosforillenmesidir</a:t>
            </a:r>
            <a:r>
              <a:rPr lang="tr-TR" sz="2400" b="1" dirty="0"/>
              <a:t>. </a:t>
            </a:r>
            <a:endParaRPr lang="tr-TR" sz="2400" b="1" dirty="0" smtClean="0"/>
          </a:p>
          <a:p>
            <a:r>
              <a:rPr lang="tr-TR" sz="2400" b="1" dirty="0" err="1" smtClean="0">
                <a:solidFill>
                  <a:srgbClr val="00B050"/>
                </a:solidFill>
              </a:rPr>
              <a:t>Dvl</a:t>
            </a:r>
            <a:r>
              <a:rPr lang="tr-TR" sz="2400" b="1" dirty="0" smtClean="0">
                <a:solidFill>
                  <a:srgbClr val="00B050"/>
                </a:solidFill>
              </a:rPr>
              <a:t>/</a:t>
            </a:r>
            <a:r>
              <a:rPr lang="tr-TR" sz="2400" b="1" dirty="0" err="1" smtClean="0">
                <a:solidFill>
                  <a:srgbClr val="00B050"/>
                </a:solidFill>
              </a:rPr>
              <a:t>Dsh</a:t>
            </a:r>
            <a:r>
              <a:rPr lang="tr-TR" sz="2400" dirty="0" smtClean="0"/>
              <a:t>, </a:t>
            </a:r>
            <a:r>
              <a:rPr lang="tr-TR" sz="2400" dirty="0" err="1"/>
              <a:t>Axin’e</a:t>
            </a:r>
            <a:r>
              <a:rPr lang="tr-TR" sz="2400" dirty="0"/>
              <a:t> bağlanarak, </a:t>
            </a:r>
            <a:r>
              <a:rPr lang="tr-TR" sz="2400" dirty="0" err="1"/>
              <a:t>Axin</a:t>
            </a:r>
            <a:r>
              <a:rPr lang="tr-TR" sz="2400" dirty="0"/>
              <a:t> proteininde </a:t>
            </a:r>
            <a:r>
              <a:rPr lang="tr-TR" sz="2400" dirty="0" err="1"/>
              <a:t>konformasyonel</a:t>
            </a:r>
            <a:r>
              <a:rPr lang="tr-TR" sz="2400" dirty="0"/>
              <a:t> bir değişiklik meydana </a:t>
            </a:r>
            <a:r>
              <a:rPr lang="tr-TR" sz="2400" dirty="0" err="1"/>
              <a:t>getiririr</a:t>
            </a:r>
            <a:r>
              <a:rPr lang="tr-TR" sz="2400" dirty="0"/>
              <a:t>. Bu  değişiklik,  GSK3</a:t>
            </a:r>
            <a:r>
              <a:rPr lang="el-GR" sz="2400" dirty="0"/>
              <a:t>β’</a:t>
            </a:r>
            <a:r>
              <a:rPr lang="tr-TR" sz="2400" dirty="0" err="1"/>
              <a:t>nın</a:t>
            </a:r>
            <a:r>
              <a:rPr lang="tr-TR" sz="2400" dirty="0"/>
              <a:t>  </a:t>
            </a:r>
            <a:r>
              <a:rPr lang="tr-TR" sz="2400" dirty="0" err="1"/>
              <a:t>Axin’den</a:t>
            </a:r>
            <a:r>
              <a:rPr lang="tr-TR" sz="2400" dirty="0"/>
              <a:t>  ayrılmasını  sağlar</a:t>
            </a:r>
            <a:r>
              <a:rPr lang="tr-TR" sz="2400" dirty="0" smtClean="0"/>
              <a:t>.</a:t>
            </a:r>
          </a:p>
          <a:p>
            <a:r>
              <a:rPr lang="tr-TR" sz="2400" dirty="0" err="1"/>
              <a:t>Dvl</a:t>
            </a:r>
            <a:r>
              <a:rPr lang="tr-TR" sz="2400" dirty="0"/>
              <a:t>, bir ucu ile zarda bulunan </a:t>
            </a:r>
            <a:r>
              <a:rPr lang="tr-TR" sz="2400" dirty="0" err="1"/>
              <a:t>Fz’nin</a:t>
            </a:r>
            <a:r>
              <a:rPr lang="tr-TR" sz="2400" dirty="0"/>
              <a:t> hücre içi kısmına bağlanırken, diğer ucu ile </a:t>
            </a:r>
            <a:r>
              <a:rPr lang="tr-TR" sz="2400" dirty="0" err="1"/>
              <a:t>fosforillenmiş</a:t>
            </a:r>
            <a:r>
              <a:rPr lang="tr-TR" sz="2400" dirty="0"/>
              <a:t> LRP5/6’ya bağlı halde bulunan </a:t>
            </a:r>
            <a:r>
              <a:rPr lang="tr-TR" sz="2400" dirty="0" err="1"/>
              <a:t>Axin’e</a:t>
            </a:r>
            <a:r>
              <a:rPr lang="tr-TR" sz="2400" dirty="0"/>
              <a:t> bağlanır</a:t>
            </a:r>
            <a:r>
              <a:rPr lang="tr-TR" sz="2400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sz="2000" dirty="0"/>
          </a:p>
          <a:p>
            <a:endParaRPr lang="tr-TR" sz="2000" dirty="0"/>
          </a:p>
          <a:p>
            <a:endParaRPr lang="tr-TR" sz="2000" b="1" dirty="0"/>
          </a:p>
          <a:p>
            <a:pPr marL="0" indent="0">
              <a:buNone/>
            </a:pPr>
            <a:endParaRPr lang="tr-TR" sz="2200" dirty="0"/>
          </a:p>
          <a:p>
            <a:endParaRPr lang="tr-TR" sz="2200" dirty="0" smtClean="0"/>
          </a:p>
          <a:p>
            <a:endParaRPr lang="tr-TR" sz="22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335882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9026" y="132522"/>
            <a:ext cx="6520069" cy="6573078"/>
          </a:xfrm>
        </p:spPr>
        <p:txBody>
          <a:bodyPr>
            <a:normAutofit lnSpcReduction="10000"/>
          </a:bodyPr>
          <a:lstStyle/>
          <a:p>
            <a:r>
              <a:rPr lang="tr-TR" sz="2400" dirty="0" err="1"/>
              <a:t>Axin’den</a:t>
            </a:r>
            <a:r>
              <a:rPr lang="tr-TR" sz="2400" dirty="0"/>
              <a:t>  ayrılan  GSK3</a:t>
            </a:r>
            <a:r>
              <a:rPr lang="el-GR" sz="2400" dirty="0"/>
              <a:t>β,</a:t>
            </a:r>
            <a:r>
              <a:rPr lang="tr-TR" sz="2400" dirty="0"/>
              <a:t> hücredeki inhibitör bir protein</a:t>
            </a:r>
            <a:r>
              <a:rPr lang="el-GR" sz="2400" dirty="0"/>
              <a:t> </a:t>
            </a:r>
            <a:r>
              <a:rPr lang="tr-TR" sz="2400" dirty="0"/>
              <a:t>olan</a:t>
            </a:r>
            <a:r>
              <a:rPr lang="el-GR" sz="2400" dirty="0"/>
              <a:t> </a:t>
            </a:r>
            <a:r>
              <a:rPr lang="tr-TR" sz="2400" b="1" dirty="0">
                <a:solidFill>
                  <a:srgbClr val="00B050"/>
                </a:solidFill>
              </a:rPr>
              <a:t>Frat-1</a:t>
            </a:r>
            <a:r>
              <a:rPr lang="tr-TR" sz="2400" dirty="0"/>
              <a:t>(</a:t>
            </a:r>
            <a:r>
              <a:rPr lang="tr-TR" sz="2400" dirty="0" err="1"/>
              <a:t>frequently</a:t>
            </a:r>
            <a:r>
              <a:rPr lang="tr-TR" sz="2400" dirty="0"/>
              <a:t>  </a:t>
            </a:r>
            <a:r>
              <a:rPr lang="tr-TR" sz="2400" dirty="0" err="1"/>
              <a:t>rearranged</a:t>
            </a:r>
            <a:r>
              <a:rPr lang="tr-TR" sz="2400" dirty="0"/>
              <a:t>  in  </a:t>
            </a:r>
            <a:r>
              <a:rPr lang="tr-TR" sz="2400" dirty="0" err="1"/>
              <a:t>advanced</a:t>
            </a:r>
            <a:r>
              <a:rPr lang="tr-TR" sz="2400" dirty="0"/>
              <a:t>  T-</a:t>
            </a:r>
            <a:r>
              <a:rPr lang="tr-TR" sz="2400" dirty="0" err="1"/>
              <a:t>cell</a:t>
            </a:r>
            <a:r>
              <a:rPr lang="tr-TR" sz="2400" dirty="0"/>
              <a:t>  lymphoma-1) tarafından </a:t>
            </a:r>
            <a:r>
              <a:rPr lang="tr-TR" sz="2400" dirty="0" err="1"/>
              <a:t>inhibe</a:t>
            </a:r>
            <a:r>
              <a:rPr lang="tr-TR" sz="2400" dirty="0"/>
              <a:t> edilir. Bu sayede GSK3</a:t>
            </a:r>
            <a:r>
              <a:rPr lang="el-GR" sz="2400" dirty="0"/>
              <a:t>β’</a:t>
            </a:r>
            <a:r>
              <a:rPr lang="tr-TR" sz="2400" dirty="0" err="1"/>
              <a:t>nın</a:t>
            </a:r>
            <a:r>
              <a:rPr lang="tr-TR" sz="2400" dirty="0"/>
              <a:t> </a:t>
            </a:r>
            <a:r>
              <a:rPr lang="el-GR" sz="2400" dirty="0"/>
              <a:t>β-</a:t>
            </a:r>
            <a:r>
              <a:rPr lang="tr-TR" sz="2400" dirty="0" err="1"/>
              <a:t>katenini</a:t>
            </a:r>
            <a:r>
              <a:rPr lang="tr-TR" sz="2400" dirty="0"/>
              <a:t> </a:t>
            </a:r>
            <a:r>
              <a:rPr lang="tr-TR" sz="2400" dirty="0" err="1"/>
              <a:t>fosforilleme</a:t>
            </a:r>
            <a:r>
              <a:rPr lang="tr-TR" sz="2400" dirty="0"/>
              <a:t> etkisi ortadan kalkar ve  hücre  içinde  ''</a:t>
            </a:r>
            <a:r>
              <a:rPr lang="el-GR" sz="2400" dirty="0"/>
              <a:t>β-</a:t>
            </a:r>
            <a:r>
              <a:rPr lang="tr-TR" sz="2400" dirty="0" err="1"/>
              <a:t>katenin</a:t>
            </a:r>
            <a:r>
              <a:rPr lang="tr-TR" sz="2400" dirty="0"/>
              <a:t>''  konsantrasyonu  artar.  Hücre  içinde  biriken  bu  </a:t>
            </a:r>
            <a:r>
              <a:rPr lang="el-GR" sz="2400" dirty="0"/>
              <a:t>β-</a:t>
            </a:r>
            <a:r>
              <a:rPr lang="tr-TR" sz="2400" dirty="0" err="1"/>
              <a:t>katenin</a:t>
            </a:r>
            <a:r>
              <a:rPr lang="tr-TR" sz="2400" dirty="0"/>
              <a:t> başlıca iki mekanizmayı </a:t>
            </a:r>
            <a:r>
              <a:rPr lang="tr-TR" sz="2400" dirty="0" smtClean="0"/>
              <a:t>tetikler</a:t>
            </a:r>
            <a:r>
              <a:rPr lang="tr-TR" sz="2400" dirty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400" dirty="0"/>
              <a:t>β-</a:t>
            </a:r>
            <a:r>
              <a:rPr lang="tr-TR" sz="2400" dirty="0" err="1"/>
              <a:t>katenin</a:t>
            </a:r>
            <a:r>
              <a:rPr lang="tr-TR" sz="2400" dirty="0"/>
              <a:t> hücre </a:t>
            </a:r>
            <a:r>
              <a:rPr lang="tr-TR" sz="2400" dirty="0" err="1"/>
              <a:t>membranındaki</a:t>
            </a:r>
            <a:r>
              <a:rPr lang="tr-TR" sz="2400" dirty="0"/>
              <a:t> N-kaderinin  hücre  içi  bölümüne  bağlanarak,  hücreler  arası  bağlantıyı  güçlendirici  ve stabilize  edici  rol  oynar.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/>
              <a:t>hücre  çekirdeği  içine  girerek  '</a:t>
            </a:r>
            <a:r>
              <a:rPr lang="tr-TR" sz="2400" dirty="0" smtClean="0"/>
              <a:t>'</a:t>
            </a:r>
            <a:r>
              <a:rPr lang="tr-TR" sz="2400" dirty="0" err="1" smtClean="0"/>
              <a:t>Tcf</a:t>
            </a:r>
            <a:r>
              <a:rPr lang="tr-TR" sz="2400" dirty="0" smtClean="0"/>
              <a:t>/Lef‘’ transkripsiyon  </a:t>
            </a:r>
            <a:r>
              <a:rPr lang="tr-TR" sz="2400" dirty="0"/>
              <a:t>faktörlerine  bağlanır  ve  </a:t>
            </a:r>
            <a:r>
              <a:rPr lang="tr-TR" sz="2400" dirty="0" err="1"/>
              <a:t>Wnt</a:t>
            </a:r>
            <a:r>
              <a:rPr lang="tr-TR" sz="2400" dirty="0"/>
              <a:t>  sinyal  yolunun  hedef  aldığı  genlerin transkripsiyonlarına olanak sağlar</a:t>
            </a:r>
            <a:r>
              <a:rPr lang="tr-TR" sz="2400" dirty="0" smtClean="0"/>
              <a:t>.</a:t>
            </a:r>
          </a:p>
          <a:p>
            <a:r>
              <a:rPr lang="el-GR" sz="2400" dirty="0"/>
              <a:t>β-</a:t>
            </a:r>
            <a:r>
              <a:rPr lang="tr-TR" sz="2400" dirty="0" err="1"/>
              <a:t>katenin</a:t>
            </a:r>
            <a:r>
              <a:rPr lang="tr-TR" sz="2400" dirty="0"/>
              <a:t> proteinin amino  ucu  GSK-3</a:t>
            </a:r>
            <a:r>
              <a:rPr lang="el-GR" sz="2400" dirty="0"/>
              <a:t>β </a:t>
            </a:r>
            <a:r>
              <a:rPr lang="tr-TR" sz="2400" dirty="0"/>
              <a:t>için </a:t>
            </a:r>
            <a:r>
              <a:rPr lang="tr-TR" sz="2400" dirty="0" err="1"/>
              <a:t>fosforilasyon</a:t>
            </a:r>
            <a:r>
              <a:rPr lang="tr-TR" sz="2400" dirty="0"/>
              <a:t>  bölgelerini  içerirken,  </a:t>
            </a:r>
            <a:r>
              <a:rPr lang="tr-TR" sz="2400" dirty="0" err="1"/>
              <a:t>karboksi</a:t>
            </a:r>
            <a:r>
              <a:rPr lang="tr-TR" sz="2400" dirty="0"/>
              <a:t>  ucu  hedef  genlerin  aktivasyonu  için  gerekli </a:t>
            </a:r>
            <a:r>
              <a:rPr lang="tr-TR" sz="2400" dirty="0" err="1"/>
              <a:t>transaktivasyon</a:t>
            </a:r>
            <a:r>
              <a:rPr lang="tr-TR" sz="2400" dirty="0"/>
              <a:t>  bölgesini  içermektedir.</a:t>
            </a:r>
          </a:p>
          <a:p>
            <a:endParaRPr lang="tr-TR" sz="2400" dirty="0" smtClean="0"/>
          </a:p>
          <a:p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115116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5530" y="286602"/>
            <a:ext cx="7368209" cy="6418997"/>
          </a:xfrm>
        </p:spPr>
        <p:txBody>
          <a:bodyPr>
            <a:normAutofit fontScale="92500" lnSpcReduction="20000"/>
          </a:bodyPr>
          <a:lstStyle/>
          <a:p>
            <a:endParaRPr lang="tr-TR" sz="2400" b="1" dirty="0" smtClean="0">
              <a:solidFill>
                <a:srgbClr val="00B050"/>
              </a:solidFill>
            </a:endParaRPr>
          </a:p>
          <a:p>
            <a:r>
              <a:rPr lang="tr-TR" sz="2400" b="1" dirty="0" err="1" smtClean="0">
                <a:solidFill>
                  <a:srgbClr val="00B050"/>
                </a:solidFill>
              </a:rPr>
              <a:t>Axin</a:t>
            </a:r>
            <a:r>
              <a:rPr lang="tr-TR" sz="2400" b="1" dirty="0" smtClean="0">
                <a:solidFill>
                  <a:srgbClr val="00B050"/>
                </a:solidFill>
              </a:rPr>
              <a:t>  proteini</a:t>
            </a:r>
            <a:r>
              <a:rPr lang="tr-TR" sz="2400" dirty="0" smtClean="0">
                <a:solidFill>
                  <a:srgbClr val="00B050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smtClean="0"/>
              <a:t>yıkım </a:t>
            </a:r>
            <a:r>
              <a:rPr lang="tr-TR" sz="2400" dirty="0"/>
              <a:t>kompleksinin merkezinde  yer alan,  yapının iskeletini oluşturan ve  </a:t>
            </a:r>
            <a:r>
              <a:rPr lang="tr-TR" sz="2400" dirty="0" err="1"/>
              <a:t>Wnt</a:t>
            </a:r>
            <a:r>
              <a:rPr lang="tr-TR" sz="2400" dirty="0"/>
              <a:t>  sinyal  yolağında  negatif  regülatör  olarak  görev  yapan  bir  proteindir</a:t>
            </a:r>
            <a:r>
              <a:rPr lang="tr-TR" sz="2400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smtClean="0"/>
              <a:t>GSK3-</a:t>
            </a:r>
            <a:r>
              <a:rPr lang="el-GR" sz="2400" dirty="0"/>
              <a:t>β–</a:t>
            </a:r>
            <a:r>
              <a:rPr lang="tr-TR" sz="2400" dirty="0"/>
              <a:t>CKI-APC-PP2A-</a:t>
            </a:r>
            <a:r>
              <a:rPr lang="el-GR" sz="2400" dirty="0"/>
              <a:t>β-</a:t>
            </a:r>
            <a:r>
              <a:rPr lang="tr-TR" sz="2400" dirty="0" err="1"/>
              <a:t>katenin</a:t>
            </a:r>
            <a:r>
              <a:rPr lang="tr-TR" sz="2400" dirty="0"/>
              <a:t>  ile  </a:t>
            </a:r>
            <a:r>
              <a:rPr lang="tr-TR" sz="2400" dirty="0" err="1"/>
              <a:t>multiprotein</a:t>
            </a:r>
            <a:r>
              <a:rPr lang="tr-TR" sz="2400" dirty="0"/>
              <a:t>  kompleksini  (yıkım kompleksi)  oluşturur.  Bu  kompleksin  oluşumu  sayesinde  </a:t>
            </a:r>
            <a:r>
              <a:rPr lang="tr-TR" sz="2400" dirty="0" err="1"/>
              <a:t>Axin</a:t>
            </a:r>
            <a:r>
              <a:rPr lang="tr-TR" sz="2400" dirty="0"/>
              <a:t>,  </a:t>
            </a:r>
            <a:r>
              <a:rPr lang="el-GR" sz="2400" dirty="0"/>
              <a:t>β-</a:t>
            </a:r>
            <a:r>
              <a:rPr lang="tr-TR" sz="2400" dirty="0" err="1"/>
              <a:t>kateninin</a:t>
            </a:r>
            <a:r>
              <a:rPr lang="tr-TR" sz="2400" dirty="0"/>
              <a:t> </a:t>
            </a:r>
            <a:r>
              <a:rPr lang="tr-TR" sz="2400" dirty="0" err="1"/>
              <a:t>fosforilasyonunu</a:t>
            </a:r>
            <a:r>
              <a:rPr lang="tr-TR" sz="2400" dirty="0"/>
              <a:t>  koordine  eder</a:t>
            </a:r>
            <a:r>
              <a:rPr lang="tr-TR" sz="2400" dirty="0" smtClean="0"/>
              <a:t>.</a:t>
            </a:r>
          </a:p>
          <a:p>
            <a:r>
              <a:rPr lang="tr-TR" sz="2400" b="1" dirty="0">
                <a:solidFill>
                  <a:srgbClr val="00B050"/>
                </a:solidFill>
              </a:rPr>
              <a:t>CKI enzimi</a:t>
            </a:r>
            <a:r>
              <a:rPr lang="tr-TR" sz="2400" dirty="0"/>
              <a:t>nin </a:t>
            </a:r>
            <a:r>
              <a:rPr lang="tr-TR" sz="2400" dirty="0" err="1"/>
              <a:t>Wnt</a:t>
            </a:r>
            <a:r>
              <a:rPr lang="tr-TR" sz="2400" dirty="0"/>
              <a:t>/</a:t>
            </a:r>
            <a:r>
              <a:rPr lang="el-GR" sz="2400" dirty="0"/>
              <a:t>β-</a:t>
            </a:r>
            <a:r>
              <a:rPr lang="tr-TR" sz="2400" dirty="0" err="1"/>
              <a:t>katenin</a:t>
            </a:r>
            <a:r>
              <a:rPr lang="tr-TR" sz="2400" dirty="0"/>
              <a:t> sinyal yolağındaki en önemli </a:t>
            </a:r>
            <a:r>
              <a:rPr lang="tr-TR" sz="2400" dirty="0" smtClean="0"/>
              <a:t>görevi, </a:t>
            </a:r>
            <a:r>
              <a:rPr lang="tr-TR" sz="2400" dirty="0"/>
              <a:t>yıkım kompleksinin yapısına  katılarak,  hem  bu  komplekste  bulunan  </a:t>
            </a:r>
            <a:r>
              <a:rPr lang="tr-TR" sz="2400" dirty="0" err="1"/>
              <a:t>Axin</a:t>
            </a:r>
            <a:r>
              <a:rPr lang="tr-TR" sz="2400" dirty="0"/>
              <a:t>  ve  </a:t>
            </a:r>
            <a:r>
              <a:rPr lang="tr-TR" sz="2400" dirty="0" err="1"/>
              <a:t>APC’yi</a:t>
            </a:r>
            <a:r>
              <a:rPr lang="tr-TR" sz="2400" dirty="0"/>
              <a:t>  hem  de  </a:t>
            </a:r>
            <a:r>
              <a:rPr lang="el-GR" sz="2400" dirty="0"/>
              <a:t>β-</a:t>
            </a:r>
            <a:r>
              <a:rPr lang="tr-TR" sz="2400" dirty="0" err="1"/>
              <a:t>katenini</a:t>
            </a:r>
            <a:r>
              <a:rPr lang="tr-TR" sz="2400" dirty="0"/>
              <a:t> </a:t>
            </a:r>
            <a:r>
              <a:rPr lang="tr-TR" sz="2400" dirty="0" err="1"/>
              <a:t>fosforillemesidir</a:t>
            </a:r>
            <a:r>
              <a:rPr lang="tr-TR" sz="2400" dirty="0"/>
              <a:t>.</a:t>
            </a:r>
          </a:p>
          <a:p>
            <a:r>
              <a:rPr lang="tr-TR" sz="2400" dirty="0"/>
              <a:t>Bu </a:t>
            </a:r>
            <a:r>
              <a:rPr lang="tr-TR" sz="2400" dirty="0" err="1"/>
              <a:t>fosforillenmeler</a:t>
            </a:r>
            <a:r>
              <a:rPr lang="tr-TR" sz="2400" dirty="0"/>
              <a:t>,  GSK3</a:t>
            </a:r>
            <a:r>
              <a:rPr lang="el-GR" sz="2400" dirty="0"/>
              <a:t>β </a:t>
            </a:r>
            <a:r>
              <a:rPr lang="tr-TR" sz="2400" dirty="0"/>
              <a:t>enzimi  tarafından  gerçekleştirilecek  </a:t>
            </a:r>
            <a:r>
              <a:rPr lang="tr-TR" sz="2400" dirty="0" err="1"/>
              <a:t>fosforillenme</a:t>
            </a:r>
            <a:r>
              <a:rPr lang="tr-TR" sz="2400" dirty="0"/>
              <a:t> reaksiyonları için bir hazırlık niteliğindedir, çünkü GSK3</a:t>
            </a:r>
            <a:r>
              <a:rPr lang="el-GR" sz="2400" dirty="0" smtClean="0"/>
              <a:t>β</a:t>
            </a:r>
            <a:r>
              <a:rPr lang="tr-TR" sz="2400" dirty="0" smtClean="0"/>
              <a:t> enziminin </a:t>
            </a:r>
            <a:r>
              <a:rPr lang="tr-TR" sz="2400" dirty="0" err="1"/>
              <a:t>kinaz</a:t>
            </a:r>
            <a:r>
              <a:rPr lang="tr-TR" sz="2400" dirty="0"/>
              <a:t> aktivitesi gösterebilmesi için CKI</a:t>
            </a:r>
            <a:r>
              <a:rPr lang="el-GR" sz="2400" dirty="0"/>
              <a:t>α  </a:t>
            </a:r>
            <a:r>
              <a:rPr lang="tr-TR" sz="2400" dirty="0"/>
              <a:t>enzimine  ihtiyacı  vardır.</a:t>
            </a:r>
          </a:p>
          <a:p>
            <a:r>
              <a:rPr lang="tr-TR" sz="2400" dirty="0"/>
              <a:t>Bu  iki  </a:t>
            </a:r>
            <a:r>
              <a:rPr lang="tr-TR" sz="2400" dirty="0" err="1"/>
              <a:t>kinaz</a:t>
            </a:r>
            <a:r>
              <a:rPr lang="tr-TR" sz="2400" dirty="0"/>
              <a:t>, </a:t>
            </a:r>
            <a:r>
              <a:rPr lang="el-GR" sz="2400" dirty="0" smtClean="0"/>
              <a:t>β-</a:t>
            </a:r>
            <a:r>
              <a:rPr lang="tr-TR" sz="2400" dirty="0" err="1"/>
              <a:t>katenin</a:t>
            </a:r>
            <a:r>
              <a:rPr lang="tr-TR" sz="2400" dirty="0"/>
              <a:t> miktarının  ayarlanmasında  </a:t>
            </a:r>
            <a:r>
              <a:rPr lang="tr-TR" sz="2400" dirty="0" smtClean="0"/>
              <a:t>büyük </a:t>
            </a:r>
            <a:r>
              <a:rPr lang="tr-TR" sz="2400" dirty="0"/>
              <a:t>öneme </a:t>
            </a:r>
            <a:r>
              <a:rPr lang="tr-TR" sz="2400" dirty="0" smtClean="0"/>
              <a:t>sahiptir</a:t>
            </a:r>
            <a:r>
              <a:rPr lang="tr-TR" sz="2400" dirty="0"/>
              <a:t>. </a:t>
            </a:r>
            <a:endParaRPr lang="tr-TR" sz="2400" dirty="0" smtClean="0"/>
          </a:p>
          <a:p>
            <a:r>
              <a:rPr lang="tr-TR" sz="2400" b="1" dirty="0">
                <a:solidFill>
                  <a:srgbClr val="00B050"/>
                </a:solidFill>
              </a:rPr>
              <a:t>APC (</a:t>
            </a:r>
            <a:r>
              <a:rPr lang="tr-TR" sz="2400" b="1" dirty="0" err="1">
                <a:solidFill>
                  <a:srgbClr val="00B050"/>
                </a:solidFill>
              </a:rPr>
              <a:t>adenomatöz</a:t>
            </a:r>
            <a:r>
              <a:rPr lang="tr-TR" sz="2400" b="1" dirty="0">
                <a:solidFill>
                  <a:srgbClr val="00B050"/>
                </a:solidFill>
              </a:rPr>
              <a:t> </a:t>
            </a:r>
            <a:r>
              <a:rPr lang="tr-TR" sz="2400" b="1" dirty="0" err="1">
                <a:solidFill>
                  <a:srgbClr val="00B050"/>
                </a:solidFill>
              </a:rPr>
              <a:t>polipozis</a:t>
            </a:r>
            <a:r>
              <a:rPr lang="tr-TR" sz="2400" b="1" dirty="0">
                <a:solidFill>
                  <a:srgbClr val="00B050"/>
                </a:solidFill>
              </a:rPr>
              <a:t> koli)</a:t>
            </a:r>
            <a:r>
              <a:rPr lang="tr-TR" sz="2400" dirty="0"/>
              <a:t> proteini,  </a:t>
            </a:r>
            <a:r>
              <a:rPr lang="el-GR" sz="2400" dirty="0"/>
              <a:t>β-</a:t>
            </a:r>
            <a:r>
              <a:rPr lang="tr-TR" sz="2400" dirty="0" err="1"/>
              <a:t>katenini</a:t>
            </a:r>
            <a:r>
              <a:rPr lang="tr-TR" sz="2400" dirty="0"/>
              <a:t> parçalayarak sitoplazmadaki  miktarını  azaltır  ve  </a:t>
            </a:r>
            <a:r>
              <a:rPr lang="tr-TR" sz="2400" dirty="0" err="1"/>
              <a:t>nükleusa</a:t>
            </a:r>
            <a:r>
              <a:rPr lang="tr-TR" sz="2400" dirty="0"/>
              <a:t>  </a:t>
            </a:r>
            <a:r>
              <a:rPr lang="tr-TR" sz="2400" dirty="0" smtClean="0"/>
              <a:t>geçişini  </a:t>
            </a:r>
            <a:r>
              <a:rPr lang="tr-TR" sz="2400" dirty="0"/>
              <a:t>engelleyerek  büyüme  sinyalini durdurur</a:t>
            </a:r>
            <a:r>
              <a:rPr lang="tr-TR" sz="2400" dirty="0" smtClean="0"/>
              <a:t>.</a:t>
            </a:r>
            <a:r>
              <a:rPr lang="tr-TR" sz="2400" dirty="0"/>
              <a:t> </a:t>
            </a:r>
            <a:r>
              <a:rPr lang="tr-TR" sz="2400" dirty="0" err="1" smtClean="0"/>
              <a:t>Axin</a:t>
            </a:r>
            <a:r>
              <a:rPr lang="tr-TR" sz="2400" dirty="0" smtClean="0"/>
              <a:t> </a:t>
            </a:r>
            <a:r>
              <a:rPr lang="tr-TR" sz="2400" dirty="0"/>
              <a:t>gibi  </a:t>
            </a:r>
            <a:r>
              <a:rPr lang="el-GR" sz="2400" dirty="0"/>
              <a:t>β-</a:t>
            </a:r>
            <a:r>
              <a:rPr lang="tr-TR" sz="2400" dirty="0" err="1"/>
              <a:t>katenin’in</a:t>
            </a:r>
            <a:r>
              <a:rPr lang="tr-TR" sz="2400" dirty="0"/>
              <a:t>  GSK3-</a:t>
            </a:r>
            <a:r>
              <a:rPr lang="el-GR" sz="2400" dirty="0"/>
              <a:t>β  </a:t>
            </a:r>
            <a:r>
              <a:rPr lang="tr-TR" sz="2400" dirty="0"/>
              <a:t>ile  </a:t>
            </a:r>
            <a:r>
              <a:rPr lang="tr-TR" sz="2400" dirty="0" err="1"/>
              <a:t>fosforilasyonunu</a:t>
            </a:r>
            <a:r>
              <a:rPr lang="tr-TR" sz="2400" dirty="0"/>
              <a:t> hızlandırır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  <a:p>
            <a:endParaRPr lang="tr-TR" sz="2400" dirty="0"/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/>
          </a:p>
          <a:p>
            <a:endParaRPr lang="tr-TR" sz="2400" dirty="0"/>
          </a:p>
          <a:p>
            <a:endParaRPr lang="tr-TR" sz="2400" dirty="0"/>
          </a:p>
          <a:p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xmlns="" val="236864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2034" y="159026"/>
            <a:ext cx="6944140" cy="661283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sz="2600" b="1" dirty="0" err="1" smtClean="0">
                <a:solidFill>
                  <a:srgbClr val="FF0000"/>
                </a:solidFill>
              </a:rPr>
              <a:t>Wnt</a:t>
            </a:r>
            <a:r>
              <a:rPr lang="tr-TR" sz="2600" b="1" dirty="0" smtClean="0">
                <a:solidFill>
                  <a:srgbClr val="FF0000"/>
                </a:solidFill>
              </a:rPr>
              <a:t> Sinyali Yokluğunda;</a:t>
            </a:r>
          </a:p>
          <a:p>
            <a:r>
              <a:rPr lang="tr-TR" sz="2500" dirty="0" err="1" smtClean="0"/>
              <a:t>Wnt</a:t>
            </a:r>
            <a:r>
              <a:rPr lang="tr-TR" sz="2500" dirty="0" smtClean="0"/>
              <a:t>, hücre </a:t>
            </a:r>
            <a:r>
              <a:rPr lang="tr-TR" sz="2500" dirty="0"/>
              <a:t>zarındaki </a:t>
            </a:r>
            <a:r>
              <a:rPr lang="tr-TR" sz="2500" dirty="0" err="1"/>
              <a:t>Fz</a:t>
            </a:r>
            <a:r>
              <a:rPr lang="tr-TR" sz="2500" dirty="0"/>
              <a:t> ve LRP5/6 reseptörlerine bağlanamaz. Dolayısıyla  sinyal  mekanizmasının  aktivasyonunda  rol  oynayan  2  </a:t>
            </a:r>
            <a:r>
              <a:rPr lang="tr-TR" sz="2500" dirty="0" err="1"/>
              <a:t>fosforillenme</a:t>
            </a:r>
            <a:r>
              <a:rPr lang="tr-TR" sz="2500" dirty="0"/>
              <a:t>  işlemi gerçekleşemez.</a:t>
            </a:r>
          </a:p>
          <a:p>
            <a:r>
              <a:rPr lang="tr-TR" sz="2500" dirty="0" err="1"/>
              <a:t>Fosforillenme</a:t>
            </a:r>
            <a:r>
              <a:rPr lang="tr-TR" sz="2500" dirty="0"/>
              <a:t>  reaksiyonları  gerçekleşmediği  için,  yıkım  kompleksi  aktif durumdadır</a:t>
            </a:r>
            <a:r>
              <a:rPr lang="tr-TR" sz="2500" dirty="0" smtClean="0"/>
              <a:t>.</a:t>
            </a:r>
          </a:p>
          <a:p>
            <a:r>
              <a:rPr lang="tr-TR" sz="2500" dirty="0" smtClean="0"/>
              <a:t>Bu yıkım </a:t>
            </a:r>
            <a:r>
              <a:rPr lang="tr-TR" sz="2500" dirty="0"/>
              <a:t>kompleksi üyeleri olan </a:t>
            </a:r>
            <a:r>
              <a:rPr lang="tr-TR" sz="2500" b="1" dirty="0">
                <a:solidFill>
                  <a:srgbClr val="00B050"/>
                </a:solidFill>
              </a:rPr>
              <a:t>GSK-3</a:t>
            </a:r>
            <a:r>
              <a:rPr lang="el-GR" sz="2500" b="1" dirty="0">
                <a:solidFill>
                  <a:srgbClr val="00B050"/>
                </a:solidFill>
              </a:rPr>
              <a:t>β  </a:t>
            </a:r>
            <a:r>
              <a:rPr lang="tr-TR" sz="2500" dirty="0"/>
              <a:t>ve beraberindeki </a:t>
            </a:r>
            <a:r>
              <a:rPr lang="tr-TR" sz="2500" b="1" dirty="0" err="1" smtClean="0">
                <a:solidFill>
                  <a:srgbClr val="00B050"/>
                </a:solidFill>
              </a:rPr>
              <a:t>Axin</a:t>
            </a:r>
            <a:r>
              <a:rPr lang="tr-TR" sz="2500" dirty="0" smtClean="0"/>
              <a:t> </a:t>
            </a:r>
            <a:r>
              <a:rPr lang="tr-TR" sz="2500" dirty="0"/>
              <a:t>ve tümör baskılayıcı faktör olan </a:t>
            </a:r>
            <a:r>
              <a:rPr lang="tr-TR" sz="2500" b="1" dirty="0" smtClean="0">
                <a:solidFill>
                  <a:srgbClr val="00B050"/>
                </a:solidFill>
              </a:rPr>
              <a:t>APC</a:t>
            </a:r>
            <a:r>
              <a:rPr lang="tr-TR" sz="2500" dirty="0" smtClean="0"/>
              <a:t>, </a:t>
            </a:r>
            <a:r>
              <a:rPr lang="el-GR" sz="2500" dirty="0" smtClean="0"/>
              <a:t>β-</a:t>
            </a:r>
            <a:r>
              <a:rPr lang="tr-TR" sz="2500" dirty="0" err="1" smtClean="0"/>
              <a:t>kateninin</a:t>
            </a:r>
            <a:r>
              <a:rPr lang="tr-TR" sz="2500" dirty="0" smtClean="0"/>
              <a:t> </a:t>
            </a:r>
            <a:r>
              <a:rPr lang="tr-TR" sz="2500" dirty="0" err="1"/>
              <a:t>fosforilasyonunu</a:t>
            </a:r>
            <a:r>
              <a:rPr lang="tr-TR" sz="2500" dirty="0"/>
              <a:t> N-ucunda yer alan serin ve </a:t>
            </a:r>
            <a:r>
              <a:rPr lang="tr-TR" sz="2500" dirty="0" err="1"/>
              <a:t>treonin</a:t>
            </a:r>
            <a:r>
              <a:rPr lang="tr-TR" sz="2500" dirty="0"/>
              <a:t>  amino  asitlerinden  (</a:t>
            </a:r>
            <a:r>
              <a:rPr lang="tr-TR" sz="2500" dirty="0" err="1"/>
              <a:t>kodon</a:t>
            </a:r>
            <a:r>
              <a:rPr lang="tr-TR" sz="2500" dirty="0"/>
              <a:t>  33, </a:t>
            </a:r>
            <a:r>
              <a:rPr lang="tr-TR" sz="2500" dirty="0" smtClean="0"/>
              <a:t>37, 41) ; kazein  </a:t>
            </a:r>
            <a:r>
              <a:rPr lang="tr-TR" sz="2500" dirty="0"/>
              <a:t>kinaz-1  </a:t>
            </a:r>
            <a:r>
              <a:rPr lang="tr-TR" sz="2500" b="1" dirty="0">
                <a:solidFill>
                  <a:srgbClr val="00B050"/>
                </a:solidFill>
              </a:rPr>
              <a:t>(CKI)  </a:t>
            </a:r>
            <a:r>
              <a:rPr lang="tr-TR" sz="2500" dirty="0"/>
              <a:t>ise  Ser  45’den yapmaktadır. </a:t>
            </a:r>
          </a:p>
          <a:p>
            <a:r>
              <a:rPr lang="tr-TR" sz="2500" dirty="0"/>
              <a:t>Bu  </a:t>
            </a:r>
            <a:r>
              <a:rPr lang="tr-TR" sz="2500" dirty="0" err="1"/>
              <a:t>fosfoaminoasitler</a:t>
            </a:r>
            <a:r>
              <a:rPr lang="tr-TR" sz="2500" dirty="0"/>
              <a:t>  </a:t>
            </a:r>
            <a:r>
              <a:rPr lang="el-GR" sz="2500" dirty="0"/>
              <a:t>β-</a:t>
            </a:r>
            <a:r>
              <a:rPr lang="tr-TR" sz="2500" dirty="0" err="1"/>
              <a:t>katenine</a:t>
            </a:r>
            <a:r>
              <a:rPr lang="tr-TR" sz="2500" dirty="0"/>
              <a:t>  2.  bir protein  kompleksi  </a:t>
            </a:r>
            <a:r>
              <a:rPr lang="tr-TR" sz="2500" b="1" dirty="0">
                <a:solidFill>
                  <a:srgbClr val="00B050"/>
                </a:solidFill>
              </a:rPr>
              <a:t>(</a:t>
            </a:r>
            <a:r>
              <a:rPr lang="tr-TR" sz="2500" b="1" dirty="0" err="1">
                <a:solidFill>
                  <a:srgbClr val="00B050"/>
                </a:solidFill>
              </a:rPr>
              <a:t>ubikutin</a:t>
            </a:r>
            <a:r>
              <a:rPr lang="tr-TR" sz="2500" b="1" dirty="0">
                <a:solidFill>
                  <a:srgbClr val="00B050"/>
                </a:solidFill>
              </a:rPr>
              <a:t>  </a:t>
            </a:r>
            <a:r>
              <a:rPr lang="tr-TR" sz="2500" b="1" dirty="0" err="1">
                <a:solidFill>
                  <a:srgbClr val="00B050"/>
                </a:solidFill>
              </a:rPr>
              <a:t>ligaz</a:t>
            </a:r>
            <a:r>
              <a:rPr lang="tr-TR" sz="2500" b="1" dirty="0">
                <a:solidFill>
                  <a:srgbClr val="00B050"/>
                </a:solidFill>
              </a:rPr>
              <a:t> kompleksi)</a:t>
            </a:r>
            <a:r>
              <a:rPr lang="tr-TR" sz="2500" dirty="0"/>
              <a:t> için bağlanma bölgesi oluştururlar ve </a:t>
            </a:r>
            <a:r>
              <a:rPr lang="tr-TR" sz="2500" dirty="0" err="1"/>
              <a:t>ubikutinasyonu</a:t>
            </a:r>
            <a:r>
              <a:rPr lang="tr-TR" sz="2500" dirty="0"/>
              <a:t> </a:t>
            </a:r>
            <a:r>
              <a:rPr lang="tr-TR" sz="2500" dirty="0" smtClean="0"/>
              <a:t>başlatırlar.</a:t>
            </a:r>
          </a:p>
          <a:p>
            <a:r>
              <a:rPr lang="tr-TR" sz="2500" dirty="0" err="1"/>
              <a:t>Ubikutin</a:t>
            </a:r>
            <a:r>
              <a:rPr lang="tr-TR" sz="2500" dirty="0"/>
              <a:t> </a:t>
            </a:r>
            <a:r>
              <a:rPr lang="tr-TR" sz="2500" dirty="0" err="1"/>
              <a:t>proteozom</a:t>
            </a:r>
            <a:r>
              <a:rPr lang="tr-TR" sz="2500" dirty="0"/>
              <a:t> yolu 3 enzim  içerir:  </a:t>
            </a:r>
            <a:r>
              <a:rPr lang="tr-TR" sz="2500" dirty="0" err="1"/>
              <a:t>ubikutin</a:t>
            </a:r>
            <a:r>
              <a:rPr lang="tr-TR" sz="2500" dirty="0"/>
              <a:t>  aktivasyon  enzimi  </a:t>
            </a:r>
            <a:r>
              <a:rPr lang="tr-TR" sz="2500" b="1" dirty="0">
                <a:solidFill>
                  <a:srgbClr val="00B050"/>
                </a:solidFill>
              </a:rPr>
              <a:t>(E1)</a:t>
            </a:r>
            <a:r>
              <a:rPr lang="tr-TR" sz="2500" dirty="0"/>
              <a:t>,  </a:t>
            </a:r>
            <a:r>
              <a:rPr lang="tr-TR" sz="2500" dirty="0" err="1"/>
              <a:t>ubikutin-konjuge</a:t>
            </a:r>
            <a:r>
              <a:rPr lang="tr-TR" sz="2500" dirty="0"/>
              <a:t>  eden  enzim  </a:t>
            </a:r>
            <a:r>
              <a:rPr lang="tr-TR" sz="2500" b="1" dirty="0">
                <a:solidFill>
                  <a:srgbClr val="00B050"/>
                </a:solidFill>
              </a:rPr>
              <a:t>(E2)  </a:t>
            </a:r>
            <a:r>
              <a:rPr lang="tr-TR" sz="2500" dirty="0"/>
              <a:t>ve </a:t>
            </a:r>
            <a:r>
              <a:rPr lang="tr-TR" sz="2500" dirty="0" err="1"/>
              <a:t>ubikutin</a:t>
            </a:r>
            <a:r>
              <a:rPr lang="tr-TR" sz="2500" dirty="0"/>
              <a:t> </a:t>
            </a:r>
            <a:r>
              <a:rPr lang="tr-TR" sz="2500" dirty="0" err="1"/>
              <a:t>ligaz</a:t>
            </a:r>
            <a:r>
              <a:rPr lang="tr-TR" sz="2500" dirty="0"/>
              <a:t> </a:t>
            </a:r>
            <a:r>
              <a:rPr lang="tr-TR" sz="2500" b="1" dirty="0">
                <a:solidFill>
                  <a:srgbClr val="00B050"/>
                </a:solidFill>
              </a:rPr>
              <a:t>(E3</a:t>
            </a:r>
            <a:r>
              <a:rPr lang="tr-TR" sz="2500" b="1" dirty="0" smtClean="0">
                <a:solidFill>
                  <a:srgbClr val="00B050"/>
                </a:solidFill>
              </a:rPr>
              <a:t>)</a:t>
            </a:r>
          </a:p>
          <a:p>
            <a:r>
              <a:rPr lang="tr-TR" sz="2500" dirty="0" smtClean="0"/>
              <a:t>Böylelikle </a:t>
            </a:r>
            <a:r>
              <a:rPr lang="el-GR" sz="2500" b="1" dirty="0">
                <a:solidFill>
                  <a:srgbClr val="00B050"/>
                </a:solidFill>
              </a:rPr>
              <a:t>β-</a:t>
            </a:r>
            <a:r>
              <a:rPr lang="tr-TR" sz="2500" b="1" dirty="0">
                <a:solidFill>
                  <a:srgbClr val="00B050"/>
                </a:solidFill>
              </a:rPr>
              <a:t>TRCP  </a:t>
            </a:r>
            <a:r>
              <a:rPr lang="tr-TR" sz="2500" dirty="0"/>
              <a:t>(</a:t>
            </a:r>
            <a:r>
              <a:rPr lang="el-GR" sz="2500" dirty="0"/>
              <a:t>β-</a:t>
            </a:r>
            <a:r>
              <a:rPr lang="tr-TR" sz="2500" dirty="0" err="1"/>
              <a:t>transducin</a:t>
            </a:r>
            <a:r>
              <a:rPr lang="tr-TR" sz="2500" dirty="0"/>
              <a:t>  </a:t>
            </a:r>
            <a:r>
              <a:rPr lang="tr-TR" sz="2500" dirty="0" err="1"/>
              <a:t>repeat</a:t>
            </a:r>
            <a:r>
              <a:rPr lang="tr-TR" sz="2500" dirty="0"/>
              <a:t>  </a:t>
            </a:r>
            <a:r>
              <a:rPr lang="tr-TR" sz="2500" dirty="0" err="1"/>
              <a:t>containing</a:t>
            </a:r>
            <a:r>
              <a:rPr lang="tr-TR" sz="2500" dirty="0"/>
              <a:t>  protein),  </a:t>
            </a:r>
            <a:r>
              <a:rPr lang="tr-TR" sz="2500" dirty="0" err="1"/>
              <a:t>proteozomal</a:t>
            </a:r>
            <a:r>
              <a:rPr lang="tr-TR" sz="2500" dirty="0"/>
              <a:t>  </a:t>
            </a:r>
            <a:r>
              <a:rPr lang="tr-TR" sz="2500" dirty="0" err="1"/>
              <a:t>degredasyon</a:t>
            </a:r>
            <a:r>
              <a:rPr lang="tr-TR" sz="2500" dirty="0"/>
              <a:t>  için  proteini hedefler  ve  </a:t>
            </a:r>
            <a:r>
              <a:rPr lang="el-GR" sz="2500" dirty="0"/>
              <a:t>β-</a:t>
            </a:r>
            <a:r>
              <a:rPr lang="tr-TR" sz="2500" dirty="0" err="1"/>
              <a:t>kateninin</a:t>
            </a:r>
            <a:r>
              <a:rPr lang="tr-TR" sz="2500" dirty="0"/>
              <a:t>   </a:t>
            </a:r>
            <a:r>
              <a:rPr lang="tr-TR" sz="2500" dirty="0" err="1"/>
              <a:t>degradasyonu</a:t>
            </a:r>
            <a:r>
              <a:rPr lang="tr-TR" sz="2500" dirty="0"/>
              <a:t>  sağlanır</a:t>
            </a:r>
            <a:r>
              <a:rPr lang="tr-TR" sz="2500" dirty="0" smtClean="0"/>
              <a:t>.</a:t>
            </a:r>
          </a:p>
          <a:p>
            <a:r>
              <a:rPr lang="tr-TR" sz="2500" dirty="0" smtClean="0"/>
              <a:t>‘</a:t>
            </a:r>
            <a:r>
              <a:rPr lang="tr-TR" sz="2500" dirty="0"/>
              <a:t>'</a:t>
            </a:r>
            <a:r>
              <a:rPr lang="el-GR" sz="2500" dirty="0"/>
              <a:t>β-</a:t>
            </a:r>
            <a:r>
              <a:rPr lang="tr-TR" sz="2500" dirty="0" err="1"/>
              <a:t>katenin</a:t>
            </a:r>
            <a:r>
              <a:rPr lang="tr-TR" sz="2500" dirty="0"/>
              <a:t>''  in  </a:t>
            </a:r>
            <a:r>
              <a:rPr lang="tr-TR" sz="2500" dirty="0" err="1"/>
              <a:t>degredasyonu</a:t>
            </a:r>
            <a:r>
              <a:rPr lang="tr-TR" sz="2500" dirty="0"/>
              <a:t>  da,  hücre çekirdeğinde ''</a:t>
            </a:r>
            <a:r>
              <a:rPr lang="tr-TR" sz="2500" dirty="0" err="1"/>
              <a:t>Tcf</a:t>
            </a:r>
            <a:r>
              <a:rPr lang="tr-TR" sz="2500" dirty="0"/>
              <a:t>/Lef'' grubu transkripsiyon faktörlerinin DNA’ya bağlanarak </a:t>
            </a:r>
            <a:r>
              <a:rPr lang="tr-TR" sz="2500" dirty="0" err="1"/>
              <a:t>Wnt</a:t>
            </a:r>
            <a:r>
              <a:rPr lang="tr-TR" sz="2500" dirty="0"/>
              <a:t> sinyal yolunun  hedefi  olan  genlerin  transkripsiyonlarını  baskılamalarına  imkan  sağlar</a:t>
            </a:r>
            <a:r>
              <a:rPr lang="tr-TR" sz="2500" dirty="0" smtClean="0"/>
              <a:t>.</a:t>
            </a:r>
          </a:p>
          <a:p>
            <a:r>
              <a:rPr lang="tr-TR" sz="2500" dirty="0" smtClean="0"/>
              <a:t>GSK-3</a:t>
            </a:r>
            <a:r>
              <a:rPr lang="el-GR" sz="2500" dirty="0"/>
              <a:t>β </a:t>
            </a:r>
            <a:r>
              <a:rPr lang="tr-TR" sz="2500" dirty="0"/>
              <a:t>sadece </a:t>
            </a:r>
            <a:r>
              <a:rPr lang="el-GR" sz="2500" dirty="0"/>
              <a:t>β-</a:t>
            </a:r>
            <a:r>
              <a:rPr lang="tr-TR" sz="2500" dirty="0" err="1"/>
              <a:t>katenini</a:t>
            </a:r>
            <a:r>
              <a:rPr lang="tr-TR" sz="2500" dirty="0"/>
              <a:t> </a:t>
            </a:r>
            <a:r>
              <a:rPr lang="tr-TR" sz="2500" dirty="0" err="1"/>
              <a:t>fosforlamakla</a:t>
            </a:r>
            <a:r>
              <a:rPr lang="tr-TR" sz="2500" dirty="0"/>
              <a:t> kalmaz, ayrıca </a:t>
            </a:r>
            <a:r>
              <a:rPr lang="tr-TR" sz="2500" dirty="0" err="1"/>
              <a:t>Axin</a:t>
            </a:r>
            <a:r>
              <a:rPr lang="tr-TR" sz="2500" dirty="0"/>
              <a:t> ve </a:t>
            </a:r>
            <a:r>
              <a:rPr lang="tr-TR" sz="2500" dirty="0" err="1"/>
              <a:t>APC’yi</a:t>
            </a:r>
            <a:r>
              <a:rPr lang="tr-TR" sz="2500" dirty="0"/>
              <a:t> de </a:t>
            </a:r>
            <a:r>
              <a:rPr lang="tr-TR" sz="2500" dirty="0" err="1"/>
              <a:t>fosforile</a:t>
            </a:r>
            <a:r>
              <a:rPr lang="tr-TR" sz="2500" dirty="0"/>
              <a:t> eder. Böylelikle </a:t>
            </a:r>
            <a:r>
              <a:rPr lang="tr-TR" sz="2500" dirty="0" err="1"/>
              <a:t>Axin</a:t>
            </a:r>
            <a:r>
              <a:rPr lang="tr-TR" sz="2500" dirty="0"/>
              <a:t> ve </a:t>
            </a:r>
            <a:r>
              <a:rPr lang="tr-TR" sz="2500" dirty="0" err="1"/>
              <a:t>APC’nin</a:t>
            </a:r>
            <a:r>
              <a:rPr lang="tr-TR" sz="2500" dirty="0"/>
              <a:t>, </a:t>
            </a:r>
            <a:r>
              <a:rPr lang="el-GR" sz="2500" dirty="0"/>
              <a:t>β-</a:t>
            </a:r>
            <a:r>
              <a:rPr lang="tr-TR" sz="2500" dirty="0" err="1"/>
              <a:t>katenin</a:t>
            </a:r>
            <a:r>
              <a:rPr lang="tr-TR" sz="2500" dirty="0"/>
              <a:t> ile olan ilişkisinin artmasına ve </a:t>
            </a:r>
            <a:r>
              <a:rPr lang="el-GR" sz="2500" dirty="0"/>
              <a:t>β-</a:t>
            </a:r>
            <a:r>
              <a:rPr lang="tr-TR" sz="2500" dirty="0" err="1"/>
              <a:t>kateninin</a:t>
            </a:r>
            <a:r>
              <a:rPr lang="tr-TR" sz="2500" dirty="0"/>
              <a:t> </a:t>
            </a:r>
            <a:r>
              <a:rPr lang="tr-TR" sz="2500" dirty="0" err="1"/>
              <a:t>fosforilasyonunun</a:t>
            </a:r>
            <a:r>
              <a:rPr lang="tr-TR" sz="2500" dirty="0"/>
              <a:t>/</a:t>
            </a:r>
            <a:r>
              <a:rPr lang="tr-TR" sz="2500" dirty="0" err="1"/>
              <a:t>degradasyonunun</a:t>
            </a:r>
            <a:r>
              <a:rPr lang="tr-TR" sz="2500" dirty="0"/>
              <a:t> hızlanmasına öncülük eder.</a:t>
            </a:r>
          </a:p>
          <a:p>
            <a:endParaRPr lang="tr-TR" sz="2200" b="1" dirty="0"/>
          </a:p>
        </p:txBody>
      </p:sp>
    </p:spTree>
    <p:extLst>
      <p:ext uri="{BB962C8B-B14F-4D97-AF65-F5344CB8AC3E}">
        <p14:creationId xmlns:p14="http://schemas.microsoft.com/office/powerpoint/2010/main" xmlns="" val="409240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106017" y="153290"/>
            <a:ext cx="6732104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err="1">
                <a:solidFill>
                  <a:srgbClr val="FF0000"/>
                </a:solidFill>
              </a:rPr>
              <a:t>Wnt</a:t>
            </a:r>
            <a:r>
              <a:rPr lang="tr-TR" sz="2400" b="1" dirty="0">
                <a:solidFill>
                  <a:srgbClr val="FF0000"/>
                </a:solidFill>
              </a:rPr>
              <a:t> Yolağının </a:t>
            </a:r>
            <a:r>
              <a:rPr lang="tr-TR" sz="2400" b="1" dirty="0" err="1">
                <a:solidFill>
                  <a:srgbClr val="FF0000"/>
                </a:solidFill>
              </a:rPr>
              <a:t>İnhibe</a:t>
            </a:r>
            <a:r>
              <a:rPr lang="tr-TR" sz="2400" b="1" dirty="0">
                <a:solidFill>
                  <a:srgbClr val="FF0000"/>
                </a:solidFill>
              </a:rPr>
              <a:t> Edilmesi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err="1"/>
              <a:t>Wnt</a:t>
            </a:r>
            <a:r>
              <a:rPr lang="tr-TR" sz="2000" dirty="0"/>
              <a:t> proteinlerinin, </a:t>
            </a:r>
            <a:r>
              <a:rPr lang="tr-TR" sz="2000" dirty="0" err="1"/>
              <a:t>Fz</a:t>
            </a:r>
            <a:r>
              <a:rPr lang="tr-TR" sz="2000" dirty="0"/>
              <a:t>/LRP reseptör kompleksine bağlanmasını önleyerek, sinyal yolağının kontrollü  şekilde  </a:t>
            </a:r>
            <a:r>
              <a:rPr lang="tr-TR" sz="2000" dirty="0" err="1" smtClean="0"/>
              <a:t>inhibe</a:t>
            </a:r>
            <a:r>
              <a:rPr lang="tr-TR" sz="2000" dirty="0" smtClean="0"/>
              <a:t> edilmesi </a:t>
            </a:r>
            <a:r>
              <a:rPr lang="tr-TR" sz="2000" dirty="0" err="1"/>
              <a:t>ekstraselüler</a:t>
            </a:r>
            <a:r>
              <a:rPr lang="tr-TR" sz="2000" dirty="0"/>
              <a:t> </a:t>
            </a:r>
            <a:r>
              <a:rPr lang="tr-TR" sz="2000" dirty="0" err="1" smtClean="0"/>
              <a:t>matrikste</a:t>
            </a:r>
            <a:r>
              <a:rPr lang="tr-TR" sz="2000" dirty="0" smtClean="0"/>
              <a:t> </a:t>
            </a:r>
            <a:r>
              <a:rPr lang="tr-TR" sz="2000" dirty="0"/>
              <a:t>(ECM) </a:t>
            </a:r>
            <a:r>
              <a:rPr lang="tr-TR" sz="2000" dirty="0" smtClean="0"/>
              <a:t>bulunan  </a:t>
            </a:r>
            <a:r>
              <a:rPr lang="tr-TR" sz="2000" dirty="0"/>
              <a:t>çeşitli  inhibitör moleküller tarafından gerçekleştirilir.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Bu </a:t>
            </a:r>
            <a:r>
              <a:rPr lang="tr-TR" sz="2000" dirty="0" smtClean="0"/>
              <a:t>inhibitörler 2 </a:t>
            </a:r>
            <a:r>
              <a:rPr lang="tr-TR" sz="2000" dirty="0"/>
              <a:t>fonksiyonel gruba </a:t>
            </a:r>
            <a:r>
              <a:rPr lang="tr-TR" sz="2000" dirty="0" smtClean="0"/>
              <a:t>ayrılmaktadır:</a:t>
            </a:r>
            <a:endParaRPr lang="tr-TR" sz="2000" dirty="0"/>
          </a:p>
          <a:p>
            <a:pPr marL="457200" indent="-457200">
              <a:buAutoNum type="arabicPeriod"/>
            </a:pPr>
            <a:r>
              <a:rPr lang="tr-TR" sz="2000" b="1" dirty="0" err="1">
                <a:solidFill>
                  <a:srgbClr val="00B050"/>
                </a:solidFill>
              </a:rPr>
              <a:t>sFRP</a:t>
            </a:r>
            <a:r>
              <a:rPr lang="tr-TR" sz="2000" b="1" dirty="0">
                <a:solidFill>
                  <a:srgbClr val="00B050"/>
                </a:solidFill>
              </a:rPr>
              <a:t> Ailesi (</a:t>
            </a:r>
            <a:r>
              <a:rPr lang="tr-TR" sz="2000" b="1" dirty="0" err="1">
                <a:solidFill>
                  <a:srgbClr val="00B050"/>
                </a:solidFill>
              </a:rPr>
              <a:t>Secreted</a:t>
            </a:r>
            <a:r>
              <a:rPr lang="tr-TR" sz="2000" b="1" dirty="0">
                <a:solidFill>
                  <a:srgbClr val="00B050"/>
                </a:solidFill>
              </a:rPr>
              <a:t> </a:t>
            </a:r>
            <a:r>
              <a:rPr lang="tr-TR" sz="2000" b="1" dirty="0" err="1">
                <a:solidFill>
                  <a:srgbClr val="00B050"/>
                </a:solidFill>
              </a:rPr>
              <a:t>Frizzled-Related</a:t>
            </a:r>
            <a:r>
              <a:rPr lang="tr-TR" sz="2000" b="1" dirty="0">
                <a:solidFill>
                  <a:srgbClr val="00B050"/>
                </a:solidFill>
              </a:rPr>
              <a:t> </a:t>
            </a:r>
            <a:r>
              <a:rPr lang="tr-TR" sz="2000" b="1" dirty="0" err="1">
                <a:solidFill>
                  <a:srgbClr val="00B050"/>
                </a:solidFill>
              </a:rPr>
              <a:t>Proteins</a:t>
            </a:r>
            <a:r>
              <a:rPr lang="tr-TR" sz="2000" b="1" dirty="0" smtClean="0">
                <a:solidFill>
                  <a:srgbClr val="00B050"/>
                </a:solidFill>
              </a:rPr>
              <a:t>)</a:t>
            </a:r>
            <a:endParaRPr lang="tr-TR" sz="2000" b="1" dirty="0">
              <a:solidFill>
                <a:srgbClr val="00B05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000" b="1" dirty="0"/>
              <a:t>sFRP1, sFRP2, sFRP3, sFRP4, sFRP5,  WIF-1 (</a:t>
            </a:r>
            <a:r>
              <a:rPr lang="tr-TR" sz="2000" b="1" dirty="0" err="1"/>
              <a:t>Wnt</a:t>
            </a:r>
            <a:r>
              <a:rPr lang="tr-TR" sz="2000" b="1" dirty="0"/>
              <a:t>  </a:t>
            </a:r>
            <a:r>
              <a:rPr lang="tr-TR" sz="2000" b="1" dirty="0" err="1"/>
              <a:t>inhibitory</a:t>
            </a:r>
            <a:r>
              <a:rPr lang="tr-TR" sz="2000" b="1" dirty="0"/>
              <a:t>  factor-1</a:t>
            </a:r>
            <a:r>
              <a:rPr lang="tr-TR" sz="2000" b="1" dirty="0" smtClean="0"/>
              <a:t>) </a:t>
            </a:r>
            <a:r>
              <a:rPr lang="tr-TR" sz="2000" dirty="0"/>
              <a:t>ve </a:t>
            </a:r>
            <a:r>
              <a:rPr lang="tr-TR" sz="2000" b="1" dirty="0" err="1" smtClean="0"/>
              <a:t>Cerberus</a:t>
            </a:r>
            <a:endParaRPr lang="tr-TR" sz="2000" b="1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000" dirty="0"/>
              <a:t>Bu proteinler </a:t>
            </a:r>
            <a:r>
              <a:rPr lang="tr-TR" sz="2000" dirty="0" smtClean="0"/>
              <a:t>ya direkt olarak </a:t>
            </a:r>
            <a:r>
              <a:rPr lang="tr-TR" sz="2000" dirty="0" err="1" smtClean="0"/>
              <a:t>Wnt</a:t>
            </a:r>
            <a:r>
              <a:rPr lang="tr-TR" sz="2000" dirty="0" smtClean="0"/>
              <a:t> </a:t>
            </a:r>
            <a:r>
              <a:rPr lang="tr-TR" sz="2000" dirty="0" err="1" smtClean="0"/>
              <a:t>ligandlarına</a:t>
            </a:r>
            <a:r>
              <a:rPr lang="tr-TR" sz="2000" dirty="0" smtClean="0"/>
              <a:t> </a:t>
            </a:r>
            <a:r>
              <a:rPr lang="tr-TR" sz="2000" dirty="0"/>
              <a:t>bağlanarak,  ya </a:t>
            </a:r>
            <a:r>
              <a:rPr lang="tr-TR" sz="2000" dirty="0" smtClean="0"/>
              <a:t>da </a:t>
            </a:r>
            <a:r>
              <a:rPr lang="tr-TR" sz="2000" dirty="0" err="1" smtClean="0"/>
              <a:t>Wnt</a:t>
            </a:r>
            <a:r>
              <a:rPr lang="tr-TR" sz="2000" dirty="0" smtClean="0"/>
              <a:t> </a:t>
            </a:r>
            <a:r>
              <a:rPr lang="tr-TR" sz="2000" dirty="0"/>
              <a:t>reseptörlerine bağlanarak </a:t>
            </a:r>
            <a:r>
              <a:rPr lang="tr-TR" sz="2000" dirty="0" err="1"/>
              <a:t>Wnt’nin</a:t>
            </a:r>
            <a:r>
              <a:rPr lang="tr-TR" sz="2000" dirty="0"/>
              <a:t> reseptörleri ile ilişki kurmasına engel </a:t>
            </a:r>
            <a:r>
              <a:rPr lang="tr-TR" sz="2000" dirty="0" smtClean="0"/>
              <a:t>olurlar.</a:t>
            </a:r>
          </a:p>
          <a:p>
            <a:endParaRPr lang="tr-TR" sz="2000" dirty="0" smtClean="0"/>
          </a:p>
          <a:p>
            <a:pPr marL="457200" indent="-457200">
              <a:buAutoNum type="arabicPeriod" startAt="2"/>
            </a:pPr>
            <a:r>
              <a:rPr lang="tr-TR" sz="2000" b="1" dirty="0" err="1" smtClean="0">
                <a:solidFill>
                  <a:srgbClr val="00B050"/>
                </a:solidFill>
              </a:rPr>
              <a:t>Dickkopf</a:t>
            </a:r>
            <a:r>
              <a:rPr lang="tr-TR" sz="2000" b="1" dirty="0" smtClean="0">
                <a:solidFill>
                  <a:srgbClr val="00B050"/>
                </a:solidFill>
              </a:rPr>
              <a:t>  </a:t>
            </a:r>
            <a:r>
              <a:rPr lang="tr-TR" sz="2000" b="1" dirty="0">
                <a:solidFill>
                  <a:srgbClr val="00B050"/>
                </a:solidFill>
              </a:rPr>
              <a:t>(</a:t>
            </a:r>
            <a:r>
              <a:rPr lang="tr-TR" sz="2000" b="1" dirty="0" err="1">
                <a:solidFill>
                  <a:srgbClr val="00B050"/>
                </a:solidFill>
              </a:rPr>
              <a:t>Dkk</a:t>
            </a:r>
            <a:r>
              <a:rPr lang="tr-TR" sz="2000" b="1" dirty="0">
                <a:solidFill>
                  <a:srgbClr val="00B050"/>
                </a:solidFill>
              </a:rPr>
              <a:t>)  </a:t>
            </a:r>
            <a:r>
              <a:rPr lang="tr-TR" sz="2000" b="1" dirty="0" smtClean="0">
                <a:solidFill>
                  <a:srgbClr val="00B050"/>
                </a:solidFill>
              </a:rPr>
              <a:t>ailesi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000" b="1" dirty="0" smtClean="0"/>
              <a:t>Dkk1</a:t>
            </a:r>
            <a:r>
              <a:rPr lang="tr-TR" sz="2000" b="1" dirty="0"/>
              <a:t>,  Dkk2,  Dkk3 ve  Dkk4  </a:t>
            </a:r>
            <a:r>
              <a:rPr lang="tr-TR" sz="2000" dirty="0"/>
              <a:t>olmak  üzere  4  adet  protein içerir.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000" dirty="0"/>
              <a:t>Bu  proteinler  direkt  </a:t>
            </a:r>
            <a:r>
              <a:rPr lang="tr-TR" sz="2000" dirty="0" err="1"/>
              <a:t>Wnt’ye</a:t>
            </a:r>
            <a:r>
              <a:rPr lang="tr-TR" sz="2000" dirty="0"/>
              <a:t> bağlanmazlar, </a:t>
            </a:r>
            <a:r>
              <a:rPr lang="tr-TR" sz="2000" dirty="0" err="1"/>
              <a:t>Wnt’nin</a:t>
            </a:r>
            <a:r>
              <a:rPr lang="tr-TR" sz="2000" dirty="0"/>
              <a:t> ilişki kurduğu </a:t>
            </a:r>
            <a:r>
              <a:rPr lang="tr-TR" sz="2000" dirty="0" err="1"/>
              <a:t>koreseptör</a:t>
            </a:r>
            <a:r>
              <a:rPr lang="tr-TR" sz="2000" dirty="0"/>
              <a:t> olan LRP5/6’ya bağlanarak LRP-</a:t>
            </a:r>
            <a:r>
              <a:rPr lang="tr-TR" sz="2000" dirty="0" err="1"/>
              <a:t>Fz</a:t>
            </a:r>
            <a:r>
              <a:rPr lang="tr-TR" sz="2000" dirty="0"/>
              <a:t>-</a:t>
            </a:r>
            <a:r>
              <a:rPr lang="tr-TR" sz="2000" dirty="0" err="1"/>
              <a:t>Wnt</a:t>
            </a:r>
            <a:r>
              <a:rPr lang="tr-TR" sz="2000" dirty="0"/>
              <a:t> kompleksi oluşumunu engelleyerek, </a:t>
            </a:r>
            <a:r>
              <a:rPr lang="tr-TR" sz="2000" dirty="0" err="1"/>
              <a:t>Wnt</a:t>
            </a:r>
            <a:r>
              <a:rPr lang="tr-TR" sz="2000" dirty="0"/>
              <a:t> sinyalini </a:t>
            </a:r>
            <a:r>
              <a:rPr lang="tr-TR" sz="2000" dirty="0" err="1"/>
              <a:t>inhibe</a:t>
            </a:r>
            <a:r>
              <a:rPr lang="tr-TR" sz="2000" dirty="0"/>
              <a:t> ederler</a:t>
            </a:r>
            <a:r>
              <a:rPr lang="tr-TR" sz="20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000" dirty="0" smtClean="0"/>
              <a:t>Her </a:t>
            </a:r>
            <a:r>
              <a:rPr lang="tr-TR" sz="2000" dirty="0"/>
              <a:t>iki durumda da sinyal yolağı </a:t>
            </a:r>
            <a:r>
              <a:rPr lang="tr-TR" sz="2000" dirty="0" err="1"/>
              <a:t>inhibe</a:t>
            </a:r>
            <a:r>
              <a:rPr lang="tr-TR" sz="2000" dirty="0"/>
              <a:t> edilmiş olur. </a:t>
            </a:r>
          </a:p>
          <a:p>
            <a:endParaRPr lang="tr-TR" sz="2000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4764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0817" y="212034"/>
            <a:ext cx="11449879" cy="66459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 err="1" smtClean="0">
                <a:solidFill>
                  <a:srgbClr val="FF0000"/>
                </a:solidFill>
              </a:rPr>
              <a:t>Wnt</a:t>
            </a:r>
            <a:r>
              <a:rPr lang="tr-TR" sz="2400" b="1" dirty="0" smtClean="0">
                <a:solidFill>
                  <a:srgbClr val="FF0000"/>
                </a:solidFill>
              </a:rPr>
              <a:t> Yolağının Kanserle İlişkisi</a:t>
            </a:r>
          </a:p>
          <a:p>
            <a:r>
              <a:rPr lang="tr-TR" sz="2200" dirty="0" smtClean="0"/>
              <a:t>WNT</a:t>
            </a:r>
            <a:r>
              <a:rPr lang="tr-TR" sz="2200" dirty="0"/>
              <a:t>/  </a:t>
            </a:r>
            <a:r>
              <a:rPr lang="el-GR" sz="2200" dirty="0"/>
              <a:t>β-</a:t>
            </a:r>
            <a:r>
              <a:rPr lang="tr-TR" sz="2200" dirty="0" err="1" smtClean="0"/>
              <a:t>katenin</a:t>
            </a:r>
            <a:r>
              <a:rPr lang="tr-TR" sz="2200" dirty="0" smtClean="0"/>
              <a:t> (standart  WNT) yolağının </a:t>
            </a:r>
            <a:r>
              <a:rPr lang="tr-TR" sz="2200" dirty="0" err="1" smtClean="0"/>
              <a:t>postnatal</a:t>
            </a:r>
            <a:r>
              <a:rPr lang="tr-TR" sz="2200" dirty="0" smtClean="0"/>
              <a:t> dönemde aktivasyonu</a:t>
            </a:r>
            <a:r>
              <a:rPr lang="tr-TR" sz="2200" dirty="0"/>
              <a:t>, </a:t>
            </a:r>
            <a:r>
              <a:rPr lang="tr-TR" sz="2200" b="1" dirty="0" smtClean="0"/>
              <a:t>kolon  </a:t>
            </a:r>
            <a:r>
              <a:rPr lang="tr-TR" sz="2200" b="1" dirty="0"/>
              <a:t>kanseri</a:t>
            </a:r>
            <a:r>
              <a:rPr lang="tr-TR" sz="2200" dirty="0"/>
              <a:t>nin  gelişimi  için </a:t>
            </a:r>
            <a:r>
              <a:rPr lang="tr-TR" sz="2200" dirty="0" smtClean="0"/>
              <a:t>elzemdir.</a:t>
            </a:r>
          </a:p>
          <a:p>
            <a:r>
              <a:rPr lang="tr-TR" sz="2200" dirty="0"/>
              <a:t>D</a:t>
            </a:r>
            <a:r>
              <a:rPr lang="tr-TR" sz="2200" dirty="0" smtClean="0"/>
              <a:t>iğer  </a:t>
            </a:r>
            <a:r>
              <a:rPr lang="tr-TR" sz="2200" dirty="0"/>
              <a:t>kanserlerde  özellikle </a:t>
            </a:r>
            <a:r>
              <a:rPr lang="tr-TR" sz="2200" b="1" dirty="0" err="1" smtClean="0"/>
              <a:t>hepatoselüler</a:t>
            </a:r>
            <a:r>
              <a:rPr lang="tr-TR" sz="2200" b="1" dirty="0" smtClean="0"/>
              <a:t> </a:t>
            </a:r>
            <a:r>
              <a:rPr lang="tr-TR" sz="2200" b="1" dirty="0" err="1"/>
              <a:t>karsinomlar</a:t>
            </a:r>
            <a:r>
              <a:rPr lang="tr-TR" sz="2200" dirty="0" err="1"/>
              <a:t>da</a:t>
            </a:r>
            <a:r>
              <a:rPr lang="tr-TR" sz="2200" dirty="0"/>
              <a:t>  da önemlidir</a:t>
            </a:r>
            <a:r>
              <a:rPr lang="tr-TR" sz="2200" dirty="0" smtClean="0"/>
              <a:t>.</a:t>
            </a:r>
          </a:p>
          <a:p>
            <a:r>
              <a:rPr lang="tr-TR" sz="2200" dirty="0" smtClean="0"/>
              <a:t>APC  </a:t>
            </a:r>
            <a:r>
              <a:rPr lang="tr-TR" sz="2200" dirty="0"/>
              <a:t>veya  </a:t>
            </a:r>
            <a:r>
              <a:rPr lang="tr-TR" sz="2200" dirty="0" err="1"/>
              <a:t>Axin</a:t>
            </a:r>
            <a:r>
              <a:rPr lang="tr-TR" sz="2200" dirty="0"/>
              <a:t>  gibi  negatif  regülatörlerin  fonksiyon  kaybı  veya  </a:t>
            </a:r>
            <a:r>
              <a:rPr lang="el-GR" sz="2200" dirty="0"/>
              <a:t>β-</a:t>
            </a:r>
            <a:r>
              <a:rPr lang="tr-TR" sz="2200" dirty="0" err="1"/>
              <a:t>katenini</a:t>
            </a:r>
            <a:r>
              <a:rPr lang="tr-TR" sz="2200" dirty="0"/>
              <a:t> aktive eden </a:t>
            </a:r>
            <a:r>
              <a:rPr lang="tr-TR" sz="2200" dirty="0" err="1"/>
              <a:t>onkogenik</a:t>
            </a:r>
            <a:r>
              <a:rPr lang="tr-TR" sz="2200" dirty="0"/>
              <a:t> mutasyonlar </a:t>
            </a:r>
            <a:r>
              <a:rPr lang="tr-TR" sz="2200" dirty="0" smtClean="0"/>
              <a:t>kanser oluşumuna neden olur. Bu nedenle APC  </a:t>
            </a:r>
            <a:r>
              <a:rPr lang="tr-TR" sz="2200" dirty="0"/>
              <a:t>ve  CTNNB1 </a:t>
            </a:r>
            <a:r>
              <a:rPr lang="tr-TR" sz="2200" dirty="0" smtClean="0"/>
              <a:t>(</a:t>
            </a:r>
            <a:r>
              <a:rPr lang="el-GR" sz="2200" dirty="0"/>
              <a:t>β-</a:t>
            </a:r>
            <a:r>
              <a:rPr lang="tr-TR" sz="2200" dirty="0" err="1"/>
              <a:t>katenini</a:t>
            </a:r>
            <a:r>
              <a:rPr lang="tr-TR" sz="2200" dirty="0"/>
              <a:t>  </a:t>
            </a:r>
            <a:r>
              <a:rPr lang="tr-TR" sz="2200" dirty="0" smtClean="0"/>
              <a:t>kodlayan gen) tümör </a:t>
            </a:r>
            <a:r>
              <a:rPr lang="tr-TR" sz="2200" dirty="0" err="1"/>
              <a:t>süpresör</a:t>
            </a:r>
            <a:r>
              <a:rPr lang="tr-TR" sz="2200" dirty="0"/>
              <a:t> ve </a:t>
            </a:r>
            <a:r>
              <a:rPr lang="tr-TR" sz="2200" dirty="0" err="1"/>
              <a:t>onkogen</a:t>
            </a:r>
            <a:r>
              <a:rPr lang="tr-TR" sz="2200" dirty="0"/>
              <a:t> olarak davranırlar</a:t>
            </a:r>
            <a:r>
              <a:rPr lang="tr-TR" sz="2200" dirty="0" smtClean="0"/>
              <a:t>.</a:t>
            </a:r>
          </a:p>
          <a:p>
            <a:r>
              <a:rPr lang="tr-TR" sz="2200" dirty="0" smtClean="0"/>
              <a:t>APC  </a:t>
            </a:r>
            <a:r>
              <a:rPr lang="tr-TR" sz="2200" dirty="0"/>
              <a:t>geninde  mutasyon  var olduğu  zaman  </a:t>
            </a:r>
            <a:r>
              <a:rPr lang="el-GR" sz="2200" dirty="0"/>
              <a:t>β-</a:t>
            </a:r>
            <a:r>
              <a:rPr lang="tr-TR" sz="2200" dirty="0" err="1"/>
              <a:t>kateninin</a:t>
            </a:r>
            <a:r>
              <a:rPr lang="tr-TR" sz="2200" dirty="0"/>
              <a:t>  sitoplazmada  birikimine,  sonrasında  çekirdeğe  geçerek  hedef genlerin  transkripsiyonuna  neden  olur  ve  bu  durum  </a:t>
            </a:r>
            <a:r>
              <a:rPr lang="tr-TR" sz="2200" dirty="0" err="1"/>
              <a:t>kolorektal</a:t>
            </a:r>
            <a:r>
              <a:rPr lang="tr-TR" sz="2200" dirty="0"/>
              <a:t>  tümörlerin  %80’ninde görülmektedir.</a:t>
            </a:r>
          </a:p>
          <a:p>
            <a:r>
              <a:rPr lang="tr-TR" sz="2200" dirty="0"/>
              <a:t>Çeşitli kanser </a:t>
            </a:r>
            <a:r>
              <a:rPr lang="tr-TR" sz="2200" dirty="0" smtClean="0"/>
              <a:t>türlerinde, </a:t>
            </a:r>
            <a:r>
              <a:rPr lang="tr-TR" sz="2200" dirty="0" err="1" smtClean="0"/>
              <a:t>onkogenik</a:t>
            </a:r>
            <a:r>
              <a:rPr lang="tr-TR" sz="2200" dirty="0" smtClean="0"/>
              <a:t> aktivasyon için en temel bölgelerden biri olan </a:t>
            </a:r>
            <a:r>
              <a:rPr lang="el-GR" sz="2200" dirty="0"/>
              <a:t>β-</a:t>
            </a:r>
            <a:r>
              <a:rPr lang="tr-TR" sz="2200" dirty="0" err="1"/>
              <a:t>katenin’de</a:t>
            </a:r>
            <a:r>
              <a:rPr lang="tr-TR" sz="2200" dirty="0"/>
              <a:t> yer alan yıkım kutusu sıklıkla mutasyona </a:t>
            </a:r>
            <a:r>
              <a:rPr lang="tr-TR" sz="2200" b="1" dirty="0"/>
              <a:t>(CTNNB1 mutasyonu)</a:t>
            </a:r>
            <a:r>
              <a:rPr lang="tr-TR" sz="2200" dirty="0"/>
              <a:t> </a:t>
            </a:r>
            <a:r>
              <a:rPr lang="tr-TR" sz="2200" dirty="0" smtClean="0"/>
              <a:t>uğramaktadır.</a:t>
            </a:r>
          </a:p>
          <a:p>
            <a:r>
              <a:rPr lang="tr-TR" sz="2200" dirty="0" smtClean="0"/>
              <a:t>Bu </a:t>
            </a:r>
            <a:r>
              <a:rPr lang="tr-TR" sz="2200" dirty="0"/>
              <a:t>bölgede yer alan 4 Ser/</a:t>
            </a:r>
            <a:r>
              <a:rPr lang="tr-TR" sz="2200" dirty="0" err="1"/>
              <a:t>Tyr</a:t>
            </a:r>
            <a:r>
              <a:rPr lang="tr-TR" sz="2200" dirty="0"/>
              <a:t> </a:t>
            </a:r>
            <a:r>
              <a:rPr lang="tr-TR" sz="2200" dirty="0" err="1"/>
              <a:t>rezidüsünden</a:t>
            </a:r>
            <a:r>
              <a:rPr lang="tr-TR" sz="2200" dirty="0"/>
              <a:t> birinde  meydana gelecek bir mutasyon daha sonraki </a:t>
            </a:r>
            <a:r>
              <a:rPr lang="tr-TR" sz="2200" dirty="0" err="1"/>
              <a:t>fosforilasyonları</a:t>
            </a:r>
            <a:r>
              <a:rPr lang="tr-TR" sz="2200" dirty="0"/>
              <a:t> da engeller. Mutant protein </a:t>
            </a:r>
            <a:r>
              <a:rPr lang="tr-TR" sz="2200" dirty="0" err="1"/>
              <a:t>fosforilasyona</a:t>
            </a:r>
            <a:r>
              <a:rPr lang="tr-TR" sz="2200" dirty="0"/>
              <a:t> dirençlidir ve </a:t>
            </a:r>
            <a:r>
              <a:rPr lang="tr-TR" sz="2200" dirty="0" err="1"/>
              <a:t>ubikutin</a:t>
            </a:r>
            <a:r>
              <a:rPr lang="tr-TR" sz="2200" dirty="0"/>
              <a:t> aracılı yıkımdan kaçar. Böylelikle </a:t>
            </a:r>
            <a:r>
              <a:rPr lang="el-GR" sz="2200" dirty="0"/>
              <a:t>β-</a:t>
            </a:r>
            <a:r>
              <a:rPr lang="tr-TR" sz="2200" dirty="0" err="1"/>
              <a:t>katenin</a:t>
            </a:r>
            <a:r>
              <a:rPr lang="tr-TR" sz="2200" dirty="0"/>
              <a:t> stabil bir konuma gelir, </a:t>
            </a:r>
            <a:r>
              <a:rPr lang="tr-TR" sz="2200" dirty="0" err="1"/>
              <a:t>sitoplazmik</a:t>
            </a:r>
            <a:r>
              <a:rPr lang="tr-TR" sz="2200" dirty="0"/>
              <a:t> ve nükleer seviyeleri artar</a:t>
            </a:r>
            <a:r>
              <a:rPr lang="tr-TR" sz="2200" dirty="0" smtClean="0"/>
              <a:t>.</a:t>
            </a:r>
          </a:p>
          <a:p>
            <a:pPr lvl="0"/>
            <a:r>
              <a:rPr lang="tr-TR" sz="2200" dirty="0" err="1">
                <a:solidFill>
                  <a:prstClr val="black"/>
                </a:solidFill>
              </a:rPr>
              <a:t>Wnt</a:t>
            </a:r>
            <a:r>
              <a:rPr lang="tr-TR" sz="2200" dirty="0">
                <a:solidFill>
                  <a:prstClr val="black"/>
                </a:solidFill>
              </a:rPr>
              <a:t>,  etkisini  beta </a:t>
            </a:r>
            <a:r>
              <a:rPr lang="tr-TR" sz="2200" dirty="0" err="1">
                <a:solidFill>
                  <a:prstClr val="black"/>
                </a:solidFill>
              </a:rPr>
              <a:t>katenin</a:t>
            </a:r>
            <a:r>
              <a:rPr lang="tr-TR" sz="2200" dirty="0">
                <a:solidFill>
                  <a:prstClr val="black"/>
                </a:solidFill>
              </a:rPr>
              <a:t>  üzerinden  gösterebilmektedir.  Ancak  son  zamanlarda  yapılan  kanser araştırmalarında  beta  </a:t>
            </a:r>
            <a:r>
              <a:rPr lang="tr-TR" sz="2200" dirty="0" err="1">
                <a:solidFill>
                  <a:prstClr val="black"/>
                </a:solidFill>
              </a:rPr>
              <a:t>katenin</a:t>
            </a:r>
            <a:r>
              <a:rPr lang="tr-TR" sz="2200" dirty="0">
                <a:solidFill>
                  <a:prstClr val="black"/>
                </a:solidFill>
              </a:rPr>
              <a:t>  düzeylerini  </a:t>
            </a:r>
            <a:r>
              <a:rPr lang="tr-TR" sz="2200" dirty="0" err="1">
                <a:solidFill>
                  <a:prstClr val="black"/>
                </a:solidFill>
              </a:rPr>
              <a:t>Wnt</a:t>
            </a:r>
            <a:r>
              <a:rPr lang="tr-TR" sz="2200" dirty="0">
                <a:solidFill>
                  <a:prstClr val="black"/>
                </a:solidFill>
              </a:rPr>
              <a:t>  sinyalinden  bağımsız  olarak  artıran  birçok faktör bulunduğu belirtilmiştir.</a:t>
            </a:r>
          </a:p>
          <a:p>
            <a:endParaRPr lang="tr-TR" sz="2200" dirty="0"/>
          </a:p>
          <a:p>
            <a:endParaRPr lang="tr-TR" sz="2200" dirty="0" smtClean="0"/>
          </a:p>
          <a:p>
            <a:endParaRPr lang="tr-TR" sz="2200" dirty="0" smtClean="0"/>
          </a:p>
          <a:p>
            <a:endParaRPr lang="tr-TR" sz="2200" dirty="0"/>
          </a:p>
          <a:p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20116041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8489" y="218364"/>
            <a:ext cx="6098572" cy="62916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 err="1">
                <a:solidFill>
                  <a:prstClr val="black"/>
                </a:solidFill>
              </a:rPr>
              <a:t>sFRP</a:t>
            </a:r>
            <a:r>
              <a:rPr lang="tr-TR" sz="2400" dirty="0">
                <a:solidFill>
                  <a:prstClr val="black"/>
                </a:solidFill>
              </a:rPr>
              <a:t>  ailesi  üyelerinin  gen  ifade  düzeylerindeki  değişimler  göğüs, </a:t>
            </a:r>
            <a:r>
              <a:rPr lang="tr-TR" sz="2400" dirty="0" err="1">
                <a:solidFill>
                  <a:prstClr val="black"/>
                </a:solidFill>
              </a:rPr>
              <a:t>servikal</a:t>
            </a:r>
            <a:r>
              <a:rPr lang="tr-TR" sz="2400" dirty="0">
                <a:solidFill>
                  <a:prstClr val="black"/>
                </a:solidFill>
              </a:rPr>
              <a:t>, </a:t>
            </a:r>
            <a:r>
              <a:rPr lang="tr-TR" sz="2400" dirty="0" err="1">
                <a:solidFill>
                  <a:prstClr val="black"/>
                </a:solidFill>
              </a:rPr>
              <a:t>gastrik</a:t>
            </a:r>
            <a:r>
              <a:rPr lang="tr-TR" sz="2400" dirty="0">
                <a:solidFill>
                  <a:prstClr val="black"/>
                </a:solidFill>
              </a:rPr>
              <a:t>, kolon ve deri gibi çok çeşitli kanser türlerinde gözlenmektedir.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 err="1">
                <a:solidFill>
                  <a:prstClr val="black"/>
                </a:solidFill>
              </a:rPr>
              <a:t>sFRP’nin</a:t>
            </a:r>
            <a:r>
              <a:rPr lang="tr-TR" sz="2400" dirty="0">
                <a:solidFill>
                  <a:prstClr val="black"/>
                </a:solidFill>
              </a:rPr>
              <a:t>  </a:t>
            </a:r>
            <a:r>
              <a:rPr lang="tr-TR" sz="2400" dirty="0" err="1">
                <a:solidFill>
                  <a:prstClr val="black"/>
                </a:solidFill>
              </a:rPr>
              <a:t>epigenetik</a:t>
            </a:r>
            <a:r>
              <a:rPr lang="tr-TR" sz="2400" dirty="0">
                <a:solidFill>
                  <a:prstClr val="black"/>
                </a:solidFill>
              </a:rPr>
              <a:t>  olarak </a:t>
            </a:r>
            <a:r>
              <a:rPr lang="tr-TR" sz="2400" dirty="0" err="1">
                <a:solidFill>
                  <a:prstClr val="black"/>
                </a:solidFill>
              </a:rPr>
              <a:t>inaktivasyonun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kolorektal</a:t>
            </a:r>
            <a:r>
              <a:rPr lang="tr-TR" sz="2400" dirty="0">
                <a:solidFill>
                  <a:prstClr val="black"/>
                </a:solidFill>
              </a:rPr>
              <a:t> kanserlerde ortaya çıktığı bulunmuştur.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prstClr val="black"/>
                </a:solidFill>
              </a:rPr>
              <a:t>WIF-1 ise çeşitli kanser türlerinde özellikle akciğer kanserinde </a:t>
            </a:r>
            <a:r>
              <a:rPr lang="tr-TR" sz="2400" dirty="0" err="1">
                <a:solidFill>
                  <a:prstClr val="black"/>
                </a:solidFill>
              </a:rPr>
              <a:t>promotor</a:t>
            </a:r>
            <a:r>
              <a:rPr lang="tr-TR" sz="2400" dirty="0">
                <a:solidFill>
                  <a:prstClr val="black"/>
                </a:solidFill>
              </a:rPr>
              <a:t> bölgesindeki </a:t>
            </a:r>
            <a:r>
              <a:rPr lang="tr-TR" sz="2400" dirty="0" err="1">
                <a:solidFill>
                  <a:prstClr val="black"/>
                </a:solidFill>
              </a:rPr>
              <a:t>CpG</a:t>
            </a:r>
            <a:r>
              <a:rPr lang="tr-TR" sz="2400" dirty="0">
                <a:solidFill>
                  <a:prstClr val="black"/>
                </a:solidFill>
              </a:rPr>
              <a:t> adacıklarının  </a:t>
            </a:r>
            <a:r>
              <a:rPr lang="tr-TR" sz="2400" dirty="0" err="1">
                <a:solidFill>
                  <a:prstClr val="black"/>
                </a:solidFill>
              </a:rPr>
              <a:t>hipermetile</a:t>
            </a:r>
            <a:r>
              <a:rPr lang="tr-TR" sz="2400" dirty="0">
                <a:solidFill>
                  <a:prstClr val="black"/>
                </a:solidFill>
              </a:rPr>
              <a:t>  olmasıyla  ifade  düzeylerinin  azaldığı  gösterilmiştir.</a:t>
            </a:r>
          </a:p>
          <a:p>
            <a:pPr marL="0" indent="0">
              <a:buNone/>
            </a:pPr>
            <a:endParaRPr lang="tr-TR" sz="2400" b="1" dirty="0" smtClean="0"/>
          </a:p>
          <a:p>
            <a:pPr marL="0" indent="0">
              <a:buNone/>
            </a:pPr>
            <a:endParaRPr lang="tr-TR" sz="2400" b="1" dirty="0"/>
          </a:p>
          <a:p>
            <a:pPr marL="0" indent="0">
              <a:buNone/>
            </a:pPr>
            <a:endParaRPr lang="tr-TR" sz="2400" b="1" dirty="0" smtClean="0"/>
          </a:p>
          <a:p>
            <a:pPr marL="0" indent="0">
              <a:buNone/>
            </a:pPr>
            <a:endParaRPr lang="tr-TR" sz="2400" b="1" dirty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84853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809" y="371061"/>
            <a:ext cx="11476382" cy="6122504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SUNUM PLANI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 err="1" smtClean="0">
                <a:solidFill>
                  <a:srgbClr val="00B050"/>
                </a:solidFill>
              </a:rPr>
              <a:t>Wnt</a:t>
            </a:r>
            <a:r>
              <a:rPr lang="tr-TR" b="1" dirty="0" smtClean="0">
                <a:solidFill>
                  <a:srgbClr val="00B050"/>
                </a:solidFill>
              </a:rPr>
              <a:t> Geni Genel Bilgi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 err="1" smtClean="0">
                <a:solidFill>
                  <a:srgbClr val="00B050"/>
                </a:solidFill>
              </a:rPr>
              <a:t>Wnt</a:t>
            </a:r>
            <a:r>
              <a:rPr lang="tr-TR" b="1" dirty="0" smtClean="0">
                <a:solidFill>
                  <a:srgbClr val="00B050"/>
                </a:solidFill>
              </a:rPr>
              <a:t> Sinyal Yolak Çeşitleri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 err="1" smtClean="0">
                <a:solidFill>
                  <a:srgbClr val="00B050"/>
                </a:solidFill>
              </a:rPr>
              <a:t>Wnt</a:t>
            </a:r>
            <a:r>
              <a:rPr lang="tr-TR" b="1" dirty="0" smtClean="0">
                <a:solidFill>
                  <a:srgbClr val="00B050"/>
                </a:solidFill>
              </a:rPr>
              <a:t> Sinyal Proteini Oluşumu ve Hedef Hücreleri Etkileme Mekanizmaları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 err="1" smtClean="0">
                <a:solidFill>
                  <a:srgbClr val="00B050"/>
                </a:solidFill>
              </a:rPr>
              <a:t>Wnt</a:t>
            </a:r>
            <a:r>
              <a:rPr lang="tr-TR" b="1" dirty="0" smtClean="0">
                <a:solidFill>
                  <a:srgbClr val="00B050"/>
                </a:solidFill>
              </a:rPr>
              <a:t> Sinyal Yolağı Aktivasyonu ve </a:t>
            </a:r>
            <a:r>
              <a:rPr lang="tr-TR" b="1" dirty="0" err="1" smtClean="0">
                <a:solidFill>
                  <a:srgbClr val="00B050"/>
                </a:solidFill>
              </a:rPr>
              <a:t>İnaktivasyonu</a:t>
            </a:r>
            <a:endParaRPr lang="tr-TR" b="1" dirty="0" smtClean="0">
              <a:solidFill>
                <a:srgbClr val="00B05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tr-TR" b="1" dirty="0" err="1" smtClean="0">
                <a:solidFill>
                  <a:srgbClr val="00B050"/>
                </a:solidFill>
              </a:rPr>
              <a:t>Wnt</a:t>
            </a:r>
            <a:r>
              <a:rPr lang="tr-TR" b="1" dirty="0" smtClean="0">
                <a:solidFill>
                  <a:srgbClr val="00B050"/>
                </a:solidFill>
              </a:rPr>
              <a:t> Sinyal Yolağının Kanserle İlişkisi</a:t>
            </a:r>
          </a:p>
        </p:txBody>
      </p:sp>
    </p:spTree>
    <p:extLst>
      <p:ext uri="{BB962C8B-B14F-4D97-AF65-F5344CB8AC3E}">
        <p14:creationId xmlns:p14="http://schemas.microsoft.com/office/powerpoint/2010/main" xmlns="" val="162498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2955" y="341194"/>
            <a:ext cx="11080845" cy="58357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/>
              <a:t>Kaynaklar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AKUT MYELOİD LÖSEMİDE WNT SİNYAL YOLAĞINDAKİ GENLERİN DNA </a:t>
            </a:r>
            <a:r>
              <a:rPr lang="tr-TR" sz="2400" dirty="0" smtClean="0"/>
              <a:t>MİKROARRAY </a:t>
            </a:r>
            <a:r>
              <a:rPr lang="tr-TR" sz="2400" dirty="0"/>
              <a:t>ANALİZİ İLE TANIMLANMASI </a:t>
            </a:r>
            <a:r>
              <a:rPr lang="tr-TR" sz="2400" dirty="0" smtClean="0"/>
              <a:t>ANKARA </a:t>
            </a:r>
            <a:r>
              <a:rPr lang="tr-TR" sz="2400" dirty="0"/>
              <a:t>ÜNİVERSİTESİ </a:t>
            </a:r>
            <a:r>
              <a:rPr lang="tr-TR" sz="2400" dirty="0" smtClean="0"/>
              <a:t>BİYOTEKNOLOJİ </a:t>
            </a:r>
            <a:r>
              <a:rPr lang="tr-TR" sz="2400" dirty="0"/>
              <a:t>ENSTİTÜSÜ </a:t>
            </a:r>
            <a:r>
              <a:rPr lang="tr-TR" sz="2400" dirty="0" smtClean="0"/>
              <a:t>DOKTORA </a:t>
            </a:r>
            <a:r>
              <a:rPr lang="tr-TR" sz="2400" dirty="0"/>
              <a:t>TEZİ  Buket ALTINOK </a:t>
            </a:r>
            <a:r>
              <a:rPr lang="tr-TR" sz="2400" dirty="0" smtClean="0"/>
              <a:t>2011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Kanser </a:t>
            </a:r>
            <a:r>
              <a:rPr lang="tr-TR" sz="2400" dirty="0" smtClean="0"/>
              <a:t>Yolakları </a:t>
            </a:r>
            <a:r>
              <a:rPr lang="tr-TR" sz="2400" dirty="0" err="1" smtClean="0"/>
              <a:t>Doç.Dr</a:t>
            </a:r>
            <a:r>
              <a:rPr lang="tr-TR" sz="2400" dirty="0"/>
              <a:t>. Ayfer </a:t>
            </a:r>
            <a:r>
              <a:rPr lang="tr-TR" sz="2400" dirty="0" smtClean="0"/>
              <a:t>PAZARBAŞI*</a:t>
            </a:r>
            <a:r>
              <a:rPr lang="tr-TR" sz="2400" dirty="0" err="1" smtClean="0"/>
              <a:t>Prof.Dr</a:t>
            </a:r>
            <a:r>
              <a:rPr lang="tr-TR" sz="2400" dirty="0"/>
              <a:t>. Mülkiye </a:t>
            </a:r>
            <a:r>
              <a:rPr lang="tr-TR" sz="2400" dirty="0" smtClean="0"/>
              <a:t>KASAP*</a:t>
            </a:r>
            <a:r>
              <a:rPr lang="tr-TR" sz="2400" dirty="0" err="1" smtClean="0"/>
              <a:t>Prof.Dr</a:t>
            </a:r>
            <a:r>
              <a:rPr lang="tr-TR" sz="2400" dirty="0"/>
              <a:t>. Halil KASAP* ARŞİV 2011; 20: 187 *Çukurova Üniversitesi Tıp Fakültesi, Tıbbi Biyoloji ve Genetik Anabilim Dalı, ADANA </a:t>
            </a:r>
            <a:endParaRPr lang="tr-TR" sz="2400" dirty="0" smtClean="0"/>
          </a:p>
          <a:p>
            <a:pPr marL="457200" indent="-457200">
              <a:buFont typeface="+mj-lt"/>
              <a:buAutoNum type="arabicPeriod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2538226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2137" y="313899"/>
            <a:ext cx="11423176" cy="6346208"/>
          </a:xfrm>
        </p:spPr>
        <p:txBody>
          <a:bodyPr>
            <a:normAutofit/>
          </a:bodyPr>
          <a:lstStyle/>
          <a:p>
            <a:r>
              <a:rPr lang="tr-TR" sz="2400" dirty="0" err="1" smtClean="0"/>
              <a:t>Wnt</a:t>
            </a:r>
            <a:r>
              <a:rPr lang="tr-TR" sz="2400" dirty="0" smtClean="0"/>
              <a:t>  proteinleri;</a:t>
            </a:r>
            <a:endParaRPr lang="tr-TR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/>
              <a:t>hücre </a:t>
            </a:r>
            <a:r>
              <a:rPr lang="tr-TR" sz="2400" dirty="0" smtClean="0"/>
              <a:t>büyümesini, </a:t>
            </a:r>
            <a:endParaRPr lang="tr-TR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/>
              <a:t>hücre </a:t>
            </a:r>
            <a:r>
              <a:rPr lang="tr-TR" sz="2400" dirty="0" smtClean="0"/>
              <a:t>adezyonunu, </a:t>
            </a:r>
            <a:endParaRPr lang="tr-TR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/>
              <a:t>hücre </a:t>
            </a:r>
            <a:r>
              <a:rPr lang="tr-TR" sz="2400" dirty="0" smtClean="0"/>
              <a:t>hareketini, </a:t>
            </a:r>
            <a:endParaRPr lang="tr-TR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/>
              <a:t>hücre </a:t>
            </a:r>
            <a:r>
              <a:rPr lang="tr-TR" sz="2400" dirty="0" smtClean="0"/>
              <a:t>polaritesi ve </a:t>
            </a:r>
            <a:r>
              <a:rPr lang="tr-TR" sz="2400" dirty="0"/>
              <a:t>farklılaşmasını </a:t>
            </a:r>
            <a:r>
              <a:rPr lang="tr-TR" sz="2400" dirty="0" smtClean="0"/>
              <a:t>düzenler,</a:t>
            </a:r>
            <a:endParaRPr lang="tr-TR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smtClean="0"/>
              <a:t>kök hücrelerinin </a:t>
            </a:r>
            <a:r>
              <a:rPr lang="tr-TR" sz="2400" dirty="0"/>
              <a:t>özelleşmesinde </a:t>
            </a:r>
            <a:r>
              <a:rPr lang="tr-TR" sz="2400" dirty="0" smtClean="0"/>
              <a:t>ve değişimlerinde</a:t>
            </a:r>
            <a:r>
              <a:rPr lang="tr-TR" sz="2400" dirty="0"/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smtClean="0"/>
              <a:t>pek </a:t>
            </a:r>
            <a:r>
              <a:rPr lang="tr-TR" sz="2400" dirty="0"/>
              <a:t>çok dokunun </a:t>
            </a:r>
            <a:r>
              <a:rPr lang="tr-TR" sz="2400" dirty="0" err="1"/>
              <a:t>embriyonik</a:t>
            </a:r>
            <a:r>
              <a:rPr lang="tr-TR" sz="2400" dirty="0"/>
              <a:t> gelişiminde (özellikle merkezi sinir sistemi, </a:t>
            </a:r>
            <a:r>
              <a:rPr lang="tr-TR" sz="2400" dirty="0" smtClean="0"/>
              <a:t>böbrek</a:t>
            </a:r>
            <a:r>
              <a:rPr lang="tr-TR" sz="2400" dirty="0"/>
              <a:t>, </a:t>
            </a:r>
            <a:r>
              <a:rPr lang="tr-TR" sz="2400" dirty="0" smtClean="0"/>
              <a:t>meme  </a:t>
            </a:r>
            <a:r>
              <a:rPr lang="tr-TR" sz="2400" dirty="0"/>
              <a:t>bezleri </a:t>
            </a:r>
            <a:r>
              <a:rPr lang="tr-TR" sz="2400" dirty="0" smtClean="0"/>
              <a:t>ve dokusu ve </a:t>
            </a:r>
            <a:r>
              <a:rPr lang="tr-TR" sz="2400" dirty="0" err="1"/>
              <a:t>ekstremitelerde</a:t>
            </a:r>
            <a:r>
              <a:rPr lang="tr-TR" sz="2400" dirty="0"/>
              <a:t>) </a:t>
            </a:r>
            <a:r>
              <a:rPr lang="tr-TR" sz="2400" dirty="0" smtClean="0"/>
              <a:t>önemli rol oynarlar.</a:t>
            </a:r>
          </a:p>
          <a:p>
            <a:r>
              <a:rPr lang="tr-TR" sz="2400" dirty="0"/>
              <a:t>Günümüze kadar insanda tanımlanmış olan </a:t>
            </a:r>
            <a:r>
              <a:rPr lang="tr-TR" sz="2400" dirty="0" err="1"/>
              <a:t>Wnt</a:t>
            </a:r>
            <a:r>
              <a:rPr lang="tr-TR" sz="2400" dirty="0"/>
              <a:t> gen ailesine ait birbirine temel yapı olarak  benzeyen </a:t>
            </a:r>
            <a:r>
              <a:rPr lang="tr-TR" sz="2400" dirty="0" smtClean="0"/>
              <a:t>19 adet protein vardır.</a:t>
            </a:r>
            <a:endParaRPr lang="tr-TR" sz="2400" dirty="0"/>
          </a:p>
          <a:p>
            <a:r>
              <a:rPr lang="tr-TR" sz="2400" dirty="0" err="1" smtClean="0"/>
              <a:t>Wnt</a:t>
            </a:r>
            <a:r>
              <a:rPr lang="tr-TR" sz="2400" dirty="0" smtClean="0"/>
              <a:t> faktörleri  </a:t>
            </a:r>
            <a:r>
              <a:rPr lang="tr-TR" sz="2400" dirty="0"/>
              <a:t>ve  </a:t>
            </a:r>
            <a:r>
              <a:rPr lang="tr-TR" sz="2400" dirty="0" smtClean="0"/>
              <a:t>yolaklar, diğer yolaklarla ör</a:t>
            </a:r>
            <a:r>
              <a:rPr lang="tr-TR" sz="2400" dirty="0"/>
              <a:t>.  </a:t>
            </a:r>
            <a:r>
              <a:rPr lang="tr-TR" sz="2400" dirty="0" err="1" smtClean="0"/>
              <a:t>ekstremitelerin</a:t>
            </a:r>
            <a:r>
              <a:rPr lang="tr-TR" sz="2400" dirty="0" smtClean="0"/>
              <a:t>  </a:t>
            </a:r>
            <a:r>
              <a:rPr lang="tr-TR" sz="2400" dirty="0"/>
              <a:t>gelişiminde </a:t>
            </a:r>
            <a:r>
              <a:rPr lang="tr-TR" sz="2400" dirty="0" err="1"/>
              <a:t>Hedgehog</a:t>
            </a:r>
            <a:r>
              <a:rPr lang="tr-TR" sz="2400" dirty="0"/>
              <a:t> bağlı yolaklar ile etkileşime girerler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endParaRPr lang="tr-TR" sz="2400" dirty="0"/>
          </a:p>
          <a:p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92462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2013" y="286603"/>
            <a:ext cx="11573300" cy="62916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400" dirty="0" smtClean="0"/>
          </a:p>
          <a:p>
            <a:endParaRPr lang="tr-TR" sz="24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232013" y="491319"/>
            <a:ext cx="11723426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err="1" smtClean="0"/>
              <a:t>Wnt</a:t>
            </a:r>
            <a:r>
              <a:rPr lang="tr-TR" sz="2400" dirty="0" smtClean="0"/>
              <a:t> </a:t>
            </a:r>
            <a:r>
              <a:rPr lang="tr-TR" sz="2400" dirty="0"/>
              <a:t>sinyal ileti yolunun </a:t>
            </a:r>
            <a:r>
              <a:rPr lang="tr-TR" sz="2400" dirty="0" err="1"/>
              <a:t>embriyonik</a:t>
            </a:r>
            <a:r>
              <a:rPr lang="tr-TR" sz="2400" dirty="0"/>
              <a:t> dönemdeki aktivasyonu T hücre ve B hücre normal gelişiminde rol oynarken</a:t>
            </a:r>
            <a:r>
              <a:rPr lang="tr-TR" sz="2400" dirty="0" smtClean="0"/>
              <a:t>, </a:t>
            </a:r>
            <a:r>
              <a:rPr lang="tr-TR" sz="2400" dirty="0" err="1"/>
              <a:t>p</a:t>
            </a:r>
            <a:r>
              <a:rPr lang="tr-TR" sz="2400" dirty="0" err="1" smtClean="0"/>
              <a:t>ostnatal</a:t>
            </a:r>
            <a:r>
              <a:rPr lang="tr-TR" sz="2400" dirty="0" smtClean="0"/>
              <a:t> </a:t>
            </a:r>
            <a:r>
              <a:rPr lang="tr-TR" sz="2400" dirty="0"/>
              <a:t>dönemdeki aktivasyonu birçok kanser türünün </a:t>
            </a:r>
            <a:r>
              <a:rPr lang="tr-TR" sz="2400" dirty="0" err="1"/>
              <a:t>patogenezine</a:t>
            </a:r>
            <a:r>
              <a:rPr lang="tr-TR" sz="2400" dirty="0"/>
              <a:t> (kolon, </a:t>
            </a:r>
            <a:r>
              <a:rPr lang="tr-TR" sz="2400" dirty="0" err="1"/>
              <a:t>endometriyum</a:t>
            </a:r>
            <a:r>
              <a:rPr lang="tr-TR" sz="2400" dirty="0"/>
              <a:t>, </a:t>
            </a:r>
            <a:r>
              <a:rPr lang="tr-TR" sz="2400" dirty="0" err="1"/>
              <a:t>hepatosellüler</a:t>
            </a:r>
            <a:r>
              <a:rPr lang="tr-TR" sz="2400" dirty="0"/>
              <a:t> </a:t>
            </a:r>
            <a:r>
              <a:rPr lang="tr-TR" sz="2400" dirty="0" err="1"/>
              <a:t>vb</a:t>
            </a:r>
            <a:r>
              <a:rPr lang="tr-TR" sz="2400" dirty="0"/>
              <a:t>) </a:t>
            </a:r>
            <a:r>
              <a:rPr lang="tr-TR" sz="2400" dirty="0" smtClean="0"/>
              <a:t>neden olur.</a:t>
            </a:r>
            <a:endParaRPr lang="tr-TR" sz="2400" dirty="0"/>
          </a:p>
          <a:p>
            <a:endParaRPr lang="tr-T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/>
              <a:t>Temel olarak 3  çeşit </a:t>
            </a:r>
            <a:r>
              <a:rPr lang="tr-TR" sz="2400" dirty="0" err="1"/>
              <a:t>Wnt</a:t>
            </a:r>
            <a:r>
              <a:rPr lang="tr-TR" sz="2400" dirty="0"/>
              <a:t> sinyal  yolağı tanımlanmıştır;</a:t>
            </a:r>
          </a:p>
          <a:p>
            <a:r>
              <a:rPr lang="tr-TR" sz="2400" b="1" dirty="0">
                <a:solidFill>
                  <a:srgbClr val="FF0000"/>
                </a:solidFill>
              </a:rPr>
              <a:t>1. </a:t>
            </a:r>
            <a:r>
              <a:rPr lang="tr-TR" sz="2400" b="1" dirty="0" err="1">
                <a:solidFill>
                  <a:srgbClr val="FF0000"/>
                </a:solidFill>
              </a:rPr>
              <a:t>Wnt</a:t>
            </a:r>
            <a:r>
              <a:rPr lang="tr-TR" sz="2400" b="1" dirty="0">
                <a:solidFill>
                  <a:srgbClr val="FF0000"/>
                </a:solidFill>
              </a:rPr>
              <a:t>/</a:t>
            </a:r>
            <a:r>
              <a:rPr lang="el-GR" sz="2400" b="1" dirty="0">
                <a:solidFill>
                  <a:srgbClr val="FF0000"/>
                </a:solidFill>
              </a:rPr>
              <a:t>β-</a:t>
            </a:r>
            <a:r>
              <a:rPr lang="tr-TR" sz="2400" b="1" dirty="0" err="1">
                <a:solidFill>
                  <a:srgbClr val="FF0000"/>
                </a:solidFill>
              </a:rPr>
              <a:t>katenin</a:t>
            </a:r>
            <a:r>
              <a:rPr lang="tr-TR" sz="2400" b="1" dirty="0">
                <a:solidFill>
                  <a:srgbClr val="FF0000"/>
                </a:solidFill>
              </a:rPr>
              <a:t> (</a:t>
            </a:r>
            <a:r>
              <a:rPr lang="tr-TR" sz="2400" b="1" dirty="0" err="1">
                <a:solidFill>
                  <a:srgbClr val="FF0000"/>
                </a:solidFill>
              </a:rPr>
              <a:t>Kanonik</a:t>
            </a:r>
            <a:r>
              <a:rPr lang="tr-TR" sz="2400" b="1" dirty="0">
                <a:solidFill>
                  <a:srgbClr val="FF0000"/>
                </a:solidFill>
              </a:rPr>
              <a:t>/Klasik) sinyal yolağı </a:t>
            </a:r>
          </a:p>
          <a:p>
            <a:r>
              <a:rPr lang="tr-TR" sz="2400" b="1" dirty="0">
                <a:solidFill>
                  <a:srgbClr val="00B050"/>
                </a:solidFill>
              </a:rPr>
              <a:t>2. </a:t>
            </a:r>
            <a:r>
              <a:rPr lang="tr-TR" sz="2400" b="1" dirty="0" err="1">
                <a:solidFill>
                  <a:srgbClr val="00B050"/>
                </a:solidFill>
              </a:rPr>
              <a:t>Wnt</a:t>
            </a:r>
            <a:r>
              <a:rPr lang="tr-TR" sz="2400" b="1" dirty="0">
                <a:solidFill>
                  <a:srgbClr val="00B050"/>
                </a:solidFill>
              </a:rPr>
              <a:t>/Ca+2 (</a:t>
            </a:r>
            <a:r>
              <a:rPr lang="tr-TR" sz="2400" b="1" dirty="0" err="1">
                <a:solidFill>
                  <a:srgbClr val="00B050"/>
                </a:solidFill>
              </a:rPr>
              <a:t>Kanonik</a:t>
            </a:r>
            <a:r>
              <a:rPr lang="tr-TR" sz="2400" b="1" dirty="0">
                <a:solidFill>
                  <a:srgbClr val="00B050"/>
                </a:solidFill>
              </a:rPr>
              <a:t> olmayan) sinyal yolağı </a:t>
            </a:r>
          </a:p>
          <a:p>
            <a:r>
              <a:rPr lang="tr-TR" sz="2400" b="1" dirty="0">
                <a:solidFill>
                  <a:srgbClr val="00B050"/>
                </a:solidFill>
              </a:rPr>
              <a:t>3. </a:t>
            </a:r>
            <a:r>
              <a:rPr lang="tr-TR" sz="2400" b="1" dirty="0" err="1">
                <a:solidFill>
                  <a:srgbClr val="00B050"/>
                </a:solidFill>
              </a:rPr>
              <a:t>Wnt</a:t>
            </a:r>
            <a:r>
              <a:rPr lang="tr-TR" sz="2400" b="1" dirty="0">
                <a:solidFill>
                  <a:srgbClr val="00B050"/>
                </a:solidFill>
              </a:rPr>
              <a:t>/</a:t>
            </a:r>
            <a:r>
              <a:rPr lang="tr-TR" sz="2400" b="1" dirty="0" err="1">
                <a:solidFill>
                  <a:srgbClr val="00B050"/>
                </a:solidFill>
              </a:rPr>
              <a:t>Planar</a:t>
            </a:r>
            <a:r>
              <a:rPr lang="tr-TR" sz="2400" b="1" dirty="0">
                <a:solidFill>
                  <a:srgbClr val="00B050"/>
                </a:solidFill>
              </a:rPr>
              <a:t> Hücre Polaritesi (PCP) (</a:t>
            </a:r>
            <a:r>
              <a:rPr lang="tr-TR" sz="2400" b="1" dirty="0" err="1">
                <a:solidFill>
                  <a:srgbClr val="00B050"/>
                </a:solidFill>
              </a:rPr>
              <a:t>Kanonik</a:t>
            </a:r>
            <a:r>
              <a:rPr lang="tr-TR" sz="2400" b="1" dirty="0">
                <a:solidFill>
                  <a:srgbClr val="00B050"/>
                </a:solidFill>
              </a:rPr>
              <a:t> olmayan) sinyal yolağı </a:t>
            </a:r>
            <a:endParaRPr lang="tr-TR" sz="2400" b="1" dirty="0" smtClean="0">
              <a:solidFill>
                <a:srgbClr val="00B050"/>
              </a:solidFill>
            </a:endParaRPr>
          </a:p>
          <a:p>
            <a:endParaRPr lang="tr-TR" sz="2400" b="1" dirty="0">
              <a:solidFill>
                <a:srgbClr val="00B05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/>
              <a:t>Bu yolaklardan kanser </a:t>
            </a:r>
            <a:r>
              <a:rPr lang="tr-TR" sz="2400" dirty="0"/>
              <a:t>gelişiminde rol  oynayan </a:t>
            </a:r>
            <a:r>
              <a:rPr lang="tr-TR" sz="2400" dirty="0" smtClean="0"/>
              <a:t>tipi </a:t>
            </a:r>
            <a:r>
              <a:rPr lang="tr-TR" sz="2400" b="1" dirty="0" err="1"/>
              <a:t>Wnt</a:t>
            </a:r>
            <a:r>
              <a:rPr lang="tr-TR" sz="2400" b="1" dirty="0"/>
              <a:t>/ </a:t>
            </a:r>
            <a:r>
              <a:rPr lang="el-GR" sz="2400" b="1" dirty="0"/>
              <a:t>β-</a:t>
            </a:r>
            <a:r>
              <a:rPr lang="tr-TR" sz="2400" b="1" dirty="0" err="1"/>
              <a:t>katenin</a:t>
            </a:r>
            <a:r>
              <a:rPr lang="tr-TR" sz="2400" b="1" dirty="0"/>
              <a:t> yolağı</a:t>
            </a:r>
            <a:r>
              <a:rPr lang="tr-TR" sz="2400" dirty="0"/>
              <a:t>dır.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err="1"/>
              <a:t>Kanonik</a:t>
            </a:r>
            <a:r>
              <a:rPr lang="tr-TR" sz="2400" dirty="0"/>
              <a:t> olmayan yolakların kanser gelişimindeki rolü tam olarak bilinmemektedir. Ancak bunların, </a:t>
            </a:r>
            <a:r>
              <a:rPr lang="tr-TR" sz="2400" dirty="0" err="1"/>
              <a:t>Wnt</a:t>
            </a:r>
            <a:r>
              <a:rPr lang="tr-TR" sz="2400" dirty="0"/>
              <a:t>/</a:t>
            </a:r>
            <a:r>
              <a:rPr lang="el-GR" sz="2400" dirty="0"/>
              <a:t>β-</a:t>
            </a:r>
            <a:r>
              <a:rPr lang="tr-TR" sz="2400" dirty="0" err="1"/>
              <a:t>katenin</a:t>
            </a:r>
            <a:r>
              <a:rPr lang="tr-TR" sz="2400" dirty="0"/>
              <a:t> sinyal yolağının antagonisti gibi </a:t>
            </a:r>
            <a:r>
              <a:rPr lang="tr-TR" sz="2400" dirty="0" smtClean="0"/>
              <a:t>davranabildiği veya </a:t>
            </a:r>
            <a:r>
              <a:rPr lang="tr-TR" sz="2400" dirty="0"/>
              <a:t>başka </a:t>
            </a:r>
            <a:r>
              <a:rPr lang="tr-TR" sz="2400" dirty="0" smtClean="0"/>
              <a:t>bir  </a:t>
            </a:r>
            <a:r>
              <a:rPr lang="tr-TR" sz="2400" dirty="0"/>
              <a:t>fikre  göre  de  </a:t>
            </a:r>
            <a:r>
              <a:rPr lang="tr-TR" sz="2400" dirty="0" err="1"/>
              <a:t>Wnt’lerin</a:t>
            </a:r>
            <a:r>
              <a:rPr lang="tr-TR" sz="2400" dirty="0"/>
              <a:t>  aktivasyonunun  bu iki  yolak  aracılığı  ile  tümör </a:t>
            </a:r>
            <a:r>
              <a:rPr lang="tr-TR" sz="2400" dirty="0" err="1"/>
              <a:t>progresyonunu</a:t>
            </a:r>
            <a:r>
              <a:rPr lang="tr-TR" sz="2400" dirty="0"/>
              <a:t> sağlayabileceği </a:t>
            </a:r>
            <a:r>
              <a:rPr lang="tr-TR" sz="2400" dirty="0" smtClean="0"/>
              <a:t>düşünülmektedir.</a:t>
            </a:r>
          </a:p>
          <a:p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 smtClean="0"/>
          </a:p>
          <a:p>
            <a:endParaRPr lang="tr-T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179630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6727" y="354842"/>
            <a:ext cx="11395881" cy="6196083"/>
          </a:xfrm>
        </p:spPr>
        <p:txBody>
          <a:bodyPr>
            <a:normAutofit/>
          </a:bodyPr>
          <a:lstStyle/>
          <a:p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  <a:p>
            <a:r>
              <a:rPr lang="tr-TR" sz="2400" dirty="0" err="1" smtClean="0"/>
              <a:t>Wnt</a:t>
            </a:r>
            <a:r>
              <a:rPr lang="tr-TR" sz="2400" dirty="0" smtClean="0"/>
              <a:t>  </a:t>
            </a:r>
            <a:r>
              <a:rPr lang="tr-TR" sz="2400" dirty="0"/>
              <a:t>genleri  kodladıkları  proteinlerin  görev  aldığı  sinyal  yolaklarına  yani  biyolojik aktivitelerine göre 2 gruba ayrılmıştır; </a:t>
            </a:r>
          </a:p>
          <a:p>
            <a:pPr marL="0" indent="0">
              <a:buNone/>
            </a:pPr>
            <a:r>
              <a:rPr lang="el-GR" sz="2400" b="1" dirty="0"/>
              <a:t>1-β-</a:t>
            </a:r>
            <a:r>
              <a:rPr lang="tr-TR" sz="2400" b="1" dirty="0" err="1"/>
              <a:t>katenin</a:t>
            </a:r>
            <a:r>
              <a:rPr lang="tr-TR" sz="2400" b="1" dirty="0"/>
              <a:t> sinyal yolağını aktifleştirme özelliğine sahip </a:t>
            </a:r>
            <a:r>
              <a:rPr lang="tr-TR" sz="2400" b="1" dirty="0" err="1"/>
              <a:t>Wnt</a:t>
            </a:r>
            <a:r>
              <a:rPr lang="tr-TR" sz="2400" b="1" dirty="0"/>
              <a:t> genleri; </a:t>
            </a:r>
            <a:r>
              <a:rPr lang="tr-TR" sz="2400" dirty="0" err="1"/>
              <a:t>Wnt</a:t>
            </a:r>
            <a:r>
              <a:rPr lang="tr-TR" sz="2400" dirty="0"/>
              <a:t> 1, </a:t>
            </a:r>
            <a:r>
              <a:rPr lang="tr-TR" sz="2400" dirty="0" err="1"/>
              <a:t>Wnt</a:t>
            </a:r>
            <a:r>
              <a:rPr lang="tr-TR" sz="2400" dirty="0"/>
              <a:t> 2A, </a:t>
            </a:r>
            <a:r>
              <a:rPr lang="tr-TR" sz="2400" dirty="0" err="1"/>
              <a:t>Wnt</a:t>
            </a:r>
            <a:r>
              <a:rPr lang="tr-TR" sz="2400" dirty="0"/>
              <a:t> 2, </a:t>
            </a:r>
            <a:r>
              <a:rPr lang="tr-TR" sz="2400" dirty="0" err="1"/>
              <a:t>Wnt</a:t>
            </a:r>
            <a:r>
              <a:rPr lang="tr-TR" sz="2400" dirty="0"/>
              <a:t> 3, </a:t>
            </a:r>
            <a:r>
              <a:rPr lang="tr-TR" sz="2400" dirty="0" err="1"/>
              <a:t>Wnt</a:t>
            </a:r>
            <a:r>
              <a:rPr lang="tr-TR" sz="2400" dirty="0"/>
              <a:t> 3A, </a:t>
            </a:r>
            <a:r>
              <a:rPr lang="tr-TR" sz="2400" dirty="0" err="1"/>
              <a:t>Wnt</a:t>
            </a:r>
            <a:r>
              <a:rPr lang="tr-TR" sz="2400" dirty="0"/>
              <a:t> 7A, </a:t>
            </a:r>
            <a:r>
              <a:rPr lang="tr-TR" sz="2400" dirty="0" err="1"/>
              <a:t>Wnt</a:t>
            </a:r>
            <a:r>
              <a:rPr lang="tr-TR" sz="2400" dirty="0"/>
              <a:t> 8A, </a:t>
            </a:r>
            <a:r>
              <a:rPr lang="tr-TR" sz="2400" dirty="0" err="1"/>
              <a:t>Wnt</a:t>
            </a:r>
            <a:r>
              <a:rPr lang="tr-TR" sz="2400" dirty="0"/>
              <a:t> 8B, </a:t>
            </a:r>
            <a:r>
              <a:rPr lang="tr-TR" sz="2400" dirty="0" err="1"/>
              <a:t>Wnt</a:t>
            </a:r>
            <a:r>
              <a:rPr lang="tr-TR" sz="2400" dirty="0"/>
              <a:t> 10A, </a:t>
            </a:r>
            <a:r>
              <a:rPr lang="tr-TR" sz="2400" dirty="0" err="1"/>
              <a:t>Wnt</a:t>
            </a:r>
            <a:r>
              <a:rPr lang="tr-TR" sz="2400" dirty="0"/>
              <a:t> </a:t>
            </a:r>
            <a:r>
              <a:rPr lang="tr-TR" sz="2400" dirty="0" smtClean="0"/>
              <a:t>10B</a:t>
            </a:r>
            <a:endParaRPr lang="tr-TR" sz="2400" dirty="0"/>
          </a:p>
          <a:p>
            <a:pPr marL="0" indent="0">
              <a:buNone/>
            </a:pPr>
            <a:r>
              <a:rPr lang="tr-TR" sz="2400" b="1" dirty="0"/>
              <a:t>2- Diğer sinyal yolaklarını aktifleştirme özelliğine sahip </a:t>
            </a:r>
            <a:r>
              <a:rPr lang="tr-TR" sz="2400" b="1" dirty="0" err="1"/>
              <a:t>Wnt</a:t>
            </a:r>
            <a:r>
              <a:rPr lang="tr-TR" sz="2400" b="1" dirty="0"/>
              <a:t> genleri; </a:t>
            </a:r>
            <a:r>
              <a:rPr lang="tr-TR" sz="2400" dirty="0" err="1"/>
              <a:t>Wnt</a:t>
            </a:r>
            <a:r>
              <a:rPr lang="tr-TR" sz="2400" dirty="0"/>
              <a:t> 4, </a:t>
            </a:r>
            <a:r>
              <a:rPr lang="tr-TR" sz="2400" dirty="0" err="1"/>
              <a:t>Wnt</a:t>
            </a:r>
            <a:r>
              <a:rPr lang="tr-TR" sz="2400" dirty="0"/>
              <a:t> 5A, </a:t>
            </a:r>
            <a:r>
              <a:rPr lang="tr-TR" sz="2400" dirty="0" err="1"/>
              <a:t>Wnt</a:t>
            </a:r>
            <a:r>
              <a:rPr lang="tr-TR" sz="2400" dirty="0"/>
              <a:t> 5B, </a:t>
            </a:r>
            <a:r>
              <a:rPr lang="tr-TR" sz="2400" dirty="0" err="1"/>
              <a:t>Wnt</a:t>
            </a:r>
            <a:r>
              <a:rPr lang="tr-TR" sz="2400" dirty="0"/>
              <a:t> 6, </a:t>
            </a:r>
            <a:r>
              <a:rPr lang="tr-TR" sz="2400" dirty="0" err="1"/>
              <a:t>Wnt</a:t>
            </a:r>
            <a:r>
              <a:rPr lang="tr-TR" sz="2400" dirty="0"/>
              <a:t> 7B ve </a:t>
            </a:r>
            <a:r>
              <a:rPr lang="tr-TR" sz="2400" dirty="0" err="1"/>
              <a:t>Wnt</a:t>
            </a:r>
            <a:r>
              <a:rPr lang="tr-TR" sz="2400" dirty="0"/>
              <a:t> 11</a:t>
            </a:r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105820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313899" y="177421"/>
            <a:ext cx="7451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Wnt</a:t>
            </a:r>
            <a:r>
              <a:rPr lang="tr-TR" sz="2800" b="1" dirty="0" smtClean="0">
                <a:solidFill>
                  <a:srgbClr val="FF0000"/>
                </a:solidFill>
              </a:rPr>
              <a:t> Yolakları</a:t>
            </a:r>
            <a:endParaRPr lang="tr-TR" sz="2800" b="1" dirty="0">
              <a:solidFill>
                <a:srgbClr val="FF0000"/>
              </a:solidFill>
            </a:endParaRPr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3899" y="700641"/>
            <a:ext cx="11668835" cy="6014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7364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0251" y="286603"/>
            <a:ext cx="11436824" cy="62643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 err="1" smtClean="0">
                <a:solidFill>
                  <a:srgbClr val="C00000"/>
                </a:solidFill>
              </a:rPr>
              <a:t>Wnt</a:t>
            </a:r>
            <a:r>
              <a:rPr lang="tr-TR" sz="2400" b="1" dirty="0" smtClean="0">
                <a:solidFill>
                  <a:srgbClr val="C00000"/>
                </a:solidFill>
              </a:rPr>
              <a:t> Sinyal Proteininin Oluşumu ve Hedef Hücreleri Etkileme Mekanizmaları</a:t>
            </a:r>
          </a:p>
          <a:p>
            <a:r>
              <a:rPr lang="tr-TR" sz="2400" dirty="0" smtClean="0"/>
              <a:t>Hücreye bir </a:t>
            </a:r>
            <a:r>
              <a:rPr lang="tr-TR" sz="2400" dirty="0" err="1" smtClean="0"/>
              <a:t>Wnt</a:t>
            </a:r>
            <a:r>
              <a:rPr lang="tr-TR" sz="2400" dirty="0" smtClean="0"/>
              <a:t> sinyali geldiğinde, </a:t>
            </a:r>
            <a:r>
              <a:rPr lang="tr-TR" sz="2400" dirty="0" err="1" smtClean="0"/>
              <a:t>Wnt</a:t>
            </a:r>
            <a:r>
              <a:rPr lang="tr-TR" sz="2400" dirty="0" smtClean="0"/>
              <a:t>  </a:t>
            </a:r>
            <a:r>
              <a:rPr lang="tr-TR" sz="2400" dirty="0" err="1"/>
              <a:t>polipeptid</a:t>
            </a:r>
            <a:r>
              <a:rPr lang="tr-TR" sz="2400" dirty="0"/>
              <a:t>  </a:t>
            </a:r>
            <a:r>
              <a:rPr lang="tr-TR" sz="2400" dirty="0" smtClean="0"/>
              <a:t>zinciri oluşur ve zincirin </a:t>
            </a:r>
            <a:r>
              <a:rPr lang="tr-TR" sz="2400" dirty="0"/>
              <a:t>N  terminalinde  bulunan  </a:t>
            </a:r>
            <a:r>
              <a:rPr lang="tr-TR" sz="2400" dirty="0" err="1"/>
              <a:t>hidrofobik</a:t>
            </a:r>
            <a:r>
              <a:rPr lang="tr-TR" sz="2400" dirty="0"/>
              <a:t>  sinyal dizileri ile </a:t>
            </a:r>
            <a:r>
              <a:rPr lang="tr-TR" sz="2400" dirty="0" err="1"/>
              <a:t>endoplazmik</a:t>
            </a:r>
            <a:r>
              <a:rPr lang="tr-TR" sz="2400" dirty="0"/>
              <a:t> </a:t>
            </a:r>
            <a:r>
              <a:rPr lang="tr-TR" sz="2400" dirty="0" err="1"/>
              <a:t>retikulum</a:t>
            </a:r>
            <a:r>
              <a:rPr lang="tr-TR" sz="2400" dirty="0"/>
              <a:t> (ER)’a  yönelir</a:t>
            </a:r>
            <a:r>
              <a:rPr lang="tr-TR" sz="2400" dirty="0" smtClean="0"/>
              <a:t>.</a:t>
            </a:r>
          </a:p>
          <a:p>
            <a:r>
              <a:rPr lang="tr-TR" sz="2400" dirty="0" err="1"/>
              <a:t>Wnt</a:t>
            </a:r>
            <a:r>
              <a:rPr lang="tr-TR" sz="2400" dirty="0"/>
              <a:t>  proteininin  son  şeklini  almasında  ER  lümeni  içinde  bulunan  </a:t>
            </a:r>
            <a:r>
              <a:rPr lang="tr-TR" sz="2400" b="1" dirty="0" err="1">
                <a:solidFill>
                  <a:srgbClr val="00B050"/>
                </a:solidFill>
              </a:rPr>
              <a:t>BiP</a:t>
            </a:r>
            <a:r>
              <a:rPr lang="tr-TR" sz="2400" b="1" dirty="0">
                <a:solidFill>
                  <a:srgbClr val="00B050"/>
                </a:solidFill>
              </a:rPr>
              <a:t> </a:t>
            </a:r>
            <a:r>
              <a:rPr lang="tr-TR" sz="2400" dirty="0"/>
              <a:t>(</a:t>
            </a:r>
            <a:r>
              <a:rPr lang="tr-TR" sz="2400" dirty="0" err="1"/>
              <a:t>immunoglobulinheavy-chain-binding</a:t>
            </a:r>
            <a:r>
              <a:rPr lang="tr-TR" sz="2400" dirty="0"/>
              <a:t>  protein)  proteininin  rolü  </a:t>
            </a:r>
            <a:r>
              <a:rPr lang="tr-TR" sz="2400" dirty="0" smtClean="0"/>
              <a:t>büyüktür.</a:t>
            </a:r>
          </a:p>
          <a:p>
            <a:r>
              <a:rPr lang="tr-TR" sz="2400" dirty="0" smtClean="0"/>
              <a:t>Bu  </a:t>
            </a:r>
            <a:r>
              <a:rPr lang="tr-TR" sz="2400" dirty="0"/>
              <a:t>protein, "</a:t>
            </a:r>
            <a:r>
              <a:rPr lang="tr-TR" sz="2400" dirty="0" err="1"/>
              <a:t>heat-shock</a:t>
            </a:r>
            <a:r>
              <a:rPr lang="tr-TR" sz="2400" dirty="0"/>
              <a:t>"  protein  (Hsp70)  ailesinin  bir  üyesidir ve  </a:t>
            </a:r>
            <a:r>
              <a:rPr lang="tr-TR" sz="2400" dirty="0" err="1"/>
              <a:t>Wnt</a:t>
            </a:r>
            <a:r>
              <a:rPr lang="tr-TR" sz="2400" dirty="0"/>
              <a:t>  ile  ER  içinde  birleşerek, </a:t>
            </a:r>
            <a:r>
              <a:rPr lang="tr-TR" sz="2400" dirty="0" err="1"/>
              <a:t>Wnt’nin</a:t>
            </a:r>
            <a:r>
              <a:rPr lang="tr-TR" sz="2400" dirty="0"/>
              <a:t>  doğru  katlanmasını  etkiler  ve  böylelikle  üç boyutlu  yapı  kazanmasını  sağlamış olur</a:t>
            </a:r>
            <a:r>
              <a:rPr lang="tr-TR" sz="2400" dirty="0" smtClean="0"/>
              <a:t>.</a:t>
            </a:r>
          </a:p>
          <a:p>
            <a:r>
              <a:rPr lang="tr-TR" sz="2400" dirty="0"/>
              <a:t>İşlev  yapabilecek  durumda  olan  </a:t>
            </a:r>
            <a:r>
              <a:rPr lang="tr-TR" sz="2400" dirty="0" err="1"/>
              <a:t>Wnt</a:t>
            </a:r>
            <a:r>
              <a:rPr lang="tr-TR" sz="2400" dirty="0"/>
              <a:t>  proteini,  daha  sonra  </a:t>
            </a:r>
            <a:r>
              <a:rPr lang="tr-TR" sz="2400" dirty="0" err="1"/>
              <a:t>ER’nin</a:t>
            </a:r>
            <a:r>
              <a:rPr lang="tr-TR" sz="2400" dirty="0"/>
              <a:t>  tomurcuklanarak oluşturduğu taşıyıcı veziküller (transfer veziküller) içerisinde </a:t>
            </a:r>
            <a:r>
              <a:rPr lang="tr-TR" sz="2400" dirty="0" err="1"/>
              <a:t>sitozole</a:t>
            </a:r>
            <a:r>
              <a:rPr lang="tr-TR" sz="2400" dirty="0"/>
              <a:t> verilir ve </a:t>
            </a:r>
            <a:r>
              <a:rPr lang="tr-TR" sz="2400" dirty="0" err="1"/>
              <a:t>sitozolden</a:t>
            </a:r>
            <a:r>
              <a:rPr lang="tr-TR" sz="2400" dirty="0"/>
              <a:t> </a:t>
            </a:r>
            <a:r>
              <a:rPr lang="tr-TR" sz="2400" dirty="0" err="1"/>
              <a:t>Golgi</a:t>
            </a:r>
            <a:r>
              <a:rPr lang="tr-TR" sz="2400" dirty="0"/>
              <a:t> kompleksine taşınır</a:t>
            </a:r>
            <a:r>
              <a:rPr lang="tr-TR" sz="2400" dirty="0" smtClean="0"/>
              <a:t>.</a:t>
            </a:r>
          </a:p>
          <a:p>
            <a:r>
              <a:rPr lang="tr-TR" sz="2400" dirty="0"/>
              <a:t>Buradan ayrılan </a:t>
            </a:r>
            <a:r>
              <a:rPr lang="tr-TR" sz="2400" dirty="0" err="1"/>
              <a:t>Wnt’nin</a:t>
            </a:r>
            <a:r>
              <a:rPr lang="tr-TR" sz="2400" dirty="0"/>
              <a:t> etki mekanizması iki yolla </a:t>
            </a:r>
            <a:r>
              <a:rPr lang="tr-TR" sz="2400" dirty="0" smtClean="0"/>
              <a:t>gerçekleşir.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smtClean="0"/>
              <a:t>Bunlardan </a:t>
            </a:r>
            <a:r>
              <a:rPr lang="tr-TR" sz="2400" dirty="0"/>
              <a:t>biri uzaktaki hedef </a:t>
            </a:r>
            <a:r>
              <a:rPr lang="tr-TR" sz="2400" dirty="0" smtClean="0"/>
              <a:t>hücreyi,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smtClean="0"/>
              <a:t>diğeri </a:t>
            </a:r>
            <a:r>
              <a:rPr lang="tr-TR" sz="2400" dirty="0"/>
              <a:t>de yakındaki hedef hücreyi etkileme yoludur.</a:t>
            </a:r>
          </a:p>
          <a:p>
            <a:endParaRPr lang="tr-TR" sz="2400" dirty="0" smtClean="0"/>
          </a:p>
          <a:p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274068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1194" y="313899"/>
            <a:ext cx="11423176" cy="62370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 err="1" smtClean="0"/>
              <a:t>Wnt’nin</a:t>
            </a:r>
            <a:r>
              <a:rPr lang="tr-TR" sz="2400" b="1" dirty="0" smtClean="0"/>
              <a:t> uzaktaki bir hedef hücreyi etkileme mekanizmasında;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 err="1" smtClean="0">
                <a:solidFill>
                  <a:srgbClr val="00B050"/>
                </a:solidFill>
              </a:rPr>
              <a:t>Wnt</a:t>
            </a:r>
            <a:r>
              <a:rPr lang="tr-TR" sz="2400" dirty="0" smtClean="0"/>
              <a:t> proteini daha </a:t>
            </a:r>
            <a:r>
              <a:rPr lang="tr-TR" sz="2400" dirty="0" err="1" smtClean="0"/>
              <a:t>Golgi</a:t>
            </a:r>
            <a:r>
              <a:rPr lang="tr-TR" sz="2400" dirty="0" smtClean="0"/>
              <a:t> kompleksinde  iken,  </a:t>
            </a:r>
            <a:r>
              <a:rPr lang="tr-TR" sz="2400" dirty="0" err="1" smtClean="0"/>
              <a:t>Golgi</a:t>
            </a:r>
            <a:r>
              <a:rPr lang="tr-TR" sz="2400" dirty="0" smtClean="0"/>
              <a:t>  kompleksinin  trans  yüzündeki  zarında  bulunan ve bir </a:t>
            </a:r>
            <a:r>
              <a:rPr lang="tr-TR" sz="2400" dirty="0" err="1" smtClean="0"/>
              <a:t>transmembran</a:t>
            </a:r>
            <a:r>
              <a:rPr lang="tr-TR" sz="2400" dirty="0" smtClean="0"/>
              <a:t> proteini olan kargo reseptörüne</a:t>
            </a:r>
            <a:r>
              <a:rPr lang="tr-TR" sz="2400" b="1" dirty="0">
                <a:solidFill>
                  <a:srgbClr val="00B050"/>
                </a:solidFill>
              </a:rPr>
              <a:t> </a:t>
            </a:r>
            <a:r>
              <a:rPr lang="tr-TR" sz="2400" b="1" dirty="0" err="1">
                <a:solidFill>
                  <a:srgbClr val="00B050"/>
                </a:solidFill>
              </a:rPr>
              <a:t>Wntless</a:t>
            </a:r>
            <a:r>
              <a:rPr lang="tr-TR" sz="2400" b="1" dirty="0">
                <a:solidFill>
                  <a:srgbClr val="00B050"/>
                </a:solidFill>
              </a:rPr>
              <a:t>(</a:t>
            </a:r>
            <a:r>
              <a:rPr lang="tr-TR" sz="2400" b="1" dirty="0" err="1">
                <a:solidFill>
                  <a:srgbClr val="00B050"/>
                </a:solidFill>
              </a:rPr>
              <a:t>Wls</a:t>
            </a:r>
            <a:r>
              <a:rPr lang="tr-TR" sz="2400" b="1" dirty="0">
                <a:solidFill>
                  <a:srgbClr val="00B050"/>
                </a:solidFill>
              </a:rPr>
              <a:t>)/</a:t>
            </a:r>
            <a:r>
              <a:rPr lang="tr-TR" sz="2400" b="1" dirty="0" err="1">
                <a:solidFill>
                  <a:srgbClr val="00B050"/>
                </a:solidFill>
              </a:rPr>
              <a:t>Evennes</a:t>
            </a:r>
            <a:r>
              <a:rPr lang="tr-TR" sz="2400" b="1" dirty="0">
                <a:solidFill>
                  <a:srgbClr val="00B050"/>
                </a:solidFill>
              </a:rPr>
              <a:t> (</a:t>
            </a:r>
            <a:r>
              <a:rPr lang="tr-TR" sz="2400" b="1" dirty="0" smtClean="0">
                <a:solidFill>
                  <a:srgbClr val="00B050"/>
                </a:solidFill>
              </a:rPr>
              <a:t>Evi</a:t>
            </a:r>
            <a:r>
              <a:rPr lang="tr-TR" sz="2400" b="1" dirty="0">
                <a:solidFill>
                  <a:srgbClr val="00B050"/>
                </a:solidFill>
              </a:rPr>
              <a:t> )</a:t>
            </a:r>
            <a:r>
              <a:rPr lang="tr-TR" sz="2400" dirty="0" smtClean="0"/>
              <a:t> tutunur.</a:t>
            </a:r>
            <a:endParaRPr lang="tr-TR" sz="2400" b="1" dirty="0" smtClean="0">
              <a:solidFill>
                <a:srgbClr val="00B05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tr-TR" sz="2400" dirty="0" smtClean="0"/>
              <a:t>Tutunma sonucu </a:t>
            </a:r>
            <a:r>
              <a:rPr lang="tr-TR" sz="2400" b="1" dirty="0" smtClean="0">
                <a:solidFill>
                  <a:srgbClr val="00B050"/>
                </a:solidFill>
              </a:rPr>
              <a:t>“</a:t>
            </a:r>
            <a:r>
              <a:rPr lang="tr-TR" sz="2400" b="1" dirty="0" err="1" smtClean="0">
                <a:solidFill>
                  <a:srgbClr val="00B050"/>
                </a:solidFill>
              </a:rPr>
              <a:t>Wnt</a:t>
            </a:r>
            <a:r>
              <a:rPr lang="tr-TR" sz="2400" b="1" dirty="0" smtClean="0">
                <a:solidFill>
                  <a:srgbClr val="00B050"/>
                </a:solidFill>
              </a:rPr>
              <a:t>-kargo </a:t>
            </a:r>
            <a:r>
              <a:rPr lang="tr-TR" sz="2400" b="1" dirty="0">
                <a:solidFill>
                  <a:srgbClr val="00B050"/>
                </a:solidFill>
              </a:rPr>
              <a:t>reseptör komplesini” </a:t>
            </a:r>
            <a:r>
              <a:rPr lang="tr-TR" sz="2400" dirty="0" smtClean="0"/>
              <a:t>oluşur.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 err="1" smtClean="0"/>
              <a:t>Sitozolde</a:t>
            </a:r>
            <a:r>
              <a:rPr lang="tr-TR" sz="2400" dirty="0" smtClean="0"/>
              <a:t> </a:t>
            </a:r>
            <a:r>
              <a:rPr lang="tr-TR" sz="2400" dirty="0"/>
              <a:t>bulunan ve </a:t>
            </a:r>
            <a:r>
              <a:rPr lang="tr-TR" sz="2400" b="1" dirty="0" err="1">
                <a:solidFill>
                  <a:srgbClr val="00B050"/>
                </a:solidFill>
              </a:rPr>
              <a:t>retromer</a:t>
            </a:r>
            <a:r>
              <a:rPr lang="tr-TR" sz="2400" b="1" dirty="0">
                <a:solidFill>
                  <a:srgbClr val="00B050"/>
                </a:solidFill>
              </a:rPr>
              <a:t> kompleksi </a:t>
            </a:r>
            <a:r>
              <a:rPr lang="tr-TR" sz="2400" dirty="0"/>
              <a:t>denilen bir </a:t>
            </a:r>
            <a:r>
              <a:rPr lang="tr-TR" sz="2400" dirty="0" err="1"/>
              <a:t>multiprotein</a:t>
            </a:r>
            <a:r>
              <a:rPr lang="tr-TR" sz="2400" dirty="0"/>
              <a:t>, </a:t>
            </a:r>
            <a:r>
              <a:rPr lang="tr-TR" sz="2400" dirty="0" err="1"/>
              <a:t>Golgi’nin</a:t>
            </a:r>
            <a:r>
              <a:rPr lang="tr-TR" sz="2400" dirty="0"/>
              <a:t> trans yüz zarında bulunan </a:t>
            </a:r>
            <a:r>
              <a:rPr lang="tr-TR" sz="2400" dirty="0" err="1"/>
              <a:t>Wnt</a:t>
            </a:r>
            <a:r>
              <a:rPr lang="tr-TR" sz="2400" dirty="0"/>
              <a:t>-kargo reseptör kompleksine </a:t>
            </a:r>
            <a:r>
              <a:rPr lang="tr-TR" sz="2400" dirty="0" smtClean="0"/>
              <a:t>bağlanır.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 smtClean="0"/>
              <a:t>Bu </a:t>
            </a:r>
            <a:r>
              <a:rPr lang="tr-TR" sz="2400" b="1" dirty="0">
                <a:solidFill>
                  <a:srgbClr val="00B050"/>
                </a:solidFill>
              </a:rPr>
              <a:t>“</a:t>
            </a:r>
            <a:r>
              <a:rPr lang="tr-TR" sz="2400" b="1" dirty="0" err="1">
                <a:solidFill>
                  <a:srgbClr val="00B050"/>
                </a:solidFill>
              </a:rPr>
              <a:t>Wnt</a:t>
            </a:r>
            <a:r>
              <a:rPr lang="tr-TR" sz="2400" b="1" dirty="0">
                <a:solidFill>
                  <a:srgbClr val="00B050"/>
                </a:solidFill>
              </a:rPr>
              <a:t> kargo  reseptör-</a:t>
            </a:r>
            <a:r>
              <a:rPr lang="tr-TR" sz="2400" b="1" dirty="0" err="1">
                <a:solidFill>
                  <a:srgbClr val="00B050"/>
                </a:solidFill>
              </a:rPr>
              <a:t>retromer</a:t>
            </a:r>
            <a:r>
              <a:rPr lang="tr-TR" sz="2400" b="1" dirty="0">
                <a:solidFill>
                  <a:srgbClr val="00B050"/>
                </a:solidFill>
              </a:rPr>
              <a:t>  kompleks”</a:t>
            </a:r>
            <a:r>
              <a:rPr lang="tr-TR" sz="2400" dirty="0"/>
              <a:t>  üçlüsü  </a:t>
            </a:r>
            <a:r>
              <a:rPr lang="tr-TR" sz="2400" dirty="0" err="1"/>
              <a:t>Golgi</a:t>
            </a:r>
            <a:r>
              <a:rPr lang="tr-TR" sz="2400" dirty="0"/>
              <a:t>  zarından  tomurcuklanarak  ayrılır  ve </a:t>
            </a:r>
            <a:r>
              <a:rPr lang="tr-TR" sz="2400" b="1" dirty="0" err="1"/>
              <a:t>sitozol</a:t>
            </a:r>
            <a:r>
              <a:rPr lang="tr-TR" sz="2400" dirty="0" err="1"/>
              <a:t>e</a:t>
            </a:r>
            <a:r>
              <a:rPr lang="tr-TR" sz="2400" dirty="0"/>
              <a:t>  </a:t>
            </a:r>
            <a:r>
              <a:rPr lang="tr-TR" sz="2400" dirty="0" smtClean="0"/>
              <a:t>verilir.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 smtClean="0"/>
              <a:t>Bu  </a:t>
            </a:r>
            <a:r>
              <a:rPr lang="tr-TR" sz="2400" dirty="0"/>
              <a:t>üçlü  yapıyı  taşıyan  </a:t>
            </a:r>
            <a:r>
              <a:rPr lang="tr-TR" sz="2400" dirty="0" err="1"/>
              <a:t>Wnt</a:t>
            </a:r>
            <a:r>
              <a:rPr lang="tr-TR" sz="2400" dirty="0"/>
              <a:t>  vezikülü,  içinde  </a:t>
            </a:r>
            <a:r>
              <a:rPr lang="tr-TR" sz="2400" dirty="0" err="1"/>
              <a:t>lipoprotein</a:t>
            </a:r>
            <a:r>
              <a:rPr lang="tr-TR" sz="2400" dirty="0"/>
              <a:t>  </a:t>
            </a:r>
            <a:r>
              <a:rPr lang="tr-TR" sz="2400" dirty="0" err="1"/>
              <a:t>biyomolekülleri</a:t>
            </a:r>
            <a:r>
              <a:rPr lang="tr-TR" sz="2400" dirty="0"/>
              <a:t> bulunan bir </a:t>
            </a:r>
            <a:r>
              <a:rPr lang="tr-TR" sz="2400" b="1" dirty="0" err="1"/>
              <a:t>endozom</a:t>
            </a:r>
            <a:r>
              <a:rPr lang="tr-TR" sz="2400" dirty="0" err="1"/>
              <a:t>a</a:t>
            </a:r>
            <a:r>
              <a:rPr lang="tr-TR" sz="2400" dirty="0"/>
              <a:t> </a:t>
            </a:r>
            <a:r>
              <a:rPr lang="tr-TR" sz="2400" dirty="0" smtClean="0"/>
              <a:t>taşınır.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 smtClean="0"/>
              <a:t>Bu </a:t>
            </a:r>
            <a:r>
              <a:rPr lang="tr-TR" sz="2400" dirty="0"/>
              <a:t>vezikül zarı ile </a:t>
            </a:r>
            <a:r>
              <a:rPr lang="tr-TR" sz="2400" dirty="0" err="1"/>
              <a:t>endozom</a:t>
            </a:r>
            <a:r>
              <a:rPr lang="tr-TR" sz="2400" dirty="0"/>
              <a:t> zarı kaynaşır ve </a:t>
            </a:r>
            <a:r>
              <a:rPr lang="tr-TR" sz="2400" dirty="0" err="1"/>
              <a:t>Wnt</a:t>
            </a:r>
            <a:r>
              <a:rPr lang="tr-TR" sz="2400" dirty="0"/>
              <a:t> </a:t>
            </a:r>
            <a:r>
              <a:rPr lang="tr-TR" sz="2400" dirty="0" err="1"/>
              <a:t>endozom</a:t>
            </a:r>
            <a:r>
              <a:rPr lang="tr-TR" sz="2400" dirty="0"/>
              <a:t> içine  </a:t>
            </a:r>
            <a:r>
              <a:rPr lang="tr-TR" sz="2400" dirty="0" smtClean="0"/>
              <a:t>verilir.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 smtClean="0"/>
              <a:t>Bu  </a:t>
            </a:r>
            <a:r>
              <a:rPr lang="tr-TR" sz="2400" dirty="0"/>
              <a:t>arada,  </a:t>
            </a:r>
            <a:r>
              <a:rPr lang="tr-TR" sz="2400" dirty="0" err="1"/>
              <a:t>retromer</a:t>
            </a:r>
            <a:r>
              <a:rPr lang="tr-TR" sz="2400" dirty="0"/>
              <a:t>  kompleksi  </a:t>
            </a:r>
            <a:r>
              <a:rPr lang="tr-TR" sz="2400" dirty="0" err="1"/>
              <a:t>sitozole</a:t>
            </a:r>
            <a:r>
              <a:rPr lang="tr-TR" sz="2400" dirty="0"/>
              <a:t>  verilirken,  kargo  reseptör  </a:t>
            </a:r>
            <a:r>
              <a:rPr lang="tr-TR" sz="2400" dirty="0" err="1"/>
              <a:t>endozom</a:t>
            </a:r>
            <a:r>
              <a:rPr lang="tr-TR" sz="2400" dirty="0"/>
              <a:t> zarında kalır.  Zarda tutulan kargo reseptörü tekrar </a:t>
            </a:r>
            <a:r>
              <a:rPr lang="tr-TR" sz="2400" dirty="0" err="1"/>
              <a:t>retromer</a:t>
            </a:r>
            <a:r>
              <a:rPr lang="tr-TR" sz="2400" dirty="0"/>
              <a:t> kompleksi ile ilişki kurar ve tomurcuklanarak,  yeniden  kullanılmak  üzere  </a:t>
            </a:r>
            <a:r>
              <a:rPr lang="tr-TR" sz="2400" dirty="0" err="1"/>
              <a:t>Golgi</a:t>
            </a:r>
            <a:r>
              <a:rPr lang="tr-TR" sz="2400" dirty="0"/>
              <a:t>  kompleksine  gönderilir. </a:t>
            </a:r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285189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307" y="300252"/>
            <a:ext cx="11655189" cy="62097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/>
              <a:t>8. </a:t>
            </a:r>
            <a:r>
              <a:rPr lang="tr-TR" sz="2400" dirty="0" err="1" smtClean="0"/>
              <a:t>Endozom</a:t>
            </a:r>
            <a:r>
              <a:rPr lang="tr-TR" sz="2400" dirty="0" smtClean="0"/>
              <a:t> içinde, </a:t>
            </a:r>
            <a:r>
              <a:rPr lang="tr-TR" sz="2400" dirty="0" err="1" smtClean="0"/>
              <a:t>Wnt</a:t>
            </a:r>
            <a:r>
              <a:rPr lang="tr-TR" sz="2400" dirty="0" smtClean="0"/>
              <a:t> </a:t>
            </a:r>
            <a:r>
              <a:rPr lang="tr-TR" sz="2400" dirty="0" err="1" smtClean="0"/>
              <a:t>lipoproteinlerle</a:t>
            </a:r>
            <a:r>
              <a:rPr lang="tr-TR" sz="2400" dirty="0" smtClean="0"/>
              <a:t> birleşir ve </a:t>
            </a:r>
            <a:r>
              <a:rPr lang="tr-TR" sz="2400" dirty="0" err="1" smtClean="0"/>
              <a:t>endozom</a:t>
            </a:r>
            <a:r>
              <a:rPr lang="tr-TR" sz="2400" dirty="0" smtClean="0"/>
              <a:t> zarının tomurcuklanmasıyla      oluşmuş bir vezikül içinde </a:t>
            </a:r>
            <a:r>
              <a:rPr lang="tr-TR" sz="2400" b="1" dirty="0" err="1" smtClean="0"/>
              <a:t>sitozol</a:t>
            </a:r>
            <a:r>
              <a:rPr lang="tr-TR" sz="2400" dirty="0" err="1" smtClean="0"/>
              <a:t>e</a:t>
            </a:r>
            <a:r>
              <a:rPr lang="tr-TR" sz="2400" dirty="0" smtClean="0"/>
              <a:t> verilir.</a:t>
            </a:r>
          </a:p>
          <a:p>
            <a:pPr marL="0" indent="0">
              <a:buNone/>
            </a:pPr>
            <a:r>
              <a:rPr lang="tr-TR" sz="2400" dirty="0"/>
              <a:t>9</a:t>
            </a:r>
            <a:r>
              <a:rPr lang="tr-TR" sz="2400" dirty="0" smtClean="0"/>
              <a:t>. </a:t>
            </a:r>
            <a:r>
              <a:rPr lang="tr-TR" sz="2400" dirty="0" err="1" smtClean="0"/>
              <a:t>Sitozolden</a:t>
            </a:r>
            <a:r>
              <a:rPr lang="tr-TR" sz="2400" dirty="0" smtClean="0"/>
              <a:t> </a:t>
            </a:r>
            <a:r>
              <a:rPr lang="tr-TR" sz="2400" b="1" dirty="0" smtClean="0"/>
              <a:t>hücre  zarı</a:t>
            </a:r>
            <a:r>
              <a:rPr lang="tr-TR" sz="2400" dirty="0" smtClean="0"/>
              <a:t>na  gönderilen  bu  vezikül,  </a:t>
            </a:r>
            <a:r>
              <a:rPr lang="tr-TR" sz="2400" dirty="0" err="1" smtClean="0"/>
              <a:t>ekzositoz</a:t>
            </a:r>
            <a:r>
              <a:rPr lang="tr-TR" sz="2400" dirty="0" smtClean="0"/>
              <a:t>  ile içeriğini  </a:t>
            </a:r>
            <a:r>
              <a:rPr lang="tr-TR" sz="2400" b="1" dirty="0" smtClean="0"/>
              <a:t>hücre  dışı</a:t>
            </a:r>
            <a:r>
              <a:rPr lang="tr-TR" sz="2400" dirty="0" smtClean="0"/>
              <a:t>na  bırakır.</a:t>
            </a:r>
          </a:p>
          <a:p>
            <a:pPr marL="0" indent="0">
              <a:buNone/>
            </a:pPr>
            <a:r>
              <a:rPr lang="tr-TR" sz="2400" dirty="0" smtClean="0"/>
              <a:t>10. </a:t>
            </a:r>
            <a:r>
              <a:rPr lang="tr-TR" sz="2400" b="1" dirty="0" err="1" smtClean="0"/>
              <a:t>Ekstraselüler</a:t>
            </a:r>
            <a:r>
              <a:rPr lang="tr-TR" sz="2400" b="1" dirty="0" smtClean="0"/>
              <a:t>  sıvı</a:t>
            </a:r>
            <a:r>
              <a:rPr lang="tr-TR" sz="2400" dirty="0" smtClean="0"/>
              <a:t>ya  geçen  </a:t>
            </a:r>
            <a:r>
              <a:rPr lang="tr-TR" sz="2400" b="1" dirty="0" smtClean="0">
                <a:solidFill>
                  <a:srgbClr val="00B050"/>
                </a:solidFill>
              </a:rPr>
              <a:t>“</a:t>
            </a:r>
            <a:r>
              <a:rPr lang="tr-TR" sz="2400" b="1" dirty="0" err="1" smtClean="0">
                <a:solidFill>
                  <a:srgbClr val="00B050"/>
                </a:solidFill>
              </a:rPr>
              <a:t>lipoprotein-Wnt</a:t>
            </a:r>
            <a:r>
              <a:rPr lang="tr-TR" sz="2400" b="1" dirty="0" smtClean="0">
                <a:solidFill>
                  <a:srgbClr val="00B050"/>
                </a:solidFill>
              </a:rPr>
              <a:t>”  </a:t>
            </a:r>
            <a:r>
              <a:rPr lang="tr-TR" sz="2400" dirty="0" smtClean="0"/>
              <a:t>bileşiği  uzaktaki  bir  hedef hücreyi etkileme yeteneğine sahiptir.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b="1" dirty="0" err="1"/>
              <a:t>Wnt’nin</a:t>
            </a:r>
            <a:r>
              <a:rPr lang="tr-TR" sz="2400" b="1" dirty="0"/>
              <a:t> </a:t>
            </a:r>
            <a:r>
              <a:rPr lang="tr-TR" sz="2400" b="1" dirty="0" smtClean="0"/>
              <a:t>yakındaki </a:t>
            </a:r>
            <a:r>
              <a:rPr lang="tr-TR" sz="2400" b="1" dirty="0"/>
              <a:t>bir hedef hücreyi etkileme mekanizmasında</a:t>
            </a:r>
            <a:r>
              <a:rPr lang="tr-TR" sz="2400" b="1" dirty="0" smtClean="0"/>
              <a:t>;</a:t>
            </a:r>
          </a:p>
          <a:p>
            <a:r>
              <a:rPr lang="tr-TR" sz="2400" dirty="0"/>
              <a:t>Y</a:t>
            </a:r>
            <a:r>
              <a:rPr lang="tr-TR" sz="2400" dirty="0" smtClean="0"/>
              <a:t>apılan  </a:t>
            </a:r>
            <a:r>
              <a:rPr lang="tr-TR" sz="2400" dirty="0"/>
              <a:t>çalışmalarda  </a:t>
            </a:r>
            <a:r>
              <a:rPr lang="tr-TR" sz="2400" dirty="0" err="1"/>
              <a:t>Golgi</a:t>
            </a:r>
            <a:r>
              <a:rPr lang="tr-TR" sz="2400" dirty="0"/>
              <a:t> kompleksinde bulunan </a:t>
            </a:r>
            <a:r>
              <a:rPr lang="tr-TR" sz="2400" dirty="0" err="1"/>
              <a:t>Wnt’nin</a:t>
            </a:r>
            <a:r>
              <a:rPr lang="tr-TR" sz="2400" dirty="0"/>
              <a:t> </a:t>
            </a:r>
            <a:r>
              <a:rPr lang="tr-TR" sz="2400" dirty="0" err="1"/>
              <a:t>retromer</a:t>
            </a:r>
            <a:r>
              <a:rPr lang="tr-TR" sz="2400" dirty="0"/>
              <a:t> kompleksinin  yokluğunda </a:t>
            </a:r>
            <a:r>
              <a:rPr lang="tr-TR" sz="2400" dirty="0" err="1"/>
              <a:t>endozoma</a:t>
            </a:r>
            <a:r>
              <a:rPr lang="tr-TR" sz="2400" dirty="0"/>
              <a:t> gidemediği görülmüştür. </a:t>
            </a:r>
            <a:endParaRPr lang="tr-TR" sz="2400" dirty="0" smtClean="0"/>
          </a:p>
          <a:p>
            <a:r>
              <a:rPr lang="tr-TR" sz="2400" dirty="0" smtClean="0"/>
              <a:t>Böyle bir durumda,  </a:t>
            </a:r>
            <a:r>
              <a:rPr lang="tr-TR" sz="2400" dirty="0" err="1"/>
              <a:t>Wnt</a:t>
            </a:r>
            <a:r>
              <a:rPr lang="tr-TR" sz="2400" dirty="0"/>
              <a:t>  direkt  olarak  </a:t>
            </a:r>
            <a:r>
              <a:rPr lang="tr-TR" sz="2400" b="1" dirty="0" err="1"/>
              <a:t>Golgi</a:t>
            </a:r>
            <a:r>
              <a:rPr lang="tr-TR" sz="2400" b="1" dirty="0"/>
              <a:t> </a:t>
            </a:r>
            <a:r>
              <a:rPr lang="tr-TR" sz="2400" dirty="0"/>
              <a:t> kompleksinden  </a:t>
            </a:r>
            <a:r>
              <a:rPr lang="tr-TR" sz="2400" b="1" dirty="0" err="1"/>
              <a:t>sitozol</a:t>
            </a:r>
            <a:r>
              <a:rPr lang="tr-TR" sz="2400" dirty="0" err="1"/>
              <a:t>e</a:t>
            </a:r>
            <a:r>
              <a:rPr lang="tr-TR" sz="2400" dirty="0"/>
              <a:t>,  oradan  da </a:t>
            </a:r>
            <a:r>
              <a:rPr lang="tr-TR" sz="2400" dirty="0" err="1"/>
              <a:t>endozomla</a:t>
            </a:r>
            <a:r>
              <a:rPr lang="tr-TR" sz="2400" dirty="0"/>
              <a:t>  birleşmeksizin  </a:t>
            </a:r>
            <a:r>
              <a:rPr lang="tr-TR" sz="2400" b="1" dirty="0"/>
              <a:t>hücre  zarı</a:t>
            </a:r>
            <a:r>
              <a:rPr lang="tr-TR" sz="2400" dirty="0"/>
              <a:t>na  gönderilip,  </a:t>
            </a:r>
            <a:r>
              <a:rPr lang="tr-TR" sz="2400" dirty="0" err="1"/>
              <a:t>ekzositoz</a:t>
            </a:r>
            <a:r>
              <a:rPr lang="tr-TR" sz="2400" dirty="0"/>
              <a:t>  ile  </a:t>
            </a:r>
            <a:r>
              <a:rPr lang="tr-TR" sz="2400" b="1" dirty="0"/>
              <a:t>dışarı </a:t>
            </a:r>
            <a:r>
              <a:rPr lang="tr-TR" sz="2400" dirty="0"/>
              <a:t> verilmektedir.  Bu özellikteki bir </a:t>
            </a:r>
            <a:r>
              <a:rPr lang="tr-TR" sz="2400" dirty="0" err="1"/>
              <a:t>Wnt</a:t>
            </a:r>
            <a:r>
              <a:rPr lang="tr-TR" sz="2400" dirty="0"/>
              <a:t> ise ancak yakındaki bir hedef hücreyi etkileyebilmektedir</a:t>
            </a:r>
            <a:r>
              <a:rPr lang="tr-TR" sz="2400" dirty="0" smtClean="0"/>
              <a:t>.</a:t>
            </a:r>
          </a:p>
          <a:p>
            <a:r>
              <a:rPr lang="tr-TR" sz="2400" dirty="0" err="1"/>
              <a:t>Wnt</a:t>
            </a:r>
            <a:r>
              <a:rPr lang="tr-TR" sz="2400" dirty="0"/>
              <a:t>  sentezlenip,  </a:t>
            </a:r>
            <a:r>
              <a:rPr lang="tr-TR" sz="2400" dirty="0" err="1"/>
              <a:t>ekzositozla</a:t>
            </a:r>
            <a:r>
              <a:rPr lang="tr-TR" sz="2400" dirty="0"/>
              <a:t>  hücrelerarası  boşluklara  verilerek  </a:t>
            </a:r>
            <a:r>
              <a:rPr lang="tr-TR" sz="2400" dirty="0" err="1"/>
              <a:t>glikozaminoglikanlar</a:t>
            </a:r>
            <a:r>
              <a:rPr lang="tr-TR" sz="2400" dirty="0"/>
              <a:t>  ile ilişki kurar ve hedef hücre zarına ulaşır.</a:t>
            </a:r>
          </a:p>
          <a:p>
            <a:endParaRPr lang="tr-TR" sz="2400" dirty="0"/>
          </a:p>
          <a:p>
            <a:endParaRPr lang="tr-TR" sz="2400" dirty="0"/>
          </a:p>
          <a:p>
            <a:endParaRPr lang="tr-TR" sz="2400" b="1" dirty="0" smtClean="0"/>
          </a:p>
          <a:p>
            <a:endParaRPr lang="tr-TR" sz="2400" b="1" dirty="0"/>
          </a:p>
          <a:p>
            <a:pPr marL="0" indent="0">
              <a:buNone/>
            </a:pPr>
            <a:endParaRPr lang="tr-TR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321862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2109</Words>
  <Application>Microsoft Office PowerPoint</Application>
  <PresentationFormat>Özel</PresentationFormat>
  <Paragraphs>169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Office Teması</vt:lpstr>
      <vt:lpstr>WNT YOLAĞI 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WNT YOLAĞI</dc:title>
  <dc:creator>AcerNB</dc:creator>
  <cp:lastModifiedBy>user</cp:lastModifiedBy>
  <cp:revision>50</cp:revision>
  <dcterms:created xsi:type="dcterms:W3CDTF">2015-12-03T20:37:44Z</dcterms:created>
  <dcterms:modified xsi:type="dcterms:W3CDTF">2018-05-14T11:41:37Z</dcterms:modified>
</cp:coreProperties>
</file>