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6"/>
  </p:notesMasterIdLst>
  <p:sldIdLst>
    <p:sldId id="256" r:id="rId2"/>
    <p:sldId id="258" r:id="rId3"/>
    <p:sldId id="257" r:id="rId4"/>
    <p:sldId id="259" r:id="rId5"/>
    <p:sldId id="311" r:id="rId6"/>
    <p:sldId id="310" r:id="rId7"/>
    <p:sldId id="312" r:id="rId8"/>
    <p:sldId id="260" r:id="rId9"/>
    <p:sldId id="262" r:id="rId10"/>
    <p:sldId id="263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5" r:id="rId34"/>
    <p:sldId id="29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DA974-F864-4D6A-B58A-9227D4564BE5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EDBDB-ECF9-4654-9154-F0DC953E26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658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86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30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50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633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35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59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139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1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079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74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74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28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72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57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96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89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14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287212"/>
          </a:xfrm>
        </p:spPr>
        <p:txBody>
          <a:bodyPr/>
          <a:lstStyle/>
          <a:p>
            <a:r>
              <a:rPr lang="tr-TR" dirty="0" smtClean="0"/>
              <a:t>Aminoasitler ve Proteinler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004457" y="3657597"/>
            <a:ext cx="6503610" cy="1088574"/>
          </a:xfrm>
        </p:spPr>
        <p:txBody>
          <a:bodyPr/>
          <a:lstStyle/>
          <a:p>
            <a:r>
              <a:rPr lang="tr-TR" dirty="0" err="1" smtClean="0"/>
              <a:t>Araş</a:t>
            </a:r>
            <a:r>
              <a:rPr lang="tr-TR" dirty="0" smtClean="0"/>
              <a:t>. Gör. </a:t>
            </a:r>
            <a:r>
              <a:rPr lang="tr-TR" dirty="0"/>
              <a:t>Dr</a:t>
            </a:r>
            <a:r>
              <a:rPr lang="tr-TR" dirty="0" smtClean="0"/>
              <a:t>. Efe </a:t>
            </a:r>
            <a:r>
              <a:rPr lang="tr-TR" dirty="0" err="1" smtClean="0"/>
              <a:t>Kurtdede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462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Ortak 20 amino </a:t>
            </a:r>
            <a:r>
              <a:rPr lang="tr-TR" dirty="0" err="1"/>
              <a:t>asitin</a:t>
            </a:r>
            <a:r>
              <a:rPr lang="tr-TR" dirty="0"/>
              <a:t> dışında bazı protein </a:t>
            </a:r>
            <a:r>
              <a:rPr lang="tr-TR" dirty="0" err="1"/>
              <a:t>hidrolizatlarından</a:t>
            </a:r>
            <a:r>
              <a:rPr lang="tr-TR" dirty="0"/>
              <a:t> bazı amino asitler elde edilmiştir. </a:t>
            </a:r>
          </a:p>
          <a:p>
            <a:r>
              <a:rPr lang="tr-TR" dirty="0"/>
              <a:t>Bunların tamamı temel amino asitlerden türemişlerdir (</a:t>
            </a:r>
            <a:r>
              <a:rPr lang="tr-TR" dirty="0" err="1"/>
              <a:t>modifiye</a:t>
            </a:r>
            <a:r>
              <a:rPr lang="tr-TR" dirty="0"/>
              <a:t> amino asitler).</a:t>
            </a:r>
          </a:p>
          <a:p>
            <a:r>
              <a:rPr lang="tr-TR" dirty="0" err="1"/>
              <a:t>Hidroksiprolin</a:t>
            </a:r>
            <a:r>
              <a:rPr lang="tr-TR" dirty="0"/>
              <a:t> </a:t>
            </a:r>
            <a:r>
              <a:rPr lang="tr-TR" dirty="0" err="1"/>
              <a:t>kollagen’de</a:t>
            </a:r>
            <a:r>
              <a:rPr lang="tr-TR" dirty="0"/>
              <a:t> ve bazı bitkisel proteinlerde; </a:t>
            </a:r>
          </a:p>
          <a:p>
            <a:pPr lvl="1"/>
            <a:r>
              <a:rPr lang="tr-TR" dirty="0" err="1" smtClean="0"/>
              <a:t>Hidroksilizin</a:t>
            </a:r>
            <a:r>
              <a:rPr lang="tr-TR" dirty="0" smtClean="0"/>
              <a:t> </a:t>
            </a:r>
            <a:r>
              <a:rPr lang="tr-TR" dirty="0" err="1"/>
              <a:t>kollagende</a:t>
            </a:r>
            <a:r>
              <a:rPr lang="tr-TR" dirty="0"/>
              <a:t>; </a:t>
            </a:r>
          </a:p>
          <a:p>
            <a:pPr lvl="1"/>
            <a:r>
              <a:rPr lang="tr-TR" dirty="0" err="1"/>
              <a:t>D</a:t>
            </a:r>
            <a:r>
              <a:rPr lang="tr-TR" dirty="0" err="1" smtClean="0"/>
              <a:t>esmosin</a:t>
            </a:r>
            <a:r>
              <a:rPr lang="tr-TR" dirty="0" smtClean="0"/>
              <a:t> </a:t>
            </a:r>
            <a:r>
              <a:rPr lang="tr-TR" dirty="0" err="1"/>
              <a:t>kollagen</a:t>
            </a:r>
            <a:r>
              <a:rPr lang="tr-TR" dirty="0"/>
              <a:t> ve </a:t>
            </a:r>
            <a:r>
              <a:rPr lang="tr-TR" dirty="0" err="1"/>
              <a:t>elastinde</a:t>
            </a:r>
            <a:endParaRPr lang="tr-TR" dirty="0"/>
          </a:p>
          <a:p>
            <a:pPr lvl="1"/>
            <a:r>
              <a:rPr lang="tr-TR" dirty="0" err="1"/>
              <a:t>İ</a:t>
            </a:r>
            <a:r>
              <a:rPr lang="tr-TR" dirty="0" err="1" smtClean="0"/>
              <a:t>zodesmosin</a:t>
            </a:r>
            <a:r>
              <a:rPr lang="tr-TR" dirty="0" smtClean="0"/>
              <a:t> </a:t>
            </a:r>
            <a:r>
              <a:rPr lang="tr-TR" dirty="0" err="1"/>
              <a:t>elastinde</a:t>
            </a:r>
            <a:r>
              <a:rPr lang="tr-TR" dirty="0" smtClean="0"/>
              <a:t>;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252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8971" y="873275"/>
            <a:ext cx="11059886" cy="1303867"/>
          </a:xfrm>
        </p:spPr>
        <p:txBody>
          <a:bodyPr>
            <a:normAutofit fontScale="90000"/>
          </a:bodyPr>
          <a:lstStyle/>
          <a:p>
            <a:r>
              <a:rPr lang="tr-TR" altLang="tr-TR" b="1" dirty="0">
                <a:solidFill>
                  <a:schemeClr val="tx1"/>
                </a:solidFill>
              </a:rPr>
              <a:t>Proteinlerde </a:t>
            </a:r>
            <a:r>
              <a:rPr lang="tr-TR" altLang="tr-TR" b="1" dirty="0" smtClean="0">
                <a:solidFill>
                  <a:schemeClr val="tx1"/>
                </a:solidFill>
              </a:rPr>
              <a:t>bulunmayan ancak </a:t>
            </a:r>
            <a:r>
              <a:rPr lang="tr-TR" altLang="tr-TR" b="1" dirty="0">
                <a:solidFill>
                  <a:schemeClr val="tx1"/>
                </a:solidFill>
              </a:rPr>
              <a:t>biyolojik önemi olan bazı amino asitler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 smtClean="0"/>
              <a:t>Gama-amino </a:t>
            </a:r>
            <a:r>
              <a:rPr lang="tr-TR" dirty="0" err="1"/>
              <a:t>butirik</a:t>
            </a:r>
            <a:r>
              <a:rPr lang="tr-TR" dirty="0"/>
              <a:t> asit (GABA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Beyin</a:t>
            </a:r>
            <a:r>
              <a:rPr lang="tr-TR" dirty="0"/>
              <a:t>, diğer dokular	      </a:t>
            </a:r>
            <a:endParaRPr lang="tr-TR" dirty="0" smtClean="0"/>
          </a:p>
          <a:p>
            <a:pPr lvl="1"/>
            <a:r>
              <a:rPr lang="tr-TR" dirty="0" err="1" smtClean="0"/>
              <a:t>Nörotransmitter</a:t>
            </a:r>
            <a:endParaRPr lang="tr-TR" dirty="0"/>
          </a:p>
          <a:p>
            <a:r>
              <a:rPr lang="tr-TR" dirty="0" err="1" smtClean="0"/>
              <a:t>Ornitin</a:t>
            </a:r>
            <a:r>
              <a:rPr lang="tr-TR" dirty="0"/>
              <a:t>				</a:t>
            </a:r>
            <a:endParaRPr lang="tr-TR" dirty="0" smtClean="0"/>
          </a:p>
          <a:p>
            <a:pPr lvl="1"/>
            <a:r>
              <a:rPr lang="tr-TR" dirty="0" smtClean="0"/>
              <a:t>Bazı </a:t>
            </a:r>
            <a:r>
              <a:rPr lang="tr-TR" dirty="0"/>
              <a:t>dokular		     </a:t>
            </a:r>
            <a:endParaRPr lang="tr-TR" dirty="0" smtClean="0"/>
          </a:p>
          <a:p>
            <a:pPr lvl="1"/>
            <a:r>
              <a:rPr lang="tr-TR" dirty="0" err="1" smtClean="0"/>
              <a:t>Metabolik</a:t>
            </a:r>
            <a:r>
              <a:rPr lang="tr-TR" dirty="0" smtClean="0"/>
              <a:t> ara ürün, </a:t>
            </a:r>
            <a:r>
              <a:rPr lang="tr-TR" dirty="0" err="1" smtClean="0"/>
              <a:t>arginin</a:t>
            </a:r>
            <a:r>
              <a:rPr lang="tr-TR" dirty="0" smtClean="0"/>
              <a:t> sentezi</a:t>
            </a:r>
          </a:p>
          <a:p>
            <a:r>
              <a:rPr lang="tr-TR" dirty="0"/>
              <a:t>Beta-</a:t>
            </a:r>
            <a:r>
              <a:rPr lang="tr-TR" dirty="0" err="1"/>
              <a:t>alanin</a:t>
            </a:r>
            <a:r>
              <a:rPr lang="tr-TR" dirty="0"/>
              <a:t>			</a:t>
            </a:r>
          </a:p>
          <a:p>
            <a:pPr lvl="1"/>
            <a:r>
              <a:rPr lang="tr-TR" dirty="0" err="1"/>
              <a:t>Koenzim</a:t>
            </a:r>
            <a:r>
              <a:rPr lang="tr-TR" dirty="0"/>
              <a:t>-A, </a:t>
            </a:r>
            <a:r>
              <a:rPr lang="tr-TR" dirty="0" err="1"/>
              <a:t>pantotenik</a:t>
            </a:r>
            <a:r>
              <a:rPr lang="tr-TR" dirty="0"/>
              <a:t> asit 	 </a:t>
            </a:r>
          </a:p>
          <a:p>
            <a:pPr lvl="1"/>
            <a:r>
              <a:rPr lang="tr-TR" dirty="0"/>
              <a:t>Yağ asidi </a:t>
            </a:r>
            <a:r>
              <a:rPr lang="tr-TR" dirty="0" err="1"/>
              <a:t>oksidasyonu</a:t>
            </a:r>
            <a:endParaRPr lang="tr-TR" dirty="0"/>
          </a:p>
          <a:p>
            <a:r>
              <a:rPr lang="tr-TR" dirty="0" err="1"/>
              <a:t>Dihidroksifenilalanin</a:t>
            </a:r>
            <a:r>
              <a:rPr lang="tr-TR" dirty="0"/>
              <a:t> (DOPA) </a:t>
            </a:r>
          </a:p>
          <a:p>
            <a:pPr lvl="1"/>
            <a:r>
              <a:rPr lang="tr-TR" dirty="0" smtClean="0"/>
              <a:t>Hücre</a:t>
            </a:r>
            <a:r>
              <a:rPr lang="tr-TR" dirty="0"/>
              <a:t>			</a:t>
            </a:r>
          </a:p>
          <a:p>
            <a:pPr lvl="1"/>
            <a:r>
              <a:rPr lang="tr-TR" dirty="0" err="1"/>
              <a:t>Melanin</a:t>
            </a:r>
            <a:r>
              <a:rPr lang="tr-TR" dirty="0"/>
              <a:t> sentezi</a:t>
            </a:r>
          </a:p>
          <a:p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54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0" y="5249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tr-TR" altLang="tr-TR" b="1" dirty="0">
                <a:solidFill>
                  <a:schemeClr val="tx1"/>
                </a:solidFill>
              </a:rPr>
              <a:t>Proteinlerde bulunmayan ancak biyolojik önemi olan bazı amino asitler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0" y="2453269"/>
            <a:ext cx="9601196" cy="3880624"/>
          </a:xfrm>
        </p:spPr>
        <p:txBody>
          <a:bodyPr>
            <a:normAutofit fontScale="70000" lnSpcReduction="20000"/>
          </a:bodyPr>
          <a:lstStyle/>
          <a:p>
            <a:r>
              <a:rPr lang="tr-TR" dirty="0" err="1" smtClean="0"/>
              <a:t>Taurin</a:t>
            </a:r>
            <a:r>
              <a:rPr lang="tr-TR" dirty="0" smtClean="0"/>
              <a:t> </a:t>
            </a:r>
            <a:r>
              <a:rPr lang="tr-TR" dirty="0"/>
              <a:t>			</a:t>
            </a:r>
            <a:endParaRPr lang="tr-TR" dirty="0" smtClean="0"/>
          </a:p>
          <a:p>
            <a:pPr lvl="1"/>
            <a:r>
              <a:rPr lang="tr-TR" dirty="0" smtClean="0"/>
              <a:t>Karaciğer</a:t>
            </a:r>
            <a:r>
              <a:rPr lang="tr-TR" dirty="0"/>
              <a:t>, Safra		             </a:t>
            </a:r>
            <a:endParaRPr lang="tr-TR" dirty="0" smtClean="0"/>
          </a:p>
          <a:p>
            <a:pPr lvl="1"/>
            <a:r>
              <a:rPr lang="tr-TR" dirty="0" smtClean="0"/>
              <a:t>Safra </a:t>
            </a:r>
            <a:r>
              <a:rPr lang="tr-TR" dirty="0"/>
              <a:t>asitleri metabolizması</a:t>
            </a:r>
          </a:p>
          <a:p>
            <a:endParaRPr lang="tr-TR" dirty="0"/>
          </a:p>
          <a:p>
            <a:r>
              <a:rPr lang="tr-TR" dirty="0" err="1"/>
              <a:t>Homosistein</a:t>
            </a:r>
            <a:r>
              <a:rPr lang="tr-TR" dirty="0"/>
              <a:t>		</a:t>
            </a:r>
            <a:endParaRPr lang="tr-TR" dirty="0" smtClean="0"/>
          </a:p>
          <a:p>
            <a:pPr lvl="1"/>
            <a:r>
              <a:rPr lang="tr-TR" dirty="0" smtClean="0"/>
              <a:t>Ara </a:t>
            </a:r>
            <a:r>
              <a:rPr lang="tr-TR" dirty="0" err="1" smtClean="0"/>
              <a:t>metabolik</a:t>
            </a:r>
            <a:r>
              <a:rPr lang="tr-TR" dirty="0" smtClean="0"/>
              <a:t> </a:t>
            </a:r>
            <a:r>
              <a:rPr lang="tr-TR" dirty="0"/>
              <a:t>ara </a:t>
            </a:r>
            <a:r>
              <a:rPr lang="tr-TR" dirty="0" smtClean="0"/>
              <a:t>ürün</a:t>
            </a:r>
          </a:p>
          <a:p>
            <a:r>
              <a:rPr lang="tr-TR" dirty="0" err="1" smtClean="0"/>
              <a:t>Sitrulin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/>
              <a:t>Metabolik</a:t>
            </a:r>
            <a:r>
              <a:rPr lang="tr-TR" dirty="0"/>
              <a:t> ara ürün  </a:t>
            </a:r>
            <a:endParaRPr lang="tr-TR" dirty="0" smtClean="0"/>
          </a:p>
          <a:p>
            <a:pPr lvl="1"/>
            <a:r>
              <a:rPr lang="tr-TR" dirty="0" err="1" smtClean="0"/>
              <a:t>Arginin</a:t>
            </a:r>
            <a:r>
              <a:rPr lang="tr-TR" dirty="0" smtClean="0"/>
              <a:t> sentezi</a:t>
            </a:r>
          </a:p>
          <a:p>
            <a:r>
              <a:rPr lang="tr-TR" dirty="0" err="1" smtClean="0"/>
              <a:t>Kreatinin</a:t>
            </a:r>
            <a:endParaRPr lang="tr-TR" dirty="0" smtClean="0"/>
          </a:p>
          <a:p>
            <a:r>
              <a:rPr lang="tr-TR" dirty="0" smtClean="0"/>
              <a:t>Kas, karaciğer </a:t>
            </a:r>
          </a:p>
          <a:p>
            <a:r>
              <a:rPr lang="tr-TR" dirty="0" smtClean="0"/>
              <a:t>Kas metabolizmasının önemli bir üyesi</a:t>
            </a:r>
            <a:endParaRPr lang="tr-TR" dirty="0"/>
          </a:p>
          <a:p>
            <a:endParaRPr lang="tr-TR" dirty="0" smtClean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23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Amino asitlerin genel fiziksel özellikleri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err="1" smtClean="0"/>
              <a:t>Çözünebilirlik</a:t>
            </a:r>
            <a:endParaRPr lang="tr-TR" dirty="0" smtClean="0"/>
          </a:p>
          <a:p>
            <a:pPr lvl="1"/>
            <a:r>
              <a:rPr lang="tr-TR" dirty="0" smtClean="0"/>
              <a:t>G</a:t>
            </a:r>
            <a:r>
              <a:rPr lang="tr-TR" dirty="0"/>
              <a:t>, A, P, </a:t>
            </a:r>
            <a:r>
              <a:rPr lang="tr-TR" dirty="0" err="1"/>
              <a:t>Hyp</a:t>
            </a:r>
            <a:r>
              <a:rPr lang="tr-TR" dirty="0"/>
              <a:t>, T hariç susuz az çözünürler; </a:t>
            </a:r>
            <a:endParaRPr lang="tr-TR" dirty="0" smtClean="0"/>
          </a:p>
          <a:p>
            <a:pPr lvl="1"/>
            <a:r>
              <a:rPr lang="tr-TR" dirty="0"/>
              <a:t>S</a:t>
            </a:r>
            <a:r>
              <a:rPr lang="tr-TR" dirty="0" smtClean="0"/>
              <a:t>uda</a:t>
            </a:r>
            <a:r>
              <a:rPr lang="tr-TR" dirty="0"/>
              <a:t>, asitte ve alkalide </a:t>
            </a:r>
            <a:r>
              <a:rPr lang="tr-TR" dirty="0" smtClean="0"/>
              <a:t>çözünür</a:t>
            </a:r>
          </a:p>
          <a:p>
            <a:pPr lvl="1"/>
            <a:r>
              <a:rPr lang="tr-TR" dirty="0" smtClean="0"/>
              <a:t>Etil </a:t>
            </a:r>
            <a:r>
              <a:rPr lang="tr-TR" dirty="0"/>
              <a:t>alkolde az çözünürler, eter, benzen ve kloroform </a:t>
            </a:r>
            <a:r>
              <a:rPr lang="tr-TR" dirty="0" err="1"/>
              <a:t>vb</a:t>
            </a:r>
            <a:r>
              <a:rPr lang="tr-TR" dirty="0"/>
              <a:t> organik çözücülerde hiç çözünmezler. </a:t>
            </a:r>
            <a:endParaRPr lang="tr-TR" dirty="0" smtClean="0"/>
          </a:p>
          <a:p>
            <a:pPr lvl="1"/>
            <a:r>
              <a:rPr lang="tr-TR" dirty="0" smtClean="0"/>
              <a:t>Bazıları </a:t>
            </a:r>
            <a:r>
              <a:rPr lang="tr-TR" dirty="0"/>
              <a:t>(C,Y, L) bağırsak sindirim ürünlerinde yada proteinlerin bakteriyel ürünlerinde veya anormal miktarda atılma halinde idrarda kendiliğinden kristalleşirler (</a:t>
            </a:r>
            <a:r>
              <a:rPr lang="tr-TR" dirty="0" err="1"/>
              <a:t>sistinüri</a:t>
            </a:r>
            <a:r>
              <a:rPr lang="tr-TR" dirty="0"/>
              <a:t> </a:t>
            </a:r>
            <a:r>
              <a:rPr lang="tr-TR" dirty="0" err="1"/>
              <a:t>vb</a:t>
            </a:r>
            <a:r>
              <a:rPr lang="tr-TR" dirty="0"/>
              <a:t>).</a:t>
            </a:r>
          </a:p>
          <a:p>
            <a:r>
              <a:rPr lang="tr-TR" b="1" dirty="0"/>
              <a:t>Erime </a:t>
            </a:r>
            <a:r>
              <a:rPr lang="tr-TR" b="1" dirty="0" smtClean="0"/>
              <a:t>noktası</a:t>
            </a:r>
            <a:r>
              <a:rPr lang="tr-TR" dirty="0" smtClean="0"/>
              <a:t> </a:t>
            </a:r>
            <a:r>
              <a:rPr lang="tr-TR" dirty="0" err="1"/>
              <a:t>AA’ler</a:t>
            </a:r>
            <a:r>
              <a:rPr lang="tr-TR" dirty="0"/>
              <a:t> yüksek erime noktasına (&gt;200 </a:t>
            </a:r>
            <a:r>
              <a:rPr lang="tr-TR" baseline="30000" dirty="0" err="1"/>
              <a:t>o</a:t>
            </a:r>
            <a:r>
              <a:rPr lang="tr-TR" dirty="0" err="1"/>
              <a:t>C</a:t>
            </a:r>
            <a:r>
              <a:rPr lang="tr-TR" dirty="0"/>
              <a:t>) sahiptirler ve kaynama noktaları yoktur. Ancak erime noktası civarında </a:t>
            </a:r>
            <a:r>
              <a:rPr lang="tr-TR" dirty="0" err="1"/>
              <a:t>aa’ler</a:t>
            </a:r>
            <a:r>
              <a:rPr lang="tr-TR" dirty="0"/>
              <a:t> özelliklerini yitirdiklerinden kesin olarak erime </a:t>
            </a:r>
            <a:r>
              <a:rPr lang="tr-TR" dirty="0" err="1"/>
              <a:t>noktası’nın</a:t>
            </a:r>
            <a:r>
              <a:rPr lang="tr-TR" dirty="0"/>
              <a:t> tayini mümkün değildir. </a:t>
            </a:r>
          </a:p>
          <a:p>
            <a:r>
              <a:rPr lang="tr-TR" dirty="0" err="1"/>
              <a:t>Tad</a:t>
            </a:r>
            <a:r>
              <a:rPr lang="tr-TR" dirty="0"/>
              <a:t>: </a:t>
            </a:r>
            <a:r>
              <a:rPr lang="tr-TR" dirty="0" err="1"/>
              <a:t>G,A,V,P,Hyp,S,W,H</a:t>
            </a:r>
            <a:r>
              <a:rPr lang="tr-TR" dirty="0"/>
              <a:t> </a:t>
            </a:r>
            <a:r>
              <a:rPr lang="tr-TR" dirty="0" smtClean="0"/>
              <a:t> (tatlı)    </a:t>
            </a:r>
            <a:r>
              <a:rPr lang="tr-TR" dirty="0"/>
              <a:t>İ,R </a:t>
            </a:r>
            <a:r>
              <a:rPr lang="tr-TR" dirty="0" smtClean="0"/>
              <a:t> (acı)    L (tatsız)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20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Amfoter</a:t>
            </a:r>
            <a:r>
              <a:rPr lang="tr-TR" dirty="0"/>
              <a:t> özellik (=</a:t>
            </a:r>
            <a:r>
              <a:rPr lang="tr-TR" dirty="0" err="1"/>
              <a:t>Amfolit</a:t>
            </a:r>
            <a:r>
              <a:rPr lang="tr-TR" dirty="0"/>
              <a:t>): </a:t>
            </a:r>
            <a:r>
              <a:rPr lang="tr-TR" dirty="0" err="1"/>
              <a:t>AA’ler</a:t>
            </a:r>
            <a:r>
              <a:rPr lang="tr-TR" dirty="0"/>
              <a:t> </a:t>
            </a:r>
            <a:r>
              <a:rPr lang="tr-TR" dirty="0" err="1"/>
              <a:t>amfolit</a:t>
            </a:r>
            <a:r>
              <a:rPr lang="tr-TR" dirty="0"/>
              <a:t> olarak da bilinirler. Hem asitlerle </a:t>
            </a:r>
            <a:r>
              <a:rPr lang="tr-TR" dirty="0" err="1"/>
              <a:t>hemde</a:t>
            </a:r>
            <a:r>
              <a:rPr lang="tr-TR" dirty="0"/>
              <a:t> bazlarla reaksiyona girerek tuz oluştururlar. </a:t>
            </a:r>
          </a:p>
          <a:p>
            <a:r>
              <a:rPr lang="tr-TR" dirty="0" err="1"/>
              <a:t>AA’ler</a:t>
            </a:r>
            <a:r>
              <a:rPr lang="tr-TR" dirty="0"/>
              <a:t> </a:t>
            </a:r>
            <a:r>
              <a:rPr lang="tr-TR" dirty="0" err="1"/>
              <a:t>vb</a:t>
            </a:r>
            <a:r>
              <a:rPr lang="tr-TR" dirty="0"/>
              <a:t> </a:t>
            </a:r>
            <a:r>
              <a:rPr lang="tr-TR" dirty="0" err="1"/>
              <a:t>amfoter</a:t>
            </a:r>
            <a:r>
              <a:rPr lang="tr-TR" dirty="0"/>
              <a:t> elektrolitler canlı organizmalarda asit-baz dengesinde önemli birer tampon olarak görev alırlar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69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kimyasal özellikler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AA’lerin</a:t>
            </a:r>
            <a:r>
              <a:rPr lang="tr-TR" dirty="0"/>
              <a:t> kendilerine özgü kimyasal tepkimeleri vardır. Bütün </a:t>
            </a:r>
            <a:r>
              <a:rPr lang="tr-TR" dirty="0" err="1"/>
              <a:t>aa’ler</a:t>
            </a:r>
            <a:r>
              <a:rPr lang="tr-TR" dirty="0"/>
              <a:t> -amino ve </a:t>
            </a:r>
            <a:r>
              <a:rPr lang="tr-TR" dirty="0" smtClean="0"/>
              <a:t>alfa-karboksil </a:t>
            </a:r>
            <a:r>
              <a:rPr lang="tr-TR" dirty="0"/>
              <a:t>grupları taşıdıklarından bu grupların genel kimyasal tepkimelerini verirler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1. Karboksil grubuna ait tepkimeler</a:t>
            </a:r>
          </a:p>
          <a:p>
            <a:r>
              <a:rPr lang="tr-TR" dirty="0" err="1"/>
              <a:t>Kelat</a:t>
            </a:r>
            <a:r>
              <a:rPr lang="tr-TR" dirty="0"/>
              <a:t> oluşumu (-NH2 grubuna da ait)</a:t>
            </a:r>
          </a:p>
          <a:p>
            <a:r>
              <a:rPr lang="tr-TR" dirty="0"/>
              <a:t>Tuz oluşumu</a:t>
            </a:r>
          </a:p>
          <a:p>
            <a:r>
              <a:rPr lang="tr-TR" dirty="0" err="1"/>
              <a:t>Esterleşme</a:t>
            </a:r>
            <a:r>
              <a:rPr lang="tr-TR" dirty="0"/>
              <a:t> </a:t>
            </a:r>
          </a:p>
          <a:p>
            <a:r>
              <a:rPr lang="tr-TR" dirty="0" err="1"/>
              <a:t>Amid</a:t>
            </a:r>
            <a:r>
              <a:rPr lang="tr-TR" dirty="0"/>
              <a:t> bağı (</a:t>
            </a:r>
            <a:r>
              <a:rPr lang="tr-TR" dirty="0" err="1"/>
              <a:t>peptid</a:t>
            </a:r>
            <a:r>
              <a:rPr lang="tr-TR" dirty="0"/>
              <a:t> bağı) oluşumu </a:t>
            </a:r>
          </a:p>
          <a:p>
            <a:r>
              <a:rPr lang="tr-TR" dirty="0" err="1"/>
              <a:t>Dekarboksilasyon</a:t>
            </a:r>
            <a:r>
              <a:rPr lang="tr-TR" dirty="0"/>
              <a:t>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7632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Kelat</a:t>
            </a:r>
            <a:r>
              <a:rPr lang="tr-TR" dirty="0"/>
              <a:t> (</a:t>
            </a:r>
            <a:r>
              <a:rPr lang="tr-TR" dirty="0" err="1"/>
              <a:t>şelat</a:t>
            </a:r>
            <a:r>
              <a:rPr lang="tr-TR" dirty="0"/>
              <a:t>) oluşumu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Önemli bazı ağır metaller (Fe++ </a:t>
            </a:r>
            <a:r>
              <a:rPr lang="tr-TR" dirty="0" err="1"/>
              <a:t>Co</a:t>
            </a:r>
            <a:r>
              <a:rPr lang="tr-TR" dirty="0"/>
              <a:t>++ Cu++ Mn++ </a:t>
            </a:r>
            <a:r>
              <a:rPr lang="tr-TR" dirty="0" err="1"/>
              <a:t>Zn</a:t>
            </a:r>
            <a:r>
              <a:rPr lang="tr-TR" dirty="0"/>
              <a:t>++ </a:t>
            </a:r>
            <a:r>
              <a:rPr lang="tr-TR" dirty="0" err="1"/>
              <a:t>vb</a:t>
            </a:r>
            <a:r>
              <a:rPr lang="tr-TR" dirty="0"/>
              <a:t>) amino asitlerle </a:t>
            </a:r>
            <a:r>
              <a:rPr lang="tr-TR" dirty="0" err="1"/>
              <a:t>kelatlanarak</a:t>
            </a:r>
            <a:r>
              <a:rPr lang="tr-TR" dirty="0"/>
              <a:t> kompleks bileşik oluştururlar </a:t>
            </a:r>
          </a:p>
          <a:p>
            <a:r>
              <a:rPr lang="tr-TR" dirty="0"/>
              <a:t>Burada -COOH, -NH2 ve R yan zincirdeki çeşitli gruplar </a:t>
            </a:r>
            <a:r>
              <a:rPr lang="tr-TR" dirty="0" smtClean="0"/>
              <a:t>(-</a:t>
            </a:r>
            <a:r>
              <a:rPr lang="tr-TR" dirty="0"/>
              <a:t>SH </a:t>
            </a:r>
            <a:r>
              <a:rPr lang="tr-TR" dirty="0" err="1"/>
              <a:t>vb</a:t>
            </a:r>
            <a:r>
              <a:rPr lang="tr-TR" dirty="0"/>
              <a:t>) ortaklaşa olaya karışırlar</a:t>
            </a:r>
          </a:p>
        </p:txBody>
      </p:sp>
    </p:spTree>
    <p:extLst>
      <p:ext uri="{BB962C8B-B14F-4D97-AF65-F5344CB8AC3E}">
        <p14:creationId xmlns:p14="http://schemas.microsoft.com/office/powerpoint/2010/main" val="1440965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Tuz Oluşumu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Amfolit</a:t>
            </a:r>
            <a:r>
              <a:rPr lang="tr-TR" dirty="0"/>
              <a:t> moleküllerde hem bazik hem de asidik gruplar bulunduğundan asitlerle ve bazlarla tuz oluştururlar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395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Esterleşme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Asitlerin alkollerle yapmış oldukları bileşiklere ester denir. </a:t>
            </a:r>
          </a:p>
          <a:p>
            <a:r>
              <a:rPr lang="tr-TR" dirty="0"/>
              <a:t>Diğer asitler gibi amino asitler de alkollerle </a:t>
            </a:r>
            <a:r>
              <a:rPr lang="tr-TR" dirty="0" err="1"/>
              <a:t>esterleşebilirler</a:t>
            </a:r>
            <a:r>
              <a:rPr lang="tr-TR" dirty="0"/>
              <a:t>. </a:t>
            </a:r>
          </a:p>
          <a:p>
            <a:r>
              <a:rPr lang="tr-TR" dirty="0"/>
              <a:t>Organik </a:t>
            </a:r>
            <a:r>
              <a:rPr lang="tr-TR" dirty="0" err="1"/>
              <a:t>peptidlerin</a:t>
            </a:r>
            <a:r>
              <a:rPr lang="tr-TR" dirty="0"/>
              <a:t> sentezinde bu tepkimelerden yararlanılır.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1991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Redüksiyon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Amino asitler lityum </a:t>
            </a:r>
            <a:r>
              <a:rPr lang="tr-TR" dirty="0" err="1"/>
              <a:t>borohidrür</a:t>
            </a:r>
            <a:r>
              <a:rPr lang="tr-TR" dirty="0"/>
              <a:t> ile muamele edildiğinde –COOH grubu alkol grubuna </a:t>
            </a:r>
            <a:r>
              <a:rPr lang="tr-TR" dirty="0" smtClean="0"/>
              <a:t>(- </a:t>
            </a:r>
            <a:r>
              <a:rPr lang="tr-TR" dirty="0"/>
              <a:t>RCH2OH) </a:t>
            </a:r>
            <a:r>
              <a:rPr lang="tr-TR" dirty="0" err="1"/>
              <a:t>redüklenir</a:t>
            </a:r>
            <a:endParaRPr lang="tr-T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67175" y="4076700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LiBH</a:t>
            </a:r>
            <a:r>
              <a:rPr kumimoji="0" lang="tr-TR" altLang="tr-TR" sz="18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883275" y="3835400"/>
            <a:ext cx="1855788" cy="1465263"/>
            <a:chOff x="509" y="358"/>
            <a:chExt cx="1169" cy="923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09" y="358"/>
              <a:ext cx="1169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0033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	</a:t>
              </a: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C</a:t>
              </a:r>
              <a:r>
                <a:rPr kumimoji="0" lang="tr-TR" altLang="tr-TR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H</a:t>
              </a:r>
              <a:r>
                <a:rPr kumimoji="0" lang="tr-TR" altLang="tr-TR" sz="1800" b="1" i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2</a:t>
              </a: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OH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 </a:t>
              </a: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H</a:t>
              </a:r>
              <a:r>
                <a:rPr kumimoji="0" lang="tr-TR" altLang="tr-TR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</a:t>
              </a: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N –  C – H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	R</a:t>
              </a: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165" y="563"/>
              <a:ext cx="0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174" y="916"/>
              <a:ext cx="0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1187450" y="3835400"/>
            <a:ext cx="1784350" cy="1465263"/>
            <a:chOff x="509" y="358"/>
            <a:chExt cx="1124" cy="923"/>
          </a:xfrm>
        </p:grpSpPr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509" y="358"/>
              <a:ext cx="112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0033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	</a:t>
              </a: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COOH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H</a:t>
              </a:r>
              <a:r>
                <a:rPr kumimoji="0" lang="tr-TR" altLang="tr-TR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</a:t>
              </a: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N –   C –   H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	R</a:t>
              </a: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165" y="563"/>
              <a:ext cx="0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174" y="916"/>
              <a:ext cx="0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3779838" y="4508500"/>
            <a:ext cx="1655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795963" y="5248275"/>
            <a:ext cx="267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Amino-alkol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(</a:t>
            </a:r>
            <a:r>
              <a:rPr kumimoji="0" lang="tr-TR" alt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kolamin</a:t>
            </a:r>
            <a:r>
              <a:rPr kumimoji="0" lang="tr-TR" alt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tr-TR" alt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etanolamin</a:t>
            </a:r>
            <a:r>
              <a:rPr kumimoji="0" lang="tr-TR" alt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vb</a:t>
            </a:r>
            <a:r>
              <a:rPr kumimoji="0" lang="tr-TR" alt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527175" y="53213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Amino asit</a:t>
            </a:r>
          </a:p>
        </p:txBody>
      </p:sp>
    </p:spTree>
    <p:extLst>
      <p:ext uri="{BB962C8B-B14F-4D97-AF65-F5344CB8AC3E}">
        <p14:creationId xmlns:p14="http://schemas.microsoft.com/office/powerpoint/2010/main" val="386741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Konu Başlıkları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altLang="tr-TR" dirty="0"/>
              <a:t>I. Amino asitler</a:t>
            </a:r>
          </a:p>
          <a:p>
            <a:pPr lvl="1"/>
            <a:r>
              <a:rPr lang="tr-TR" altLang="tr-TR" dirty="0"/>
              <a:t>Kimyasal Yapıları</a:t>
            </a:r>
          </a:p>
          <a:p>
            <a:pPr lvl="1"/>
            <a:r>
              <a:rPr lang="tr-TR" altLang="tr-TR" dirty="0"/>
              <a:t>Sınıflandırılmaları</a:t>
            </a:r>
          </a:p>
          <a:p>
            <a:pPr lvl="1"/>
            <a:r>
              <a:rPr lang="tr-TR" altLang="tr-TR" dirty="0"/>
              <a:t>Proteinlerin yapısına giren amino asitler </a:t>
            </a:r>
          </a:p>
          <a:p>
            <a:pPr lvl="1"/>
            <a:r>
              <a:rPr lang="tr-TR" altLang="tr-TR" dirty="0"/>
              <a:t>Fiziksel ve Kimyasal Özellikleri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9196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Amid</a:t>
            </a:r>
            <a:r>
              <a:rPr lang="tr-TR" dirty="0"/>
              <a:t> (</a:t>
            </a:r>
            <a:r>
              <a:rPr lang="tr-TR" dirty="0" err="1"/>
              <a:t>peptid</a:t>
            </a:r>
            <a:r>
              <a:rPr lang="tr-TR" dirty="0"/>
              <a:t>) oluşumu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AA’in -COOH grubu –NH2 grubuna sahip komşu bir –NH2 vericisi ile reaksiyona girerek </a:t>
            </a:r>
            <a:r>
              <a:rPr lang="tr-TR" dirty="0" err="1"/>
              <a:t>amid</a:t>
            </a:r>
            <a:r>
              <a:rPr lang="tr-TR" dirty="0"/>
              <a:t> bağı oluşturabilir. </a:t>
            </a:r>
          </a:p>
          <a:p>
            <a:r>
              <a:rPr lang="tr-TR" dirty="0"/>
              <a:t>Bazı </a:t>
            </a:r>
            <a:r>
              <a:rPr lang="tr-TR" dirty="0" err="1"/>
              <a:t>aa’lerin</a:t>
            </a:r>
            <a:r>
              <a:rPr lang="tr-TR" dirty="0"/>
              <a:t> </a:t>
            </a:r>
            <a:r>
              <a:rPr lang="tr-TR" dirty="0" err="1"/>
              <a:t>amidleri</a:t>
            </a:r>
            <a:r>
              <a:rPr lang="tr-TR" dirty="0"/>
              <a:t> (</a:t>
            </a:r>
            <a:r>
              <a:rPr lang="tr-TR" dirty="0" err="1"/>
              <a:t>glutamin</a:t>
            </a:r>
            <a:r>
              <a:rPr lang="tr-TR" dirty="0"/>
              <a:t>, </a:t>
            </a:r>
            <a:r>
              <a:rPr lang="tr-TR" dirty="0" err="1"/>
              <a:t>asparajin</a:t>
            </a:r>
            <a:r>
              <a:rPr lang="tr-TR" dirty="0"/>
              <a:t>, </a:t>
            </a:r>
            <a:r>
              <a:rPr lang="tr-TR" dirty="0" err="1"/>
              <a:t>glisinamid</a:t>
            </a:r>
            <a:r>
              <a:rPr lang="tr-TR" dirty="0"/>
              <a:t>, </a:t>
            </a:r>
            <a:r>
              <a:rPr lang="tr-TR" dirty="0" err="1"/>
              <a:t>valinamid</a:t>
            </a:r>
            <a:r>
              <a:rPr lang="tr-TR" dirty="0"/>
              <a:t>) çok önemlidir.</a:t>
            </a:r>
          </a:p>
          <a:p>
            <a:r>
              <a:rPr lang="tr-TR" dirty="0" err="1"/>
              <a:t>Glisinamid</a:t>
            </a:r>
            <a:r>
              <a:rPr lang="tr-TR" dirty="0"/>
              <a:t> nükleik asitlerdeki </a:t>
            </a:r>
            <a:r>
              <a:rPr lang="tr-TR" dirty="0" err="1"/>
              <a:t>purin</a:t>
            </a:r>
            <a:r>
              <a:rPr lang="tr-TR" dirty="0"/>
              <a:t> bazların sentezinde bir ara maddedir. </a:t>
            </a:r>
            <a:r>
              <a:rPr lang="tr-TR" dirty="0" err="1"/>
              <a:t>Glutamin</a:t>
            </a:r>
            <a:r>
              <a:rPr lang="tr-TR" dirty="0"/>
              <a:t>, amonyağın kanda taşınma şeklidir.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1707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Amid</a:t>
            </a:r>
            <a:r>
              <a:rPr lang="tr-TR" dirty="0"/>
              <a:t> (</a:t>
            </a:r>
            <a:r>
              <a:rPr lang="tr-TR" dirty="0" err="1"/>
              <a:t>peptid</a:t>
            </a:r>
            <a:r>
              <a:rPr lang="tr-TR" dirty="0"/>
              <a:t>) oluşumu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746704" y="2868839"/>
            <a:ext cx="8424863" cy="1135063"/>
            <a:chOff x="295" y="2307"/>
            <a:chExt cx="5307" cy="71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5" y="2445"/>
              <a:ext cx="530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      </a:t>
              </a: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R</a:t>
              </a:r>
              <a:r>
                <a:rPr kumimoji="0" lang="tr-TR" altLang="tr-TR" sz="1800" b="0" i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1</a:t>
              </a: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-CH(NH</a:t>
              </a:r>
              <a:r>
                <a:rPr kumimoji="0" lang="tr-TR" altLang="tr-TR" sz="1800" b="0" i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2</a:t>
              </a: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)-COOH + H</a:t>
              </a:r>
              <a:r>
                <a:rPr kumimoji="0" lang="tr-TR" altLang="tr-TR" sz="1800" b="0" i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2</a:t>
              </a: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N - R</a:t>
              </a:r>
              <a:r>
                <a:rPr kumimoji="0" lang="tr-TR" altLang="tr-TR" sz="1800" b="0" i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2</a:t>
              </a: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                 R</a:t>
              </a:r>
              <a:r>
                <a:rPr kumimoji="0" lang="tr-TR" altLang="tr-TR" sz="1800" b="0" i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1</a:t>
              </a: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-CH(NH</a:t>
              </a:r>
              <a:r>
                <a:rPr kumimoji="0" lang="tr-TR" altLang="tr-TR" sz="1800" b="0" i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2</a:t>
              </a: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)-CO       NH - R</a:t>
              </a:r>
              <a:r>
                <a:rPr kumimoji="0" lang="tr-TR" altLang="tr-TR" sz="1800" b="0" i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                                                                                                                               								          </a:t>
              </a:r>
              <a:r>
                <a:rPr kumimoji="0" lang="tr-TR" altLang="tr-TR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Amid</a:t>
              </a:r>
              <a:r>
                <a:rPr kumimoji="0" lang="tr-TR" altLang="tr-TR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</a:rPr>
                <a:t> bağı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922" y="2571"/>
              <a:ext cx="4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Arc 8"/>
            <p:cNvSpPr>
              <a:spLocks/>
            </p:cNvSpPr>
            <p:nvPr/>
          </p:nvSpPr>
          <p:spPr bwMode="auto">
            <a:xfrm flipV="1">
              <a:off x="3041" y="2454"/>
              <a:ext cx="167" cy="113"/>
            </a:xfrm>
            <a:custGeom>
              <a:avLst/>
              <a:gdLst>
                <a:gd name="T0" fmla="*/ 37 w 21583"/>
                <a:gd name="T1" fmla="*/ 0 h 21060"/>
                <a:gd name="T2" fmla="*/ 167 w 21583"/>
                <a:gd name="T3" fmla="*/ 108 h 21060"/>
                <a:gd name="T4" fmla="*/ 0 w 21583"/>
                <a:gd name="T5" fmla="*/ 113 h 210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3" h="21060" fill="none" extrusionOk="0">
                  <a:moveTo>
                    <a:pt x="4800" y="0"/>
                  </a:moveTo>
                  <a:cubicBezTo>
                    <a:pt x="14320" y="2170"/>
                    <a:pt x="21200" y="10456"/>
                    <a:pt x="21583" y="20211"/>
                  </a:cubicBezTo>
                </a:path>
                <a:path w="21583" h="21060" stroke="0" extrusionOk="0">
                  <a:moveTo>
                    <a:pt x="4800" y="0"/>
                  </a:moveTo>
                  <a:cubicBezTo>
                    <a:pt x="14320" y="2170"/>
                    <a:pt x="21200" y="10456"/>
                    <a:pt x="21583" y="20211"/>
                  </a:cubicBezTo>
                  <a:lnTo>
                    <a:pt x="0" y="2106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4558" y="2561"/>
              <a:ext cx="227" cy="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Arc 10"/>
            <p:cNvSpPr>
              <a:spLocks/>
            </p:cNvSpPr>
            <p:nvPr/>
          </p:nvSpPr>
          <p:spPr bwMode="auto">
            <a:xfrm flipH="1" flipV="1">
              <a:off x="4639" y="2596"/>
              <a:ext cx="191" cy="244"/>
            </a:xfrm>
            <a:custGeom>
              <a:avLst/>
              <a:gdLst>
                <a:gd name="T0" fmla="*/ 0 w 23515"/>
                <a:gd name="T1" fmla="*/ 1 h 21600"/>
                <a:gd name="T2" fmla="*/ 191 w 23515"/>
                <a:gd name="T3" fmla="*/ 244 h 21600"/>
                <a:gd name="T4" fmla="*/ 16 w 23515"/>
                <a:gd name="T5" fmla="*/ 24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515" h="21600" fill="none" extrusionOk="0">
                  <a:moveTo>
                    <a:pt x="0" y="85"/>
                  </a:moveTo>
                  <a:cubicBezTo>
                    <a:pt x="636" y="28"/>
                    <a:pt x="1275" y="-1"/>
                    <a:pt x="1915" y="0"/>
                  </a:cubicBezTo>
                  <a:cubicBezTo>
                    <a:pt x="13844" y="0"/>
                    <a:pt x="23515" y="9670"/>
                    <a:pt x="23515" y="21600"/>
                  </a:cubicBezTo>
                </a:path>
                <a:path w="23515" h="21600" stroke="0" extrusionOk="0">
                  <a:moveTo>
                    <a:pt x="0" y="85"/>
                  </a:moveTo>
                  <a:cubicBezTo>
                    <a:pt x="636" y="28"/>
                    <a:pt x="1275" y="-1"/>
                    <a:pt x="1915" y="0"/>
                  </a:cubicBezTo>
                  <a:cubicBezTo>
                    <a:pt x="13844" y="0"/>
                    <a:pt x="23515" y="9670"/>
                    <a:pt x="23515" y="21600"/>
                  </a:cubicBezTo>
                  <a:lnTo>
                    <a:pt x="1915" y="2160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prstDash val="sysDot"/>
              <a:round/>
              <a:headEnd type="arrow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140" y="2307"/>
              <a:ext cx="330" cy="171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H</a:t>
              </a:r>
              <a:r>
                <a:rPr kumimoji="0" lang="tr-TR" altLang="tr-TR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</a:t>
              </a:r>
              <a:r>
                <a:rPr kumimoji="0" lang="tr-TR" altLang="tr-T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4341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Amino asitlerin </a:t>
            </a:r>
            <a:r>
              <a:rPr lang="tr-TR" dirty="0" err="1"/>
              <a:t>Polipeptidlere</a:t>
            </a:r>
            <a:r>
              <a:rPr lang="tr-TR" dirty="0"/>
              <a:t> </a:t>
            </a:r>
            <a:r>
              <a:rPr lang="tr-TR" dirty="0" err="1"/>
              <a:t>polimerizasyonu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Amino asitlerin </a:t>
            </a:r>
            <a:r>
              <a:rPr lang="tr-TR" dirty="0" err="1"/>
              <a:t>polipeptid</a:t>
            </a:r>
            <a:r>
              <a:rPr lang="tr-TR" dirty="0"/>
              <a:t> yapıya </a:t>
            </a:r>
            <a:r>
              <a:rPr lang="tr-TR" dirty="0" err="1"/>
              <a:t>polimerizasyonu</a:t>
            </a:r>
            <a:r>
              <a:rPr lang="tr-TR" dirty="0"/>
              <a:t> bir amino asidin       –COOH grubu (yada </a:t>
            </a:r>
            <a:r>
              <a:rPr lang="tr-TR" dirty="0" err="1"/>
              <a:t>polipeptidin</a:t>
            </a:r>
            <a:r>
              <a:rPr lang="tr-TR" dirty="0"/>
              <a:t> kendisi) ile bir diğerinin –NH2 grubu arasından su çıkışı ile olur </a:t>
            </a:r>
          </a:p>
          <a:p>
            <a:r>
              <a:rPr lang="tr-TR" dirty="0"/>
              <a:t>Bu reaksiyondan bir </a:t>
            </a:r>
            <a:r>
              <a:rPr lang="tr-TR" dirty="0" err="1"/>
              <a:t>peptid</a:t>
            </a:r>
            <a:r>
              <a:rPr lang="tr-TR" dirty="0"/>
              <a:t> bağı meydana gelir. </a:t>
            </a:r>
          </a:p>
          <a:p>
            <a:r>
              <a:rPr lang="tr-TR" dirty="0"/>
              <a:t>Hücrelerde, bu reaksiyon enzim ve ribozomlarla </a:t>
            </a:r>
            <a:r>
              <a:rPr lang="tr-TR" dirty="0" err="1"/>
              <a:t>katalizlenir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7578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Protein Fonksiyonu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Proteinler çeşitli biyolojik görevlere sahip çok kompleks moleküllerdir</a:t>
            </a:r>
          </a:p>
          <a:p>
            <a:r>
              <a:rPr lang="tr-TR" dirty="0"/>
              <a:t>Farklı proteinler amino asitlerin farklı dizilişiyle </a:t>
            </a:r>
            <a:r>
              <a:rPr lang="tr-TR" dirty="0" smtClean="0"/>
              <a:t>mümkündür</a:t>
            </a:r>
            <a:endParaRPr lang="tr-TR" dirty="0"/>
          </a:p>
          <a:p>
            <a:r>
              <a:rPr lang="tr-TR" dirty="0"/>
              <a:t>Sindirim enzimleri, biyolojik deterjan, pupa, yün, tırnak, boynuz, et, yumurta akı, dokuma kumaşlar (bitkisel protein) örnek oluşturur.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3901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671316"/>
              </p:ext>
            </p:extLst>
          </p:nvPr>
        </p:nvGraphicFramePr>
        <p:xfrm>
          <a:off x="1511981" y="2438400"/>
          <a:ext cx="9264876" cy="3811848"/>
        </p:xfrm>
        <a:graphic>
          <a:graphicData uri="http://schemas.openxmlformats.org/drawingml/2006/table">
            <a:tbl>
              <a:tblPr/>
              <a:tblGrid>
                <a:gridCol w="362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4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0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628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Protein tipi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Örnek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Durum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28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Katalizör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Enzimler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Mide pepsin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28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Taşıma-Depolama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Hb, Mb, Tf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Eritrosit, kan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28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Koordineli hareket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Aktin, miyozin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Kaslar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13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Mekanik destek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Kollagen, elastin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Kemik,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tendon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28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İmmun koruma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Antikor, fibrinojen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Kan,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613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Sinirsel iletim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Rodopsin, reseptör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Retina, hücre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613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Büyüme-farklılaşma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kontrolu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Hormonlar,        G-proteinler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Kan, hücre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613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Ekzotik proteinler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Antifriz proteinler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Dokular (balık)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628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 pıhtılaşma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Trombin, Fibrin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628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Pompa veya kanal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Na-K-ATP’az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Hücre zarı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1984918" y="1393902"/>
            <a:ext cx="250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b="1" dirty="0"/>
              <a:t>Protein Fonksiyonu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1215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Proteinlerin Genel Özellikleri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Yapı: 20 </a:t>
            </a:r>
            <a:r>
              <a:rPr lang="tr-TR" dirty="0" err="1"/>
              <a:t>aa</a:t>
            </a:r>
            <a:r>
              <a:rPr lang="tr-TR" dirty="0"/>
              <a:t> repertuvarından oluşan dallanmamış polimerler </a:t>
            </a:r>
          </a:p>
          <a:p>
            <a:r>
              <a:rPr lang="tr-TR" dirty="0"/>
              <a:t>Boyut: Bir </a:t>
            </a:r>
            <a:r>
              <a:rPr lang="tr-TR" dirty="0" err="1"/>
              <a:t>polipeptidde</a:t>
            </a:r>
            <a:r>
              <a:rPr lang="tr-TR" dirty="0"/>
              <a:t> </a:t>
            </a:r>
            <a:r>
              <a:rPr lang="tr-TR" dirty="0" err="1"/>
              <a:t>aa</a:t>
            </a:r>
            <a:r>
              <a:rPr lang="tr-TR" dirty="0"/>
              <a:t> sayısı 50-38000 arasında değişir Bu moleküllerin kütleleri 6-4200 </a:t>
            </a:r>
            <a:r>
              <a:rPr lang="tr-TR" dirty="0" err="1"/>
              <a:t>kDa</a:t>
            </a:r>
            <a:r>
              <a:rPr lang="tr-TR" dirty="0"/>
              <a:t> arasındadır</a:t>
            </a:r>
          </a:p>
          <a:p>
            <a:r>
              <a:rPr lang="tr-TR" dirty="0"/>
              <a:t>Organizasyon: Kompleks proteinler çok sayıda benzer </a:t>
            </a:r>
            <a:r>
              <a:rPr lang="tr-TR" dirty="0" err="1"/>
              <a:t>polipeptidden</a:t>
            </a:r>
            <a:r>
              <a:rPr lang="tr-TR" dirty="0"/>
              <a:t> yada birkaç farklı </a:t>
            </a:r>
            <a:r>
              <a:rPr lang="tr-TR" dirty="0" err="1"/>
              <a:t>polipeptidin</a:t>
            </a:r>
            <a:r>
              <a:rPr lang="tr-TR" dirty="0"/>
              <a:t> karışımından oluşur</a:t>
            </a:r>
          </a:p>
          <a:p>
            <a:r>
              <a:rPr lang="tr-TR" dirty="0" smtClean="0"/>
              <a:t>20 </a:t>
            </a:r>
            <a:r>
              <a:rPr lang="tr-TR" dirty="0"/>
              <a:t>Amino asit farklı yapı ve boyutta yaklaşık 100,000 farklı protein oluştururlar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0185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Polipeptid</a:t>
            </a:r>
            <a:r>
              <a:rPr lang="tr-TR" dirty="0"/>
              <a:t> zincirin diziliş izomeri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Canlı organizmalarda mevcut farklı tür proteinlerin toplam sayısı 1010-1012 kadardır. </a:t>
            </a:r>
          </a:p>
          <a:p>
            <a:r>
              <a:rPr lang="tr-TR" dirty="0"/>
              <a:t>Böylesine  büyük bir rakam 20 amino asitten ancak farklı diziliş suretiyle elde edilebilir. </a:t>
            </a:r>
          </a:p>
          <a:p>
            <a:r>
              <a:rPr lang="tr-TR" dirty="0"/>
              <a:t>İki amino asitten oluşmuş bir </a:t>
            </a:r>
            <a:r>
              <a:rPr lang="tr-TR" dirty="0" err="1"/>
              <a:t>dipeptid</a:t>
            </a:r>
            <a:r>
              <a:rPr lang="tr-TR" dirty="0"/>
              <a:t> için iki diziliş izomeri mümkündür: </a:t>
            </a:r>
          </a:p>
          <a:p>
            <a:r>
              <a:rPr lang="tr-TR" dirty="0"/>
              <a:t>N-uç amino asit A olan A-B dizilişi </a:t>
            </a:r>
          </a:p>
          <a:p>
            <a:r>
              <a:rPr lang="tr-TR" dirty="0"/>
              <a:t>N-uç amino asit B olan B-A dizilişi.</a:t>
            </a:r>
          </a:p>
          <a:p>
            <a:r>
              <a:rPr lang="tr-TR" dirty="0"/>
              <a:t>Bir </a:t>
            </a:r>
            <a:r>
              <a:rPr lang="tr-TR" dirty="0" err="1"/>
              <a:t>tripeptidde</a:t>
            </a:r>
            <a:r>
              <a:rPr lang="tr-TR" dirty="0"/>
              <a:t> 6 diziliş izomeri söz konusudur: </a:t>
            </a:r>
          </a:p>
          <a:p>
            <a:pPr marL="0" indent="0">
              <a:buNone/>
            </a:pPr>
            <a:r>
              <a:rPr lang="tr-TR" dirty="0" smtClean="0"/>
              <a:t>ABC</a:t>
            </a:r>
            <a:r>
              <a:rPr lang="tr-TR" dirty="0"/>
              <a:t>; ACB; BAC; BCA; CAB ve CBA.</a:t>
            </a:r>
          </a:p>
          <a:p>
            <a:r>
              <a:rPr lang="tr-TR" dirty="0"/>
              <a:t>Dört amino asitten oluşmuş bir </a:t>
            </a:r>
            <a:r>
              <a:rPr lang="tr-TR" dirty="0" err="1"/>
              <a:t>tetrapeptid</a:t>
            </a:r>
            <a:r>
              <a:rPr lang="tr-TR" dirty="0"/>
              <a:t> için 4x3x2x1=24 farklı diziliş söz konusudur. </a:t>
            </a:r>
          </a:p>
        </p:txBody>
      </p:sp>
    </p:spTree>
    <p:extLst>
      <p:ext uri="{BB962C8B-B14F-4D97-AF65-F5344CB8AC3E}">
        <p14:creationId xmlns:p14="http://schemas.microsoft.com/office/powerpoint/2010/main" val="2076950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Proteinlerde </a:t>
            </a:r>
            <a:r>
              <a:rPr lang="tr-TR" dirty="0" err="1"/>
              <a:t>Konformasyon</a:t>
            </a:r>
            <a:r>
              <a:rPr lang="tr-TR" dirty="0"/>
              <a:t> (üç boyutlu yapı = 3D yapı)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Proteinler; </a:t>
            </a:r>
          </a:p>
          <a:p>
            <a:r>
              <a:rPr lang="tr-TR" dirty="0"/>
              <a:t>Belirli bir kimyasal yapıya ve molekül ağırlığa, </a:t>
            </a:r>
          </a:p>
          <a:p>
            <a:r>
              <a:rPr lang="tr-TR" dirty="0"/>
              <a:t>Genlerle belirlenen bir tek amino asit dizisine</a:t>
            </a:r>
            <a:r>
              <a:rPr lang="tr-TR" dirty="0" smtClean="0"/>
              <a:t>:</a:t>
            </a:r>
            <a:endParaRPr lang="tr-TR" dirty="0"/>
          </a:p>
          <a:p>
            <a:pPr lvl="1"/>
            <a:r>
              <a:rPr lang="tr-TR" dirty="0"/>
              <a:t>İyi belirlenmiş üç boyutlu bir yapıya (</a:t>
            </a:r>
            <a:r>
              <a:rPr lang="tr-TR" dirty="0" err="1"/>
              <a:t>konformasyon</a:t>
            </a:r>
            <a:r>
              <a:rPr lang="tr-TR" dirty="0"/>
              <a:t>) sahiptir</a:t>
            </a:r>
          </a:p>
          <a:p>
            <a:pPr lvl="1"/>
            <a:r>
              <a:rPr lang="tr-TR" dirty="0" err="1"/>
              <a:t>Konformasyon</a:t>
            </a:r>
            <a:r>
              <a:rPr lang="tr-TR" dirty="0"/>
              <a:t>, basit bağlar etrafında mümkün olan dönmeler sonucunda bağlarda kopma olmaksızın çok çeşitli pozisyonlarda bulunabilen grupların uzaysal düzenini ifade eder.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2674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Konformasyon</a:t>
            </a:r>
            <a:r>
              <a:rPr lang="tr-TR" dirty="0"/>
              <a:t>; proteinlerde daha çok ikincil, üçüncül ve </a:t>
            </a:r>
            <a:r>
              <a:rPr lang="tr-TR" dirty="0" err="1"/>
              <a:t>dördüncül</a:t>
            </a:r>
            <a:r>
              <a:rPr lang="tr-TR" dirty="0"/>
              <a:t> yapıların beraberliğini ve bütünlüğünü izah eder.</a:t>
            </a:r>
          </a:p>
          <a:p>
            <a:r>
              <a:rPr lang="tr-TR" dirty="0"/>
              <a:t>P</a:t>
            </a:r>
            <a:r>
              <a:rPr lang="tr-TR" dirty="0" smtClean="0"/>
              <a:t>roteinin </a:t>
            </a:r>
            <a:r>
              <a:rPr lang="tr-TR" dirty="0"/>
              <a:t>görevi ile (taşıma, </a:t>
            </a:r>
            <a:r>
              <a:rPr lang="tr-TR" dirty="0" err="1"/>
              <a:t>katalizleme</a:t>
            </a:r>
            <a:r>
              <a:rPr lang="tr-TR" dirty="0"/>
              <a:t> vb.) sıkı ilişkilidir</a:t>
            </a:r>
          </a:p>
        </p:txBody>
      </p:sp>
    </p:spTree>
    <p:extLst>
      <p:ext uri="{BB962C8B-B14F-4D97-AF65-F5344CB8AC3E}">
        <p14:creationId xmlns:p14="http://schemas.microsoft.com/office/powerpoint/2010/main" val="1918152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3D yapı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Birincil Yapı</a:t>
            </a:r>
          </a:p>
          <a:p>
            <a:r>
              <a:rPr lang="tr-TR" dirty="0" smtClean="0"/>
              <a:t>İkincil Yapı</a:t>
            </a:r>
          </a:p>
          <a:p>
            <a:r>
              <a:rPr lang="tr-TR" dirty="0" smtClean="0"/>
              <a:t>Üçüncül Yapı (Beta Tabaka Yapı, Alfa </a:t>
            </a:r>
            <a:r>
              <a:rPr lang="tr-TR" dirty="0" err="1" smtClean="0"/>
              <a:t>Heliks</a:t>
            </a:r>
            <a:r>
              <a:rPr lang="tr-TR" dirty="0" smtClean="0"/>
              <a:t>)</a:t>
            </a:r>
          </a:p>
          <a:p>
            <a:r>
              <a:rPr lang="tr-TR" dirty="0" err="1"/>
              <a:t>Dördüncül</a:t>
            </a:r>
            <a:r>
              <a:rPr lang="tr-TR" dirty="0"/>
              <a:t> Yapı</a:t>
            </a:r>
          </a:p>
        </p:txBody>
      </p:sp>
    </p:spTree>
    <p:extLst>
      <p:ext uri="{BB962C8B-B14F-4D97-AF65-F5344CB8AC3E}">
        <p14:creationId xmlns:p14="http://schemas.microsoft.com/office/powerpoint/2010/main" val="412149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Tanım</a:t>
            </a:r>
            <a:endParaRPr lang="tr-TR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Moleküllerinde amino (-NH2) ve karboksil </a:t>
            </a:r>
            <a:r>
              <a:rPr lang="tr-TR" dirty="0" smtClean="0"/>
              <a:t>grubu </a:t>
            </a:r>
            <a:r>
              <a:rPr lang="tr-TR" dirty="0"/>
              <a:t>(-COOH) bulunan bileşiklere amino asit denir. </a:t>
            </a:r>
            <a:r>
              <a:rPr lang="tr-TR" dirty="0" smtClean="0"/>
              <a:t>(alfa amino asitler alfa karbon atomuna bağlı)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4404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Üçüncül yapıda gözlenen </a:t>
            </a:r>
            <a:br>
              <a:rPr lang="tr-TR" dirty="0"/>
            </a:br>
            <a:r>
              <a:rPr lang="tr-TR" dirty="0"/>
              <a:t>Kimyasal bağlar ya da çekmeler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İyonik bağ: Amino asitlerdeki iyonik gruplar bazı koşullarda tuz köprüleri oluştururlar (Elektrostatik ilişkiler),</a:t>
            </a:r>
          </a:p>
          <a:p>
            <a:r>
              <a:rPr lang="tr-TR" dirty="0"/>
              <a:t>Hidrojen bağları, </a:t>
            </a:r>
          </a:p>
          <a:p>
            <a:r>
              <a:rPr lang="tr-TR" dirty="0" err="1"/>
              <a:t>van</a:t>
            </a:r>
            <a:r>
              <a:rPr lang="tr-TR" dirty="0"/>
              <a:t> der </a:t>
            </a:r>
            <a:r>
              <a:rPr lang="tr-TR" dirty="0" err="1"/>
              <a:t>Waals</a:t>
            </a:r>
            <a:r>
              <a:rPr lang="tr-TR" dirty="0"/>
              <a:t> çekmeleri</a:t>
            </a:r>
          </a:p>
          <a:p>
            <a:r>
              <a:rPr lang="tr-TR" dirty="0" err="1"/>
              <a:t>Hidrofobik</a:t>
            </a:r>
            <a:r>
              <a:rPr lang="tr-TR" dirty="0"/>
              <a:t> bölgeler arası etkileşimler</a:t>
            </a:r>
          </a:p>
          <a:p>
            <a:r>
              <a:rPr lang="tr-TR" dirty="0" err="1"/>
              <a:t>Disülfid</a:t>
            </a:r>
            <a:r>
              <a:rPr lang="tr-TR" dirty="0"/>
              <a:t> bağları (kovalan)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09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Proteinlerde </a:t>
            </a:r>
            <a:r>
              <a:rPr lang="tr-TR" dirty="0" err="1"/>
              <a:t>Dördüncül</a:t>
            </a:r>
            <a:r>
              <a:rPr lang="tr-TR" dirty="0"/>
              <a:t> Yapı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</a:t>
            </a:r>
            <a:r>
              <a:rPr lang="tr-TR" dirty="0" err="1" smtClean="0"/>
              <a:t>onomer</a:t>
            </a:r>
            <a:r>
              <a:rPr lang="tr-TR" dirty="0" smtClean="0"/>
              <a:t> </a:t>
            </a:r>
            <a:r>
              <a:rPr lang="tr-TR" dirty="0"/>
              <a:t>denen protein alt birimlerinin bir araya gelerek salkımlar, topluluklar yapmaları </a:t>
            </a:r>
            <a:r>
              <a:rPr lang="tr-TR" dirty="0" err="1"/>
              <a:t>dördüncül</a:t>
            </a:r>
            <a:r>
              <a:rPr lang="tr-TR" dirty="0"/>
              <a:t> yapıyı oluşturur. </a:t>
            </a:r>
          </a:p>
          <a:p>
            <a:r>
              <a:rPr lang="tr-TR" dirty="0"/>
              <a:t>Bu yapı daha çok proteinin </a:t>
            </a:r>
            <a:r>
              <a:rPr lang="tr-TR" dirty="0" err="1"/>
              <a:t>polimerizasyonunu</a:t>
            </a:r>
            <a:r>
              <a:rPr lang="tr-TR" dirty="0"/>
              <a:t> yansıtır</a:t>
            </a:r>
          </a:p>
          <a:p>
            <a:r>
              <a:rPr lang="tr-TR" dirty="0" err="1"/>
              <a:t>Monomerler</a:t>
            </a:r>
            <a:r>
              <a:rPr lang="tr-TR" dirty="0"/>
              <a:t> birbirlerine kovalan bağlanmamalarına rağmen </a:t>
            </a:r>
            <a:r>
              <a:rPr lang="tr-TR" dirty="0" err="1"/>
              <a:t>oligomerik</a:t>
            </a:r>
            <a:r>
              <a:rPr lang="tr-TR" dirty="0"/>
              <a:t> protein sulu çözeltide tek molekül gibi davranır. </a:t>
            </a:r>
          </a:p>
          <a:p>
            <a:r>
              <a:rPr lang="tr-TR" dirty="0"/>
              <a:t>Proteinin biyolojik görevini yerine getirebilmesi için tüm alt birimlerin bir arada ve bütünlük içinde bulunmaları zorunludur.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7394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Dördüncül</a:t>
            </a:r>
            <a:r>
              <a:rPr lang="tr-TR" dirty="0"/>
              <a:t> yapı iki yada daha fazla sayıda üçüncül yapıda </a:t>
            </a:r>
            <a:r>
              <a:rPr lang="tr-TR" dirty="0" err="1"/>
              <a:t>altbirim</a:t>
            </a:r>
            <a:r>
              <a:rPr lang="tr-TR" dirty="0"/>
              <a:t> içerir.</a:t>
            </a:r>
          </a:p>
          <a:p>
            <a:r>
              <a:rPr lang="tr-TR" dirty="0"/>
              <a:t>Hemoglobin iki alfa zincir, iki beta zincir içerir.</a:t>
            </a:r>
          </a:p>
          <a:p>
            <a:r>
              <a:rPr lang="tr-TR" dirty="0"/>
              <a:t>Her bir alt birimde Hem grubu kanda taşımak için oksijen bağlar ve dokulara taşır.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57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Başlıca Protein Katlanma Hastalıkları</a:t>
            </a:r>
            <a:endParaRPr lang="tr-TR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4213" y="2634343"/>
            <a:ext cx="10549844" cy="3593420"/>
            <a:chOff x="269" y="1207"/>
            <a:chExt cx="5257" cy="2897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94" y="1207"/>
              <a:ext cx="5171" cy="2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76" y="1481"/>
              <a:ext cx="3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Hastalık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72" y="1490"/>
              <a:ext cx="3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Protein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078" y="1490"/>
              <a:ext cx="97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Moleküler Bozukluklar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69" y="1436"/>
              <a:ext cx="1751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020" y="1436"/>
              <a:ext cx="16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036" y="1436"/>
              <a:ext cx="1552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588" y="1436"/>
              <a:ext cx="17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05" y="1436"/>
              <a:ext cx="1908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02" y="1631"/>
              <a:ext cx="28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Kistik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76" y="1631"/>
              <a:ext cx="5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Fibrozis (CF)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53" y="1631"/>
              <a:ext cx="15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CF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202" y="1631"/>
              <a:ext cx="135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transmembran regülatör (CFTR)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21" y="1631"/>
              <a:ext cx="25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Hatalı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890" y="1631"/>
              <a:ext cx="43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katlanma,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302" y="1631"/>
              <a:ext cx="59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ER’da birikim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69" y="1631"/>
              <a:ext cx="1751" cy="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020" y="1631"/>
              <a:ext cx="8" cy="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028" y="1631"/>
              <a:ext cx="1560" cy="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588" y="1631"/>
              <a:ext cx="8" cy="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596" y="1631"/>
              <a:ext cx="1917" cy="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11" y="1816"/>
              <a:ext cx="33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Marfon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643" y="1816"/>
              <a:ext cx="6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Sendromu (MS)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062" y="1816"/>
              <a:ext cx="69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Fibrilin (FBN-1)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630" y="1816"/>
              <a:ext cx="25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Hatalı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899" y="1816"/>
              <a:ext cx="40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katlanma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11" y="2001"/>
              <a:ext cx="47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Nefrojenik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759" y="2001"/>
              <a:ext cx="38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Diabetes</a:t>
              </a: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141" y="2001"/>
              <a:ext cx="66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İnsipidus (NDI)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062" y="2001"/>
              <a:ext cx="125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Vasopresin reseptör (AVPR2)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630" y="2001"/>
              <a:ext cx="25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Hatalı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899" y="2001"/>
              <a:ext cx="5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katlanma ve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4361" y="2019"/>
              <a:ext cx="59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ER’da</a:t>
              </a: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birikim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11" y="2178"/>
              <a:ext cx="26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Alfa1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60" y="2178"/>
              <a:ext cx="8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Antitripsin Yetersizli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287" y="2178"/>
              <a:ext cx="40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ği</a:t>
              </a: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(AAD)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062" y="2178"/>
              <a:ext cx="26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Alfa1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311" y="2178"/>
              <a:ext cx="6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Antitripsin (AA)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630" y="2178"/>
              <a:ext cx="25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Hatalı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3899" y="2178"/>
              <a:ext cx="5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katlanma ve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361" y="2207"/>
              <a:ext cx="59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ER’da birikim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311" y="2363"/>
              <a:ext cx="71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Delidana</a:t>
              </a: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(BSE); 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992" y="2363"/>
              <a:ext cx="37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Scrapie</a:t>
              </a: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(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327" y="2389"/>
              <a:ext cx="47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Sc</a:t>
              </a: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 ve CJD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062" y="2363"/>
              <a:ext cx="60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Prion protein (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2566" y="2354"/>
              <a:ext cx="1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PrP)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3630" y="2363"/>
              <a:ext cx="117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Beyinde birikim (protein sal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4785" y="2363"/>
              <a:ext cx="62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ındıktan sonra)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11" y="2549"/>
              <a:ext cx="86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Alzheimer Hastalığı (AD)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062" y="2557"/>
              <a:ext cx="22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Beta-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2278" y="2557"/>
              <a:ext cx="45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amiloid (A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2709" y="2557"/>
              <a:ext cx="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b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2767" y="2557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630" y="2549"/>
              <a:ext cx="117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Beyinde birikim (protein sal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4785" y="2549"/>
              <a:ext cx="62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ındıktan sonra)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11" y="2743"/>
              <a:ext cx="3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Familyal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685" y="2743"/>
              <a:ext cx="50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amiloidotik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1166" y="2743"/>
              <a:ext cx="7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polinöropati (FAP)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2062" y="2743"/>
              <a:ext cx="85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Transthyretin (TTR)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3630" y="2743"/>
              <a:ext cx="96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Mutasyon sonucu hatal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604" y="2743"/>
              <a:ext cx="79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ı katlanma, birikim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311" y="2919"/>
              <a:ext cx="70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Parkinson Hastal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875" y="2919"/>
              <a:ext cx="33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ığı (PD)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311" y="3105"/>
              <a:ext cx="80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Lewy Cisim Hastal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951" y="3095"/>
              <a:ext cx="41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ığı</a:t>
              </a: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(LBD)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311" y="3290"/>
              <a:ext cx="76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Huntington Hastal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928" y="3282"/>
              <a:ext cx="3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ığı</a:t>
              </a: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(HD)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2062" y="2937"/>
              <a:ext cx="6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a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2128" y="2937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-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162" y="2937"/>
              <a:ext cx="72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Synuclein (ASN)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2062" y="3114"/>
              <a:ext cx="16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Tau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062" y="3317"/>
              <a:ext cx="6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a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2128" y="3317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-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2162" y="3317"/>
              <a:ext cx="45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Synuclein-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2585" y="3317"/>
              <a:ext cx="5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poliglutamin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630" y="3105"/>
              <a:ext cx="22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Hatal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860" y="3105"/>
              <a:ext cx="16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ı katlanma, beyinde kümeleşme birikim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311" y="3493"/>
              <a:ext cx="80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Desmin Depolama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951" y="3483"/>
              <a:ext cx="77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Miyopatisi</a:t>
              </a: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(DSM)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062" y="3493"/>
              <a:ext cx="49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Desmin (D)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630" y="3493"/>
              <a:ext cx="22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Hatal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3869" y="3493"/>
              <a:ext cx="16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ı katlanma, kasta kümeleşme ve birikim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311" y="3678"/>
              <a:ext cx="3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Katarakt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2062" y="3678"/>
              <a:ext cx="41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Crystallin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3630" y="3678"/>
              <a:ext cx="22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Hatal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3860" y="3678"/>
              <a:ext cx="116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ı katlanma ve gözde birikim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11" y="3864"/>
              <a:ext cx="29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Kanser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2062" y="3864"/>
              <a:ext cx="16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P53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3630" y="3864"/>
              <a:ext cx="96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Mutasyon sonucu hatal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387" y="3873"/>
              <a:ext cx="79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ı katlanma, birikim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78" y="4058"/>
              <a:ext cx="1751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2029" y="4058"/>
              <a:ext cx="16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2045" y="4058"/>
              <a:ext cx="1552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3597" y="4058"/>
              <a:ext cx="17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3614" y="4058"/>
              <a:ext cx="1908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1708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Proteinlerde Fiziksel ve Kimyasal Özellikler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5" cy="3735011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Proteinler özellikleri bakımından oldukça değişik olabilirler. </a:t>
            </a:r>
          </a:p>
          <a:p>
            <a:pPr lvl="1"/>
            <a:r>
              <a:rPr lang="tr-TR" dirty="0"/>
              <a:t>Örneğin yumurta akı proteini ısıtmakla </a:t>
            </a:r>
            <a:r>
              <a:rPr lang="tr-TR" dirty="0" err="1"/>
              <a:t>denatüre</a:t>
            </a:r>
            <a:r>
              <a:rPr lang="tr-TR" dirty="0"/>
              <a:t> olur, suda az erir ve kolaylıkla reaksiyon gösterir. </a:t>
            </a:r>
          </a:p>
          <a:p>
            <a:pPr lvl="1"/>
            <a:r>
              <a:rPr lang="tr-TR" dirty="0"/>
              <a:t>Buna karşın tırnakta bulunan </a:t>
            </a:r>
            <a:r>
              <a:rPr lang="tr-TR" dirty="0" err="1"/>
              <a:t>keratin</a:t>
            </a:r>
            <a:r>
              <a:rPr lang="tr-TR" dirty="0"/>
              <a:t> erimez, kimyasal olarak </a:t>
            </a:r>
            <a:r>
              <a:rPr lang="tr-TR" dirty="0" err="1"/>
              <a:t>nisbeten</a:t>
            </a:r>
            <a:r>
              <a:rPr lang="tr-TR" dirty="0"/>
              <a:t> reaksiyon yeteneği olmayan dayanıklı bir proteindir. </a:t>
            </a:r>
          </a:p>
          <a:p>
            <a:r>
              <a:rPr lang="tr-TR" dirty="0"/>
              <a:t>Protein molekülleri çok büyüktür, nişasta ve glikojen gibi </a:t>
            </a:r>
            <a:r>
              <a:rPr lang="tr-TR" dirty="0" err="1"/>
              <a:t>kolloiddir</a:t>
            </a:r>
            <a:r>
              <a:rPr lang="tr-TR" dirty="0"/>
              <a:t>.</a:t>
            </a:r>
          </a:p>
          <a:p>
            <a:r>
              <a:rPr lang="tr-TR" dirty="0"/>
              <a:t>Proteinler saf halde, ısıtılınca erimezler, ayrışırlar ve karakteristik kokulu gazlar çıkararak yanarlar (tüy yanması). </a:t>
            </a:r>
          </a:p>
          <a:p>
            <a:r>
              <a:rPr lang="tr-TR" dirty="0"/>
              <a:t>Çeşitli proteinler değişik </a:t>
            </a:r>
            <a:r>
              <a:rPr lang="tr-TR" dirty="0" err="1"/>
              <a:t>eritkenlerde</a:t>
            </a:r>
            <a:r>
              <a:rPr lang="tr-TR" dirty="0"/>
              <a:t> (su, sulandırılmış </a:t>
            </a:r>
            <a:r>
              <a:rPr lang="tr-TR" dirty="0" err="1"/>
              <a:t>nötral</a:t>
            </a:r>
            <a:r>
              <a:rPr lang="tr-TR" dirty="0"/>
              <a:t> tuz çözeltileri, sulandırılmış asitler veya bazlar, %70-80 alkol, salisilat, yoğun üre çözeltisi ve gliserin </a:t>
            </a:r>
            <a:r>
              <a:rPr lang="tr-TR" dirty="0" err="1"/>
              <a:t>vb</a:t>
            </a:r>
            <a:r>
              <a:rPr lang="tr-TR" dirty="0"/>
              <a:t>) erirler. </a:t>
            </a:r>
          </a:p>
          <a:p>
            <a:r>
              <a:rPr lang="tr-TR" dirty="0"/>
              <a:t>Protein çözeltileri </a:t>
            </a:r>
            <a:r>
              <a:rPr lang="tr-TR" dirty="0" err="1"/>
              <a:t>kolloidal</a:t>
            </a:r>
            <a:r>
              <a:rPr lang="tr-TR" dirty="0"/>
              <a:t> ve opal görünüştedir </a:t>
            </a:r>
          </a:p>
          <a:p>
            <a:r>
              <a:rPr lang="tr-TR" dirty="0"/>
              <a:t>Bir çok protein çözeltisi ısıtıldığında protein molekülleri erimez hale geçip pıhtılaşır (</a:t>
            </a:r>
            <a:r>
              <a:rPr lang="tr-TR" dirty="0" err="1"/>
              <a:t>koagülasyon</a:t>
            </a:r>
            <a:r>
              <a:rPr lang="tr-TR" dirty="0"/>
              <a:t>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323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D- </a:t>
            </a:r>
            <a:r>
              <a:rPr lang="tr-TR" b="1" dirty="0"/>
              <a:t>ve L-Amino asitler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2887" y="2469846"/>
            <a:ext cx="6041570" cy="401804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 altLang="tr-TR" dirty="0"/>
              <a:t>Doğal olanları L-serilerdir.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tr-TR" dirty="0" smtClean="0"/>
              <a:t>Bitkisel </a:t>
            </a:r>
            <a:r>
              <a:rPr lang="tr-TR" altLang="tr-TR" dirty="0"/>
              <a:t>ve hayvansal proteinlerin kuruluşuna sadece L-amino asitler katılır.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altLang="tr-TR" dirty="0"/>
              <a:t> D-amino asitleri ise genellikle bakterilerin hücre duvarlarında bulunurlar (D-</a:t>
            </a:r>
            <a:r>
              <a:rPr lang="tr-TR" altLang="tr-TR" dirty="0" err="1"/>
              <a:t>glutamik</a:t>
            </a:r>
            <a:r>
              <a:rPr lang="tr-TR" altLang="tr-TR" dirty="0"/>
              <a:t> asit </a:t>
            </a:r>
            <a:r>
              <a:rPr lang="tr-TR" altLang="tr-TR" dirty="0" err="1"/>
              <a:t>vb</a:t>
            </a:r>
            <a:r>
              <a:rPr lang="tr-TR" altLang="tr-TR" dirty="0" smtClean="0"/>
              <a:t>).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95739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Protein yapısında yer alan 20 amino asit doğada yaygın olarak bulunur. Amino asitlerin standart amino asitler diye bilinen 20 tanesi, DNA tarafından kodlanan ve proteinleri oluşturan birimlerdir.</a:t>
            </a:r>
          </a:p>
        </p:txBody>
      </p:sp>
    </p:spTree>
    <p:extLst>
      <p:ext uri="{BB962C8B-B14F-4D97-AF65-F5344CB8AC3E}">
        <p14:creationId xmlns:p14="http://schemas.microsoft.com/office/powerpoint/2010/main" val="368381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	Amino Asitler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503068"/>
              </p:ext>
            </p:extLst>
          </p:nvPr>
        </p:nvGraphicFramePr>
        <p:xfrm>
          <a:off x="2031999" y="2111104"/>
          <a:ext cx="8128002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01394045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987356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952203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2739262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0731548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82196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Aminoasit</a:t>
                      </a:r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Kısaltma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Aminoasit</a:t>
                      </a:r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Kısaltma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427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Glisin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Gly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Treonin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Thr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844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Alanin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Ala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Sistein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Cys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0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Valin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Val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Metiyonin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2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Lösin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Leu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Asparajin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Asn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42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İzolösin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Ile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Glutamin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Gln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Q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107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Prolin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Pro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Aspartat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Asp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441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Fenilalanin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Phe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Glutamat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Glu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5013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Tirozin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Tyr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Lizin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Lys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1918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Triptofan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Trp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W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Arjinin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Arg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47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dirty="0" smtClean="0"/>
                        <a:t>Serin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Ser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Histidin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772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307218"/>
            <a:ext cx="9601196" cy="1303867"/>
          </a:xfrm>
        </p:spPr>
        <p:txBody>
          <a:bodyPr/>
          <a:lstStyle/>
          <a:p>
            <a:r>
              <a:rPr lang="tr-TR" dirty="0" smtClean="0"/>
              <a:t>Genetik Olarak Kodlanan Aminoasitler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497097"/>
              </p:ext>
            </p:extLst>
          </p:nvPr>
        </p:nvGraphicFramePr>
        <p:xfrm>
          <a:off x="1295402" y="1371600"/>
          <a:ext cx="9601200" cy="5559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19057589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83001669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61986024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99982133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1764622047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72478431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032389704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890706844"/>
                    </a:ext>
                  </a:extLst>
                </a:gridCol>
              </a:tblGrid>
              <a:tr h="168124">
                <a:tc>
                  <a:txBody>
                    <a:bodyPr/>
                    <a:lstStyle/>
                    <a:p>
                      <a:r>
                        <a:rPr lang="tr-TR" sz="1400" b="0" dirty="0" smtClean="0">
                          <a:solidFill>
                            <a:schemeClr val="tx1"/>
                          </a:solidFill>
                        </a:rPr>
                        <a:t>UUU</a:t>
                      </a:r>
                      <a:endParaRPr lang="tr-T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r-TR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400" b="0" dirty="0" err="1" smtClean="0">
                          <a:solidFill>
                            <a:schemeClr val="tx1"/>
                          </a:solidFill>
                        </a:rPr>
                        <a:t>Phe</a:t>
                      </a:r>
                      <a:endParaRPr lang="tr-T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0" dirty="0" smtClean="0">
                          <a:solidFill>
                            <a:schemeClr val="tx1"/>
                          </a:solidFill>
                        </a:rPr>
                        <a:t>UCU</a:t>
                      </a:r>
                      <a:endParaRPr lang="tr-T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tr-TR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r-TR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400" b="0" dirty="0" smtClean="0">
                          <a:solidFill>
                            <a:schemeClr val="tx1"/>
                          </a:solidFill>
                        </a:rPr>
                        <a:t>Ser </a:t>
                      </a:r>
                      <a:endParaRPr lang="tr-T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0" dirty="0" smtClean="0">
                          <a:solidFill>
                            <a:schemeClr val="tx1"/>
                          </a:solidFill>
                        </a:rPr>
                        <a:t>GAA</a:t>
                      </a:r>
                      <a:endParaRPr lang="tr-T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err="1" smtClean="0">
                          <a:solidFill>
                            <a:schemeClr val="tx1"/>
                          </a:solidFill>
                        </a:rPr>
                        <a:t>Glu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tr-T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0" dirty="0" smtClean="0">
                          <a:solidFill>
                            <a:schemeClr val="tx1"/>
                          </a:solidFill>
                        </a:rPr>
                        <a:t>UGU</a:t>
                      </a:r>
                      <a:endParaRPr lang="tr-T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r-TR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400" b="0" dirty="0" err="1" smtClean="0">
                          <a:solidFill>
                            <a:schemeClr val="tx1"/>
                          </a:solidFill>
                        </a:rPr>
                        <a:t>Cys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tr-T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212922"/>
                  </a:ext>
                </a:extLst>
              </a:tr>
              <a:tr h="354663"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UUC</a:t>
                      </a:r>
                      <a:endParaRPr lang="tr-TR" sz="14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UCC</a:t>
                      </a:r>
                      <a:endParaRPr lang="tr-TR" sz="14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UAU</a:t>
                      </a:r>
                      <a:endParaRPr lang="tr-TR" sz="1400" b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b="0" dirty="0" err="1" smtClean="0"/>
                        <a:t>Try</a:t>
                      </a:r>
                      <a:endParaRPr lang="tr-T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UGC</a:t>
                      </a:r>
                      <a:endParaRPr lang="tr-TR" sz="14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92274"/>
                  </a:ext>
                </a:extLst>
              </a:tr>
              <a:tr h="354663"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UUA</a:t>
                      </a:r>
                      <a:endParaRPr lang="tr-TR" sz="1400" b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pPr algn="ctr"/>
                      <a:r>
                        <a:rPr lang="tr-TR" sz="1400" dirty="0" err="1" smtClean="0"/>
                        <a:t>Leu</a:t>
                      </a:r>
                      <a:r>
                        <a:rPr lang="tr-TR" sz="1400" dirty="0" smtClean="0"/>
                        <a:t>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UCA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UAC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UGA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Stop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835938"/>
                  </a:ext>
                </a:extLst>
              </a:tr>
              <a:tr h="354663"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UUG</a:t>
                      </a:r>
                      <a:endParaRPr lang="tr-TR" sz="14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UCG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UAA</a:t>
                      </a:r>
                      <a:endParaRPr lang="tr-TR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Stop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UGG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Trp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28942"/>
                  </a:ext>
                </a:extLst>
              </a:tr>
              <a:tr h="354663"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CUU</a:t>
                      </a:r>
                      <a:endParaRPr lang="tr-TR" sz="1400" b="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pPr algn="ctr"/>
                      <a:r>
                        <a:rPr lang="tr-TR" sz="1400" dirty="0" err="1" smtClean="0"/>
                        <a:t>Leu</a:t>
                      </a:r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CCU</a:t>
                      </a:r>
                      <a:endParaRPr lang="tr-TR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tr-TR" sz="1400" dirty="0" smtClean="0"/>
                    </a:p>
                    <a:p>
                      <a:pPr algn="ctr"/>
                      <a:endParaRPr lang="tr-TR" sz="1400" dirty="0" smtClean="0"/>
                    </a:p>
                    <a:p>
                      <a:pPr algn="ctr"/>
                      <a:r>
                        <a:rPr lang="tr-TR" sz="1400" dirty="0" smtClean="0"/>
                        <a:t>Pro</a:t>
                      </a:r>
                      <a:r>
                        <a:rPr lang="tr-TR" sz="1400" baseline="0" dirty="0" smtClean="0"/>
                        <a:t>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UAG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CGU</a:t>
                      </a:r>
                      <a:endParaRPr lang="tr-TR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tr-TR" sz="1400" dirty="0" smtClean="0"/>
                    </a:p>
                    <a:p>
                      <a:pPr algn="ctr"/>
                      <a:endParaRPr lang="tr-TR" sz="1400" dirty="0" smtClean="0"/>
                    </a:p>
                    <a:p>
                      <a:pPr algn="ctr"/>
                      <a:r>
                        <a:rPr lang="tr-TR" sz="1400" dirty="0" err="1" smtClean="0"/>
                        <a:t>Arg</a:t>
                      </a:r>
                      <a:r>
                        <a:rPr lang="tr-TR" sz="1400" dirty="0" smtClean="0"/>
                        <a:t> 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933260"/>
                  </a:ext>
                </a:extLst>
              </a:tr>
              <a:tr h="354663"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CUC</a:t>
                      </a:r>
                      <a:endParaRPr lang="tr-TR" sz="14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CCC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CAU</a:t>
                      </a:r>
                      <a:endParaRPr lang="tr-TR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His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CGC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25833"/>
                  </a:ext>
                </a:extLst>
              </a:tr>
              <a:tr h="354663"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CUA</a:t>
                      </a:r>
                      <a:endParaRPr lang="tr-TR" sz="14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CCA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CAC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CGA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996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CUG</a:t>
                      </a:r>
                      <a:endParaRPr lang="tr-TR" sz="14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CCG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CAA</a:t>
                      </a:r>
                      <a:endParaRPr lang="tr-TR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r-TR" sz="1400" dirty="0" smtClean="0"/>
                    </a:p>
                    <a:p>
                      <a:pPr algn="ctr"/>
                      <a:r>
                        <a:rPr lang="tr-TR" sz="1400" dirty="0" err="1" smtClean="0"/>
                        <a:t>Gln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CGG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62978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AUU</a:t>
                      </a:r>
                      <a:endParaRPr lang="tr-TR" sz="1400" b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Ile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ACU</a:t>
                      </a:r>
                      <a:endParaRPr lang="tr-TR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tr-TR" sz="1400" dirty="0" smtClean="0"/>
                    </a:p>
                    <a:p>
                      <a:pPr algn="ctr"/>
                      <a:endParaRPr lang="tr-TR" sz="1400" dirty="0" smtClean="0"/>
                    </a:p>
                    <a:p>
                      <a:pPr algn="ctr"/>
                      <a:r>
                        <a:rPr lang="tr-TR" sz="1400" dirty="0" err="1" smtClean="0"/>
                        <a:t>Thr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CAG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AGU</a:t>
                      </a:r>
                      <a:endParaRPr lang="tr-TR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r-TR" sz="1400" dirty="0" smtClean="0"/>
                    </a:p>
                    <a:p>
                      <a:pPr algn="ctr"/>
                      <a:r>
                        <a:rPr lang="tr-TR" sz="1400" dirty="0" smtClean="0"/>
                        <a:t>Ser 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7215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AUC</a:t>
                      </a:r>
                      <a:endParaRPr lang="tr-TR" sz="14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ACC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AAU</a:t>
                      </a:r>
                      <a:endParaRPr lang="tr-TR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r-TR" sz="1400" dirty="0" smtClean="0"/>
                    </a:p>
                    <a:p>
                      <a:pPr algn="ctr"/>
                      <a:r>
                        <a:rPr lang="tr-TR" sz="1400" dirty="0" err="1" smtClean="0"/>
                        <a:t>Asn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AGC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3974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AUA</a:t>
                      </a:r>
                      <a:endParaRPr lang="tr-TR" sz="14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ACA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AAC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AGA</a:t>
                      </a:r>
                      <a:endParaRPr lang="tr-TR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Arg</a:t>
                      </a:r>
                      <a:r>
                        <a:rPr lang="tr-TR" sz="1400" dirty="0" smtClean="0"/>
                        <a:t> 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1396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AUG</a:t>
                      </a:r>
                      <a:endParaRPr lang="tr-T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Met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ACG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AAA</a:t>
                      </a:r>
                      <a:endParaRPr lang="tr-TR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r-TR" sz="1400" dirty="0" smtClean="0"/>
                    </a:p>
                    <a:p>
                      <a:pPr algn="ctr"/>
                      <a:r>
                        <a:rPr lang="tr-TR" sz="1400" dirty="0" err="1" smtClean="0"/>
                        <a:t>Lys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AGG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05980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GUU</a:t>
                      </a:r>
                      <a:endParaRPr lang="tr-TR" sz="1400" b="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pPr algn="ctr"/>
                      <a:r>
                        <a:rPr lang="tr-TR" sz="1400" dirty="0" err="1" smtClean="0"/>
                        <a:t>Val</a:t>
                      </a:r>
                      <a:r>
                        <a:rPr lang="tr-TR" sz="1400" dirty="0" smtClean="0"/>
                        <a:t>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GCU</a:t>
                      </a:r>
                      <a:endParaRPr lang="tr-TR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tr-TR" sz="1400" dirty="0" smtClean="0"/>
                    </a:p>
                    <a:p>
                      <a:pPr algn="ctr"/>
                      <a:endParaRPr lang="tr-TR" sz="1400" dirty="0" smtClean="0"/>
                    </a:p>
                    <a:p>
                      <a:pPr algn="ctr"/>
                      <a:r>
                        <a:rPr lang="tr-TR" sz="1400" dirty="0" smtClean="0"/>
                        <a:t>Ala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AAG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GGU</a:t>
                      </a:r>
                      <a:endParaRPr lang="tr-TR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tr-TR" sz="1400" dirty="0" smtClean="0"/>
                    </a:p>
                    <a:p>
                      <a:pPr algn="ctr"/>
                      <a:endParaRPr lang="tr-TR" sz="1400" dirty="0" smtClean="0"/>
                    </a:p>
                    <a:p>
                      <a:pPr algn="ctr"/>
                      <a:r>
                        <a:rPr lang="tr-TR" sz="1400" dirty="0" err="1" smtClean="0"/>
                        <a:t>Gly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16545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GUC</a:t>
                      </a:r>
                      <a:endParaRPr lang="tr-TR" sz="14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GCA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GAU</a:t>
                      </a:r>
                      <a:endParaRPr lang="tr-TR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r-TR" sz="1400" dirty="0" smtClean="0"/>
                    </a:p>
                    <a:p>
                      <a:pPr algn="ctr"/>
                      <a:r>
                        <a:rPr lang="tr-TR" sz="1400" dirty="0" err="1" smtClean="0"/>
                        <a:t>Asp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GGC</a:t>
                      </a:r>
                      <a:endParaRPr lang="tr-TR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425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GUA</a:t>
                      </a:r>
                      <a:endParaRPr lang="tr-TR" sz="14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GCG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GA</a:t>
                      </a:r>
                      <a:r>
                        <a:rPr lang="tr-TR" sz="1400" baseline="0" dirty="0" smtClean="0"/>
                        <a:t>C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GGA</a:t>
                      </a:r>
                      <a:endParaRPr lang="tr-TR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064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GUG</a:t>
                      </a:r>
                      <a:endParaRPr lang="tr-TR" sz="14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GCC</a:t>
                      </a:r>
                      <a:endParaRPr lang="tr-T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GAG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Glu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GGG</a:t>
                      </a:r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911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4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Amino asitlerin sınıflandırılması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2" y="2744561"/>
            <a:ext cx="8713787" cy="503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dirty="0" smtClean="0">
                <a:solidFill>
                  <a:schemeClr val="tx1"/>
                </a:solidFill>
              </a:rPr>
              <a:t>Protein yapısında yer alan 20 </a:t>
            </a:r>
            <a:r>
              <a:rPr lang="tr-TR" altLang="tr-TR" dirty="0" err="1" smtClean="0">
                <a:solidFill>
                  <a:schemeClr val="tx1"/>
                </a:solidFill>
              </a:rPr>
              <a:t>aa</a:t>
            </a:r>
            <a:r>
              <a:rPr lang="tr-TR" altLang="tr-TR" dirty="0" smtClean="0">
                <a:solidFill>
                  <a:schemeClr val="tx1"/>
                </a:solidFill>
              </a:rPr>
              <a:t> doğada yaygın olarak bulunur </a:t>
            </a:r>
          </a:p>
        </p:txBody>
      </p:sp>
      <p:grpSp>
        <p:nvGrpSpPr>
          <p:cNvPr id="48" name="Grup 47"/>
          <p:cNvGrpSpPr/>
          <p:nvPr/>
        </p:nvGrpSpPr>
        <p:grpSpPr>
          <a:xfrm>
            <a:off x="611708" y="3247799"/>
            <a:ext cx="10056292" cy="3283630"/>
            <a:chOff x="-246063" y="1700213"/>
            <a:chExt cx="8499476" cy="4537075"/>
          </a:xfrm>
        </p:grpSpPr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-246063" y="1957388"/>
              <a:ext cx="2679701" cy="427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2B2B2"/>
                </a:buClr>
                <a:buSzPct val="90000"/>
                <a:buFont typeface="Wingdings" panose="05000000000000000000" pitchFamily="2" charset="2"/>
                <a:buChar char="n"/>
                <a:tabLst/>
                <a:defRPr/>
              </a:pPr>
              <a:r>
                <a:rPr kumimoji="0" lang="tr-T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Basit</a:t>
              </a:r>
              <a:endParaRPr kumimoji="0" lang="fr-FR" alt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342900" marR="0" lvl="0" indent="-342900" defTabSz="914400" eaLnBrk="1" fontAlgn="base" latinLnBrk="0" hangingPunct="1">
                <a:lnSpc>
                  <a:spcPct val="3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2B2B2"/>
                </a:buClr>
                <a:buSzPct val="90000"/>
                <a:buFont typeface="Wingdings" panose="05000000000000000000" pitchFamily="2" charset="2"/>
                <a:buChar char="n"/>
                <a:tabLst/>
                <a:defRPr/>
              </a:pPr>
              <a:r>
                <a:rPr kumimoji="0" lang="tr-T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Dallanmış</a:t>
              </a:r>
              <a:endParaRPr kumimoji="0" lang="fr-FR" alt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342900" marR="0" lvl="0" indent="-342900" defTabSz="914400" eaLnBrk="1" fontAlgn="base" latinLnBrk="0" hangingPunct="1">
                <a:lnSpc>
                  <a:spcPct val="25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2B2B2"/>
                </a:buClr>
                <a:buSzPct val="90000"/>
                <a:buFont typeface="Wingdings" panose="05000000000000000000" pitchFamily="2" charset="2"/>
                <a:buChar char="n"/>
                <a:tabLst/>
                <a:defRPr/>
              </a:pPr>
              <a:r>
                <a:rPr kumimoji="0" lang="tr-T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Kükürtlü</a:t>
              </a:r>
              <a:endParaRPr kumimoji="0" lang="fr-FR" alt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342900" marR="0" lvl="0" indent="-342900" defTabSz="914400" eaLnBrk="1" fontAlgn="base" latinLnBrk="0" hangingPunct="1">
                <a:lnSpc>
                  <a:spcPct val="25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2B2B2"/>
                </a:buClr>
                <a:buSzPct val="90000"/>
                <a:buFont typeface="Wingdings" panose="05000000000000000000" pitchFamily="2" charset="2"/>
                <a:buChar char="n"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Di</a:t>
              </a:r>
              <a:r>
                <a:rPr kumimoji="0" lang="tr-T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asit ve amin türevleri</a:t>
              </a:r>
              <a:endParaRPr kumimoji="0" lang="fr-FR" alt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2770188" y="1771650"/>
              <a:ext cx="871537" cy="698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Gl</a:t>
              </a:r>
              <a:r>
                <a:rPr kumimoji="0" lang="tr-T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is</a:t>
              </a:r>
              <a:r>
                <a:rPr kumimoji="0" lang="fr-F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in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Alanin</a:t>
              </a:r>
              <a:endParaRPr kumimoji="0" lang="fr-FR" alt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2833688" y="2492375"/>
              <a:ext cx="996950" cy="100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Valin</a:t>
              </a:r>
              <a:endParaRPr kumimoji="0" lang="fr-FR" alt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E9B03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L</a:t>
              </a:r>
              <a:r>
                <a:rPr kumimoji="0" lang="tr-TR" altLang="tr-TR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ös</a:t>
              </a:r>
              <a:r>
                <a:rPr kumimoji="0" lang="fr-F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in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I</a:t>
              </a:r>
              <a:r>
                <a:rPr kumimoji="0" lang="tr-T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z</a:t>
              </a:r>
              <a:r>
                <a:rPr kumimoji="0" lang="fr-FR" altLang="tr-TR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ol</a:t>
              </a:r>
              <a:r>
                <a:rPr kumimoji="0" lang="tr-TR" altLang="tr-TR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ös</a:t>
              </a:r>
              <a:r>
                <a:rPr kumimoji="0" lang="fr-F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in</a:t>
              </a: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2835275" y="3573463"/>
              <a:ext cx="1236663" cy="698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Sis</a:t>
              </a:r>
              <a:r>
                <a:rPr kumimoji="0" lang="fr-F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</a:t>
              </a:r>
              <a:r>
                <a:rPr kumimoji="0" lang="tr-T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e</a:t>
              </a:r>
              <a:r>
                <a:rPr kumimoji="0" lang="fr-F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in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M</a:t>
              </a:r>
              <a:r>
                <a:rPr kumimoji="0" lang="tr-T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e</a:t>
              </a:r>
              <a:r>
                <a:rPr kumimoji="0" lang="fr-F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thionin</a:t>
              </a:r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2771775" y="4437063"/>
              <a:ext cx="1552575" cy="698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Asparti</a:t>
              </a:r>
              <a:r>
                <a:rPr kumimoji="0" lang="tr-T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k asit</a:t>
              </a:r>
              <a:endParaRPr kumimoji="0" lang="fr-FR" alt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Glutami</a:t>
              </a:r>
              <a:r>
                <a:rPr kumimoji="0" lang="tr-T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k asit</a:t>
              </a:r>
              <a:endParaRPr kumimoji="0" lang="fr-FR" alt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2771775" y="5300663"/>
              <a:ext cx="1223963" cy="698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Asparagin</a:t>
              </a:r>
              <a:endParaRPr kumimoji="0" lang="fr-FR" alt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Glutamin</a:t>
              </a:r>
              <a:endParaRPr kumimoji="0" lang="fr-FR" alt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5" name="Rectangle 11"/>
            <p:cNvSpPr>
              <a:spLocks noChangeArrowheads="1"/>
            </p:cNvSpPr>
            <p:nvPr/>
          </p:nvSpPr>
          <p:spPr bwMode="auto">
            <a:xfrm>
              <a:off x="6910388" y="2492375"/>
              <a:ext cx="996950" cy="100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L</a:t>
              </a:r>
              <a:r>
                <a:rPr kumimoji="0" lang="tr-T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iz</a:t>
              </a:r>
              <a:r>
                <a:rPr kumimoji="0" lang="fr-F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in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Arginin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Histidin</a:t>
              </a:r>
            </a:p>
          </p:txBody>
        </p:sp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>
              <a:off x="6940550" y="3644899"/>
              <a:ext cx="966787" cy="549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Prolin</a:t>
              </a:r>
              <a:endParaRPr kumimoji="0" lang="fr-FR" alt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6932613" y="4292600"/>
              <a:ext cx="1320800" cy="100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Fe</a:t>
              </a:r>
              <a:r>
                <a:rPr kumimoji="0" lang="fr-F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n</a:t>
              </a:r>
              <a:r>
                <a:rPr kumimoji="0" lang="tr-T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i</a:t>
              </a:r>
              <a:r>
                <a:rPr kumimoji="0" lang="fr-FR" altLang="tr-TR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lalanin</a:t>
              </a:r>
              <a:endParaRPr kumimoji="0" lang="fr-FR" alt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</a:t>
              </a:r>
              <a:r>
                <a:rPr kumimoji="0" lang="tr-T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i</a:t>
              </a:r>
              <a:r>
                <a:rPr kumimoji="0" lang="fr-FR" altLang="tr-TR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ro</a:t>
              </a:r>
              <a:r>
                <a:rPr kumimoji="0" lang="tr-T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z</a:t>
              </a:r>
              <a:r>
                <a:rPr kumimoji="0" lang="fr-F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in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Tr</a:t>
              </a:r>
              <a:r>
                <a:rPr kumimoji="0" lang="tr-T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i</a:t>
              </a:r>
              <a:r>
                <a:rPr kumimoji="0" lang="fr-FR" altLang="tr-TR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pto</a:t>
              </a:r>
              <a:r>
                <a:rPr kumimoji="0" lang="tr-T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f</a:t>
              </a:r>
              <a:r>
                <a:rPr kumimoji="0" lang="fr-F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an</a:t>
              </a:r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6877050" y="1700213"/>
              <a:ext cx="1168400" cy="698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S</a:t>
              </a:r>
              <a:r>
                <a:rPr kumimoji="0" lang="tr-T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e</a:t>
              </a:r>
              <a:r>
                <a:rPr kumimoji="0" lang="fr-F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rin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Thr</a:t>
              </a:r>
              <a:r>
                <a:rPr kumimoji="0" lang="tr-T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e</a:t>
              </a:r>
              <a:r>
                <a:rPr kumimoji="0" lang="fr-F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E9B03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onin</a:t>
              </a:r>
            </a:p>
          </p:txBody>
        </p:sp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5097463" y="1879600"/>
              <a:ext cx="1274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H</a:t>
              </a:r>
              <a:r>
                <a:rPr kumimoji="0" lang="tr-T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</a:t>
              </a:r>
              <a:r>
                <a:rPr kumimoji="0" lang="fr-F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dro</a:t>
              </a:r>
              <a:r>
                <a:rPr kumimoji="0" lang="tr-T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ksilli</a:t>
              </a:r>
            </a:p>
          </p:txBody>
        </p:sp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5219700" y="2781300"/>
              <a:ext cx="9366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Bazik</a:t>
              </a:r>
            </a:p>
          </p:txBody>
        </p:sp>
        <p:sp>
          <p:nvSpPr>
            <p:cNvPr id="61" name="Text Box 25"/>
            <p:cNvSpPr txBox="1">
              <a:spLocks noChangeArrowheads="1"/>
            </p:cNvSpPr>
            <p:nvPr/>
          </p:nvSpPr>
          <p:spPr bwMode="auto">
            <a:xfrm>
              <a:off x="5219700" y="3644900"/>
              <a:ext cx="1384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Halka yapı</a:t>
              </a: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5219700" y="4581525"/>
              <a:ext cx="11858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Aromatik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83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Proteinin yapısına giren </a:t>
            </a:r>
            <a:r>
              <a:rPr lang="tr-TR" altLang="tr-TR" dirty="0" err="1">
                <a:solidFill>
                  <a:schemeClr val="tx1"/>
                </a:solidFill>
              </a:rPr>
              <a:t>prolin</a:t>
            </a:r>
            <a:r>
              <a:rPr lang="tr-TR" altLang="tr-TR" dirty="0">
                <a:solidFill>
                  <a:schemeClr val="tx1"/>
                </a:solidFill>
              </a:rPr>
              <a:t> ve </a:t>
            </a:r>
            <a:r>
              <a:rPr lang="tr-TR" altLang="tr-TR" dirty="0" err="1">
                <a:solidFill>
                  <a:schemeClr val="tx1"/>
                </a:solidFill>
              </a:rPr>
              <a:t>hidroksiprolin</a:t>
            </a:r>
            <a:r>
              <a:rPr lang="tr-TR" altLang="tr-TR" dirty="0">
                <a:solidFill>
                  <a:schemeClr val="tx1"/>
                </a:solidFill>
              </a:rPr>
              <a:t> serbest amino grubu yerine </a:t>
            </a:r>
            <a:r>
              <a:rPr lang="tr-TR" altLang="tr-TR" dirty="0">
                <a:solidFill>
                  <a:schemeClr val="tx1"/>
                </a:solidFill>
                <a:sym typeface="Symbol" panose="05050102010706020507" pitchFamily="18" charset="2"/>
              </a:rPr>
              <a:t></a:t>
            </a:r>
            <a:r>
              <a:rPr lang="tr-TR" altLang="tr-TR" dirty="0">
                <a:solidFill>
                  <a:schemeClr val="tx1"/>
                </a:solidFill>
              </a:rPr>
              <a:t>-karbon atomunda </a:t>
            </a:r>
            <a:r>
              <a:rPr lang="tr-TR" altLang="tr-TR" dirty="0" err="1">
                <a:solidFill>
                  <a:schemeClr val="tx1"/>
                </a:solidFill>
              </a:rPr>
              <a:t>imino</a:t>
            </a:r>
            <a:r>
              <a:rPr lang="tr-TR" altLang="tr-TR" dirty="0">
                <a:solidFill>
                  <a:schemeClr val="tx1"/>
                </a:solidFill>
              </a:rPr>
              <a:t> grubu taşır. Bu nedenle amino asit değil esasında </a:t>
            </a:r>
            <a:r>
              <a:rPr lang="tr-TR" altLang="tr-TR" dirty="0" err="1">
                <a:solidFill>
                  <a:schemeClr val="tx1"/>
                </a:solidFill>
              </a:rPr>
              <a:t>imino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smtClean="0">
                <a:solidFill>
                  <a:schemeClr val="tx1"/>
                </a:solidFill>
              </a:rPr>
              <a:t>asittirler.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1174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363</TotalTime>
  <Words>1715</Words>
  <Application>Microsoft Office PowerPoint</Application>
  <PresentationFormat>Geniş ekran</PresentationFormat>
  <Paragraphs>483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1" baseType="lpstr">
      <vt:lpstr>Arial</vt:lpstr>
      <vt:lpstr>Calibri</vt:lpstr>
      <vt:lpstr>Garamond</vt:lpstr>
      <vt:lpstr>Symbol</vt:lpstr>
      <vt:lpstr>Times New Roman</vt:lpstr>
      <vt:lpstr>Wingdings</vt:lpstr>
      <vt:lpstr>Organik</vt:lpstr>
      <vt:lpstr>Aminoasitler ve Proteinler </vt:lpstr>
      <vt:lpstr>Konu Başlıkları</vt:lpstr>
      <vt:lpstr>Tanım</vt:lpstr>
      <vt:lpstr> D- ve L-Amino asitler </vt:lpstr>
      <vt:lpstr>PowerPoint Sunusu</vt:lpstr>
      <vt:lpstr> Amino Asitler</vt:lpstr>
      <vt:lpstr>Genetik Olarak Kodlanan Aminoasitler</vt:lpstr>
      <vt:lpstr>Amino asitlerin sınıflandırılması </vt:lpstr>
      <vt:lpstr>PowerPoint Sunusu</vt:lpstr>
      <vt:lpstr>PowerPoint Sunusu</vt:lpstr>
      <vt:lpstr>Proteinlerde bulunmayan ancak biyolojik önemi olan bazı amino asitler</vt:lpstr>
      <vt:lpstr>Proteinlerde bulunmayan ancak biyolojik önemi olan bazı amino asitler</vt:lpstr>
      <vt:lpstr>Amino asitlerin genel fiziksel özellikleri</vt:lpstr>
      <vt:lpstr>PowerPoint Sunusu</vt:lpstr>
      <vt:lpstr>Genel kimyasal özellikler</vt:lpstr>
      <vt:lpstr>Kelat (şelat) oluşumu </vt:lpstr>
      <vt:lpstr>Tuz Oluşumu</vt:lpstr>
      <vt:lpstr>Esterleşme</vt:lpstr>
      <vt:lpstr>Redüksiyon</vt:lpstr>
      <vt:lpstr>Amid (peptid) oluşumu</vt:lpstr>
      <vt:lpstr>Amid (peptid) oluşumu</vt:lpstr>
      <vt:lpstr>Amino asitlerin Polipeptidlere polimerizasyonu</vt:lpstr>
      <vt:lpstr>Protein Fonksiyonu</vt:lpstr>
      <vt:lpstr>PowerPoint Sunusu</vt:lpstr>
      <vt:lpstr>Proteinlerin Genel Özellikleri</vt:lpstr>
      <vt:lpstr>Polipeptid zincirin diziliş izomeri</vt:lpstr>
      <vt:lpstr>Proteinlerde Konformasyon (üç boyutlu yapı = 3D yapı)  </vt:lpstr>
      <vt:lpstr>PowerPoint Sunusu</vt:lpstr>
      <vt:lpstr>3D yapı</vt:lpstr>
      <vt:lpstr>Üçüncül yapıda gözlenen  Kimyasal bağlar ya da çekmeler</vt:lpstr>
      <vt:lpstr>Proteinlerde Dördüncül Yapı</vt:lpstr>
      <vt:lpstr>PowerPoint Sunusu</vt:lpstr>
      <vt:lpstr>Başlıca Protein Katlanma Hastalıkları</vt:lpstr>
      <vt:lpstr>Proteinlerde Fiziksel ve Kimyasal Özellikler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Proteinler </dc:title>
  <dc:creator>user</dc:creator>
  <cp:lastModifiedBy>user</cp:lastModifiedBy>
  <cp:revision>37</cp:revision>
  <dcterms:created xsi:type="dcterms:W3CDTF">2019-08-20T10:49:00Z</dcterms:created>
  <dcterms:modified xsi:type="dcterms:W3CDTF">2019-11-12T05:21:02Z</dcterms:modified>
</cp:coreProperties>
</file>