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300" r:id="rId3"/>
    <p:sldId id="301" r:id="rId4"/>
    <p:sldId id="316" r:id="rId5"/>
    <p:sldId id="280" r:id="rId6"/>
    <p:sldId id="326" r:id="rId7"/>
    <p:sldId id="268" r:id="rId8"/>
    <p:sldId id="328" r:id="rId9"/>
    <p:sldId id="327" r:id="rId10"/>
    <p:sldId id="318" r:id="rId11"/>
    <p:sldId id="319" r:id="rId12"/>
    <p:sldId id="329" r:id="rId13"/>
    <p:sldId id="325" r:id="rId14"/>
    <p:sldId id="331" r:id="rId15"/>
    <p:sldId id="332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72E26-7453-400F-9755-BE897696E2FD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00E4A-966B-4DA6-B98A-76B37C7C25A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0774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BF8A9B-43BB-47EC-B460-374DC4E32ACF}" type="slidenum">
              <a:rPr lang="ar-SA" smtClean="0"/>
              <a:pPr/>
              <a:t>2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28418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CDE8F-0A1E-4BAD-88FC-4B3714DA2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3ACC1AF-1FDA-42FB-B0F2-1615EBF9A139}" type="datetimeFigureOut">
              <a:rPr lang="tr-TR" smtClean="0"/>
              <a:pPr/>
              <a:t>31.07.2018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2016FDC-101D-4F5E-8F61-9D2020BB45D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8604"/>
            <a:ext cx="2714612" cy="5857916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142852"/>
            <a:ext cx="5114778" cy="6357982"/>
          </a:xfrm>
        </p:spPr>
        <p:txBody>
          <a:bodyPr>
            <a:normAutofit/>
          </a:bodyPr>
          <a:lstStyle/>
          <a:p>
            <a:pPr algn="ctr"/>
            <a:r>
              <a:rPr lang="tr-TR" sz="6000" dirty="0" smtClean="0"/>
              <a:t>Karbonhidrat Metabolizması</a:t>
            </a: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GLİKOGENEZİS-GLİKOGENOLİZİS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endParaRPr lang="tr-TR" sz="2400" dirty="0" smtClean="0"/>
          </a:p>
          <a:p>
            <a:pPr>
              <a:defRPr/>
            </a:pPr>
            <a:r>
              <a:rPr lang="tr-TR" sz="2400" dirty="0" smtClean="0"/>
              <a:t>Glikojen sentezi esas olarak kas ve karaciğer hücrelerinde görülür.</a:t>
            </a:r>
          </a:p>
          <a:p>
            <a:pPr>
              <a:defRPr/>
            </a:pPr>
            <a:r>
              <a:rPr lang="tr-TR" sz="2400" dirty="0" smtClean="0"/>
              <a:t>Reaksiyon basamakları;</a:t>
            </a:r>
          </a:p>
          <a:p>
            <a:pPr>
              <a:buNone/>
              <a:defRPr/>
            </a:pPr>
            <a:r>
              <a:rPr lang="tr-TR" sz="2400" dirty="0" smtClean="0"/>
              <a:t>  </a:t>
            </a:r>
            <a:r>
              <a:rPr lang="en-US" sz="2400" dirty="0" smtClean="0"/>
              <a:t>Glucose</a:t>
            </a:r>
            <a:r>
              <a:rPr lang="tr-TR" sz="2400" dirty="0" smtClean="0"/>
              <a:t>          </a:t>
            </a:r>
            <a:r>
              <a:rPr lang="tr-TR" sz="2400" dirty="0" smtClean="0">
                <a:sym typeface="Wingdings" pitchFamily="2" charset="2"/>
              </a:rPr>
              <a:t>        </a:t>
            </a:r>
            <a:r>
              <a:rPr lang="en-US" sz="2400" dirty="0" smtClean="0"/>
              <a:t>  Glucose-6-P</a:t>
            </a:r>
          </a:p>
          <a:p>
            <a:pPr>
              <a:buNone/>
              <a:defRPr/>
            </a:pPr>
            <a:r>
              <a:rPr lang="en-US" sz="2000" dirty="0" smtClean="0"/>
              <a:t>                 </a:t>
            </a:r>
            <a:r>
              <a:rPr lang="en-US" sz="2000" dirty="0" err="1" smtClean="0"/>
              <a:t>Hexokinase</a:t>
            </a:r>
            <a:r>
              <a:rPr lang="en-US" sz="2000" dirty="0" smtClean="0"/>
              <a:t> / </a:t>
            </a:r>
            <a:r>
              <a:rPr lang="en-US" sz="2000" dirty="0" err="1" smtClean="0"/>
              <a:t>Glucokinase</a:t>
            </a:r>
            <a:endParaRPr lang="tr-TR" sz="2000" dirty="0" smtClean="0"/>
          </a:p>
          <a:p>
            <a:pPr>
              <a:buNone/>
              <a:defRPr/>
            </a:pPr>
            <a:endParaRPr lang="en-US" sz="2000" dirty="0" smtClean="0"/>
          </a:p>
          <a:p>
            <a:pPr>
              <a:buNone/>
              <a:defRPr/>
            </a:pPr>
            <a:r>
              <a:rPr lang="tr-TR" sz="2400" dirty="0" smtClean="0"/>
              <a:t>  </a:t>
            </a:r>
            <a:r>
              <a:rPr lang="en-US" sz="2400" dirty="0" smtClean="0"/>
              <a:t>Glucose-6-P     </a:t>
            </a:r>
            <a:r>
              <a:rPr lang="tr-TR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       Glucose-1-P</a:t>
            </a:r>
          </a:p>
          <a:p>
            <a:pPr>
              <a:buNone/>
              <a:defRPr/>
            </a:pPr>
            <a:r>
              <a:rPr lang="en-US" sz="2000" dirty="0" smtClean="0"/>
              <a:t>                      </a:t>
            </a:r>
            <a:r>
              <a:rPr lang="en-US" sz="2000" dirty="0" err="1" smtClean="0"/>
              <a:t>Phosphoglucomutase</a:t>
            </a:r>
            <a:endParaRPr lang="tr-TR" sz="2000" dirty="0" smtClean="0"/>
          </a:p>
          <a:p>
            <a:pPr>
              <a:buNone/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400" dirty="0" smtClean="0"/>
              <a:t>Glucose-1-P + UTP   </a:t>
            </a:r>
            <a:r>
              <a:rPr lang="tr-TR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     UDPG + Pyrophosphate</a:t>
            </a:r>
          </a:p>
          <a:p>
            <a:pPr>
              <a:buNone/>
              <a:defRPr/>
            </a:pPr>
            <a:r>
              <a:rPr lang="en-US" sz="2000" dirty="0" smtClean="0"/>
              <a:t>                         UDPG </a:t>
            </a:r>
            <a:r>
              <a:rPr lang="en-US" sz="2000" dirty="0" err="1" smtClean="0"/>
              <a:t>Pyrophosphorylase</a:t>
            </a:r>
            <a:endParaRPr lang="en-US" sz="2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Gl</a:t>
            </a:r>
            <a:r>
              <a:rPr lang="tr-TR" sz="2400" dirty="0" smtClean="0"/>
              <a:t>ik</a:t>
            </a:r>
            <a:r>
              <a:rPr lang="en-US" sz="2400" dirty="0" smtClean="0"/>
              <a:t>o</a:t>
            </a:r>
            <a:r>
              <a:rPr lang="tr-TR" sz="2400" dirty="0" smtClean="0"/>
              <a:t>j</a:t>
            </a:r>
            <a:r>
              <a:rPr lang="en-US" sz="2400" dirty="0" smtClean="0"/>
              <a:t>en s</a:t>
            </a:r>
            <a:r>
              <a:rPr lang="tr-TR" sz="2400" dirty="0" smtClean="0"/>
              <a:t>e</a:t>
            </a:r>
            <a:r>
              <a:rPr lang="en-US" sz="2400" dirty="0" err="1" smtClean="0"/>
              <a:t>nt</a:t>
            </a:r>
            <a:r>
              <a:rPr lang="tr-TR" sz="2400" dirty="0" smtClean="0"/>
              <a:t>etaz, </a:t>
            </a:r>
            <a:r>
              <a:rPr lang="en-US" sz="2400" dirty="0" smtClean="0"/>
              <a:t> </a:t>
            </a:r>
            <a:r>
              <a:rPr lang="el-GR" sz="2400" dirty="0" smtClean="0">
                <a:cs typeface="Tahoma" pitchFamily="34" charset="0"/>
              </a:rPr>
              <a:t>α</a:t>
            </a:r>
            <a:r>
              <a:rPr lang="en-US" sz="2400" dirty="0" smtClean="0">
                <a:cs typeface="Tahoma" pitchFamily="34" charset="0"/>
              </a:rPr>
              <a:t>-1,4-glu</a:t>
            </a:r>
            <a:r>
              <a:rPr lang="tr-TR" sz="2400" dirty="0" smtClean="0">
                <a:cs typeface="Tahoma" pitchFamily="34" charset="0"/>
              </a:rPr>
              <a:t>k</a:t>
            </a:r>
            <a:r>
              <a:rPr lang="en-US" sz="2400" dirty="0" err="1" smtClean="0">
                <a:cs typeface="Tahoma" pitchFamily="34" charset="0"/>
              </a:rPr>
              <a:t>osidi</a:t>
            </a:r>
            <a:r>
              <a:rPr lang="tr-TR" sz="2400" dirty="0" smtClean="0">
                <a:cs typeface="Tahoma" pitchFamily="34" charset="0"/>
              </a:rPr>
              <a:t>k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tr-TR" sz="2400" dirty="0" smtClean="0">
                <a:cs typeface="Tahoma" pitchFamily="34" charset="0"/>
              </a:rPr>
              <a:t>bağ oluşumunu katalizler.</a:t>
            </a:r>
            <a:r>
              <a:rPr lang="en-US" sz="2400" dirty="0" smtClean="0">
                <a:cs typeface="Tahoma" pitchFamily="34" charset="0"/>
              </a:rPr>
              <a:t>  </a:t>
            </a:r>
            <a:endParaRPr lang="tr-TR" sz="2400" dirty="0" smtClean="0">
              <a:cs typeface="Tahoma" pitchFamily="34" charset="0"/>
            </a:endParaRPr>
          </a:p>
          <a:p>
            <a:pPr>
              <a:buNone/>
              <a:defRPr/>
            </a:pPr>
            <a:r>
              <a:rPr lang="en-US" sz="2400" dirty="0" smtClean="0">
                <a:cs typeface="Tahoma" pitchFamily="34" charset="0"/>
              </a:rPr>
              <a:t>    </a:t>
            </a:r>
          </a:p>
          <a:p>
            <a:pPr>
              <a:defRPr/>
            </a:pPr>
            <a:r>
              <a:rPr lang="tr-TR" sz="2400" dirty="0" smtClean="0">
                <a:cs typeface="Tahoma" pitchFamily="34" charset="0"/>
              </a:rPr>
              <a:t>Dallandırıcı enzim ise </a:t>
            </a:r>
            <a:r>
              <a:rPr lang="el-GR" sz="2400" dirty="0" smtClean="0">
                <a:cs typeface="Tahoma" pitchFamily="34" charset="0"/>
              </a:rPr>
              <a:t>α</a:t>
            </a:r>
            <a:r>
              <a:rPr lang="en-US" sz="2400" dirty="0" smtClean="0">
                <a:cs typeface="Tahoma" pitchFamily="34" charset="0"/>
              </a:rPr>
              <a:t>-1,6-glu</a:t>
            </a:r>
            <a:r>
              <a:rPr lang="tr-TR" sz="2400" dirty="0" smtClean="0">
                <a:cs typeface="Tahoma" pitchFamily="34" charset="0"/>
              </a:rPr>
              <a:t>k</a:t>
            </a:r>
            <a:r>
              <a:rPr lang="en-US" sz="2400" dirty="0" err="1" smtClean="0">
                <a:cs typeface="Tahoma" pitchFamily="34" charset="0"/>
              </a:rPr>
              <a:t>osidi</a:t>
            </a:r>
            <a:r>
              <a:rPr lang="tr-TR" sz="2400" dirty="0" smtClean="0">
                <a:cs typeface="Tahoma" pitchFamily="34" charset="0"/>
              </a:rPr>
              <a:t>k bağlanmayı katalizler.</a:t>
            </a:r>
            <a:endParaRPr lang="en-US" sz="2400" dirty="0" smtClean="0">
              <a:cs typeface="Tahoma" pitchFamily="34" charset="0"/>
            </a:endParaRPr>
          </a:p>
          <a:p>
            <a:pPr>
              <a:defRPr/>
            </a:pPr>
            <a:endParaRPr lang="en-US" sz="2400" dirty="0" smtClean="0">
              <a:cs typeface="Tahoma" pitchFamily="34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108828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HMP SHUNT/HE</a:t>
            </a:r>
            <a:r>
              <a:rPr lang="tr-TR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kz</a:t>
            </a:r>
            <a:r>
              <a:rPr lang="en-US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OS MONO </a:t>
            </a:r>
            <a:r>
              <a:rPr lang="tr-TR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OS</a:t>
            </a:r>
            <a:r>
              <a:rPr lang="tr-TR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AT SHUNT = PENTO</a:t>
            </a:r>
            <a:r>
              <a:rPr lang="tr-TR" sz="4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z FOSFAT YOLU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14620"/>
            <a:ext cx="7239000" cy="3741116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 smtClean="0">
                <a:solidFill>
                  <a:srgbClr val="0033CC"/>
                </a:solidFill>
              </a:rPr>
              <a:t>Glukozun metabolize olduğu alternatif bir yoldur</a:t>
            </a:r>
          </a:p>
          <a:p>
            <a:r>
              <a:rPr lang="tr-TR" sz="2400" dirty="0" smtClean="0">
                <a:solidFill>
                  <a:srgbClr val="0033CC"/>
                </a:solidFill>
              </a:rPr>
              <a:t>ATP sentezlenmez</a:t>
            </a:r>
          </a:p>
          <a:p>
            <a:r>
              <a:rPr lang="tr-TR" sz="2400" dirty="0" smtClean="0">
                <a:solidFill>
                  <a:srgbClr val="0033CC"/>
                </a:solidFill>
              </a:rPr>
              <a:t>İki önemli fonksiyonu vardır;</a:t>
            </a:r>
          </a:p>
          <a:p>
            <a:pPr>
              <a:buNone/>
            </a:pPr>
            <a:r>
              <a:rPr lang="tr-TR" sz="2400" dirty="0" smtClean="0">
                <a:solidFill>
                  <a:srgbClr val="0033CC"/>
                </a:solidFill>
              </a:rPr>
              <a:t>  </a:t>
            </a:r>
            <a:r>
              <a:rPr lang="en-US" sz="2400" dirty="0" smtClean="0">
                <a:solidFill>
                  <a:srgbClr val="0033CC"/>
                </a:solidFill>
              </a:rPr>
              <a:t>1. NADPH </a:t>
            </a:r>
            <a:r>
              <a:rPr lang="tr-TR" sz="2400" dirty="0" smtClean="0">
                <a:solidFill>
                  <a:srgbClr val="0033CC"/>
                </a:solidFill>
              </a:rPr>
              <a:t>oluşur </a:t>
            </a:r>
            <a:r>
              <a:rPr lang="tr-TR" sz="2400" dirty="0" smtClean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sz="2400" dirty="0" smtClean="0">
                <a:solidFill>
                  <a:srgbClr val="0033CC"/>
                </a:solidFill>
              </a:rPr>
              <a:t>    </a:t>
            </a:r>
            <a:r>
              <a:rPr lang="tr-TR" sz="2400" dirty="0" smtClean="0">
                <a:solidFill>
                  <a:srgbClr val="0033CC"/>
                </a:solidFill>
              </a:rPr>
              <a:t>yağ asitleri ve </a:t>
            </a:r>
            <a:r>
              <a:rPr lang="en-US" sz="2400" dirty="0" smtClean="0">
                <a:solidFill>
                  <a:srgbClr val="0033CC"/>
                </a:solidFill>
              </a:rPr>
              <a:t> steroid</a:t>
            </a:r>
            <a:r>
              <a:rPr lang="tr-TR" sz="2400" dirty="0" smtClean="0">
                <a:solidFill>
                  <a:srgbClr val="0033CC"/>
                </a:solidFill>
              </a:rPr>
              <a:t> sentezi için</a:t>
            </a:r>
            <a:endParaRPr lang="en-US" sz="2400" dirty="0" smtClean="0">
              <a:solidFill>
                <a:srgbClr val="0033CC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   2. </a:t>
            </a:r>
            <a:r>
              <a:rPr lang="en-US" sz="2400" dirty="0" err="1" smtClean="0">
                <a:solidFill>
                  <a:srgbClr val="0033CC"/>
                </a:solidFill>
              </a:rPr>
              <a:t>ribo</a:t>
            </a:r>
            <a:r>
              <a:rPr lang="tr-TR" sz="2400" dirty="0" smtClean="0">
                <a:solidFill>
                  <a:srgbClr val="0033CC"/>
                </a:solidFill>
              </a:rPr>
              <a:t>z sentezi </a:t>
            </a:r>
            <a:r>
              <a:rPr lang="tr-TR" sz="2400" dirty="0" smtClean="0">
                <a:solidFill>
                  <a:srgbClr val="0033CC"/>
                </a:solidFill>
                <a:sym typeface="Wingdings" pitchFamily="2" charset="2"/>
              </a:rPr>
              <a:t></a:t>
            </a:r>
            <a:r>
              <a:rPr lang="en-US" sz="2400" dirty="0" smtClean="0">
                <a:solidFill>
                  <a:srgbClr val="0033CC"/>
                </a:solidFill>
              </a:rPr>
              <a:t>   nu</a:t>
            </a:r>
            <a:r>
              <a:rPr lang="tr-TR" sz="2400" dirty="0" smtClean="0">
                <a:solidFill>
                  <a:srgbClr val="0033CC"/>
                </a:solidFill>
              </a:rPr>
              <a:t>k</a:t>
            </a:r>
            <a:r>
              <a:rPr lang="en-US" sz="2400" dirty="0" err="1" smtClean="0">
                <a:solidFill>
                  <a:srgbClr val="0033CC"/>
                </a:solidFill>
              </a:rPr>
              <a:t>leotid</a:t>
            </a:r>
            <a:r>
              <a:rPr lang="tr-TR" sz="2400" dirty="0" smtClean="0">
                <a:solidFill>
                  <a:srgbClr val="0033CC"/>
                </a:solidFill>
              </a:rPr>
              <a:t> ve </a:t>
            </a:r>
            <a:r>
              <a:rPr lang="en-US" sz="2400" dirty="0" smtClean="0">
                <a:solidFill>
                  <a:srgbClr val="0033CC"/>
                </a:solidFill>
              </a:rPr>
              <a:t> nu</a:t>
            </a:r>
            <a:r>
              <a:rPr lang="tr-TR" sz="2400" dirty="0" smtClean="0">
                <a:solidFill>
                  <a:srgbClr val="0033CC"/>
                </a:solidFill>
              </a:rPr>
              <a:t>kleik asit sentezi için</a:t>
            </a:r>
          </a:p>
          <a:p>
            <a:pPr>
              <a:buNone/>
            </a:pPr>
            <a:r>
              <a:rPr lang="tr-TR" sz="2400" dirty="0" smtClean="0">
                <a:solidFill>
                  <a:srgbClr val="0033CC"/>
                </a:solidFill>
              </a:rPr>
              <a:t>Karaciğer, troid, adrenal kortoks, testis, laktasyondaki meme bezinde, eritrositlerde ve yağ dokuda aktifdir</a:t>
            </a:r>
          </a:p>
          <a:p>
            <a:pPr>
              <a:buNone/>
            </a:pPr>
            <a:r>
              <a:rPr lang="tr-TR" sz="2400" dirty="0" smtClean="0">
                <a:solidFill>
                  <a:srgbClr val="0033CC"/>
                </a:solidFill>
              </a:rPr>
              <a:t>Kaslarda çok yavaş şekillenir.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000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Eritrositlerde;</a:t>
            </a:r>
          </a:p>
          <a:p>
            <a:r>
              <a:rPr lang="en-US" sz="2400" dirty="0" smtClean="0"/>
              <a:t>HMP </a:t>
            </a:r>
            <a:r>
              <a:rPr lang="tr-TR" sz="2400" dirty="0" smtClean="0"/>
              <a:t>yolu </a:t>
            </a:r>
            <a:r>
              <a:rPr lang="en-US" sz="2400" dirty="0" smtClean="0"/>
              <a:t>provides NADPH for the reduction of  o</a:t>
            </a:r>
            <a:r>
              <a:rPr lang="tr-TR" sz="2400" dirty="0" err="1" smtClean="0"/>
              <a:t>ks</a:t>
            </a:r>
            <a:r>
              <a:rPr lang="en-US" sz="2400" dirty="0" err="1" smtClean="0"/>
              <a:t>i</a:t>
            </a:r>
            <a:r>
              <a:rPr lang="tr-TR" sz="2400" dirty="0" smtClean="0"/>
              <a:t>d</a:t>
            </a:r>
            <a:r>
              <a:rPr lang="en-US" sz="2400" dirty="0" smtClean="0"/>
              <a:t>e </a:t>
            </a:r>
            <a:r>
              <a:rPr lang="en-US" sz="2400" dirty="0" err="1" smtClean="0"/>
              <a:t>glutathion</a:t>
            </a:r>
            <a:r>
              <a:rPr lang="tr-TR" sz="2400" dirty="0" smtClean="0"/>
              <a:t>un </a:t>
            </a:r>
            <a:r>
              <a:rPr lang="en-US" sz="2400" dirty="0" smtClean="0"/>
              <a:t> </a:t>
            </a:r>
            <a:r>
              <a:rPr lang="en-US" sz="2400" dirty="0" err="1" smtClean="0"/>
              <a:t>glutathion</a:t>
            </a:r>
            <a:r>
              <a:rPr lang="en-US" sz="2400" dirty="0" smtClean="0"/>
              <a:t> </a:t>
            </a:r>
            <a:r>
              <a:rPr lang="en-US" sz="2400" dirty="0" err="1" smtClean="0"/>
              <a:t>redu</a:t>
            </a:r>
            <a:r>
              <a:rPr lang="tr-TR" sz="2400" dirty="0" smtClean="0"/>
              <a:t>k</a:t>
            </a:r>
            <a:r>
              <a:rPr lang="en-US" sz="2400" dirty="0" smtClean="0"/>
              <a:t>ta</a:t>
            </a:r>
            <a:r>
              <a:rPr lang="tr-TR" sz="2400" dirty="0" smtClean="0"/>
              <a:t>z ile </a:t>
            </a:r>
            <a:r>
              <a:rPr lang="en-US" sz="2400" dirty="0" smtClean="0"/>
              <a:t>     </a:t>
            </a:r>
            <a:r>
              <a:rPr lang="en-US" sz="2400" dirty="0" err="1" smtClean="0"/>
              <a:t>redu</a:t>
            </a:r>
            <a:r>
              <a:rPr lang="tr-TR" sz="2400" dirty="0" err="1" smtClean="0"/>
              <a:t>kte</a:t>
            </a:r>
            <a:r>
              <a:rPr lang="en-US" sz="2400" dirty="0" smtClean="0"/>
              <a:t> </a:t>
            </a:r>
            <a:r>
              <a:rPr lang="en-US" sz="2400" dirty="0" err="1" smtClean="0"/>
              <a:t>glutathi</a:t>
            </a:r>
            <a:r>
              <a:rPr lang="tr-TR" sz="2400" smtClean="0"/>
              <a:t>ona</a:t>
            </a:r>
            <a:r>
              <a:rPr lang="en-US" sz="2400" smtClean="0"/>
              <a:t>-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one removes H2O2      glutathione </a:t>
            </a:r>
            <a:r>
              <a:rPr lang="en-US" sz="2400" dirty="0" err="1" smtClean="0"/>
              <a:t>peroxidase</a:t>
            </a:r>
            <a:r>
              <a:rPr lang="en-US" sz="2400" dirty="0" smtClean="0"/>
              <a:t>       </a:t>
            </a:r>
          </a:p>
          <a:p>
            <a:pPr>
              <a:buNone/>
            </a:pPr>
            <a:r>
              <a:rPr lang="en-US" sz="2000" dirty="0" smtClean="0"/>
              <a:t> Glutathione </a:t>
            </a:r>
            <a:r>
              <a:rPr lang="en-US" sz="2000" dirty="0" err="1" smtClean="0"/>
              <a:t>reductase</a:t>
            </a:r>
            <a:endParaRPr lang="en-US" sz="2000" dirty="0" smtClean="0"/>
          </a:p>
          <a:p>
            <a:r>
              <a:rPr lang="en-US" sz="2400" dirty="0" smtClean="0"/>
              <a:t>G-S-S-G                    2-G-SH</a:t>
            </a:r>
          </a:p>
          <a:p>
            <a:pPr>
              <a:buNone/>
            </a:pPr>
            <a:r>
              <a:rPr lang="en-US" sz="2000" dirty="0" smtClean="0"/>
              <a:t>(oxidized glutathione)        (reduced glutathione)</a:t>
            </a:r>
          </a:p>
          <a:p>
            <a:pPr>
              <a:buNone/>
            </a:pPr>
            <a:r>
              <a:rPr lang="en-US" sz="2000" dirty="0" smtClean="0"/>
              <a:t>                       Glutathione </a:t>
            </a:r>
            <a:r>
              <a:rPr lang="en-US" sz="2000" dirty="0" err="1" smtClean="0"/>
              <a:t>peroxidase</a:t>
            </a:r>
            <a:endParaRPr lang="en-US" sz="2000" dirty="0" smtClean="0"/>
          </a:p>
          <a:p>
            <a:r>
              <a:rPr lang="en-US" sz="2400" dirty="0" smtClean="0"/>
              <a:t>2-G-SH + H2O2             G-S-S-G + 2H2O</a:t>
            </a:r>
          </a:p>
          <a:p>
            <a:r>
              <a:rPr lang="en-US" sz="2400" dirty="0" smtClean="0"/>
              <a:t>This reaction is important     accumulation of H2O2 may decrease the life span of the erythrocyte      damage to the membrane cell       </a:t>
            </a:r>
            <a:r>
              <a:rPr lang="en-US" sz="2400" dirty="0" err="1" smtClean="0"/>
              <a:t>hemolysis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 t="5975" r="32901" b="15936"/>
          <a:stretch>
            <a:fillRect/>
          </a:stretch>
        </p:blipFill>
        <p:spPr>
          <a:xfrm>
            <a:off x="714348" y="428604"/>
            <a:ext cx="7000923" cy="5643602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50825" y="260350"/>
            <a:ext cx="8496300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>
              <a:spcBef>
                <a:spcPct val="20000"/>
              </a:spcBef>
            </a:pPr>
            <a:endParaRPr lang="en-US" sz="200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95288" y="1341438"/>
            <a:ext cx="8496300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>
              <a:spcBef>
                <a:spcPct val="20000"/>
              </a:spcBef>
            </a:pPr>
            <a:endParaRPr lang="en-US" sz="200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23850" y="549275"/>
            <a:ext cx="8496300" cy="720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>
              <a:spcBef>
                <a:spcPct val="20000"/>
              </a:spcBef>
            </a:pPr>
            <a:endParaRPr lang="en-US" sz="200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06363" y="260350"/>
            <a:ext cx="8569325" cy="5473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algn="l" rtl="0">
              <a:lnSpc>
                <a:spcPct val="130000"/>
              </a:lnSpc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Glikolizisin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Reversibility (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Glu</a:t>
            </a:r>
            <a:r>
              <a:rPr lang="tr-TR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oneo</a:t>
            </a:r>
            <a:r>
              <a:rPr lang="tr-TR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enesis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357188" indent="-357188" algn="l" rtl="0">
              <a:lnSpc>
                <a:spcPct val="130000"/>
              </a:lnSpc>
            </a:pP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1. </a:t>
            </a:r>
            <a:r>
              <a:rPr lang="en-US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Reversibl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rea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ksiyon, bir reaksiyonu her iki yönede </a:t>
            </a:r>
          </a:p>
          <a:p>
            <a:pPr marL="357188" indent="-357188" algn="l" rtl="0">
              <a:lnSpc>
                <a:spcPct val="130000"/>
              </a:lnSpc>
            </a:pP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aynı enzim katalizliyorsa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7188" indent="-357188" algn="l" rtl="0">
              <a:lnSpc>
                <a:spcPct val="130000"/>
              </a:lnSpc>
            </a:pP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Glikoliziste 3 reaksiyon haric hepsi reversibildir.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7188" indent="-357188" algn="l" rtl="0">
              <a:lnSpc>
                <a:spcPct val="130000"/>
              </a:lnSpc>
            </a:pP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3. 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Bu 3 </a:t>
            </a:r>
            <a:r>
              <a:rPr lang="en-US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irreversib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rea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ksiyon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bunlar </a:t>
            </a:r>
            <a:r>
              <a:rPr lang="en-US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kinase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enz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lerince katalizlenirler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tr-TR" sz="20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7188" indent="-357188" algn="l" rtl="0">
              <a:lnSpc>
                <a:spcPct val="130000"/>
              </a:lnSpc>
            </a:pP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geri dönüşümü farklı enzimlerce katalizlenirler.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7188" indent="-357188" algn="l" rtl="0">
              <a:lnSpc>
                <a:spcPct val="130000"/>
              </a:lnSpc>
            </a:pP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Glucose-6-p 		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Glucose </a:t>
            </a:r>
          </a:p>
          <a:p>
            <a:pPr marL="357188" indent="-357188" algn="l" rtl="0">
              <a:lnSpc>
                <a:spcPct val="130000"/>
              </a:lnSpc>
            </a:pP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F1, 6 </a:t>
            </a:r>
            <a:r>
              <a:rPr lang="en-US" sz="20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Bisphosphate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	 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Fructose-6-p</a:t>
            </a:r>
          </a:p>
          <a:p>
            <a:pPr marL="357188" indent="-357188" algn="l" rtl="0">
              <a:lnSpc>
                <a:spcPct val="130000"/>
              </a:lnSpc>
            </a:pP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Pyruvate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Phosphoenol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pyruvate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7188" indent="-357188" algn="l" rtl="0">
              <a:lnSpc>
                <a:spcPct val="130000"/>
              </a:lnSpc>
            </a:pP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4. 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Açlıkta glikoliz tersine reaksiyonlar ile </a:t>
            </a:r>
            <a:r>
              <a:rPr lang="tr-TR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laktat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gliserol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gibi karbonhidrat olmayan kaynaklardan  glukoz sentezler- </a:t>
            </a:r>
            <a:r>
              <a:rPr lang="en-US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glu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oneogenesis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sz="20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7188" indent="-357188" algn="l" rtl="0">
              <a:lnSpc>
                <a:spcPct val="130000"/>
              </a:lnSpc>
            </a:pPr>
            <a:endParaRPr lang="tr-TR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7188" indent="-357188" algn="l" rtl="0">
              <a:lnSpc>
                <a:spcPct val="130000"/>
              </a:lnSpc>
            </a:pPr>
            <a:r>
              <a:rPr lang="tr-TR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Ruminantlarda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karbonhidret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metabolizması </a:t>
            </a:r>
            <a:r>
              <a:rPr lang="tr-TR" sz="2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glukoneogenezis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ile yürür.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40"/>
            <a:ext cx="8929718" cy="68006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PruvatIn oksidatif dekarboksilasyonu</a:t>
            </a:r>
            <a:endParaRPr lang="tr-TR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5855"/>
          <a:stretch>
            <a:fillRect/>
          </a:stretch>
        </p:blipFill>
        <p:spPr bwMode="auto">
          <a:xfrm>
            <a:off x="457200" y="1941578"/>
            <a:ext cx="7239000" cy="3859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 smtClean="0"/>
              <a:t>Mitokondrilerde </a:t>
            </a:r>
          </a:p>
          <a:p>
            <a:pPr>
              <a:defRPr/>
            </a:pPr>
            <a:r>
              <a:rPr lang="tr-TR" sz="2400" dirty="0" smtClean="0"/>
              <a:t>Oksidasyon reaksiyonu;</a:t>
            </a:r>
          </a:p>
          <a:p>
            <a:pPr>
              <a:buNone/>
              <a:defRPr/>
            </a:pPr>
            <a:r>
              <a:rPr lang="en-US" sz="2400" dirty="0" smtClean="0"/>
              <a:t> 1 mol P</a:t>
            </a:r>
            <a:r>
              <a:rPr lang="tr-TR" sz="2400" dirty="0" smtClean="0"/>
              <a:t>i</a:t>
            </a:r>
            <a:r>
              <a:rPr lang="en-US" sz="2400" dirty="0" err="1" smtClean="0"/>
              <a:t>ruvate</a:t>
            </a:r>
            <a:r>
              <a:rPr lang="en-US" sz="2400" dirty="0" smtClean="0"/>
              <a:t>   </a:t>
            </a:r>
            <a:r>
              <a:rPr lang="tr-TR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 1 mol </a:t>
            </a:r>
            <a:r>
              <a:rPr lang="en-US" sz="2400" dirty="0" err="1" smtClean="0"/>
              <a:t>Aset</a:t>
            </a:r>
            <a:r>
              <a:rPr lang="tr-TR" sz="2400" dirty="0" smtClean="0"/>
              <a:t>i</a:t>
            </a:r>
            <a:r>
              <a:rPr lang="en-US" sz="2400" dirty="0" smtClean="0"/>
              <a:t>l-</a:t>
            </a:r>
            <a:r>
              <a:rPr lang="en-US" sz="2400" dirty="0" err="1" smtClean="0"/>
              <a:t>CoA</a:t>
            </a:r>
            <a:r>
              <a:rPr lang="en-US" sz="2400" dirty="0" smtClean="0"/>
              <a:t> + 3 mol ATP</a:t>
            </a:r>
          </a:p>
          <a:p>
            <a:pPr>
              <a:buNone/>
              <a:defRPr/>
            </a:pPr>
            <a:endParaRPr lang="tr-TR" sz="2000" dirty="0" smtClean="0"/>
          </a:p>
          <a:p>
            <a:pPr>
              <a:buNone/>
              <a:defRPr/>
            </a:pP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COCOOH + </a:t>
            </a:r>
            <a:r>
              <a:rPr lang="en-US" sz="2000" dirty="0" err="1" smtClean="0"/>
              <a:t>HSCoA</a:t>
            </a:r>
            <a:r>
              <a:rPr lang="en-US" sz="2000" dirty="0" smtClean="0"/>
              <a:t> + NAD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 </a:t>
            </a:r>
            <a:r>
              <a:rPr lang="tr-TR" sz="2000" dirty="0" smtClean="0">
                <a:sym typeface="Wingdings" pitchFamily="2" charset="2"/>
              </a:rPr>
              <a:t></a:t>
            </a:r>
            <a:r>
              <a:rPr lang="en-US" sz="2000" dirty="0" smtClean="0"/>
              <a:t>   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CO-SCoA + NADH</a:t>
            </a:r>
          </a:p>
          <a:p>
            <a:pPr>
              <a:buNone/>
              <a:defRPr/>
            </a:pPr>
            <a:r>
              <a:rPr lang="en-US" sz="2000" dirty="0" smtClean="0"/>
              <a:t>      (P</a:t>
            </a:r>
            <a:r>
              <a:rPr lang="tr-TR" sz="2000" dirty="0" smtClean="0"/>
              <a:t>i</a:t>
            </a:r>
            <a:r>
              <a:rPr lang="en-US" sz="2000" dirty="0" err="1" smtClean="0"/>
              <a:t>ruvate</a:t>
            </a:r>
            <a:r>
              <a:rPr lang="en-US" sz="2000" dirty="0" smtClean="0"/>
              <a:t>)			      (</a:t>
            </a:r>
            <a:r>
              <a:rPr lang="en-US" sz="2000" dirty="0" err="1" smtClean="0"/>
              <a:t>Aset</a:t>
            </a:r>
            <a:r>
              <a:rPr lang="tr-TR" sz="2000" dirty="0" smtClean="0"/>
              <a:t>i</a:t>
            </a:r>
            <a:r>
              <a:rPr lang="en-US" sz="2000" dirty="0" smtClean="0"/>
              <a:t>l-</a:t>
            </a:r>
            <a:r>
              <a:rPr lang="en-US" sz="2000" dirty="0" err="1" smtClean="0"/>
              <a:t>CoA</a:t>
            </a:r>
            <a:r>
              <a:rPr lang="en-US" sz="2000" dirty="0" smtClean="0"/>
              <a:t>)</a:t>
            </a:r>
            <a:endParaRPr lang="tr-TR" sz="2000" dirty="0" smtClean="0"/>
          </a:p>
          <a:p>
            <a:pPr>
              <a:buNone/>
              <a:defRPr/>
            </a:pPr>
            <a:endParaRPr lang="en-US" sz="2000" dirty="0" smtClean="0"/>
          </a:p>
          <a:p>
            <a:pPr>
              <a:defRPr/>
            </a:pPr>
            <a:r>
              <a:rPr lang="tr-TR" sz="2400" dirty="0" smtClean="0"/>
              <a:t>Piruvat dehidrogenez tarafından katalizlenir</a:t>
            </a:r>
          </a:p>
          <a:p>
            <a:pPr>
              <a:defRPr/>
            </a:pPr>
            <a:r>
              <a:rPr lang="tr-TR" sz="2400" dirty="0" smtClean="0"/>
              <a:t>Koenzim olarak </a:t>
            </a:r>
            <a:r>
              <a:rPr lang="en-US" sz="2400" dirty="0" smtClean="0"/>
              <a:t> </a:t>
            </a:r>
            <a:r>
              <a:rPr lang="en-US" sz="2400" dirty="0" err="1" smtClean="0"/>
              <a:t>CoA</a:t>
            </a:r>
            <a:r>
              <a:rPr lang="en-US" sz="2400" dirty="0" smtClean="0"/>
              <a:t> </a:t>
            </a:r>
            <a:r>
              <a:rPr lang="tr-TR" sz="2400" dirty="0" smtClean="0"/>
              <a:t> ihtiyaç duyar</a:t>
            </a:r>
            <a:endParaRPr lang="en-US" sz="2400" dirty="0" smtClean="0"/>
          </a:p>
          <a:p>
            <a:pPr>
              <a:defRPr/>
            </a:pPr>
            <a:r>
              <a:rPr lang="tr-TR" sz="2400" dirty="0" smtClean="0"/>
              <a:t>Tiamin noksanlığında,  piruvatın oksidasyonu aksar,</a:t>
            </a:r>
          </a:p>
          <a:p>
            <a:pPr>
              <a:buNone/>
              <a:defRPr/>
            </a:pPr>
            <a:r>
              <a:rPr lang="en-US" sz="2400" dirty="0" smtClean="0"/>
              <a:t>    la</a:t>
            </a:r>
            <a:r>
              <a:rPr lang="tr-TR" sz="2400" dirty="0" smtClean="0"/>
              <a:t>k</a:t>
            </a:r>
            <a:r>
              <a:rPr lang="en-US" sz="2400" dirty="0" err="1" smtClean="0"/>
              <a:t>ti</a:t>
            </a:r>
            <a:r>
              <a:rPr lang="tr-TR" sz="2400" dirty="0" smtClean="0"/>
              <a:t>k</a:t>
            </a:r>
            <a:r>
              <a:rPr lang="en-US" sz="2400" dirty="0" smtClean="0"/>
              <a:t> </a:t>
            </a:r>
            <a:r>
              <a:rPr lang="tr-TR" sz="2400" dirty="0" smtClean="0"/>
              <a:t>ve</a:t>
            </a:r>
            <a:r>
              <a:rPr lang="en-US" sz="2400" dirty="0" smtClean="0"/>
              <a:t> p</a:t>
            </a:r>
            <a:r>
              <a:rPr lang="tr-TR" sz="2400" dirty="0" smtClean="0"/>
              <a:t>i</a:t>
            </a:r>
            <a:r>
              <a:rPr lang="en-US" sz="2400" dirty="0" err="1" smtClean="0"/>
              <a:t>ruvi</a:t>
            </a:r>
            <a:r>
              <a:rPr lang="tr-TR" sz="2400" dirty="0" smtClean="0"/>
              <a:t>k</a:t>
            </a:r>
            <a:r>
              <a:rPr lang="en-US" sz="2400" dirty="0" smtClean="0"/>
              <a:t> a</a:t>
            </a:r>
            <a:r>
              <a:rPr lang="tr-TR" sz="2400" dirty="0" smtClean="0"/>
              <a:t>s</a:t>
            </a:r>
            <a:r>
              <a:rPr lang="en-US" sz="2400" dirty="0" err="1" smtClean="0"/>
              <a:t>i</a:t>
            </a:r>
            <a:r>
              <a:rPr lang="tr-TR" sz="2400" dirty="0" smtClean="0"/>
              <a:t>t artar</a:t>
            </a:r>
            <a:endParaRPr lang="en-US" sz="24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>Sitrik asit döngüsü </a:t>
            </a:r>
            <a:br>
              <a:rPr lang="tr-TR" sz="4000" dirty="0" smtClean="0"/>
            </a:br>
            <a:r>
              <a:rPr lang="tr-TR" sz="4000" dirty="0" smtClean="0"/>
              <a:t>(TCA döngüsü)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2643206" cy="4972072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ct val="50000"/>
              </a:spcBef>
            </a:pPr>
            <a:r>
              <a:rPr lang="tr-TR" dirty="0" smtClean="0"/>
              <a:t>aerobik koşullarda glukoz metabolizmasında pirüvattan, pirüvat dehidrojenaz enzim kompleksi etkisiyle asetil-CoA oluşur. asetil-CoA’nın asetil grupları da mitokondride oksitlenir. </a:t>
            </a:r>
          </a:p>
          <a:p>
            <a:pPr>
              <a:spcBef>
                <a:spcPct val="50000"/>
              </a:spcBef>
            </a:pPr>
            <a:r>
              <a:rPr lang="tr-TR" i="1" dirty="0" smtClean="0">
                <a:cs typeface="Times New Roman" pitchFamily="18" charset="0"/>
              </a:rPr>
              <a:t>Bir tek glukoz molekülünün tamamen CO</a:t>
            </a:r>
            <a:r>
              <a:rPr lang="tr-TR" i="1" baseline="-30000" dirty="0" smtClean="0">
                <a:cs typeface="Times New Roman" pitchFamily="18" charset="0"/>
              </a:rPr>
              <a:t>2</a:t>
            </a:r>
            <a:r>
              <a:rPr lang="tr-TR" i="1" dirty="0" smtClean="0">
                <a:cs typeface="Times New Roman" pitchFamily="18" charset="0"/>
              </a:rPr>
              <a:t> ve H</a:t>
            </a:r>
            <a:r>
              <a:rPr lang="tr-TR" i="1" baseline="-30000" dirty="0" smtClean="0">
                <a:cs typeface="Times New Roman" pitchFamily="18" charset="0"/>
              </a:rPr>
              <a:t>2</a:t>
            </a:r>
            <a:r>
              <a:rPr lang="tr-TR" i="1" dirty="0" smtClean="0">
                <a:cs typeface="Times New Roman" pitchFamily="18" charset="0"/>
              </a:rPr>
              <a:t>O’ya oksitlenmesi suretiyle net 38 adet ATP kazancı olur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  <p:pic>
        <p:nvPicPr>
          <p:cNvPr id="5" name="Picture 5" descr="citricacidcycle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000364" y="1571612"/>
            <a:ext cx="5429288" cy="52863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030088"/>
            <a:ext cx="8229600" cy="5639271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400" dirty="0" smtClean="0"/>
              <a:t>Karbonhidrat olmayan kaynakların </a:t>
            </a:r>
            <a:r>
              <a:rPr lang="tr-TR" sz="2400" dirty="0" err="1" smtClean="0"/>
              <a:t>glukoz</a:t>
            </a:r>
            <a:r>
              <a:rPr lang="tr-TR" sz="2400" dirty="0" smtClean="0"/>
              <a:t> veya</a:t>
            </a:r>
          </a:p>
          <a:p>
            <a:pPr marL="0" indent="0">
              <a:buNone/>
              <a:defRPr/>
            </a:pPr>
            <a:r>
              <a:rPr lang="tr-TR" sz="2400" dirty="0" smtClean="0"/>
              <a:t> glikojene dönüştüğü metabolik yoldur.</a:t>
            </a:r>
          </a:p>
          <a:p>
            <a:pPr>
              <a:defRPr/>
            </a:pPr>
            <a:r>
              <a:rPr lang="tr-TR" sz="2400" dirty="0" smtClean="0"/>
              <a:t>Karaciğer ve böbreklerde görülür.</a:t>
            </a:r>
          </a:p>
          <a:p>
            <a:pPr>
              <a:defRPr/>
            </a:pPr>
            <a:r>
              <a:rPr lang="tr-TR" sz="2400" dirty="0" smtClean="0"/>
              <a:t>Esas substratları;</a:t>
            </a:r>
          </a:p>
          <a:p>
            <a:pPr>
              <a:buNone/>
              <a:defRPr/>
            </a:pPr>
            <a:r>
              <a:rPr lang="tr-TR" sz="2400" dirty="0" smtClean="0"/>
              <a:t>   </a:t>
            </a:r>
            <a:r>
              <a:rPr lang="en-US" sz="2400" dirty="0" smtClean="0"/>
              <a:t>1. La</a:t>
            </a:r>
            <a:r>
              <a:rPr lang="tr-TR" sz="2400" dirty="0" smtClean="0"/>
              <a:t>k</a:t>
            </a:r>
            <a:r>
              <a:rPr lang="en-US" sz="2400" dirty="0" err="1" smtClean="0"/>
              <a:t>ti</a:t>
            </a:r>
            <a:r>
              <a:rPr lang="tr-TR" sz="2400" dirty="0" smtClean="0"/>
              <a:t>k</a:t>
            </a:r>
            <a:r>
              <a:rPr lang="en-US" sz="2400" dirty="0" smtClean="0"/>
              <a:t> a</a:t>
            </a:r>
            <a:r>
              <a:rPr lang="tr-TR" sz="2400" dirty="0" smtClean="0"/>
              <a:t>s</a:t>
            </a:r>
            <a:r>
              <a:rPr lang="en-US" sz="2400" dirty="0" err="1" smtClean="0"/>
              <a:t>i</a:t>
            </a:r>
            <a:r>
              <a:rPr lang="tr-TR" sz="2400" dirty="0" smtClean="0"/>
              <a:t>t </a:t>
            </a:r>
            <a:r>
              <a:rPr lang="tr-TR" sz="2400" dirty="0" smtClean="0">
                <a:sym typeface="Wingdings" pitchFamily="2" charset="2"/>
              </a:rPr>
              <a:t>kas ve</a:t>
            </a:r>
            <a:endParaRPr lang="en-US" sz="2400" dirty="0" smtClean="0"/>
          </a:p>
          <a:p>
            <a:pPr>
              <a:buNone/>
              <a:defRPr/>
            </a:pPr>
            <a:r>
              <a:rPr lang="en-US" sz="2400" dirty="0" smtClean="0"/>
              <a:t>   2. </a:t>
            </a:r>
            <a:r>
              <a:rPr lang="en-US" sz="2400" dirty="0" err="1" smtClean="0"/>
              <a:t>Gl</a:t>
            </a:r>
            <a:r>
              <a:rPr lang="tr-TR" sz="2400" dirty="0" smtClean="0"/>
              <a:t>ise</a:t>
            </a:r>
            <a:r>
              <a:rPr lang="en-US" sz="2400" dirty="0" err="1" smtClean="0"/>
              <a:t>rol</a:t>
            </a:r>
            <a:r>
              <a:rPr lang="tr-TR" sz="2400" dirty="0" smtClean="0"/>
              <a:t> </a:t>
            </a:r>
            <a:r>
              <a:rPr lang="tr-TR" sz="2400" dirty="0" smtClean="0">
                <a:sym typeface="Wingdings" pitchFamily="2" charset="2"/>
              </a:rPr>
              <a:t>  Trigliserid hidrolizinden </a:t>
            </a:r>
            <a:endParaRPr lang="en-US" sz="2400" dirty="0" smtClean="0"/>
          </a:p>
          <a:p>
            <a:pPr>
              <a:buNone/>
              <a:defRPr/>
            </a:pPr>
            <a:r>
              <a:rPr lang="en-US" sz="2400" dirty="0" smtClean="0"/>
              <a:t>   3.Glu</a:t>
            </a:r>
            <a:r>
              <a:rPr lang="tr-TR" sz="2400" dirty="0" smtClean="0"/>
              <a:t>k</a:t>
            </a:r>
            <a:r>
              <a:rPr lang="en-US" sz="2400" dirty="0" err="1" smtClean="0"/>
              <a:t>ogeni</a:t>
            </a:r>
            <a:r>
              <a:rPr lang="tr-TR" sz="2400" dirty="0" smtClean="0"/>
              <a:t>k</a:t>
            </a:r>
            <a:r>
              <a:rPr lang="en-US" sz="2400" dirty="0" smtClean="0"/>
              <a:t> amino a</a:t>
            </a:r>
            <a:r>
              <a:rPr lang="tr-TR" sz="2400" dirty="0" smtClean="0"/>
              <a:t>sitler</a:t>
            </a:r>
            <a:endParaRPr lang="en-US" sz="2400" dirty="0" smtClean="0"/>
          </a:p>
          <a:p>
            <a:pPr>
              <a:buNone/>
              <a:defRPr/>
            </a:pPr>
            <a:r>
              <a:rPr lang="en-US" sz="2400" dirty="0" smtClean="0"/>
              <a:t>   4. </a:t>
            </a:r>
            <a:r>
              <a:rPr lang="en-US" sz="2400" dirty="0" err="1" smtClean="0"/>
              <a:t>Propioni</a:t>
            </a:r>
            <a:r>
              <a:rPr lang="tr-TR" sz="2400" dirty="0" smtClean="0"/>
              <a:t>k asit  </a:t>
            </a:r>
            <a:r>
              <a:rPr lang="tr-TR" sz="2400" dirty="0" smtClean="0">
                <a:sym typeface="Wingdings" pitchFamily="2" charset="2"/>
              </a:rPr>
              <a:t>  </a:t>
            </a:r>
            <a:r>
              <a:rPr lang="en-US" sz="2400" dirty="0" smtClean="0"/>
              <a:t>ruminant</a:t>
            </a:r>
            <a:r>
              <a:rPr lang="tr-TR" sz="2400" dirty="0" smtClean="0"/>
              <a:t>larda</a:t>
            </a:r>
            <a:endParaRPr lang="en-US" sz="2400" dirty="0" smtClean="0"/>
          </a:p>
          <a:p>
            <a:pPr>
              <a:defRPr/>
            </a:pPr>
            <a:r>
              <a:rPr lang="tr-TR" sz="2400" dirty="0" smtClean="0"/>
              <a:t>E</a:t>
            </a:r>
            <a:r>
              <a:rPr lang="en-US" sz="2400" dirty="0" err="1" smtClean="0"/>
              <a:t>nz</a:t>
            </a:r>
            <a:r>
              <a:rPr lang="tr-TR" sz="2400" dirty="0" smtClean="0"/>
              <a:t>i</a:t>
            </a:r>
            <a:r>
              <a:rPr lang="en-US" sz="2400" dirty="0" smtClean="0"/>
              <a:t>m</a:t>
            </a:r>
            <a:r>
              <a:rPr lang="tr-TR" sz="2400" dirty="0" smtClean="0"/>
              <a:t>l</a:t>
            </a:r>
            <a:r>
              <a:rPr lang="en-US" sz="2400" dirty="0" smtClean="0"/>
              <a:t>e</a:t>
            </a:r>
            <a:r>
              <a:rPr lang="tr-TR" sz="2400" dirty="0" smtClean="0"/>
              <a:t>r</a:t>
            </a:r>
            <a:r>
              <a:rPr lang="en-US" sz="2400" dirty="0" smtClean="0"/>
              <a:t> :</a:t>
            </a:r>
          </a:p>
          <a:p>
            <a:pPr>
              <a:buNone/>
              <a:defRPr/>
            </a:pPr>
            <a:r>
              <a:rPr lang="en-US" sz="2400" dirty="0" smtClean="0"/>
              <a:t>       1. </a:t>
            </a:r>
            <a:r>
              <a:rPr lang="en-US" sz="2400" dirty="0" err="1" smtClean="0"/>
              <a:t>Pyruvate</a:t>
            </a:r>
            <a:r>
              <a:rPr lang="en-US" sz="2400" dirty="0" smtClean="0"/>
              <a:t> </a:t>
            </a:r>
            <a:r>
              <a:rPr lang="en-US" sz="2400" dirty="0" err="1" smtClean="0"/>
              <a:t>carboxylase</a:t>
            </a:r>
            <a:endParaRPr lang="en-US" sz="2400" dirty="0" smtClean="0"/>
          </a:p>
          <a:p>
            <a:pPr>
              <a:buNone/>
              <a:defRPr/>
            </a:pPr>
            <a:r>
              <a:rPr lang="en-US" sz="2400" dirty="0" smtClean="0"/>
              <a:t>       2. </a:t>
            </a:r>
            <a:r>
              <a:rPr lang="en-US" sz="2400" dirty="0" err="1" smtClean="0"/>
              <a:t>Phosphoenolpyruvate</a:t>
            </a:r>
            <a:r>
              <a:rPr lang="en-US" sz="2400" dirty="0" smtClean="0"/>
              <a:t> </a:t>
            </a:r>
            <a:r>
              <a:rPr lang="en-US" sz="2400" dirty="0" err="1" smtClean="0"/>
              <a:t>karboxikinase</a:t>
            </a:r>
            <a:endParaRPr lang="en-US" sz="2400" dirty="0" smtClean="0"/>
          </a:p>
          <a:p>
            <a:pPr>
              <a:buNone/>
              <a:defRPr/>
            </a:pPr>
            <a:r>
              <a:rPr lang="en-US" sz="2400" dirty="0" smtClean="0"/>
              <a:t>       3. Fructose 1,6-biphosphatase</a:t>
            </a:r>
          </a:p>
          <a:p>
            <a:pPr>
              <a:buNone/>
              <a:defRPr/>
            </a:pPr>
            <a:r>
              <a:rPr lang="en-US" sz="2400" dirty="0" smtClean="0"/>
              <a:t>       4. Glucose-6-phosphatase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331640" y="260648"/>
            <a:ext cx="5184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400" dirty="0" err="1"/>
              <a:t>Glukoneogenezis</a:t>
            </a:r>
            <a:endParaRPr lang="tr-TR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320040"/>
            <a:ext cx="7929618" cy="68006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Ruminantlarda Glikoneogenezis</a:t>
            </a:r>
            <a:endParaRPr lang="tr-TR" dirty="0"/>
          </a:p>
        </p:txBody>
      </p:sp>
      <p:pic>
        <p:nvPicPr>
          <p:cNvPr id="8194" name="Picture 2" descr="C:\Documents and Settings\ben\My Documents\My Pictures\chapte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7643866" cy="5429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12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357158" y="357166"/>
            <a:ext cx="7215238" cy="5357850"/>
          </a:xfrm>
          <a:noFill/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11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642910" y="274638"/>
            <a:ext cx="6929485" cy="6369072"/>
          </a:xfrm>
          <a:noFill/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752</TotalTime>
  <Words>458</Words>
  <Application>Microsoft Office PowerPoint</Application>
  <PresentationFormat>Ekran Gösterisi (4:3)</PresentationFormat>
  <Paragraphs>76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4" baseType="lpstr">
      <vt:lpstr>Arial</vt:lpstr>
      <vt:lpstr>Calibri</vt:lpstr>
      <vt:lpstr>Symbol</vt:lpstr>
      <vt:lpstr>Tahoma</vt:lpstr>
      <vt:lpstr>Times New Roman</vt:lpstr>
      <vt:lpstr>Trebuchet MS</vt:lpstr>
      <vt:lpstr>Wingdings</vt:lpstr>
      <vt:lpstr>Wingdings 2</vt:lpstr>
      <vt:lpstr>Opulent</vt:lpstr>
      <vt:lpstr>PowerPoint Sunusu</vt:lpstr>
      <vt:lpstr>PowerPoint Sunusu</vt:lpstr>
      <vt:lpstr>PruvatIn oksidatif dekarboksilasyonu</vt:lpstr>
      <vt:lpstr>PowerPoint Sunusu</vt:lpstr>
      <vt:lpstr>Sitrik asit döngüsü  (TCA döngüsü)</vt:lpstr>
      <vt:lpstr>PowerPoint Sunusu</vt:lpstr>
      <vt:lpstr>Ruminantlarda Glikoneogenezis</vt:lpstr>
      <vt:lpstr>PowerPoint Sunusu</vt:lpstr>
      <vt:lpstr>PowerPoint Sunusu</vt:lpstr>
      <vt:lpstr>GLİKOGENEZİS-GLİKOGENOLİZİS</vt:lpstr>
      <vt:lpstr>PowerPoint Sunusu</vt:lpstr>
      <vt:lpstr>HMP SHUNT/HEkzOS MONO FOSFAT SHUNT = PENTOz FOSFAT YOLU</vt:lpstr>
      <vt:lpstr>PowerPoint Sunusu</vt:lpstr>
      <vt:lpstr>PowerPoint Sunusu</vt:lpstr>
      <vt:lpstr>PowerPoint Sunusu</vt:lpstr>
    </vt:vector>
  </TitlesOfParts>
  <Company>neu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neu</dc:creator>
  <cp:lastModifiedBy>Tevhide</cp:lastModifiedBy>
  <cp:revision>243</cp:revision>
  <dcterms:created xsi:type="dcterms:W3CDTF">2012-05-21T12:50:32Z</dcterms:created>
  <dcterms:modified xsi:type="dcterms:W3CDTF">2018-07-31T13:23:19Z</dcterms:modified>
</cp:coreProperties>
</file>