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8"/>
  </p:notesMasterIdLst>
  <p:sldIdLst>
    <p:sldId id="256" r:id="rId2"/>
    <p:sldId id="262" r:id="rId3"/>
    <p:sldId id="263" r:id="rId4"/>
    <p:sldId id="261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0633" autoAdjust="0"/>
  </p:normalViewPr>
  <p:slideViewPr>
    <p:cSldViewPr snapToGrid="0">
      <p:cViewPr varScale="1">
        <p:scale>
          <a:sx n="58" d="100"/>
          <a:sy n="58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8EDF7-69A9-47C6-AB5F-49BD7081897E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8626-2FFD-430A-8C51-6EEC04EA7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8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74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3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2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6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24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14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F8626-2FFD-430A-8C51-6EEC04EA72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5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2241623-A064-4BED-B073-BA4D6143340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599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158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065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6055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263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29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607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448908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090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32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3FF10F25-E2DA-4E98-93BC-58F3EF781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6" b="7836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31DE6-6AC1-4D7B-BF25-B16BB920C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3003" y="1830578"/>
            <a:ext cx="5413289" cy="85024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ROMAN THEATRE	</a:t>
            </a:r>
            <a:endParaRPr lang="en-GB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12D16-49C9-4FD4-B882-58F9DA540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584" y="4177178"/>
            <a:ext cx="4566474" cy="1037760"/>
          </a:xfrm>
        </p:spPr>
        <p:txBody>
          <a:bodyPr>
            <a:normAutofit/>
          </a:bodyPr>
          <a:lstStyle/>
          <a:p>
            <a:pPr algn="ctr"/>
            <a:r>
              <a:rPr lang="tr-TR">
                <a:solidFill>
                  <a:schemeClr val="tx2">
                    <a:lumMod val="75000"/>
                    <a:lumOff val="25000"/>
                  </a:schemeClr>
                </a:solidFill>
              </a:rPr>
              <a:t>Dr. Funda HAY</a:t>
            </a:r>
          </a:p>
          <a:p>
            <a:pPr algn="ctr"/>
            <a:r>
              <a:rPr lang="tr-TR">
                <a:solidFill>
                  <a:schemeClr val="tx2">
                    <a:lumMod val="75000"/>
                    <a:lumOff val="25000"/>
                  </a:schemeClr>
                </a:solidFill>
              </a:rPr>
              <a:t>fhay@ankara.edu.tr</a:t>
            </a:r>
            <a:endParaRPr lang="en-GB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11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56DAE-480C-41EC-BFE9-656885321B5D}"/>
              </a:ext>
            </a:extLst>
          </p:cNvPr>
          <p:cNvSpPr txBox="1"/>
          <p:nvPr/>
        </p:nvSpPr>
        <p:spPr>
          <a:xfrm>
            <a:off x="4681587" y="2305615"/>
            <a:ext cx="6926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The short format suits Seneca’s style.</a:t>
            </a:r>
            <a:endParaRPr lang="tr-TR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they are plays of a very different kind, more restricted in emotional range and tone, and concerned to evoke horror rather than pity. </a:t>
            </a:r>
          </a:p>
        </p:txBody>
      </p:sp>
      <p:pic>
        <p:nvPicPr>
          <p:cNvPr id="4" name="Picture 3" descr="A picture containing book, text, laying, lying&#10;&#10;Description automatically generated">
            <a:extLst>
              <a:ext uri="{FF2B5EF4-FFF2-40B4-BE49-F238E27FC236}">
                <a16:creationId xmlns:a16="http://schemas.microsoft.com/office/drawing/2014/main" id="{81156810-EE5C-478D-879C-F6341FA29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1595336"/>
            <a:ext cx="2802228" cy="42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818F0DFD-2A80-4C24-8714-1C5AC6562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BBE1B7-86E3-4E1D-BD91-6D13498F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5EB22A-9F18-40FD-B004-A764A662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706CDFC-A92B-475F-9ACE-42DA9DA7BB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5273"/>
          <a:stretch>
            <a:fillRect/>
          </a:stretch>
        </p:blipFill>
        <p:spPr>
          <a:xfrm>
            <a:off x="929561" y="640081"/>
            <a:ext cx="6306892" cy="534070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741ADE-9403-4C8A-AA2A-B443F7AEA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D3E39-CCBC-4489-9C4D-496CFF09B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8355" y="3086503"/>
            <a:ext cx="3851743" cy="1273538"/>
          </a:xfrm>
        </p:spPr>
        <p:txBody>
          <a:bodyPr vert="horz" lIns="91440" tIns="45720" rIns="91440" bIns="45720" rtlCol="0">
            <a:noAutofit/>
          </a:bodyPr>
          <a:lstStyle/>
          <a:p>
            <a:pPr indent="-320040">
              <a:spcBef>
                <a:spcPts val="93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Friendship is a frequent theme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3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517A35D-1F8F-4FF8-BC98-66A0FFFE4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20666-3C5B-4D17-9D20-9ED42D5A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1034719"/>
            <a:ext cx="6755199" cy="109434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SENECAN TRAGEDIES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D3BCFE-1101-46AC-9FA3-D72DEDEAE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302"/>
          <a:stretch/>
        </p:blipFill>
        <p:spPr>
          <a:xfrm>
            <a:off x="633999" y="640081"/>
            <a:ext cx="4001315" cy="5340702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B373A88-6F29-41E4-9904-A8AFC22B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DB218-8D66-4A4A-8BE2-1FB276BAD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957583" cy="40013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Ten verse tragedies are attributed to Seneca. </a:t>
            </a:r>
            <a:endParaRPr lang="tr-TR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The plays authentically ascribed to Seneca are all mythological, concerned with central figures of the Greek legends: the Trojan and Theban sagas, </a:t>
            </a:r>
            <a:r>
              <a:rPr lang="en-GB" sz="3200" i="1" dirty="0">
                <a:solidFill>
                  <a:schemeClr val="tx1"/>
                </a:solidFill>
              </a:rPr>
              <a:t>Medea</a:t>
            </a:r>
            <a:r>
              <a:rPr lang="en-GB" sz="3200" dirty="0">
                <a:solidFill>
                  <a:schemeClr val="tx1"/>
                </a:solidFill>
              </a:rPr>
              <a:t>, </a:t>
            </a:r>
            <a:r>
              <a:rPr lang="en-GB" sz="3200" i="1" dirty="0">
                <a:solidFill>
                  <a:schemeClr val="tx1"/>
                </a:solidFill>
              </a:rPr>
              <a:t>Oedipus</a:t>
            </a:r>
            <a:r>
              <a:rPr lang="en-GB" sz="3200" dirty="0">
                <a:solidFill>
                  <a:schemeClr val="tx1"/>
                </a:solidFill>
              </a:rPr>
              <a:t> and </a:t>
            </a:r>
            <a:r>
              <a:rPr lang="en-GB" sz="3200" i="1" dirty="0">
                <a:solidFill>
                  <a:schemeClr val="tx1"/>
                </a:solidFill>
              </a:rPr>
              <a:t>Phaedra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83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49CBE6-8BC5-4811-B167-797102EA8627}"/>
              </a:ext>
            </a:extLst>
          </p:cNvPr>
          <p:cNvSpPr txBox="1"/>
          <p:nvPr/>
        </p:nvSpPr>
        <p:spPr>
          <a:xfrm>
            <a:off x="2303353" y="2263983"/>
            <a:ext cx="9241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/>
              <a:t>Greek tragedy often allows some longer perspective or some compensation in time to come, but Seneca’s presentation of the human condition is far blacker.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4618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818F0DFD-2A80-4C24-8714-1C5AC6562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BBE1B7-86E3-4E1D-BD91-6D13498F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B5E8A5-2111-4692-9C36-AA885226B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D3633C36-DFC5-4375-8E23-043852F32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655" y="1534308"/>
            <a:ext cx="5127306" cy="4358546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group of people in costumes&#10;&#10;Description automatically generated">
            <a:extLst>
              <a:ext uri="{FF2B5EF4-FFF2-40B4-BE49-F238E27FC236}">
                <a16:creationId xmlns:a16="http://schemas.microsoft.com/office/drawing/2014/main" id="{B014F391-AFC2-41EA-9F71-D2BFEE15B2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r="19516"/>
          <a:stretch>
            <a:fillRect/>
          </a:stretch>
        </p:blipFill>
        <p:spPr>
          <a:xfrm>
            <a:off x="1022259" y="1859950"/>
            <a:ext cx="4380099" cy="370726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8180E3-F477-4DFF-A4A8-CB7DE2300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39B19-1A04-4585-991F-DEBD7BE43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49565" y="2438400"/>
            <a:ext cx="5737635" cy="3914274"/>
          </a:xfrm>
        </p:spPr>
        <p:txBody>
          <a:bodyPr vert="horz" lIns="91440" tIns="45720" rIns="91440" bIns="45720" rtlCol="0">
            <a:noAutofit/>
          </a:bodyPr>
          <a:lstStyle/>
          <a:p>
            <a:pPr marL="137160" indent="-457200">
              <a:spcBef>
                <a:spcPts val="930"/>
              </a:spcBef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the chorus often, and individual characters sometimes, voice high-minded Stoic precepts, declaring that the wise man can defy the tyrant, that the independent soul may rise above the delusions of wealth and power.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8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B42561-3383-4A89-B1BE-639D88D8BFED}"/>
              </a:ext>
            </a:extLst>
          </p:cNvPr>
          <p:cNvSpPr txBox="1"/>
          <p:nvPr/>
        </p:nvSpPr>
        <p:spPr>
          <a:xfrm>
            <a:off x="3059094" y="2151727"/>
            <a:ext cx="8130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/>
              <a:t>The Senecan plays have often been labelled ‘Stoic drama’.</a:t>
            </a:r>
            <a:endParaRPr lang="tr-TR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/>
              <a:t>The Stoic framework seems to serve rather to show the sheer ineffectuality of virtue in the face of supreme evil and corruption. </a:t>
            </a:r>
          </a:p>
        </p:txBody>
      </p:sp>
    </p:spTree>
    <p:extLst>
      <p:ext uri="{BB962C8B-B14F-4D97-AF65-F5344CB8AC3E}">
        <p14:creationId xmlns:p14="http://schemas.microsoft.com/office/powerpoint/2010/main" val="54184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1E683-99CF-46F3-8B17-647C547F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1284051"/>
            <a:ext cx="8897565" cy="845010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BIBLIOGRAPHY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AB35-2BE2-4163-B9A1-CDBF74A4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706" y="2438399"/>
            <a:ext cx="8897565" cy="4001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Brockett, O. G., Ball, R. J. </a:t>
            </a:r>
            <a:r>
              <a:rPr lang="en-GB" sz="3200" i="1" dirty="0">
                <a:solidFill>
                  <a:schemeClr val="tx1"/>
                </a:solidFill>
              </a:rPr>
              <a:t>The Essential Theatre</a:t>
            </a:r>
            <a:r>
              <a:rPr lang="en-GB" sz="3200" dirty="0">
                <a:solidFill>
                  <a:schemeClr val="tx1"/>
                </a:solidFill>
              </a:rPr>
              <a:t>. Thomson Wadsworth, 2004.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 err="1">
                <a:solidFill>
                  <a:schemeClr val="tx1"/>
                </a:solidFill>
              </a:rPr>
              <a:t>Croally</a:t>
            </a:r>
            <a:r>
              <a:rPr lang="en-GB" sz="3200" dirty="0">
                <a:solidFill>
                  <a:schemeClr val="tx1"/>
                </a:solidFill>
              </a:rPr>
              <a:t>, Neil and Roy Hyde. </a:t>
            </a:r>
            <a:r>
              <a:rPr lang="en-GB" sz="3200" i="1" dirty="0">
                <a:solidFill>
                  <a:schemeClr val="tx1"/>
                </a:solidFill>
              </a:rPr>
              <a:t>Classical Literature: An Introduction</a:t>
            </a:r>
            <a:r>
              <a:rPr lang="en-GB" sz="3200" dirty="0">
                <a:solidFill>
                  <a:schemeClr val="tx1"/>
                </a:solidFill>
              </a:rPr>
              <a:t>. Routledge, 2011.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Rutherford, Richard. </a:t>
            </a:r>
            <a:r>
              <a:rPr lang="en-GB" sz="3200" i="1" dirty="0">
                <a:solidFill>
                  <a:schemeClr val="tx1"/>
                </a:solidFill>
              </a:rPr>
              <a:t>Classical Literature: A Concise History</a:t>
            </a:r>
            <a:r>
              <a:rPr lang="en-GB" sz="3200" dirty="0">
                <a:solidFill>
                  <a:schemeClr val="tx1"/>
                </a:solidFill>
              </a:rPr>
              <a:t>. Blackwell, 2005.</a:t>
            </a:r>
          </a:p>
        </p:txBody>
      </p:sp>
    </p:spTree>
    <p:extLst>
      <p:ext uri="{BB962C8B-B14F-4D97-AF65-F5344CB8AC3E}">
        <p14:creationId xmlns:p14="http://schemas.microsoft.com/office/powerpoint/2010/main" val="229500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86CC28-AC64-40CF-9702-EA84BD862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15D8AF2-7493-4035-BF59-322CF1CF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90889F-CF7E-4B71-A2F6-A111299F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48" y="726948"/>
            <a:ext cx="10661904" cy="5404104"/>
          </a:xfrm>
          <a:prstGeom prst="roundRect">
            <a:avLst>
              <a:gd name="adj" fmla="val 6411"/>
            </a:avLst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uilding, sculpture&#10;&#10;Description automatically generated">
            <a:extLst>
              <a:ext uri="{FF2B5EF4-FFF2-40B4-BE49-F238E27FC236}">
                <a16:creationId xmlns:a16="http://schemas.microsoft.com/office/drawing/2014/main" id="{03C90274-8A6D-41D0-8489-CE97BE530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0"/>
          <a:stretch/>
        </p:blipFill>
        <p:spPr>
          <a:xfrm>
            <a:off x="930608" y="889893"/>
            <a:ext cx="10330784" cy="5078215"/>
          </a:xfrm>
          <a:custGeom>
            <a:avLst/>
            <a:gdLst/>
            <a:ahLst/>
            <a:cxnLst/>
            <a:rect l="l" t="t" r="r" b="b"/>
            <a:pathLst>
              <a:path w="10330784" h="5078215">
                <a:moveTo>
                  <a:pt x="183606" y="0"/>
                </a:moveTo>
                <a:lnTo>
                  <a:pt x="10153570" y="0"/>
                </a:lnTo>
                <a:lnTo>
                  <a:pt x="10184172" y="3088"/>
                </a:lnTo>
                <a:cubicBezTo>
                  <a:pt x="10267844" y="20224"/>
                  <a:pt x="10330784" y="94318"/>
                  <a:pt x="10330784" y="183124"/>
                </a:cubicBezTo>
                <a:lnTo>
                  <a:pt x="10330784" y="4893800"/>
                </a:lnTo>
                <a:cubicBezTo>
                  <a:pt x="10330784" y="4995293"/>
                  <a:pt x="10248576" y="5077570"/>
                  <a:pt x="10147167" y="5077570"/>
                </a:cubicBezTo>
                <a:lnTo>
                  <a:pt x="9775868" y="5077570"/>
                </a:lnTo>
                <a:lnTo>
                  <a:pt x="9412719" y="5077570"/>
                </a:lnTo>
                <a:lnTo>
                  <a:pt x="924458" y="5077570"/>
                </a:lnTo>
                <a:lnTo>
                  <a:pt x="918064" y="5078215"/>
                </a:lnTo>
                <a:lnTo>
                  <a:pt x="183616" y="5078215"/>
                </a:lnTo>
                <a:cubicBezTo>
                  <a:pt x="107560" y="5078215"/>
                  <a:pt x="42303" y="5031934"/>
                  <a:pt x="14429" y="4965977"/>
                </a:cubicBezTo>
                <a:lnTo>
                  <a:pt x="0" y="4894450"/>
                </a:lnTo>
                <a:lnTo>
                  <a:pt x="0" y="183765"/>
                </a:lnTo>
                <a:lnTo>
                  <a:pt x="14429" y="112238"/>
                </a:lnTo>
                <a:cubicBezTo>
                  <a:pt x="37658" y="57273"/>
                  <a:pt x="86846" y="15973"/>
                  <a:pt x="146611" y="3733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817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85E841D-1F9A-44E9-B7C8-E7FAE6B6DD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584AA7-983D-4198-9F77-3F30B7FC505E}"/>
              </a:ext>
            </a:extLst>
          </p:cNvPr>
          <p:cNvSpPr txBox="1">
            <a:spLocks/>
          </p:cNvSpPr>
          <p:nvPr/>
        </p:nvSpPr>
        <p:spPr>
          <a:xfrm>
            <a:off x="2798401" y="1039116"/>
            <a:ext cx="8129794" cy="2774602"/>
          </a:xfrm>
          <a:prstGeom prst="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the Roman term for these festivals was </a:t>
            </a:r>
            <a:r>
              <a:rPr lang="en-GB" sz="3000" i="1" dirty="0" err="1">
                <a:solidFill>
                  <a:schemeClr val="tx1"/>
                </a:solidFill>
              </a:rPr>
              <a:t>ludi</a:t>
            </a:r>
            <a:r>
              <a:rPr lang="en-GB" sz="3000" dirty="0">
                <a:solidFill>
                  <a:schemeClr val="tx1"/>
                </a:solidFill>
              </a:rPr>
              <a:t> («games»).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000" dirty="0">
                <a:solidFill>
                  <a:schemeClr val="tx1"/>
                </a:solidFill>
              </a:rPr>
              <a:t>The Romans placed their theatrical performances in the same category as sports and other forms of diversion.</a:t>
            </a:r>
          </a:p>
        </p:txBody>
      </p:sp>
    </p:spTree>
    <p:extLst>
      <p:ext uri="{BB962C8B-B14F-4D97-AF65-F5344CB8AC3E}">
        <p14:creationId xmlns:p14="http://schemas.microsoft.com/office/powerpoint/2010/main" val="178455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14C6B-224B-4A59-9C23-72C6BD14F656}"/>
              </a:ext>
            </a:extLst>
          </p:cNvPr>
          <p:cNvSpPr txBox="1"/>
          <p:nvPr/>
        </p:nvSpPr>
        <p:spPr>
          <a:xfrm>
            <a:off x="5116748" y="1475649"/>
            <a:ext cx="678990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/>
              <a:t>In Roman adaptations of Greek plays, the setting and characters remain Greek, even though the manners and customs depicted in the plays are far more Roman than Greek.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/>
              <a:t>In the period when the Roman comedies were</a:t>
            </a:r>
            <a:r>
              <a:rPr lang="tr-TR" sz="3200" dirty="0"/>
              <a:t> </a:t>
            </a:r>
            <a:r>
              <a:rPr lang="en-GB" sz="3200" dirty="0"/>
              <a:t>Rome placed great emphasis on “gravity”.  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FC5CD18-4EF5-4025-911E-48A1F271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3" y="1767394"/>
            <a:ext cx="4116884" cy="36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1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3">
            <a:extLst>
              <a:ext uri="{FF2B5EF4-FFF2-40B4-BE49-F238E27FC236}">
                <a16:creationId xmlns:a16="http://schemas.microsoft.com/office/drawing/2014/main" id="{77B180DA-CB68-4446-BB9E-177AA6CCD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9F394BC-CCB8-4A03-8A41-28FDC5975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D6B226C-CA4F-4285-A31B-03504A70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37" name="Rectangle 27">
            <a:extLst>
              <a:ext uri="{FF2B5EF4-FFF2-40B4-BE49-F238E27FC236}">
                <a16:creationId xmlns:a16="http://schemas.microsoft.com/office/drawing/2014/main" id="{F886CC28-AC64-40CF-9702-EA84BD862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315D8AF2-7493-4035-BF59-322CF1CF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39" name="Rectangle: Rounded Corners 31">
            <a:extLst>
              <a:ext uri="{FF2B5EF4-FFF2-40B4-BE49-F238E27FC236}">
                <a16:creationId xmlns:a16="http://schemas.microsoft.com/office/drawing/2014/main" id="{8C90889F-CF7E-4B71-A2F6-A111299F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48" y="726948"/>
            <a:ext cx="10661904" cy="5404104"/>
          </a:xfrm>
          <a:prstGeom prst="roundRect">
            <a:avLst>
              <a:gd name="adj" fmla="val 6411"/>
            </a:avLst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4AC13384-D570-40FB-A1BC-6F12703031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r="-1" b="-1"/>
          <a:stretch/>
        </p:blipFill>
        <p:spPr>
          <a:xfrm>
            <a:off x="930608" y="889893"/>
            <a:ext cx="10330784" cy="5078215"/>
          </a:xfrm>
          <a:custGeom>
            <a:avLst/>
            <a:gdLst/>
            <a:ahLst/>
            <a:cxnLst/>
            <a:rect l="l" t="t" r="r" b="b"/>
            <a:pathLst>
              <a:path w="10330784" h="5078215">
                <a:moveTo>
                  <a:pt x="183606" y="0"/>
                </a:moveTo>
                <a:lnTo>
                  <a:pt x="10153570" y="0"/>
                </a:lnTo>
                <a:lnTo>
                  <a:pt x="10184172" y="3088"/>
                </a:lnTo>
                <a:cubicBezTo>
                  <a:pt x="10267844" y="20224"/>
                  <a:pt x="10330784" y="94318"/>
                  <a:pt x="10330784" y="183124"/>
                </a:cubicBezTo>
                <a:lnTo>
                  <a:pt x="10330784" y="4893800"/>
                </a:lnTo>
                <a:cubicBezTo>
                  <a:pt x="10330784" y="4995293"/>
                  <a:pt x="10248576" y="5077570"/>
                  <a:pt x="10147167" y="5077570"/>
                </a:cubicBezTo>
                <a:lnTo>
                  <a:pt x="9775868" y="5077570"/>
                </a:lnTo>
                <a:lnTo>
                  <a:pt x="9412719" y="5077570"/>
                </a:lnTo>
                <a:lnTo>
                  <a:pt x="924458" y="5077570"/>
                </a:lnTo>
                <a:lnTo>
                  <a:pt x="918064" y="5078215"/>
                </a:lnTo>
                <a:lnTo>
                  <a:pt x="183616" y="5078215"/>
                </a:lnTo>
                <a:cubicBezTo>
                  <a:pt x="107560" y="5078215"/>
                  <a:pt x="42303" y="5031934"/>
                  <a:pt x="14429" y="4965977"/>
                </a:cubicBezTo>
                <a:lnTo>
                  <a:pt x="0" y="4894450"/>
                </a:lnTo>
                <a:lnTo>
                  <a:pt x="0" y="183765"/>
                </a:lnTo>
                <a:lnTo>
                  <a:pt x="14429" y="112238"/>
                </a:lnTo>
                <a:cubicBezTo>
                  <a:pt x="37658" y="57273"/>
                  <a:pt x="86846" y="15973"/>
                  <a:pt x="146611" y="3733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030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C7B05F5-58FD-42F1-886F-69CB43A0A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A637AF-CBA3-4B9F-876A-6AAA3CF99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A0E53-D5B4-4388-935A-B5F0D489A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CCEF8-B0F2-4051-B6FC-F388A661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034715"/>
            <a:ext cx="5303471" cy="1094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9000"/>
              </a:lnSpc>
            </a:pPr>
            <a:r>
              <a:rPr lang="en-US" sz="4400" b="1" dirty="0">
                <a:solidFill>
                  <a:schemeClr val="tx1"/>
                </a:solidFill>
              </a:rPr>
              <a:t>STAGE</a:t>
            </a:r>
          </a:p>
        </p:txBody>
      </p:sp>
      <p:pic>
        <p:nvPicPr>
          <p:cNvPr id="6" name="Picture Placeholder 5" descr="A close up of an old building&#10;&#10;Description automatically generated">
            <a:extLst>
              <a:ext uri="{FF2B5EF4-FFF2-40B4-BE49-F238E27FC236}">
                <a16:creationId xmlns:a16="http://schemas.microsoft.com/office/drawing/2014/main" id="{C99688B6-BF06-41C1-BE86-538380DC58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28486" b="2"/>
          <a:stretch/>
        </p:blipFill>
        <p:spPr>
          <a:xfrm>
            <a:off x="640051" y="568345"/>
            <a:ext cx="5455949" cy="52477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F8F4DA-17F3-4EE6-BFE6-5E074C275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5DEA3-9748-4BEA-B95E-80FEBA180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0" y="2438399"/>
            <a:ext cx="5622587" cy="4156953"/>
          </a:xfrm>
        </p:spPr>
        <p:txBody>
          <a:bodyPr vert="horz" lIns="91440" tIns="45720" rIns="91440" bIns="45720" rtlCol="0">
            <a:noAutofit/>
          </a:bodyPr>
          <a:lstStyle/>
          <a:p>
            <a:pPr indent="-320040">
              <a:spcBef>
                <a:spcPts val="93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Tiered seating for several thousand people apparently surrounded a semi-circular orchestra (half of the Greek full-circle orchestra). A long stage rose five feet above the orchestra</a:t>
            </a:r>
            <a:r>
              <a:rPr lang="tr-TR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C7B05F5-58FD-42F1-886F-69CB43A0A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A637AF-CBA3-4B9F-876A-6AAA3CF99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EFBBD25-6B9B-4F0C-BC53-2376032A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EBFC1243-0E8D-4C68-95E6-376A7E79E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4E0794-EDC6-453F-850A-E9690CF8B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81685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1">
            <a:extLst>
              <a:ext uri="{FF2B5EF4-FFF2-40B4-BE49-F238E27FC236}">
                <a16:creationId xmlns:a16="http://schemas.microsoft.com/office/drawing/2014/main" id="{DF975347-AA77-4689-8E17-F2258704B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an old building&#10;&#10;Description automatically generated">
            <a:extLst>
              <a:ext uri="{FF2B5EF4-FFF2-40B4-BE49-F238E27FC236}">
                <a16:creationId xmlns:a16="http://schemas.microsoft.com/office/drawing/2014/main" id="{24863BD4-DBB4-47E7-8A3D-ED6C646F2B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9" r="21853" b="-2"/>
          <a:stretch/>
        </p:blipFill>
        <p:spPr>
          <a:xfrm>
            <a:off x="8307942" y="670965"/>
            <a:ext cx="3219226" cy="5516602"/>
          </a:xfrm>
          <a:prstGeom prst="rect">
            <a:avLst/>
          </a:prstGeom>
        </p:spPr>
      </p:pic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5F43620E-420C-46AA-A11A-13B6CF229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134BC-6339-4F10-B3DB-C4A490E0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660357"/>
            <a:ext cx="6816851" cy="886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9000"/>
              </a:lnSpc>
            </a:pPr>
            <a:r>
              <a:rPr lang="en-GB" sz="4400" b="1" dirty="0">
                <a:solidFill>
                  <a:schemeClr val="tx1"/>
                </a:solidFill>
              </a:rPr>
              <a:t>Theatrical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Company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B4ADE-AE7D-4A66-BD93-D5C9AF21A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2238" y="2982747"/>
            <a:ext cx="6836114" cy="2757021"/>
          </a:xfrm>
        </p:spPr>
        <p:txBody>
          <a:bodyPr vert="horz" lIns="91440" tIns="45720" rIns="91440" bIns="45720" rtlCol="0">
            <a:noAutofit/>
          </a:bodyPr>
          <a:lstStyle/>
          <a:p>
            <a:pPr marL="194310" indent="-514350">
              <a:spcBef>
                <a:spcPts val="930"/>
              </a:spcBef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tx1"/>
                </a:solidFill>
              </a:rPr>
              <a:t>once a company was hi</a:t>
            </a:r>
            <a:r>
              <a:rPr lang="tr-TR" sz="3200" dirty="0">
                <a:solidFill>
                  <a:schemeClr val="tx1"/>
                </a:solidFill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ed, they were responsible for all details of production: finding scripts, providing the actors, costumes, musicians, and so on</a:t>
            </a:r>
            <a:r>
              <a:rPr lang="tr-TR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180DA-CB68-4446-BB9E-177AA6CCD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9F394BC-CCB8-4A03-8A41-28FDC5975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D6B226C-CA4F-4285-A31B-03504A70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886CC28-AC64-40CF-9702-EA84BD862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315D8AF2-7493-4035-BF59-322CF1CF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90889F-CF7E-4B71-A2F6-A111299F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48" y="726948"/>
            <a:ext cx="10661904" cy="5404104"/>
          </a:xfrm>
          <a:prstGeom prst="roundRect">
            <a:avLst>
              <a:gd name="adj" fmla="val 6411"/>
            </a:avLst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posing, photo, brown, bunch&#10;&#10;Description automatically generated">
            <a:extLst>
              <a:ext uri="{FF2B5EF4-FFF2-40B4-BE49-F238E27FC236}">
                <a16:creationId xmlns:a16="http://schemas.microsoft.com/office/drawing/2014/main" id="{60BFC8C1-3B80-45E2-AECC-74AD55583E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 b="47045"/>
          <a:stretch/>
        </p:blipFill>
        <p:spPr>
          <a:xfrm>
            <a:off x="930608" y="889893"/>
            <a:ext cx="10330784" cy="5078215"/>
          </a:xfrm>
          <a:custGeom>
            <a:avLst/>
            <a:gdLst/>
            <a:ahLst/>
            <a:cxnLst/>
            <a:rect l="l" t="t" r="r" b="b"/>
            <a:pathLst>
              <a:path w="10330784" h="5078215">
                <a:moveTo>
                  <a:pt x="183606" y="0"/>
                </a:moveTo>
                <a:lnTo>
                  <a:pt x="10153570" y="0"/>
                </a:lnTo>
                <a:lnTo>
                  <a:pt x="10184172" y="3088"/>
                </a:lnTo>
                <a:cubicBezTo>
                  <a:pt x="10267844" y="20224"/>
                  <a:pt x="10330784" y="94318"/>
                  <a:pt x="10330784" y="183124"/>
                </a:cubicBezTo>
                <a:lnTo>
                  <a:pt x="10330784" y="4893800"/>
                </a:lnTo>
                <a:cubicBezTo>
                  <a:pt x="10330784" y="4995293"/>
                  <a:pt x="10248576" y="5077570"/>
                  <a:pt x="10147167" y="5077570"/>
                </a:cubicBezTo>
                <a:lnTo>
                  <a:pt x="9775868" y="5077570"/>
                </a:lnTo>
                <a:lnTo>
                  <a:pt x="9412719" y="5077570"/>
                </a:lnTo>
                <a:lnTo>
                  <a:pt x="924458" y="5077570"/>
                </a:lnTo>
                <a:lnTo>
                  <a:pt x="918064" y="5078215"/>
                </a:lnTo>
                <a:lnTo>
                  <a:pt x="183616" y="5078215"/>
                </a:lnTo>
                <a:cubicBezTo>
                  <a:pt x="107560" y="5078215"/>
                  <a:pt x="42303" y="5031934"/>
                  <a:pt x="14429" y="4965977"/>
                </a:cubicBezTo>
                <a:lnTo>
                  <a:pt x="0" y="4894450"/>
                </a:lnTo>
                <a:lnTo>
                  <a:pt x="0" y="183765"/>
                </a:lnTo>
                <a:lnTo>
                  <a:pt x="14429" y="112238"/>
                </a:lnTo>
                <a:cubicBezTo>
                  <a:pt x="37658" y="57273"/>
                  <a:pt x="86846" y="15973"/>
                  <a:pt x="146611" y="3733"/>
                </a:cubicBezTo>
                <a:close/>
              </a:path>
            </a:pathLst>
          </a:cu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245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941D83-6A63-4B21-817E-69C87FB2C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92813D7-A392-4F1D-8C6C-050FECEB2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4BE3AA3-52FF-41A8-AC2B-BAC913E78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AA60D01-10B7-4F99-AA4E-2420EA4ED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8C9202-9B8A-4A2A-81B8-5E58CB9CA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6" name="Freeform 206">
              <a:extLst>
                <a:ext uri="{FF2B5EF4-FFF2-40B4-BE49-F238E27FC236}">
                  <a16:creationId xmlns:a16="http://schemas.microsoft.com/office/drawing/2014/main" id="{E8BBF454-360B-4750-8C48-B7528BB18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id="{6CD5F6E1-FE50-4AA6-8500-8AEF34C4E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67F6F9-9128-466F-A813-533FB2A7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09E9C6A-A116-4021-99DA-1A4AAE00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A2CB31-25A2-48B3-B008-AB69D66EC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01462BC-43C7-42FF-9292-68274B7FD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525">
              <a:noFill/>
              <a:round/>
              <a:headEnd/>
              <a:tailEnd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CC3AC5-B453-403D-BF67-D8502C290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C404400-8028-45AA-BD28-C6B8CF516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</p:sp>
      </p:grp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774AA9A1-D073-4B78-B2CE-F7DF2514F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5905BDB6-03CB-42F7-8F79-EFB152A19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r="1" b="19599"/>
          <a:stretch/>
        </p:blipFill>
        <p:spPr>
          <a:xfrm>
            <a:off x="5337548" y="670965"/>
            <a:ext cx="6189620" cy="5516602"/>
          </a:xfrm>
          <a:prstGeom prst="rect">
            <a:avLst/>
          </a:prstGeom>
        </p:spPr>
      </p:pic>
      <p:sp>
        <p:nvSpPr>
          <p:cNvPr id="29" name="Freeform 18">
            <a:extLst>
              <a:ext uri="{FF2B5EF4-FFF2-40B4-BE49-F238E27FC236}">
                <a16:creationId xmlns:a16="http://schemas.microsoft.com/office/drawing/2014/main" id="{26085FB8-08A5-4F29-8C10-A37E47214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162A441B-087B-411E-8580-9559768A5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81C0-DAC5-4497-9810-0AF42FB0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756615"/>
            <a:ext cx="3809654" cy="2616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it-IT" b="1" cap="al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Lucius Annaeus Seneca (4 BC – 65 AD)</a:t>
            </a:r>
            <a:endParaRPr lang="en-US" b="1" cap="al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0A880C0-4D28-4205-B871-DD881F0EC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0948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407</Words>
  <Application>Microsoft Office PowerPoint</Application>
  <PresentationFormat>Widescreen</PresentationFormat>
  <Paragraphs>37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Corbel</vt:lpstr>
      <vt:lpstr>Symbol</vt:lpstr>
      <vt:lpstr>Times New Roman</vt:lpstr>
      <vt:lpstr>Wingdings</vt:lpstr>
      <vt:lpstr>Feathered</vt:lpstr>
      <vt:lpstr>ROMAN THEATRE </vt:lpstr>
      <vt:lpstr>PowerPoint Presentation</vt:lpstr>
      <vt:lpstr>PowerPoint Presentation</vt:lpstr>
      <vt:lpstr>PowerPoint Presentation</vt:lpstr>
      <vt:lpstr>PowerPoint Presentation</vt:lpstr>
      <vt:lpstr>STAGE</vt:lpstr>
      <vt:lpstr>Theatrical Company</vt:lpstr>
      <vt:lpstr>PowerPoint Presentation</vt:lpstr>
      <vt:lpstr>Lucius Annaeus Seneca (4 BC – 65 AD)</vt:lpstr>
      <vt:lpstr>PowerPoint Presentation</vt:lpstr>
      <vt:lpstr>PowerPoint Presentation</vt:lpstr>
      <vt:lpstr>SENECAN TRAGEDIES</vt:lpstr>
      <vt:lpstr>PowerPoint Presentation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THEATRE </dc:title>
  <dc:creator>Author</dc:creator>
  <cp:lastModifiedBy>Author</cp:lastModifiedBy>
  <cp:revision>15</cp:revision>
  <dcterms:created xsi:type="dcterms:W3CDTF">2020-12-03T06:49:10Z</dcterms:created>
  <dcterms:modified xsi:type="dcterms:W3CDTF">2022-06-28T18:46:07Z</dcterms:modified>
</cp:coreProperties>
</file>