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9" r:id="rId8"/>
    <p:sldId id="261" r:id="rId9"/>
    <p:sldId id="262" r:id="rId10"/>
    <p:sldId id="279" r:id="rId11"/>
    <p:sldId id="281" r:id="rId12"/>
    <p:sldId id="282" r:id="rId13"/>
    <p:sldId id="278" r:id="rId14"/>
  </p:sldIdLst>
  <p:sldSz cx="12192000" cy="6858000"/>
  <p:notesSz cx="12192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33"/>
    <p:restoredTop sz="93077"/>
  </p:normalViewPr>
  <p:slideViewPr>
    <p:cSldViewPr>
      <p:cViewPr varScale="1">
        <p:scale>
          <a:sx n="59" d="100"/>
          <a:sy n="59" d="100"/>
        </p:scale>
        <p:origin x="1024" y="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FF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88952" cy="14417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12188952" cy="144170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1754" y="1332483"/>
            <a:ext cx="4428490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64502" y="2147223"/>
            <a:ext cx="11501120" cy="14757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F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nbtecer@ankara.edu.tr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771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88952" cy="14417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64881" y="1415897"/>
            <a:ext cx="8597265" cy="1319530"/>
          </a:xfrm>
          <a:custGeom>
            <a:avLst/>
            <a:gdLst/>
            <a:ahLst/>
            <a:cxnLst/>
            <a:rect l="l" t="t" r="r" b="b"/>
            <a:pathLst>
              <a:path w="8597265" h="1319530">
                <a:moveTo>
                  <a:pt x="0" y="219862"/>
                </a:moveTo>
                <a:lnTo>
                  <a:pt x="4466" y="175552"/>
                </a:lnTo>
                <a:lnTo>
                  <a:pt x="17277" y="134281"/>
                </a:lnTo>
                <a:lnTo>
                  <a:pt x="37548" y="96935"/>
                </a:lnTo>
                <a:lnTo>
                  <a:pt x="64396" y="64396"/>
                </a:lnTo>
                <a:lnTo>
                  <a:pt x="96935" y="37549"/>
                </a:lnTo>
                <a:lnTo>
                  <a:pt x="134281" y="17277"/>
                </a:lnTo>
                <a:lnTo>
                  <a:pt x="175552" y="4466"/>
                </a:lnTo>
                <a:lnTo>
                  <a:pt x="219862" y="0"/>
                </a:lnTo>
                <a:lnTo>
                  <a:pt x="8376814" y="0"/>
                </a:lnTo>
                <a:lnTo>
                  <a:pt x="8421122" y="4466"/>
                </a:lnTo>
                <a:lnTo>
                  <a:pt x="8462392" y="17277"/>
                </a:lnTo>
                <a:lnTo>
                  <a:pt x="8499738" y="37549"/>
                </a:lnTo>
                <a:lnTo>
                  <a:pt x="8532277" y="64396"/>
                </a:lnTo>
                <a:lnTo>
                  <a:pt x="8559124" y="96935"/>
                </a:lnTo>
                <a:lnTo>
                  <a:pt x="8579396" y="134281"/>
                </a:lnTo>
                <a:lnTo>
                  <a:pt x="8592207" y="175552"/>
                </a:lnTo>
                <a:lnTo>
                  <a:pt x="8596674" y="219862"/>
                </a:lnTo>
                <a:lnTo>
                  <a:pt x="8596674" y="1099310"/>
                </a:lnTo>
                <a:lnTo>
                  <a:pt x="8592207" y="1143621"/>
                </a:lnTo>
                <a:lnTo>
                  <a:pt x="8579396" y="1184893"/>
                </a:lnTo>
                <a:lnTo>
                  <a:pt x="8559124" y="1222241"/>
                </a:lnTo>
                <a:lnTo>
                  <a:pt x="8532277" y="1254781"/>
                </a:lnTo>
                <a:lnTo>
                  <a:pt x="8499738" y="1281630"/>
                </a:lnTo>
                <a:lnTo>
                  <a:pt x="8462392" y="1301902"/>
                </a:lnTo>
                <a:lnTo>
                  <a:pt x="8421122" y="1314713"/>
                </a:lnTo>
                <a:lnTo>
                  <a:pt x="8376814" y="1319180"/>
                </a:lnTo>
                <a:lnTo>
                  <a:pt x="219862" y="1319180"/>
                </a:lnTo>
                <a:lnTo>
                  <a:pt x="175552" y="1314713"/>
                </a:lnTo>
                <a:lnTo>
                  <a:pt x="134281" y="1301902"/>
                </a:lnTo>
                <a:lnTo>
                  <a:pt x="96935" y="1281630"/>
                </a:lnTo>
                <a:lnTo>
                  <a:pt x="64396" y="1254781"/>
                </a:lnTo>
                <a:lnTo>
                  <a:pt x="37548" y="1222241"/>
                </a:lnTo>
                <a:lnTo>
                  <a:pt x="17277" y="1184893"/>
                </a:lnTo>
                <a:lnTo>
                  <a:pt x="4466" y="1143621"/>
                </a:lnTo>
                <a:lnTo>
                  <a:pt x="0" y="1099310"/>
                </a:lnTo>
                <a:lnTo>
                  <a:pt x="0" y="219862"/>
                </a:lnTo>
                <a:close/>
              </a:path>
            </a:pathLst>
          </a:custGeom>
          <a:ln w="12700">
            <a:solidFill>
              <a:srgbClr val="FE80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131466" y="1602231"/>
            <a:ext cx="8460334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0" spc="-225" dirty="0">
                <a:solidFill>
                  <a:srgbClr val="92D050"/>
                </a:solidFill>
              </a:rPr>
              <a:t>GENEL</a:t>
            </a:r>
            <a:r>
              <a:rPr sz="5500" spc="-465" dirty="0">
                <a:solidFill>
                  <a:srgbClr val="92D050"/>
                </a:solidFill>
              </a:rPr>
              <a:t> </a:t>
            </a:r>
            <a:r>
              <a:rPr sz="5500" spc="-280" dirty="0">
                <a:solidFill>
                  <a:srgbClr val="92D050"/>
                </a:solidFill>
              </a:rPr>
              <a:t>MİKROBİYOLOJİ</a:t>
            </a:r>
            <a:endParaRPr sz="5500" dirty="0"/>
          </a:p>
        </p:txBody>
      </p:sp>
      <p:sp>
        <p:nvSpPr>
          <p:cNvPr id="6" name="object 6"/>
          <p:cNvSpPr txBox="1"/>
          <p:nvPr/>
        </p:nvSpPr>
        <p:spPr>
          <a:xfrm>
            <a:off x="3263191" y="3698976"/>
            <a:ext cx="5709159" cy="2465070"/>
          </a:xfrm>
          <a:prstGeom prst="rect">
            <a:avLst/>
          </a:prstGeom>
        </p:spPr>
        <p:txBody>
          <a:bodyPr vert="horz" wrap="square" lIns="0" tIns="17399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70"/>
              </a:spcBef>
            </a:pPr>
            <a:r>
              <a:rPr sz="3600" spc="-175" dirty="0">
                <a:solidFill>
                  <a:srgbClr val="FFFFFF"/>
                </a:solidFill>
                <a:latin typeface="Verdana"/>
                <a:cs typeface="Verdana"/>
              </a:rPr>
              <a:t>NİLGÜN </a:t>
            </a:r>
            <a:r>
              <a:rPr sz="3600" spc="-215" dirty="0">
                <a:solidFill>
                  <a:srgbClr val="FFFFFF"/>
                </a:solidFill>
                <a:latin typeface="Verdana"/>
                <a:cs typeface="Verdana"/>
              </a:rPr>
              <a:t>BAŞAK</a:t>
            </a:r>
            <a:r>
              <a:rPr sz="3600" spc="-4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-260" dirty="0">
                <a:solidFill>
                  <a:srgbClr val="FFFFFF"/>
                </a:solidFill>
                <a:latin typeface="Verdana"/>
                <a:cs typeface="Verdana"/>
              </a:rPr>
              <a:t>TECER</a:t>
            </a:r>
            <a:endParaRPr sz="3600" dirty="0"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200" spc="-105" dirty="0">
                <a:solidFill>
                  <a:srgbClr val="FFFFFF"/>
                </a:solidFill>
                <a:latin typeface="Verdana"/>
                <a:cs typeface="Verdana"/>
              </a:rPr>
              <a:t>ÖĞRETİM </a:t>
            </a:r>
            <a:r>
              <a:rPr sz="2200" spc="-165" dirty="0">
                <a:solidFill>
                  <a:srgbClr val="FFFFFF"/>
                </a:solidFill>
                <a:latin typeface="Verdana"/>
                <a:cs typeface="Verdana"/>
              </a:rPr>
              <a:t>GÖREVLİSİ  </a:t>
            </a:r>
            <a:r>
              <a:rPr sz="2200" spc="-15" dirty="0">
                <a:solidFill>
                  <a:srgbClr val="FFFFFF"/>
                </a:solidFill>
                <a:latin typeface="Verdana"/>
                <a:cs typeface="Verdana"/>
              </a:rPr>
              <a:t>ANKARA</a:t>
            </a:r>
            <a:r>
              <a:rPr sz="2200" spc="-2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280" dirty="0">
                <a:solidFill>
                  <a:srgbClr val="FFFFFF"/>
                </a:solidFill>
                <a:latin typeface="Verdana"/>
                <a:cs typeface="Verdana"/>
              </a:rPr>
              <a:t>ÜNİVERSİTESİ</a:t>
            </a:r>
            <a:endParaRPr sz="2200" dirty="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2200" spc="-135" dirty="0">
                <a:solidFill>
                  <a:srgbClr val="FFFFFF"/>
                </a:solidFill>
                <a:latin typeface="Verdana"/>
                <a:cs typeface="Verdana"/>
              </a:rPr>
              <a:t>KALECİK </a:t>
            </a:r>
            <a:r>
              <a:rPr sz="2200" spc="-190" dirty="0">
                <a:solidFill>
                  <a:srgbClr val="FFFFFF"/>
                </a:solidFill>
                <a:latin typeface="Verdana"/>
                <a:cs typeface="Verdana"/>
              </a:rPr>
              <a:t>MESLEK</a:t>
            </a:r>
            <a:r>
              <a:rPr sz="2200" spc="-20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175" dirty="0">
                <a:solidFill>
                  <a:srgbClr val="FFFFFF"/>
                </a:solidFill>
                <a:latin typeface="Verdana"/>
                <a:cs typeface="Verdana"/>
              </a:rPr>
              <a:t>YÜKSEKOKULU</a:t>
            </a:r>
            <a:endParaRPr sz="2200" dirty="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2200" spc="-114" dirty="0">
                <a:solidFill>
                  <a:srgbClr val="FFFFFF"/>
                </a:solidFill>
                <a:latin typeface="Verdana"/>
                <a:cs typeface="Verdana"/>
              </a:rPr>
              <a:t>E-posta:</a:t>
            </a:r>
            <a:r>
              <a:rPr sz="22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35" dirty="0">
                <a:solidFill>
                  <a:srgbClr val="FFFFFF"/>
                </a:solidFill>
                <a:latin typeface="Verdana"/>
                <a:cs typeface="Verdana"/>
                <a:hlinkClick r:id="rId4"/>
              </a:rPr>
              <a:t>nbtecer@ankara.edu.tr</a:t>
            </a:r>
            <a:endParaRPr sz="22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etin kutusu 11">
            <a:extLst>
              <a:ext uri="{FF2B5EF4-FFF2-40B4-BE49-F238E27FC236}">
                <a16:creationId xmlns:a16="http://schemas.microsoft.com/office/drawing/2014/main" id="{D348861D-B282-B74E-986E-10AC6F88CC09}"/>
              </a:ext>
            </a:extLst>
          </p:cNvPr>
          <p:cNvSpPr txBox="1"/>
          <p:nvPr/>
        </p:nvSpPr>
        <p:spPr>
          <a:xfrm>
            <a:off x="3733800" y="1143000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PROKARYOT HÜCRE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351DC54A-D27F-D44D-9423-FEAFB2FFDAA8}"/>
              </a:ext>
            </a:extLst>
          </p:cNvPr>
          <p:cNvSpPr txBox="1"/>
          <p:nvPr/>
        </p:nvSpPr>
        <p:spPr>
          <a:xfrm>
            <a:off x="590550" y="2362200"/>
            <a:ext cx="1093470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tr-TR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FARKLI MORFOLOJİK ÖZELLİKLER 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tr-TR" sz="2000" dirty="0">
                <a:solidFill>
                  <a:schemeClr val="bg1"/>
                </a:solidFill>
              </a:rPr>
              <a:t>Zarla çevrili çekirdek, mitokondri, kloroplast, </a:t>
            </a:r>
            <a:r>
              <a:rPr lang="tr-TR" sz="2000" dirty="0" err="1">
                <a:solidFill>
                  <a:schemeClr val="bg1"/>
                </a:solidFill>
              </a:rPr>
              <a:t>endoplazmik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retikulum</a:t>
            </a:r>
            <a:r>
              <a:rPr lang="tr-TR" sz="2000" dirty="0">
                <a:solidFill>
                  <a:schemeClr val="bg1"/>
                </a:solidFill>
              </a:rPr>
              <a:t>, </a:t>
            </a:r>
            <a:r>
              <a:rPr lang="tr-TR" sz="2000" dirty="0" err="1">
                <a:solidFill>
                  <a:schemeClr val="bg1"/>
                </a:solidFill>
              </a:rPr>
              <a:t>golgi</a:t>
            </a:r>
            <a:r>
              <a:rPr lang="tr-TR" sz="2000" dirty="0">
                <a:solidFill>
                  <a:schemeClr val="bg1"/>
                </a:solidFill>
              </a:rPr>
              <a:t> gibi </a:t>
            </a:r>
            <a:r>
              <a:rPr lang="tr-TR" sz="2000" dirty="0" err="1">
                <a:solidFill>
                  <a:schemeClr val="bg1"/>
                </a:solidFill>
              </a:rPr>
              <a:t>organelleri</a:t>
            </a:r>
            <a:r>
              <a:rPr lang="tr-TR" sz="2000" dirty="0">
                <a:solidFill>
                  <a:schemeClr val="bg1"/>
                </a:solidFill>
              </a:rPr>
              <a:t> yoktur. Ribozom bütün bakterilerin temel </a:t>
            </a:r>
            <a:r>
              <a:rPr lang="tr-TR" sz="2000" dirty="0" err="1">
                <a:solidFill>
                  <a:schemeClr val="bg1"/>
                </a:solidFill>
              </a:rPr>
              <a:t>organelidir</a:t>
            </a:r>
            <a:r>
              <a:rPr lang="tr-TR" sz="2000" dirty="0">
                <a:solidFill>
                  <a:schemeClr val="bg1"/>
                </a:solidFill>
              </a:rPr>
              <a:t>. DNA, RNA, canlı hücre zarı ve sitoplazma yine bütün bakterilerin temel yapısını oluşturur. 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tr-TR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SİTOPLAZMİK ZAR VE TAŞIMA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tr-TR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ZAR İŞLEVİ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tr-TR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BESİN TAŞINMASI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tr-TR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HÜCRE DUVARI (PEPTİDOGLUKAN YAPI-DIŞ ZAR)</a:t>
            </a:r>
          </a:p>
          <a:p>
            <a:pPr marL="457200" indent="-457200">
              <a:buFont typeface="Wingdings" pitchFamily="2" charset="2"/>
              <a:buChar char="Ø"/>
            </a:pPr>
            <a:endParaRPr lang="tr-TR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737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etin kutusu 11">
            <a:extLst>
              <a:ext uri="{FF2B5EF4-FFF2-40B4-BE49-F238E27FC236}">
                <a16:creationId xmlns:a16="http://schemas.microsoft.com/office/drawing/2014/main" id="{D348861D-B282-B74E-986E-10AC6F88CC09}"/>
              </a:ext>
            </a:extLst>
          </p:cNvPr>
          <p:cNvSpPr txBox="1"/>
          <p:nvPr/>
        </p:nvSpPr>
        <p:spPr>
          <a:xfrm>
            <a:off x="3733800" y="1447800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PROKARYOT HÜCRE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351DC54A-D27F-D44D-9423-FEAFB2FFDAA8}"/>
              </a:ext>
            </a:extLst>
          </p:cNvPr>
          <p:cNvSpPr txBox="1"/>
          <p:nvPr/>
        </p:nvSpPr>
        <p:spPr>
          <a:xfrm>
            <a:off x="1524000" y="2514600"/>
            <a:ext cx="9067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tr-TR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HÜCRE YÜZEY YAPILARI (KAPSÜL-PİLİ)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tr-TR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HÜCRE İNKLÜZYONLARI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tr-TR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GAZ KESECEĞİ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tr-TR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ENDOSPOR OLUŞUMU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tr-TR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HAREKET (FLAGELLA)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tr-TR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TAKSİS</a:t>
            </a:r>
          </a:p>
          <a:p>
            <a:pPr marL="457200" indent="-457200">
              <a:buFont typeface="Wingdings" pitchFamily="2" charset="2"/>
              <a:buChar char="Ø"/>
            </a:pPr>
            <a:endParaRPr lang="tr-TR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Font typeface="Wingdings" pitchFamily="2" charset="2"/>
              <a:buChar char="Ø"/>
            </a:pPr>
            <a:endParaRPr lang="tr-TR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337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etin kutusu 11">
            <a:extLst>
              <a:ext uri="{FF2B5EF4-FFF2-40B4-BE49-F238E27FC236}">
                <a16:creationId xmlns:a16="http://schemas.microsoft.com/office/drawing/2014/main" id="{D348861D-B282-B74E-986E-10AC6F88CC09}"/>
              </a:ext>
            </a:extLst>
          </p:cNvPr>
          <p:cNvSpPr txBox="1"/>
          <p:nvPr/>
        </p:nvSpPr>
        <p:spPr>
          <a:xfrm>
            <a:off x="3733800" y="1447800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ÖKARYOTİK HÜCRE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351DC54A-D27F-D44D-9423-FEAFB2FFDAA8}"/>
              </a:ext>
            </a:extLst>
          </p:cNvPr>
          <p:cNvSpPr txBox="1"/>
          <p:nvPr/>
        </p:nvSpPr>
        <p:spPr>
          <a:xfrm>
            <a:off x="647700" y="2514600"/>
            <a:ext cx="108204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tr-TR" sz="2800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ÇEKİRDEK </a:t>
            </a:r>
            <a:r>
              <a:rPr lang="tr-TR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 HÜCRE BÖLÜNMESİ (EN TEMEL FARK)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tr-TR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ORGANELLER 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tr-TR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MİTOKONDRİ 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tr-TR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HİDROJENEZOMLAR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tr-TR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KLOROPLAST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tr-TR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ENDOPLAZMİK RETİKULUM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tr-TR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GOLGİ KOMPLEKSİ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tr-TR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LİZOZOM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tr-TR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HAREKET (MİKROTÜBÜLER, MİKROFLAMENTLER)</a:t>
            </a:r>
          </a:p>
          <a:p>
            <a:endParaRPr lang="tr-TR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Font typeface="Wingdings" pitchFamily="2" charset="2"/>
              <a:buChar char="Ø"/>
            </a:pPr>
            <a:endParaRPr lang="tr-TR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Font typeface="Wingdings" pitchFamily="2" charset="2"/>
              <a:buChar char="Ø"/>
            </a:pPr>
            <a:endParaRPr lang="tr-TR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779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EFFF3414-D0E2-C842-9188-8D8B6F2198D5}"/>
              </a:ext>
            </a:extLst>
          </p:cNvPr>
          <p:cNvSpPr txBox="1"/>
          <p:nvPr/>
        </p:nvSpPr>
        <p:spPr>
          <a:xfrm>
            <a:off x="3886200" y="2438400"/>
            <a:ext cx="457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b="1" dirty="0">
                <a:solidFill>
                  <a:schemeClr val="bg1"/>
                </a:solidFill>
              </a:rPr>
              <a:t>TEŞEKKÜRLER...</a:t>
            </a:r>
          </a:p>
        </p:txBody>
      </p:sp>
    </p:spTree>
    <p:extLst>
      <p:ext uri="{BB962C8B-B14F-4D97-AF65-F5344CB8AC3E}">
        <p14:creationId xmlns:p14="http://schemas.microsoft.com/office/powerpoint/2010/main" val="2960385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8195" y="1829307"/>
            <a:ext cx="11133455" cy="398038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41300" marR="5080" indent="-228600" algn="just">
              <a:lnSpc>
                <a:spcPct val="89100"/>
              </a:lnSpc>
              <a:spcBef>
                <a:spcPts val="385"/>
              </a:spcBef>
              <a:buFont typeface="Arial"/>
              <a:buChar char="•"/>
              <a:tabLst>
                <a:tab pos="241300" algn="l"/>
              </a:tabLst>
            </a:pPr>
            <a:r>
              <a:rPr sz="2200" spc="-60" dirty="0">
                <a:solidFill>
                  <a:srgbClr val="FFFFFF"/>
                </a:solidFill>
                <a:latin typeface="Verdana"/>
                <a:cs typeface="Verdana"/>
              </a:rPr>
              <a:t>Mikroorganizmaların </a:t>
            </a:r>
            <a:r>
              <a:rPr sz="2200" spc="-85" dirty="0">
                <a:solidFill>
                  <a:srgbClr val="FFFFFF"/>
                </a:solidFill>
                <a:latin typeface="Verdana"/>
                <a:cs typeface="Verdana"/>
              </a:rPr>
              <a:t>varlığı </a:t>
            </a:r>
            <a:r>
              <a:rPr sz="2200" spc="70" dirty="0">
                <a:solidFill>
                  <a:srgbClr val="FFFFFF"/>
                </a:solidFill>
                <a:latin typeface="Verdana"/>
                <a:cs typeface="Verdana"/>
              </a:rPr>
              <a:t>ancak </a:t>
            </a:r>
            <a:r>
              <a:rPr sz="2200" spc="-95" dirty="0">
                <a:solidFill>
                  <a:srgbClr val="FFFFFF"/>
                </a:solidFill>
                <a:latin typeface="Verdana"/>
                <a:cs typeface="Verdana"/>
              </a:rPr>
              <a:t>mikroskobun </a:t>
            </a:r>
            <a:r>
              <a:rPr sz="2200" spc="-130" dirty="0">
                <a:solidFill>
                  <a:srgbClr val="FFFFFF"/>
                </a:solidFill>
                <a:latin typeface="Verdana"/>
                <a:cs typeface="Verdana"/>
              </a:rPr>
              <a:t>keşfi </a:t>
            </a:r>
            <a:r>
              <a:rPr sz="2200" spc="-75" dirty="0">
                <a:solidFill>
                  <a:srgbClr val="FFFFFF"/>
                </a:solidFill>
                <a:latin typeface="Verdana"/>
                <a:cs typeface="Verdana"/>
              </a:rPr>
              <a:t>ile </a:t>
            </a:r>
            <a:r>
              <a:rPr sz="2200" spc="-15" dirty="0">
                <a:solidFill>
                  <a:srgbClr val="FFFFFF"/>
                </a:solidFill>
                <a:latin typeface="Verdana"/>
                <a:cs typeface="Verdana"/>
              </a:rPr>
              <a:t>ortaya </a:t>
            </a:r>
            <a:r>
              <a:rPr sz="2200" spc="-105" dirty="0">
                <a:solidFill>
                  <a:srgbClr val="FFFFFF"/>
                </a:solidFill>
                <a:latin typeface="Verdana"/>
                <a:cs typeface="Verdana"/>
              </a:rPr>
              <a:t>konulmuş </a:t>
            </a:r>
            <a:r>
              <a:rPr sz="2200" spc="20" dirty="0">
                <a:solidFill>
                  <a:srgbClr val="FFFFFF"/>
                </a:solidFill>
                <a:latin typeface="Verdana"/>
                <a:cs typeface="Verdana"/>
              </a:rPr>
              <a:t>ve  </a:t>
            </a:r>
            <a:r>
              <a:rPr sz="2200" spc="45" dirty="0">
                <a:solidFill>
                  <a:srgbClr val="FFFFFF"/>
                </a:solidFill>
                <a:latin typeface="Verdana"/>
                <a:cs typeface="Verdana"/>
              </a:rPr>
              <a:t>bundan </a:t>
            </a:r>
            <a:r>
              <a:rPr sz="2200" spc="-70" dirty="0">
                <a:solidFill>
                  <a:srgbClr val="FFFFFF"/>
                </a:solidFill>
                <a:latin typeface="Verdana"/>
                <a:cs typeface="Verdana"/>
              </a:rPr>
              <a:t>sonra </a:t>
            </a:r>
            <a:r>
              <a:rPr sz="2200" spc="-45" dirty="0">
                <a:solidFill>
                  <a:srgbClr val="FFFFFF"/>
                </a:solidFill>
                <a:latin typeface="Verdana"/>
                <a:cs typeface="Verdana"/>
              </a:rPr>
              <a:t>önemli </a:t>
            </a:r>
            <a:r>
              <a:rPr sz="2200" spc="-50" dirty="0">
                <a:solidFill>
                  <a:srgbClr val="FFFFFF"/>
                </a:solidFill>
                <a:latin typeface="Verdana"/>
                <a:cs typeface="Verdana"/>
              </a:rPr>
              <a:t>mesafeler </a:t>
            </a:r>
            <a:r>
              <a:rPr sz="2200" spc="-95" dirty="0">
                <a:solidFill>
                  <a:srgbClr val="FFFFFF"/>
                </a:solidFill>
                <a:latin typeface="Verdana"/>
                <a:cs typeface="Verdana"/>
              </a:rPr>
              <a:t>kaydedilmiştir. </a:t>
            </a:r>
            <a:r>
              <a:rPr sz="2200" spc="-150" dirty="0">
                <a:solidFill>
                  <a:srgbClr val="FFFFFF"/>
                </a:solidFill>
                <a:latin typeface="Verdana"/>
                <a:cs typeface="Verdana"/>
              </a:rPr>
              <a:t>«Mikroskop» </a:t>
            </a:r>
            <a:r>
              <a:rPr sz="2200" spc="-110" dirty="0">
                <a:solidFill>
                  <a:srgbClr val="FFFFFF"/>
                </a:solidFill>
                <a:latin typeface="Verdana"/>
                <a:cs typeface="Verdana"/>
              </a:rPr>
              <a:t>kelimesi </a:t>
            </a:r>
            <a:r>
              <a:rPr sz="2200" spc="-180" dirty="0">
                <a:solidFill>
                  <a:srgbClr val="FFFFFF"/>
                </a:solidFill>
                <a:latin typeface="Verdana"/>
                <a:cs typeface="Verdana"/>
              </a:rPr>
              <a:t>ilk </a:t>
            </a:r>
            <a:r>
              <a:rPr sz="2200" spc="-105" dirty="0">
                <a:solidFill>
                  <a:srgbClr val="FFFFFF"/>
                </a:solidFill>
                <a:latin typeface="Verdana"/>
                <a:cs typeface="Verdana"/>
              </a:rPr>
              <a:t>kez </a:t>
            </a:r>
            <a:r>
              <a:rPr sz="2200" spc="-175" dirty="0">
                <a:solidFill>
                  <a:srgbClr val="FFFFFF"/>
                </a:solidFill>
                <a:latin typeface="Verdana"/>
                <a:cs typeface="Verdana"/>
              </a:rPr>
              <a:t>1625  </a:t>
            </a:r>
            <a:r>
              <a:rPr sz="2200" spc="-55" dirty="0">
                <a:solidFill>
                  <a:srgbClr val="FFFFFF"/>
                </a:solidFill>
                <a:latin typeface="Verdana"/>
                <a:cs typeface="Verdana"/>
              </a:rPr>
              <a:t>yılında</a:t>
            </a:r>
            <a:r>
              <a:rPr sz="22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145" dirty="0" err="1">
                <a:solidFill>
                  <a:srgbClr val="FFFFFF"/>
                </a:solidFill>
                <a:latin typeface="Verdana"/>
                <a:cs typeface="Verdana"/>
              </a:rPr>
              <a:t>kullanılmıştır</a:t>
            </a:r>
            <a:r>
              <a:rPr sz="2200" spc="-145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endParaRPr lang="tr-TR" sz="2200" spc="-145" dirty="0">
              <a:solidFill>
                <a:srgbClr val="FFFFFF"/>
              </a:solidFill>
              <a:latin typeface="Verdana"/>
              <a:cs typeface="Verdana"/>
            </a:endParaRPr>
          </a:p>
          <a:p>
            <a:pPr marL="241300" marR="5080" indent="-228600" algn="just">
              <a:lnSpc>
                <a:spcPct val="89100"/>
              </a:lnSpc>
              <a:spcBef>
                <a:spcPts val="385"/>
              </a:spcBef>
              <a:buFont typeface="Arial"/>
              <a:buChar char="•"/>
              <a:tabLst>
                <a:tab pos="241300" algn="l"/>
              </a:tabLst>
            </a:pPr>
            <a:endParaRPr sz="3750" dirty="0">
              <a:latin typeface="Times New Roman"/>
              <a:cs typeface="Times New Roman"/>
            </a:endParaRPr>
          </a:p>
          <a:p>
            <a:pPr marL="241300" marR="5715" indent="-228600" algn="just">
              <a:lnSpc>
                <a:spcPts val="2400"/>
              </a:lnSpc>
              <a:buFont typeface="Arial"/>
              <a:buChar char="•"/>
              <a:tabLst>
                <a:tab pos="241300" algn="l"/>
              </a:tabLst>
            </a:pPr>
            <a:r>
              <a:rPr sz="2200" b="1" spc="-195" dirty="0">
                <a:solidFill>
                  <a:srgbClr val="FFFFFF"/>
                </a:solidFill>
                <a:latin typeface="Verdana"/>
                <a:cs typeface="Verdana"/>
              </a:rPr>
              <a:t>Antony </a:t>
            </a:r>
            <a:r>
              <a:rPr sz="2200" b="1" spc="-155" dirty="0">
                <a:solidFill>
                  <a:srgbClr val="FFFFFF"/>
                </a:solidFill>
                <a:latin typeface="Verdana"/>
                <a:cs typeface="Verdana"/>
              </a:rPr>
              <a:t>van </a:t>
            </a:r>
            <a:r>
              <a:rPr sz="2200" b="1" spc="-190" dirty="0">
                <a:solidFill>
                  <a:srgbClr val="FFFFFF"/>
                </a:solidFill>
                <a:latin typeface="Verdana"/>
                <a:cs typeface="Verdana"/>
              </a:rPr>
              <a:t>Leeuwenhoek </a:t>
            </a:r>
            <a:r>
              <a:rPr sz="2200" b="1" spc="-320" dirty="0">
                <a:solidFill>
                  <a:srgbClr val="FFFFFF"/>
                </a:solidFill>
                <a:latin typeface="Verdana"/>
                <a:cs typeface="Verdana"/>
              </a:rPr>
              <a:t>(1632-1723) </a:t>
            </a:r>
            <a:r>
              <a:rPr sz="2200" spc="-120" dirty="0">
                <a:solidFill>
                  <a:srgbClr val="FFFFFF"/>
                </a:solidFill>
                <a:latin typeface="Verdana"/>
                <a:cs typeface="Verdana"/>
              </a:rPr>
              <a:t>mikroskobik </a:t>
            </a:r>
            <a:r>
              <a:rPr sz="2200" spc="-45" dirty="0">
                <a:solidFill>
                  <a:srgbClr val="FFFFFF"/>
                </a:solidFill>
                <a:latin typeface="Verdana"/>
                <a:cs typeface="Verdana"/>
              </a:rPr>
              <a:t>canlıları </a:t>
            </a:r>
            <a:r>
              <a:rPr sz="2200" spc="-105" dirty="0">
                <a:solidFill>
                  <a:srgbClr val="FFFFFF"/>
                </a:solidFill>
                <a:latin typeface="Verdana"/>
                <a:cs typeface="Verdana"/>
              </a:rPr>
              <a:t>mikroskop </a:t>
            </a:r>
            <a:r>
              <a:rPr sz="2200" spc="-5" dirty="0">
                <a:solidFill>
                  <a:srgbClr val="FFFFFF"/>
                </a:solidFill>
                <a:latin typeface="Verdana"/>
                <a:cs typeface="Verdana"/>
              </a:rPr>
              <a:t>altında  gören </a:t>
            </a:r>
            <a:r>
              <a:rPr sz="2200" spc="20" dirty="0">
                <a:solidFill>
                  <a:srgbClr val="FFFFFF"/>
                </a:solidFill>
                <a:latin typeface="Verdana"/>
                <a:cs typeface="Verdana"/>
              </a:rPr>
              <a:t>ve </a:t>
            </a:r>
            <a:r>
              <a:rPr sz="2200" spc="-10" dirty="0">
                <a:solidFill>
                  <a:srgbClr val="FFFFFF"/>
                </a:solidFill>
                <a:latin typeface="Verdana"/>
                <a:cs typeface="Verdana"/>
              </a:rPr>
              <a:t>çizen</a:t>
            </a:r>
            <a:r>
              <a:rPr sz="2200" spc="-5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180" dirty="0">
                <a:solidFill>
                  <a:srgbClr val="FFFFFF"/>
                </a:solidFill>
                <a:latin typeface="Verdana"/>
                <a:cs typeface="Verdana"/>
              </a:rPr>
              <a:t>ilk </a:t>
            </a:r>
            <a:r>
              <a:rPr sz="2200" spc="-210" dirty="0" err="1">
                <a:solidFill>
                  <a:srgbClr val="FFFFFF"/>
                </a:solidFill>
                <a:latin typeface="Verdana"/>
                <a:cs typeface="Verdana"/>
              </a:rPr>
              <a:t>kişi</a:t>
            </a:r>
            <a:r>
              <a:rPr sz="2200" spc="-210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endParaRPr lang="tr-TR" sz="2200" spc="-210" dirty="0">
              <a:solidFill>
                <a:srgbClr val="FFFFFF"/>
              </a:solidFill>
              <a:latin typeface="Verdana"/>
              <a:cs typeface="Verdana"/>
            </a:endParaRPr>
          </a:p>
          <a:p>
            <a:pPr marL="241300" marR="5715" indent="-228600" algn="just">
              <a:lnSpc>
                <a:spcPts val="2400"/>
              </a:lnSpc>
              <a:buFont typeface="Arial"/>
              <a:buChar char="•"/>
              <a:tabLst>
                <a:tab pos="241300" algn="l"/>
              </a:tabLst>
            </a:pPr>
            <a:endParaRPr lang="tr-TR" sz="2200" spc="-210" dirty="0">
              <a:solidFill>
                <a:srgbClr val="FFFFFF"/>
              </a:solidFill>
              <a:latin typeface="Verdana"/>
              <a:cs typeface="Verdana"/>
            </a:endParaRPr>
          </a:p>
          <a:p>
            <a:pPr marL="12700" marR="5715" algn="just">
              <a:lnSpc>
                <a:spcPts val="2400"/>
              </a:lnSpc>
              <a:spcBef>
                <a:spcPts val="45"/>
              </a:spcBef>
              <a:buClr>
                <a:srgbClr val="FFFFFF"/>
              </a:buClr>
              <a:tabLst>
                <a:tab pos="241300" algn="l"/>
              </a:tabLst>
            </a:pPr>
            <a:endParaRPr sz="2200" b="1" spc="-195" dirty="0">
              <a:solidFill>
                <a:srgbClr val="FFFFFF"/>
              </a:solidFill>
              <a:latin typeface="Verdana"/>
              <a:cs typeface="Verdana"/>
            </a:endParaRPr>
          </a:p>
          <a:p>
            <a:pPr marL="241300" marR="5715" indent="-228600" algn="just">
              <a:lnSpc>
                <a:spcPts val="2400"/>
              </a:lnSpc>
              <a:buFont typeface="Arial"/>
              <a:buChar char="•"/>
              <a:tabLst>
                <a:tab pos="241300" algn="l"/>
              </a:tabLst>
            </a:pPr>
            <a:r>
              <a:rPr sz="2200" b="1" spc="-240" dirty="0">
                <a:solidFill>
                  <a:srgbClr val="FFFFFF"/>
                </a:solidFill>
                <a:latin typeface="Verdana"/>
                <a:cs typeface="Verdana"/>
              </a:rPr>
              <a:t>Robert </a:t>
            </a:r>
            <a:r>
              <a:rPr sz="2200" b="1" spc="-145" dirty="0">
                <a:solidFill>
                  <a:srgbClr val="FFFFFF"/>
                </a:solidFill>
                <a:latin typeface="Verdana"/>
                <a:cs typeface="Verdana"/>
              </a:rPr>
              <a:t>Koch </a:t>
            </a:r>
            <a:r>
              <a:rPr sz="2200" b="1" spc="-320" dirty="0">
                <a:solidFill>
                  <a:srgbClr val="FFFFFF"/>
                </a:solidFill>
                <a:latin typeface="Verdana"/>
                <a:cs typeface="Verdana"/>
              </a:rPr>
              <a:t>(1843-1910) </a:t>
            </a:r>
            <a:r>
              <a:rPr sz="2200" spc="-75" dirty="0">
                <a:solidFill>
                  <a:srgbClr val="FFFFFF"/>
                </a:solidFill>
                <a:latin typeface="Verdana"/>
                <a:cs typeface="Verdana"/>
              </a:rPr>
              <a:t>mikroorganizmaları </a:t>
            </a:r>
            <a:r>
              <a:rPr sz="2200" spc="-70" dirty="0">
                <a:solidFill>
                  <a:srgbClr val="FFFFFF"/>
                </a:solidFill>
                <a:latin typeface="Verdana"/>
                <a:cs typeface="Verdana"/>
              </a:rPr>
              <a:t>saf </a:t>
            </a:r>
            <a:r>
              <a:rPr sz="2200" spc="40" dirty="0">
                <a:solidFill>
                  <a:srgbClr val="FFFFFF"/>
                </a:solidFill>
                <a:latin typeface="Verdana"/>
                <a:cs typeface="Verdana"/>
              </a:rPr>
              <a:t>halde </a:t>
            </a:r>
            <a:r>
              <a:rPr sz="2200" spc="-55" dirty="0">
                <a:solidFill>
                  <a:srgbClr val="FFFFFF"/>
                </a:solidFill>
                <a:latin typeface="Verdana"/>
                <a:cs typeface="Verdana"/>
              </a:rPr>
              <a:t>üretebilmek </a:t>
            </a:r>
            <a:r>
              <a:rPr sz="2200" spc="-30" dirty="0">
                <a:solidFill>
                  <a:srgbClr val="FFFFFF"/>
                </a:solidFill>
                <a:latin typeface="Verdana"/>
                <a:cs typeface="Verdana"/>
              </a:rPr>
              <a:t>için </a:t>
            </a:r>
            <a:r>
              <a:rPr sz="2200" spc="-80" dirty="0">
                <a:solidFill>
                  <a:srgbClr val="FFFFFF"/>
                </a:solidFill>
                <a:latin typeface="Verdana"/>
                <a:cs typeface="Verdana"/>
              </a:rPr>
              <a:t>katı  </a:t>
            </a:r>
            <a:r>
              <a:rPr sz="2200" spc="-90" dirty="0">
                <a:solidFill>
                  <a:srgbClr val="FFFFFF"/>
                </a:solidFill>
                <a:latin typeface="Verdana"/>
                <a:cs typeface="Verdana"/>
              </a:rPr>
              <a:t>besiyeri </a:t>
            </a:r>
            <a:r>
              <a:rPr sz="2200" spc="-140" dirty="0">
                <a:solidFill>
                  <a:srgbClr val="FFFFFF"/>
                </a:solidFill>
                <a:latin typeface="Verdana"/>
                <a:cs typeface="Verdana"/>
              </a:rPr>
              <a:t>geliştirmiş </a:t>
            </a:r>
            <a:r>
              <a:rPr sz="2200" spc="20" dirty="0">
                <a:solidFill>
                  <a:srgbClr val="FFFFFF"/>
                </a:solidFill>
                <a:latin typeface="Verdana"/>
                <a:cs typeface="Verdana"/>
              </a:rPr>
              <a:t>ve </a:t>
            </a:r>
            <a:r>
              <a:rPr sz="2200" spc="-60" dirty="0">
                <a:solidFill>
                  <a:srgbClr val="FFFFFF"/>
                </a:solidFill>
                <a:latin typeface="Verdana"/>
                <a:cs typeface="Verdana"/>
              </a:rPr>
              <a:t>bunları </a:t>
            </a:r>
            <a:r>
              <a:rPr sz="2200" spc="-80" dirty="0">
                <a:solidFill>
                  <a:srgbClr val="FFFFFF"/>
                </a:solidFill>
                <a:latin typeface="Verdana"/>
                <a:cs typeface="Verdana"/>
              </a:rPr>
              <a:t>katı </a:t>
            </a:r>
            <a:r>
              <a:rPr sz="2200" spc="-50" dirty="0">
                <a:solidFill>
                  <a:srgbClr val="FFFFFF"/>
                </a:solidFill>
                <a:latin typeface="Verdana"/>
                <a:cs typeface="Verdana"/>
              </a:rPr>
              <a:t>besiyerinden </a:t>
            </a:r>
            <a:r>
              <a:rPr sz="2200" spc="-70" dirty="0">
                <a:solidFill>
                  <a:srgbClr val="FFFFFF"/>
                </a:solidFill>
                <a:latin typeface="Verdana"/>
                <a:cs typeface="Verdana"/>
              </a:rPr>
              <a:t>izole </a:t>
            </a:r>
            <a:r>
              <a:rPr sz="2200" spc="-150" dirty="0">
                <a:solidFill>
                  <a:srgbClr val="FFFFFF"/>
                </a:solidFill>
                <a:latin typeface="Verdana"/>
                <a:cs typeface="Verdana"/>
              </a:rPr>
              <a:t>etmiştir. </a:t>
            </a:r>
            <a:r>
              <a:rPr sz="2200" spc="-114" dirty="0">
                <a:solidFill>
                  <a:srgbClr val="FFFFFF"/>
                </a:solidFill>
                <a:latin typeface="Verdana"/>
                <a:cs typeface="Verdana"/>
              </a:rPr>
              <a:t>Bakterileri </a:t>
            </a:r>
            <a:r>
              <a:rPr sz="2200" spc="60" dirty="0">
                <a:solidFill>
                  <a:srgbClr val="FFFFFF"/>
                </a:solidFill>
                <a:latin typeface="Verdana"/>
                <a:cs typeface="Verdana"/>
              </a:rPr>
              <a:t>boyama  </a:t>
            </a:r>
            <a:r>
              <a:rPr sz="2200" spc="-114" dirty="0">
                <a:solidFill>
                  <a:srgbClr val="FFFFFF"/>
                </a:solidFill>
                <a:latin typeface="Verdana"/>
                <a:cs typeface="Verdana"/>
              </a:rPr>
              <a:t>tekniklerini </a:t>
            </a:r>
            <a:r>
              <a:rPr sz="2200" spc="20" dirty="0">
                <a:solidFill>
                  <a:srgbClr val="FFFFFF"/>
                </a:solidFill>
                <a:latin typeface="Verdana"/>
                <a:cs typeface="Verdana"/>
              </a:rPr>
              <a:t>ve </a:t>
            </a:r>
            <a:r>
              <a:rPr sz="2200" spc="-45" dirty="0">
                <a:solidFill>
                  <a:srgbClr val="FFFFFF"/>
                </a:solidFill>
                <a:latin typeface="Verdana"/>
                <a:cs typeface="Verdana"/>
              </a:rPr>
              <a:t>verem </a:t>
            </a:r>
            <a:r>
              <a:rPr sz="2200" spc="-70" dirty="0">
                <a:solidFill>
                  <a:srgbClr val="FFFFFF"/>
                </a:solidFill>
                <a:latin typeface="Verdana"/>
                <a:cs typeface="Verdana"/>
              </a:rPr>
              <a:t>hastalığının </a:t>
            </a:r>
            <a:r>
              <a:rPr sz="2200" spc="15" dirty="0">
                <a:solidFill>
                  <a:srgbClr val="FFFFFF"/>
                </a:solidFill>
                <a:latin typeface="Verdana"/>
                <a:cs typeface="Verdana"/>
              </a:rPr>
              <a:t>nedeni </a:t>
            </a:r>
            <a:r>
              <a:rPr sz="2200" spc="10" dirty="0">
                <a:solidFill>
                  <a:srgbClr val="FFFFFF"/>
                </a:solidFill>
                <a:latin typeface="Verdana"/>
                <a:cs typeface="Verdana"/>
              </a:rPr>
              <a:t>olan </a:t>
            </a:r>
            <a:r>
              <a:rPr sz="2200" spc="-80" dirty="0">
                <a:solidFill>
                  <a:srgbClr val="FFFFFF"/>
                </a:solidFill>
                <a:latin typeface="Verdana"/>
                <a:cs typeface="Verdana"/>
              </a:rPr>
              <a:t>mikrobun </a:t>
            </a:r>
            <a:r>
              <a:rPr sz="2200" spc="15" dirty="0">
                <a:solidFill>
                  <a:srgbClr val="FFFFFF"/>
                </a:solidFill>
                <a:latin typeface="Verdana"/>
                <a:cs typeface="Verdana"/>
              </a:rPr>
              <a:t>(</a:t>
            </a:r>
            <a:r>
              <a:rPr sz="2200" i="1" spc="15" dirty="0">
                <a:solidFill>
                  <a:srgbClr val="FFFFFF"/>
                </a:solidFill>
                <a:latin typeface="Verdana"/>
                <a:cs typeface="Verdana"/>
              </a:rPr>
              <a:t>Mycobacterium  </a:t>
            </a:r>
            <a:r>
              <a:rPr sz="2200" i="1" spc="-80" dirty="0">
                <a:solidFill>
                  <a:srgbClr val="FFFFFF"/>
                </a:solidFill>
                <a:latin typeface="Verdana"/>
                <a:cs typeface="Verdana"/>
              </a:rPr>
              <a:t>tuberculosis) </a:t>
            </a:r>
            <a:r>
              <a:rPr sz="2200" i="1" spc="-114" dirty="0">
                <a:solidFill>
                  <a:srgbClr val="FFFFFF"/>
                </a:solidFill>
                <a:latin typeface="Verdana"/>
                <a:cs typeface="Verdana"/>
              </a:rPr>
              <a:t>özelliklerini</a:t>
            </a:r>
            <a:r>
              <a:rPr sz="2200" i="1" spc="-2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i="1" spc="-120" dirty="0">
                <a:solidFill>
                  <a:srgbClr val="FFFFFF"/>
                </a:solidFill>
                <a:latin typeface="Verdana"/>
                <a:cs typeface="Verdana"/>
              </a:rPr>
              <a:t>bulmuştur.</a:t>
            </a:r>
            <a:endParaRPr sz="2200" dirty="0"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22967" y="917955"/>
            <a:ext cx="418909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34" dirty="0">
                <a:solidFill>
                  <a:srgbClr val="FFFFFF"/>
                </a:solidFill>
              </a:rPr>
              <a:t>TARİHSEL</a:t>
            </a:r>
            <a:r>
              <a:rPr spc="-345" dirty="0">
                <a:solidFill>
                  <a:srgbClr val="FFFFFF"/>
                </a:solidFill>
              </a:rPr>
              <a:t> GELİŞİM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1653" y="2036571"/>
            <a:ext cx="11243945" cy="95821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41300" marR="5080" indent="-228600" algn="just">
              <a:lnSpc>
                <a:spcPct val="89100"/>
              </a:lnSpc>
              <a:spcBef>
                <a:spcPts val="385"/>
              </a:spcBef>
              <a:buFont typeface="Arial"/>
              <a:buChar char="•"/>
              <a:tabLst>
                <a:tab pos="241300" algn="l"/>
              </a:tabLst>
            </a:pPr>
            <a:r>
              <a:rPr sz="2200" b="1" spc="-270" dirty="0">
                <a:solidFill>
                  <a:srgbClr val="FFFFFF"/>
                </a:solidFill>
                <a:latin typeface="Verdana"/>
                <a:cs typeface="Verdana"/>
              </a:rPr>
              <a:t>Louis </a:t>
            </a:r>
            <a:r>
              <a:rPr sz="2200" b="1" spc="-254" dirty="0">
                <a:solidFill>
                  <a:srgbClr val="FFFFFF"/>
                </a:solidFill>
                <a:latin typeface="Verdana"/>
                <a:cs typeface="Verdana"/>
              </a:rPr>
              <a:t>Pasteur </a:t>
            </a:r>
            <a:r>
              <a:rPr sz="2200" b="1" spc="-320" dirty="0">
                <a:solidFill>
                  <a:srgbClr val="FFFFFF"/>
                </a:solidFill>
                <a:latin typeface="Verdana"/>
                <a:cs typeface="Verdana"/>
              </a:rPr>
              <a:t>(1822-1895) </a:t>
            </a:r>
            <a:r>
              <a:rPr sz="2200" spc="-20" dirty="0">
                <a:solidFill>
                  <a:srgbClr val="FFFFFF"/>
                </a:solidFill>
                <a:latin typeface="Verdana"/>
                <a:cs typeface="Verdana"/>
              </a:rPr>
              <a:t>şarap </a:t>
            </a:r>
            <a:r>
              <a:rPr sz="2200" spc="20" dirty="0">
                <a:solidFill>
                  <a:srgbClr val="FFFFFF"/>
                </a:solidFill>
                <a:latin typeface="Verdana"/>
                <a:cs typeface="Verdana"/>
              </a:rPr>
              <a:t>ve </a:t>
            </a:r>
            <a:r>
              <a:rPr sz="2200" spc="-60" dirty="0">
                <a:solidFill>
                  <a:srgbClr val="FFFFFF"/>
                </a:solidFill>
                <a:latin typeface="Verdana"/>
                <a:cs typeface="Verdana"/>
              </a:rPr>
              <a:t>biranın </a:t>
            </a:r>
            <a:r>
              <a:rPr sz="2200" spc="-20" dirty="0">
                <a:solidFill>
                  <a:srgbClr val="FFFFFF"/>
                </a:solidFill>
                <a:latin typeface="Verdana"/>
                <a:cs typeface="Verdana"/>
              </a:rPr>
              <a:t>bozulma </a:t>
            </a:r>
            <a:r>
              <a:rPr sz="2200" spc="-45" dirty="0">
                <a:solidFill>
                  <a:srgbClr val="FFFFFF"/>
                </a:solidFill>
                <a:latin typeface="Verdana"/>
                <a:cs typeface="Verdana"/>
              </a:rPr>
              <a:t>nedenlerinin  </a:t>
            </a:r>
            <a:r>
              <a:rPr sz="2200" spc="-70" dirty="0">
                <a:solidFill>
                  <a:srgbClr val="FFFFFF"/>
                </a:solidFill>
                <a:latin typeface="Verdana"/>
                <a:cs typeface="Verdana"/>
              </a:rPr>
              <a:t>mikroorganizmalar </a:t>
            </a:r>
            <a:r>
              <a:rPr sz="2200" spc="-30" dirty="0">
                <a:solidFill>
                  <a:srgbClr val="FFFFFF"/>
                </a:solidFill>
                <a:latin typeface="Verdana"/>
                <a:cs typeface="Verdana"/>
              </a:rPr>
              <a:t>olduğunu, </a:t>
            </a:r>
            <a:r>
              <a:rPr sz="2200" spc="-20" dirty="0">
                <a:solidFill>
                  <a:srgbClr val="FFFFFF"/>
                </a:solidFill>
                <a:latin typeface="Verdana"/>
                <a:cs typeface="Verdana"/>
              </a:rPr>
              <a:t>bunun </a:t>
            </a:r>
            <a:r>
              <a:rPr sz="2200" spc="160" dirty="0">
                <a:solidFill>
                  <a:srgbClr val="FFFFFF"/>
                </a:solidFill>
                <a:latin typeface="Verdana"/>
                <a:cs typeface="Verdana"/>
              </a:rPr>
              <a:t>da </a:t>
            </a:r>
            <a:r>
              <a:rPr sz="2200" spc="-40" dirty="0">
                <a:solidFill>
                  <a:srgbClr val="FFFFFF"/>
                </a:solidFill>
                <a:latin typeface="Verdana"/>
                <a:cs typeface="Verdana"/>
              </a:rPr>
              <a:t>engellenmesi </a:t>
            </a:r>
            <a:r>
              <a:rPr sz="2200" spc="-30" dirty="0">
                <a:solidFill>
                  <a:srgbClr val="FFFFFF"/>
                </a:solidFill>
                <a:latin typeface="Verdana"/>
                <a:cs typeface="Verdana"/>
              </a:rPr>
              <a:t>için </a:t>
            </a:r>
            <a:r>
              <a:rPr sz="2200" spc="-70" dirty="0">
                <a:solidFill>
                  <a:srgbClr val="FFFFFF"/>
                </a:solidFill>
                <a:latin typeface="Verdana"/>
                <a:cs typeface="Verdana"/>
              </a:rPr>
              <a:t>ortamların </a:t>
            </a:r>
            <a:r>
              <a:rPr sz="2200" spc="-40" dirty="0">
                <a:solidFill>
                  <a:srgbClr val="FFFFFF"/>
                </a:solidFill>
                <a:latin typeface="Verdana"/>
                <a:cs typeface="Verdana"/>
              </a:rPr>
              <a:t>mutlaka  </a:t>
            </a:r>
            <a:r>
              <a:rPr sz="2200" b="1" spc="-245" dirty="0">
                <a:solidFill>
                  <a:srgbClr val="FFFFFF"/>
                </a:solidFill>
                <a:latin typeface="Verdana"/>
                <a:cs typeface="Verdana"/>
              </a:rPr>
              <a:t>Pastörize </a:t>
            </a:r>
            <a:r>
              <a:rPr sz="2200" spc="-65" dirty="0">
                <a:solidFill>
                  <a:srgbClr val="FFFFFF"/>
                </a:solidFill>
                <a:latin typeface="Verdana"/>
                <a:cs typeface="Verdana"/>
              </a:rPr>
              <a:t>edilmesi </a:t>
            </a:r>
            <a:r>
              <a:rPr sz="2200" spc="-90" dirty="0">
                <a:solidFill>
                  <a:srgbClr val="FFFFFF"/>
                </a:solidFill>
                <a:latin typeface="Verdana"/>
                <a:cs typeface="Verdana"/>
              </a:rPr>
              <a:t>gerekliliğini </a:t>
            </a:r>
            <a:r>
              <a:rPr sz="2200" spc="-15" dirty="0">
                <a:solidFill>
                  <a:srgbClr val="FFFFFF"/>
                </a:solidFill>
                <a:latin typeface="Verdana"/>
                <a:cs typeface="Verdana"/>
              </a:rPr>
              <a:t>ortaya </a:t>
            </a:r>
            <a:r>
              <a:rPr sz="2200" spc="-135" dirty="0">
                <a:solidFill>
                  <a:srgbClr val="FFFFFF"/>
                </a:solidFill>
                <a:latin typeface="Verdana"/>
                <a:cs typeface="Verdana"/>
              </a:rPr>
              <a:t>koymuştur. </a:t>
            </a:r>
            <a:r>
              <a:rPr sz="2200" spc="-85" dirty="0">
                <a:solidFill>
                  <a:srgbClr val="FFFFFF"/>
                </a:solidFill>
                <a:latin typeface="Verdana"/>
                <a:cs typeface="Verdana"/>
              </a:rPr>
              <a:t>Kuduz </a:t>
            </a:r>
            <a:r>
              <a:rPr sz="2200" spc="-70" dirty="0">
                <a:solidFill>
                  <a:srgbClr val="FFFFFF"/>
                </a:solidFill>
                <a:latin typeface="Verdana"/>
                <a:cs typeface="Verdana"/>
              </a:rPr>
              <a:t>hastalığının</a:t>
            </a:r>
            <a:r>
              <a:rPr sz="2200" spc="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75" dirty="0">
                <a:solidFill>
                  <a:srgbClr val="FFFFFF"/>
                </a:solidFill>
                <a:latin typeface="Verdana"/>
                <a:cs typeface="Verdana"/>
              </a:rPr>
              <a:t>mikrobunu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50253" y="2938779"/>
            <a:ext cx="496252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70" dirty="0">
                <a:solidFill>
                  <a:srgbClr val="FFFFFF"/>
                </a:solidFill>
                <a:latin typeface="Verdana"/>
                <a:cs typeface="Verdana"/>
              </a:rPr>
              <a:t>izole </a:t>
            </a:r>
            <a:r>
              <a:rPr sz="2200" spc="-110" dirty="0">
                <a:solidFill>
                  <a:srgbClr val="FFFFFF"/>
                </a:solidFill>
                <a:latin typeface="Verdana"/>
                <a:cs typeface="Verdana"/>
              </a:rPr>
              <a:t>etmiş </a:t>
            </a:r>
            <a:r>
              <a:rPr sz="2200" spc="20" dirty="0">
                <a:solidFill>
                  <a:srgbClr val="FFFFFF"/>
                </a:solidFill>
                <a:latin typeface="Verdana"/>
                <a:cs typeface="Verdana"/>
              </a:rPr>
              <a:t>ve </a:t>
            </a:r>
            <a:r>
              <a:rPr sz="2200" spc="-80" dirty="0">
                <a:solidFill>
                  <a:srgbClr val="FFFFFF"/>
                </a:solidFill>
                <a:latin typeface="Verdana"/>
                <a:cs typeface="Verdana"/>
              </a:rPr>
              <a:t>kuduz</a:t>
            </a:r>
            <a:r>
              <a:rPr sz="2200" spc="-5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140" dirty="0">
                <a:solidFill>
                  <a:srgbClr val="FFFFFF"/>
                </a:solidFill>
                <a:latin typeface="Verdana"/>
                <a:cs typeface="Verdana"/>
              </a:rPr>
              <a:t>aşısını </a:t>
            </a:r>
            <a:r>
              <a:rPr sz="2200" spc="-120" dirty="0">
                <a:solidFill>
                  <a:srgbClr val="FFFFFF"/>
                </a:solidFill>
                <a:latin typeface="Verdana"/>
                <a:cs typeface="Verdana"/>
              </a:rPr>
              <a:t>bulmuştur.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1653" y="3801364"/>
            <a:ext cx="11243310" cy="65341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241300" marR="5080" indent="-228600">
              <a:lnSpc>
                <a:spcPts val="2300"/>
              </a:lnSpc>
              <a:spcBef>
                <a:spcPts val="459"/>
              </a:spcBef>
              <a:buFont typeface="Arial"/>
              <a:buChar char="•"/>
              <a:tabLst>
                <a:tab pos="240665" algn="l"/>
                <a:tab pos="241300" algn="l"/>
                <a:tab pos="8102600" algn="l"/>
              </a:tabLst>
            </a:pPr>
            <a:r>
              <a:rPr sz="2200" b="1" spc="-330" dirty="0">
                <a:solidFill>
                  <a:srgbClr val="FFFFFF"/>
                </a:solidFill>
                <a:latin typeface="Verdana"/>
                <a:cs typeface="Verdana"/>
              </a:rPr>
              <a:t>1889  </a:t>
            </a:r>
            <a:r>
              <a:rPr sz="2200" b="1" spc="-175" dirty="0">
                <a:solidFill>
                  <a:srgbClr val="FFFFFF"/>
                </a:solidFill>
                <a:latin typeface="Verdana"/>
                <a:cs typeface="Verdana"/>
              </a:rPr>
              <a:t>yılında  </a:t>
            </a:r>
            <a:r>
              <a:rPr sz="2200" b="1" spc="-120" dirty="0">
                <a:solidFill>
                  <a:srgbClr val="FFFFFF"/>
                </a:solidFill>
                <a:latin typeface="Verdana"/>
                <a:cs typeface="Verdana"/>
              </a:rPr>
              <a:t>Cohn </a:t>
            </a:r>
            <a:r>
              <a:rPr sz="2200" spc="-10" dirty="0">
                <a:solidFill>
                  <a:srgbClr val="FFFFFF"/>
                </a:solidFill>
                <a:latin typeface="Verdana"/>
                <a:cs typeface="Verdana"/>
              </a:rPr>
              <a:t>tarafından </a:t>
            </a:r>
            <a:r>
              <a:rPr sz="2200" spc="-160" dirty="0">
                <a:solidFill>
                  <a:srgbClr val="FFFFFF"/>
                </a:solidFill>
                <a:latin typeface="Verdana"/>
                <a:cs typeface="Verdana"/>
              </a:rPr>
              <a:t>süt</a:t>
            </a:r>
            <a:r>
              <a:rPr sz="2200" spc="-2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70" dirty="0">
                <a:solidFill>
                  <a:srgbClr val="FFFFFF"/>
                </a:solidFill>
                <a:latin typeface="Verdana"/>
                <a:cs typeface="Verdana"/>
              </a:rPr>
              <a:t>teknolojisinde</a:t>
            </a:r>
            <a:r>
              <a:rPr sz="22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30" dirty="0">
                <a:solidFill>
                  <a:srgbClr val="FFFFFF"/>
                </a:solidFill>
                <a:latin typeface="Verdana"/>
                <a:cs typeface="Verdana"/>
              </a:rPr>
              <a:t>bugünkü	</a:t>
            </a:r>
            <a:r>
              <a:rPr sz="2200" spc="50" dirty="0">
                <a:solidFill>
                  <a:srgbClr val="FFFFFF"/>
                </a:solidFill>
                <a:latin typeface="Verdana"/>
                <a:cs typeface="Verdana"/>
              </a:rPr>
              <a:t>anlamda </a:t>
            </a:r>
            <a:r>
              <a:rPr sz="2200" spc="-114" dirty="0">
                <a:solidFill>
                  <a:srgbClr val="FFFFFF"/>
                </a:solidFill>
                <a:latin typeface="Verdana"/>
                <a:cs typeface="Verdana"/>
              </a:rPr>
              <a:t>starter </a:t>
            </a:r>
            <a:r>
              <a:rPr sz="2200" spc="-35" dirty="0">
                <a:solidFill>
                  <a:srgbClr val="FFFFFF"/>
                </a:solidFill>
                <a:latin typeface="Verdana"/>
                <a:cs typeface="Verdana"/>
              </a:rPr>
              <a:t>olarak  </a:t>
            </a:r>
            <a:r>
              <a:rPr sz="2200" spc="-80" dirty="0">
                <a:solidFill>
                  <a:srgbClr val="FFFFFF"/>
                </a:solidFill>
                <a:latin typeface="Verdana"/>
                <a:cs typeface="Verdana"/>
              </a:rPr>
              <a:t>bakterilerin</a:t>
            </a:r>
            <a:r>
              <a:rPr sz="22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100" dirty="0">
                <a:solidFill>
                  <a:srgbClr val="FFFFFF"/>
                </a:solidFill>
                <a:latin typeface="Verdana"/>
                <a:cs typeface="Verdana"/>
              </a:rPr>
              <a:t>kullanımı</a:t>
            </a:r>
            <a:r>
              <a:rPr sz="22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70" dirty="0">
                <a:solidFill>
                  <a:srgbClr val="FFFFFF"/>
                </a:solidFill>
                <a:latin typeface="Verdana"/>
                <a:cs typeface="Verdana"/>
              </a:rPr>
              <a:t>gerçekleşmiş</a:t>
            </a:r>
            <a:r>
              <a:rPr sz="22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20" dirty="0">
                <a:solidFill>
                  <a:srgbClr val="FFFFFF"/>
                </a:solidFill>
                <a:latin typeface="Verdana"/>
                <a:cs typeface="Verdana"/>
              </a:rPr>
              <a:t>ve</a:t>
            </a:r>
            <a:r>
              <a:rPr sz="22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95" dirty="0">
                <a:solidFill>
                  <a:srgbClr val="FFFFFF"/>
                </a:solidFill>
                <a:latin typeface="Verdana"/>
                <a:cs typeface="Verdana"/>
              </a:rPr>
              <a:t>yararlı</a:t>
            </a:r>
            <a:r>
              <a:rPr sz="22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110" dirty="0">
                <a:solidFill>
                  <a:srgbClr val="FFFFFF"/>
                </a:solidFill>
                <a:latin typeface="Verdana"/>
                <a:cs typeface="Verdana"/>
              </a:rPr>
              <a:t>etkileri</a:t>
            </a:r>
            <a:r>
              <a:rPr sz="22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Verdana"/>
                <a:cs typeface="Verdana"/>
              </a:rPr>
              <a:t>ortaya</a:t>
            </a:r>
            <a:r>
              <a:rPr sz="22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125" dirty="0">
                <a:solidFill>
                  <a:srgbClr val="FFFFFF"/>
                </a:solidFill>
                <a:latin typeface="Verdana"/>
                <a:cs typeface="Verdana"/>
              </a:rPr>
              <a:t>konmuştur.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76670" y="4956555"/>
            <a:ext cx="140462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125" dirty="0">
                <a:solidFill>
                  <a:srgbClr val="FFFFFF"/>
                </a:solidFill>
                <a:latin typeface="Verdana"/>
                <a:cs typeface="Verdana"/>
              </a:rPr>
              <a:t>yapılmıştır.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95284" y="4956555"/>
            <a:ext cx="159702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81660" algn="l"/>
              </a:tabLst>
            </a:pPr>
            <a:r>
              <a:rPr sz="2200" spc="-165" dirty="0">
                <a:solidFill>
                  <a:srgbClr val="FFFFFF"/>
                </a:solidFill>
                <a:latin typeface="Verdana"/>
                <a:cs typeface="Verdana"/>
              </a:rPr>
              <a:t>B</a:t>
            </a:r>
            <a:r>
              <a:rPr sz="2200" spc="-145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2200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2200" spc="-35" dirty="0">
                <a:solidFill>
                  <a:srgbClr val="FFFFFF"/>
                </a:solidFill>
                <a:latin typeface="Verdana"/>
                <a:cs typeface="Verdana"/>
              </a:rPr>
              <a:t>say</a:t>
            </a:r>
            <a:r>
              <a:rPr sz="2200" spc="-4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200" spc="140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2200" spc="114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805352" y="4956555"/>
            <a:ext cx="195897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60" dirty="0">
                <a:solidFill>
                  <a:srgbClr val="FFFFFF"/>
                </a:solidFill>
                <a:latin typeface="Verdana"/>
                <a:cs typeface="Verdana"/>
              </a:rPr>
              <a:t>bakteriyofajlar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1653" y="4956555"/>
            <a:ext cx="564134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7965" indent="-227965">
              <a:lnSpc>
                <a:spcPts val="2520"/>
              </a:lnSpc>
              <a:spcBef>
                <a:spcPts val="100"/>
              </a:spcBef>
              <a:buFont typeface="Arial"/>
              <a:buChar char="•"/>
              <a:tabLst>
                <a:tab pos="227965" algn="l"/>
                <a:tab pos="241300" algn="l"/>
                <a:tab pos="1096010" algn="l"/>
                <a:tab pos="2203450" algn="l"/>
                <a:tab pos="2693670" algn="l"/>
                <a:tab pos="4040504" algn="l"/>
              </a:tabLst>
            </a:pPr>
            <a:r>
              <a:rPr sz="2200" b="1" spc="-330" dirty="0">
                <a:solidFill>
                  <a:srgbClr val="FFFFFF"/>
                </a:solidFill>
                <a:latin typeface="Verdana"/>
                <a:cs typeface="Verdana"/>
              </a:rPr>
              <a:t>1933	</a:t>
            </a:r>
            <a:r>
              <a:rPr sz="2200" spc="-55" dirty="0">
                <a:solidFill>
                  <a:srgbClr val="FFFFFF"/>
                </a:solidFill>
                <a:latin typeface="Verdana"/>
                <a:cs typeface="Verdana"/>
              </a:rPr>
              <a:t>yılında	</a:t>
            </a:r>
            <a:r>
              <a:rPr sz="2200" spc="-180" dirty="0">
                <a:solidFill>
                  <a:srgbClr val="FFFFFF"/>
                </a:solidFill>
                <a:latin typeface="Verdana"/>
                <a:cs typeface="Verdana"/>
              </a:rPr>
              <a:t>ilk	</a:t>
            </a:r>
            <a:r>
              <a:rPr sz="2200" b="1" spc="-204" dirty="0">
                <a:solidFill>
                  <a:srgbClr val="FFFFFF"/>
                </a:solidFill>
                <a:latin typeface="Verdana"/>
                <a:cs typeface="Verdana"/>
              </a:rPr>
              <a:t>elektron	</a:t>
            </a:r>
            <a:r>
              <a:rPr sz="2200" b="1" spc="-220" dirty="0">
                <a:solidFill>
                  <a:srgbClr val="FFFFFF"/>
                </a:solidFill>
                <a:latin typeface="Verdana"/>
                <a:cs typeface="Verdana"/>
              </a:rPr>
              <a:t>mikroskobu</a:t>
            </a:r>
            <a:endParaRPr sz="2200">
              <a:latin typeface="Verdana"/>
              <a:cs typeface="Verdana"/>
            </a:endParaRPr>
          </a:p>
          <a:p>
            <a:pPr marL="53975" algn="ctr">
              <a:lnSpc>
                <a:spcPts val="2520"/>
              </a:lnSpc>
            </a:pPr>
            <a:r>
              <a:rPr sz="2200" spc="-80" dirty="0">
                <a:solidFill>
                  <a:srgbClr val="FFFFFF"/>
                </a:solidFill>
                <a:latin typeface="Verdana"/>
                <a:cs typeface="Verdana"/>
              </a:rPr>
              <a:t>görüntülenmiş </a:t>
            </a:r>
            <a:r>
              <a:rPr sz="2200" spc="20" dirty="0">
                <a:solidFill>
                  <a:srgbClr val="FFFFFF"/>
                </a:solidFill>
                <a:latin typeface="Verdana"/>
                <a:cs typeface="Verdana"/>
              </a:rPr>
              <a:t>ve </a:t>
            </a:r>
            <a:r>
              <a:rPr sz="2200" spc="-40" dirty="0">
                <a:solidFill>
                  <a:srgbClr val="FFFFFF"/>
                </a:solidFill>
                <a:latin typeface="Verdana"/>
                <a:cs typeface="Verdana"/>
              </a:rPr>
              <a:t>çalışmalar</a:t>
            </a:r>
            <a:r>
              <a:rPr sz="2200" spc="-4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125" dirty="0">
                <a:solidFill>
                  <a:srgbClr val="FFFFFF"/>
                </a:solidFill>
                <a:latin typeface="Verdana"/>
                <a:cs typeface="Verdana"/>
              </a:rPr>
              <a:t>yapılmıştır.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851998" y="799083"/>
            <a:ext cx="418909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34" dirty="0">
                <a:solidFill>
                  <a:srgbClr val="FFFFFF"/>
                </a:solidFill>
              </a:rPr>
              <a:t>TARİHSEL</a:t>
            </a:r>
            <a:r>
              <a:rPr spc="-345" dirty="0">
                <a:solidFill>
                  <a:srgbClr val="FFFFFF"/>
                </a:solidFill>
              </a:rPr>
              <a:t> GELİŞİM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2632" y="1195115"/>
            <a:ext cx="10841355" cy="1245235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50"/>
              </a:spcBef>
            </a:pPr>
            <a:r>
              <a:rPr sz="3100" spc="-40" dirty="0">
                <a:solidFill>
                  <a:srgbClr val="DF2E28"/>
                </a:solidFill>
                <a:latin typeface="Verdana"/>
                <a:cs typeface="Verdana"/>
              </a:rPr>
              <a:t>Abiyogenezis</a:t>
            </a:r>
            <a:r>
              <a:rPr sz="3100" spc="-240" dirty="0">
                <a:solidFill>
                  <a:srgbClr val="DF2E28"/>
                </a:solidFill>
                <a:latin typeface="Verdana"/>
                <a:cs typeface="Verdana"/>
              </a:rPr>
              <a:t> </a:t>
            </a:r>
            <a:r>
              <a:rPr sz="3100" spc="-220" dirty="0">
                <a:solidFill>
                  <a:srgbClr val="DF2E28"/>
                </a:solidFill>
                <a:latin typeface="Verdana"/>
                <a:cs typeface="Verdana"/>
              </a:rPr>
              <a:t>Teorisi</a:t>
            </a:r>
            <a:endParaRPr sz="31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180"/>
              </a:spcBef>
            </a:pPr>
            <a:r>
              <a:rPr sz="2200" spc="-25" dirty="0">
                <a:solidFill>
                  <a:srgbClr val="FFFFFF"/>
                </a:solidFill>
                <a:latin typeface="Verdana"/>
                <a:cs typeface="Verdana"/>
              </a:rPr>
              <a:t>(Canlı</a:t>
            </a:r>
            <a:r>
              <a:rPr sz="22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75" dirty="0">
                <a:solidFill>
                  <a:srgbClr val="FFFFFF"/>
                </a:solidFill>
                <a:latin typeface="Verdana"/>
                <a:cs typeface="Verdana"/>
              </a:rPr>
              <a:t>ile</a:t>
            </a:r>
            <a:r>
              <a:rPr sz="22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10" dirty="0">
                <a:solidFill>
                  <a:srgbClr val="FFFFFF"/>
                </a:solidFill>
                <a:latin typeface="Verdana"/>
                <a:cs typeface="Verdana"/>
              </a:rPr>
              <a:t>başlamayan</a:t>
            </a:r>
            <a:r>
              <a:rPr sz="22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60" dirty="0">
                <a:solidFill>
                  <a:srgbClr val="FFFFFF"/>
                </a:solidFill>
                <a:latin typeface="Verdana"/>
                <a:cs typeface="Verdana"/>
              </a:rPr>
              <a:t>canlılık</a:t>
            </a:r>
            <a:r>
              <a:rPr sz="22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75" dirty="0">
                <a:solidFill>
                  <a:srgbClr val="FFFFFF"/>
                </a:solidFill>
                <a:latin typeface="Verdana"/>
                <a:cs typeface="Verdana"/>
              </a:rPr>
              <a:t>teorisi-Kendiliğinden</a:t>
            </a:r>
            <a:r>
              <a:rPr sz="22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125" dirty="0">
                <a:solidFill>
                  <a:srgbClr val="FFFFFF"/>
                </a:solidFill>
                <a:latin typeface="Verdana"/>
                <a:cs typeface="Verdana"/>
              </a:rPr>
              <a:t>oluş)</a:t>
            </a:r>
            <a:endParaRPr sz="22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170"/>
              </a:spcBef>
              <a:tabLst>
                <a:tab pos="1067435" algn="l"/>
                <a:tab pos="2406650" algn="l"/>
                <a:tab pos="3756025" algn="l"/>
                <a:tab pos="4917440" algn="l"/>
                <a:tab pos="5445125" algn="l"/>
                <a:tab pos="6448425" algn="l"/>
                <a:tab pos="7655559" algn="l"/>
                <a:tab pos="8505825" algn="l"/>
                <a:tab pos="9034145" algn="l"/>
              </a:tabLst>
            </a:pPr>
            <a:r>
              <a:rPr sz="2200" spc="210" dirty="0">
                <a:solidFill>
                  <a:srgbClr val="FFFFFF"/>
                </a:solidFill>
                <a:latin typeface="Verdana"/>
                <a:cs typeface="Verdana"/>
              </a:rPr>
              <a:t>Ca</a:t>
            </a:r>
            <a:r>
              <a:rPr sz="2200" spc="-6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200" spc="-30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200" spc="-170" dirty="0">
                <a:solidFill>
                  <a:srgbClr val="FFFFFF"/>
                </a:solidFill>
                <a:latin typeface="Verdana"/>
                <a:cs typeface="Verdana"/>
              </a:rPr>
              <a:t>ı</a:t>
            </a:r>
            <a:r>
              <a:rPr sz="2200" spc="-225" dirty="0">
                <a:solidFill>
                  <a:srgbClr val="FFFFFF"/>
                </a:solidFill>
                <a:latin typeface="Verdana"/>
                <a:cs typeface="Verdana"/>
              </a:rPr>
              <a:t>z</a:t>
            </a:r>
            <a:r>
              <a:rPr sz="2200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2200" spc="20" dirty="0">
                <a:solidFill>
                  <a:srgbClr val="FFFFFF"/>
                </a:solidFill>
                <a:latin typeface="Verdana"/>
                <a:cs typeface="Verdana"/>
              </a:rPr>
              <a:t>ya</a:t>
            </a:r>
            <a:r>
              <a:rPr sz="2200" spc="125" dirty="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sz="2200" spc="-170" dirty="0">
                <a:solidFill>
                  <a:srgbClr val="FFFFFF"/>
                </a:solidFill>
                <a:latin typeface="Verdana"/>
                <a:cs typeface="Verdana"/>
              </a:rPr>
              <a:t>ıl</a:t>
            </a:r>
            <a:r>
              <a:rPr sz="2200" spc="17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200" spc="-28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200" spc="-170" dirty="0">
                <a:solidFill>
                  <a:srgbClr val="FFFFFF"/>
                </a:solidFill>
                <a:latin typeface="Verdana"/>
                <a:cs typeface="Verdana"/>
              </a:rPr>
              <a:t>ı</a:t>
            </a:r>
            <a:r>
              <a:rPr sz="2200" spc="-5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200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2200" spc="-204" dirty="0">
                <a:solidFill>
                  <a:srgbClr val="FFFFFF"/>
                </a:solidFill>
                <a:latin typeface="Verdana"/>
                <a:cs typeface="Verdana"/>
              </a:rPr>
              <a:t>k</a:t>
            </a:r>
            <a:r>
              <a:rPr sz="2200" spc="-17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200" spc="-125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2200" spc="-85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2200" spc="17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200" spc="-30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200" spc="17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200" spc="-16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200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2200" spc="-70" dirty="0">
                <a:solidFill>
                  <a:srgbClr val="FFFFFF"/>
                </a:solidFill>
                <a:latin typeface="Verdana"/>
                <a:cs typeface="Verdana"/>
              </a:rPr>
              <a:t>yol</a:t>
            </a:r>
            <a:r>
              <a:rPr sz="2200" spc="-17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200" spc="17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200" spc="-28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200" spc="-17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200" spc="18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200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2200" spc="-25" dirty="0">
                <a:solidFill>
                  <a:srgbClr val="FFFFFF"/>
                </a:solidFill>
                <a:latin typeface="Verdana"/>
                <a:cs typeface="Verdana"/>
              </a:rPr>
              <a:t>bi</a:t>
            </a:r>
            <a:r>
              <a:rPr sz="2200" spc="-28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200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2200" spc="-55" dirty="0">
                <a:solidFill>
                  <a:srgbClr val="FFFFFF"/>
                </a:solidFill>
                <a:latin typeface="Verdana"/>
                <a:cs typeface="Verdana"/>
              </a:rPr>
              <a:t>ar</a:t>
            </a:r>
            <a:r>
              <a:rPr sz="2200" spc="2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200" spc="15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2200" spc="18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200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2200" spc="15" dirty="0">
                <a:solidFill>
                  <a:srgbClr val="FFFFFF"/>
                </a:solidFill>
                <a:latin typeface="Verdana"/>
                <a:cs typeface="Verdana"/>
              </a:rPr>
              <a:t>ge</a:t>
            </a:r>
            <a:r>
              <a:rPr sz="2200" spc="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200" spc="-10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200" spc="-7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200" spc="-5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200" spc="-40" dirty="0">
                <a:solidFill>
                  <a:srgbClr val="FFFFFF"/>
                </a:solidFill>
                <a:latin typeface="Verdana"/>
                <a:cs typeface="Verdana"/>
              </a:rPr>
              <a:t>k</a:t>
            </a:r>
            <a:r>
              <a:rPr sz="2200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2200" spc="21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200" spc="24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200" spc="-6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200" spc="-17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200" spc="-165" dirty="0">
                <a:solidFill>
                  <a:srgbClr val="FFFFFF"/>
                </a:solidFill>
                <a:latin typeface="Verdana"/>
                <a:cs typeface="Verdana"/>
              </a:rPr>
              <a:t>ı</a:t>
            </a:r>
            <a:r>
              <a:rPr sz="2200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2200" spc="-25" dirty="0">
                <a:solidFill>
                  <a:srgbClr val="FFFFFF"/>
                </a:solidFill>
                <a:latin typeface="Verdana"/>
                <a:cs typeface="Verdana"/>
              </a:rPr>
              <a:t>bi</a:t>
            </a:r>
            <a:r>
              <a:rPr sz="2200" spc="-28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200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2200" spc="-11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200" spc="-7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200" spc="95" dirty="0">
                <a:solidFill>
                  <a:srgbClr val="FFFFFF"/>
                </a:solidFill>
                <a:latin typeface="Verdana"/>
                <a:cs typeface="Verdana"/>
              </a:rPr>
              <a:t>g</a:t>
            </a:r>
            <a:r>
              <a:rPr sz="2200" spc="-20" dirty="0">
                <a:solidFill>
                  <a:srgbClr val="FFFFFF"/>
                </a:solidFill>
                <a:latin typeface="Verdana"/>
                <a:cs typeface="Verdana"/>
              </a:rPr>
              <a:t>ani</a:t>
            </a:r>
            <a:r>
              <a:rPr sz="2200" spc="-225" dirty="0">
                <a:solidFill>
                  <a:srgbClr val="FFFFFF"/>
                </a:solidFill>
                <a:latin typeface="Verdana"/>
                <a:cs typeface="Verdana"/>
              </a:rPr>
              <a:t>z</a:t>
            </a:r>
            <a:r>
              <a:rPr sz="2200" spc="-85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2200" spc="75" dirty="0">
                <a:solidFill>
                  <a:srgbClr val="FFFFFF"/>
                </a:solidFill>
                <a:latin typeface="Verdana"/>
                <a:cs typeface="Verdana"/>
              </a:rPr>
              <a:t>aya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2632" y="2320035"/>
            <a:ext cx="1084199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80" dirty="0">
                <a:solidFill>
                  <a:srgbClr val="FFFFFF"/>
                </a:solidFill>
                <a:latin typeface="Verdana"/>
                <a:cs typeface="Verdana"/>
              </a:rPr>
              <a:t>dönüşmesini</a:t>
            </a:r>
            <a:r>
              <a:rPr sz="2200" spc="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35" dirty="0">
                <a:solidFill>
                  <a:srgbClr val="FFFFFF"/>
                </a:solidFill>
                <a:latin typeface="Verdana"/>
                <a:cs typeface="Verdana"/>
              </a:rPr>
              <a:t>açıklamaktadır.</a:t>
            </a:r>
            <a:r>
              <a:rPr sz="2200" spc="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Çok</a:t>
            </a:r>
            <a:r>
              <a:rPr sz="2200" spc="1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eskilere</a:t>
            </a:r>
            <a:r>
              <a:rPr sz="2200" spc="1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kadar</a:t>
            </a:r>
            <a:r>
              <a:rPr sz="2200" spc="1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uzanan</a:t>
            </a:r>
            <a:r>
              <a:rPr sz="2200" spc="1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bu</a:t>
            </a:r>
            <a:r>
              <a:rPr sz="2200" spc="1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görüşün</a:t>
            </a:r>
            <a:r>
              <a:rPr sz="2200" spc="1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temeli</a:t>
            </a:r>
            <a:r>
              <a:rPr sz="2200" spc="1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canlıların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42632" y="2548635"/>
            <a:ext cx="1084262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259070" algn="l"/>
              </a:tabLst>
            </a:pP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cansızlardan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meydana</a:t>
            </a:r>
            <a:r>
              <a:rPr sz="2200" spc="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geldiği</a:t>
            </a:r>
            <a:r>
              <a:rPr sz="22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35" dirty="0">
                <a:solidFill>
                  <a:srgbClr val="FFFFFF"/>
                </a:solidFill>
                <a:latin typeface="Tahoma"/>
                <a:cs typeface="Tahoma"/>
              </a:rPr>
              <a:t>şeklindedir.	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Örneğin; kurumuş 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havuzda yağmurdan</a:t>
            </a:r>
            <a:r>
              <a:rPr sz="2200" spc="22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sonra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42632" y="2789427"/>
            <a:ext cx="1084135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99794" algn="l"/>
                <a:tab pos="1980564" algn="l"/>
                <a:tab pos="2905125" algn="l"/>
                <a:tab pos="4039870" algn="l"/>
                <a:tab pos="5408295" algn="l"/>
                <a:tab pos="6553200" algn="l"/>
                <a:tab pos="7145655" algn="l"/>
                <a:tab pos="8114665" algn="l"/>
                <a:tab pos="9682480" algn="l"/>
              </a:tabLst>
            </a:pP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birçok	canlının	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ortaya	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çıkması,	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çamurdan	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kurbağa	ve	timsah	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yavrularının	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oluşması,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42632" y="3018027"/>
            <a:ext cx="1084135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680325" algn="l"/>
              </a:tabLst>
            </a:pPr>
            <a:r>
              <a:rPr sz="2200" spc="-20" dirty="0">
                <a:solidFill>
                  <a:srgbClr val="FFFFFF"/>
                </a:solidFill>
                <a:latin typeface="Tahoma"/>
                <a:cs typeface="Tahoma"/>
              </a:rPr>
              <a:t>yaprağın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üzerindeki çiğ damlalarından meydana</a:t>
            </a:r>
            <a:r>
              <a:rPr sz="2200" spc="3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gelmesi</a:t>
            </a:r>
            <a:r>
              <a:rPr sz="2200" spc="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gibi.	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Kendiliğinden 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oluş ile</a:t>
            </a:r>
            <a:r>
              <a:rPr sz="2200" spc="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ilgili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42632" y="3258820"/>
            <a:ext cx="1083945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457690" algn="l"/>
              </a:tabLst>
            </a:pP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bu</a:t>
            </a:r>
            <a:r>
              <a:rPr sz="2200" spc="2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örneklerde</a:t>
            </a:r>
            <a:r>
              <a:rPr sz="2200" spc="2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canlılığı</a:t>
            </a:r>
            <a:r>
              <a:rPr sz="2200" spc="2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oluşturan</a:t>
            </a:r>
            <a:r>
              <a:rPr sz="2200" spc="2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canlılık</a:t>
            </a:r>
            <a:r>
              <a:rPr sz="2200" spc="2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ile</a:t>
            </a:r>
            <a:r>
              <a:rPr sz="2200" spc="2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ilgili</a:t>
            </a:r>
            <a:r>
              <a:rPr sz="2200" spc="2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olayları</a:t>
            </a:r>
            <a:r>
              <a:rPr sz="2200" spc="2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yönetti</a:t>
            </a:r>
            <a:r>
              <a:rPr sz="2200" spc="2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varsayılan	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bir aktif</a:t>
            </a:r>
            <a:r>
              <a:rPr sz="2200" spc="-2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Tahoma"/>
                <a:cs typeface="Tahoma"/>
              </a:rPr>
              <a:t>ve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42632" y="3487420"/>
            <a:ext cx="1084072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01370" algn="l"/>
                <a:tab pos="2023110" algn="l"/>
                <a:tab pos="3709670" algn="l"/>
                <a:tab pos="4881245" algn="l"/>
                <a:tab pos="5884545" algn="l"/>
                <a:tab pos="7240905" algn="l"/>
                <a:tab pos="8845550" algn="l"/>
                <a:tab pos="10118725" algn="l"/>
              </a:tabLst>
            </a:pP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özün	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varlığına	inanılıyordu.	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Örneğin	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Aristo;	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döllenmiş	yumurtada,	çamurun	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içinde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42632" y="3731259"/>
            <a:ext cx="1084008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48080" algn="l"/>
                <a:tab pos="1831975" algn="l"/>
                <a:tab pos="2573655" algn="l"/>
                <a:tab pos="3484245" algn="l"/>
                <a:tab pos="5095875" algn="l"/>
                <a:tab pos="6642734" algn="l"/>
                <a:tab pos="8817610" algn="l"/>
                <a:tab pos="9524365" algn="l"/>
                <a:tab pos="10208260" algn="l"/>
                <a:tab pos="10638790" algn="l"/>
              </a:tabLst>
            </a:pP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buluna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kt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f	</a:t>
            </a:r>
            <a:r>
              <a:rPr sz="2200" spc="5" dirty="0">
                <a:solidFill>
                  <a:srgbClr val="FFFFFF"/>
                </a:solidFill>
                <a:latin typeface="Tahoma"/>
                <a:cs typeface="Tahoma"/>
              </a:rPr>
              <a:t>ö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z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ü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anlı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ı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lu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şt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2200" spc="-2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duğ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	s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anılı</a:t>
            </a:r>
            <a:r>
              <a:rPr sz="2200" spc="-20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2200" spc="-2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abi</a:t>
            </a:r>
            <a:r>
              <a:rPr sz="2200" spc="-20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g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200" spc="-20" dirty="0">
                <a:solidFill>
                  <a:srgbClr val="FFFFFF"/>
                </a:solidFill>
                <a:latin typeface="Tahoma"/>
                <a:cs typeface="Tahoma"/>
              </a:rPr>
              <a:t>z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il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200" spc="-2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e	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g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ö</a:t>
            </a:r>
            <a:r>
              <a:rPr sz="2200" spc="-2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e	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kt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f	</a:t>
            </a:r>
            <a:r>
              <a:rPr sz="2200" spc="5" dirty="0">
                <a:solidFill>
                  <a:srgbClr val="FFFFFF"/>
                </a:solidFill>
                <a:latin typeface="Tahoma"/>
                <a:cs typeface="Tahoma"/>
              </a:rPr>
              <a:t>ö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z	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iş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42632" y="3959859"/>
            <a:ext cx="1084326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25575" algn="l"/>
              </a:tabLst>
            </a:pP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yapabilme	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yeteneği 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idi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ve uygun koşullar 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olduğu 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zaman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canlıyı meydana getiriyordu.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5" dirty="0">
                <a:solidFill>
                  <a:srgbClr val="FFFFFF"/>
                </a:solidFill>
                <a:latin typeface="Tahoma"/>
                <a:cs typeface="Tahoma"/>
              </a:rPr>
              <a:t>Bu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42632" y="4200651"/>
            <a:ext cx="1084199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29715" algn="l"/>
              </a:tabLst>
            </a:pP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görüşlerde	gerçeklerin</a:t>
            </a:r>
            <a:r>
              <a:rPr sz="2200" spc="1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değil,</a:t>
            </a:r>
            <a:r>
              <a:rPr sz="2200" spc="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sonuçların</a:t>
            </a:r>
            <a:r>
              <a:rPr sz="2200" spc="1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açıklanmaya</a:t>
            </a:r>
            <a:r>
              <a:rPr sz="2200" spc="1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çalışıldığı</a:t>
            </a:r>
            <a:r>
              <a:rPr sz="2200" spc="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görüldü.</a:t>
            </a:r>
            <a:r>
              <a:rPr sz="2200" spc="1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Tahoma"/>
                <a:cs typeface="Tahoma"/>
              </a:rPr>
              <a:t>Zamanla</a:t>
            </a:r>
            <a:r>
              <a:rPr sz="2200" spc="1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Tahoma"/>
                <a:cs typeface="Tahoma"/>
              </a:rPr>
              <a:t>olaya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42632" y="4429251"/>
            <a:ext cx="248475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daha bilimsel</a:t>
            </a:r>
            <a:r>
              <a:rPr sz="2200" spc="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olarak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411156" y="4429251"/>
            <a:ext cx="817372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yaklaşan 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biyologlar </a:t>
            </a:r>
            <a:r>
              <a:rPr sz="2200" spc="-20" dirty="0">
                <a:solidFill>
                  <a:srgbClr val="FFFFFF"/>
                </a:solidFill>
                <a:latin typeface="Tahoma"/>
                <a:cs typeface="Tahoma"/>
              </a:rPr>
              <a:t>farklı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düşünmeye </a:t>
            </a:r>
            <a:r>
              <a:rPr sz="2200" spc="-40" dirty="0">
                <a:solidFill>
                  <a:srgbClr val="FFFFFF"/>
                </a:solidFill>
                <a:latin typeface="Tahoma"/>
                <a:cs typeface="Tahoma"/>
              </a:rPr>
              <a:t>başladılar.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Örneğin;</a:t>
            </a:r>
            <a:r>
              <a:rPr sz="2200" spc="2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kurtların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42632" y="4670044"/>
            <a:ext cx="244792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çürümekte 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olan</a:t>
            </a:r>
            <a:r>
              <a:rPr sz="2200" spc="-2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ölü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399790" y="4670044"/>
            <a:ext cx="818388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organizmalardan</a:t>
            </a:r>
            <a:r>
              <a:rPr sz="2200" spc="2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ve</a:t>
            </a:r>
            <a:r>
              <a:rPr sz="2200" spc="2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pisliklerden</a:t>
            </a:r>
            <a:r>
              <a:rPr sz="2200" spc="2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meydana</a:t>
            </a:r>
            <a:r>
              <a:rPr sz="2200" spc="2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geldiğine</a:t>
            </a:r>
            <a:r>
              <a:rPr sz="2200" spc="2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inanılırken</a:t>
            </a:r>
            <a:r>
              <a:rPr sz="2200" spc="2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bu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42632" y="4898644"/>
            <a:ext cx="395922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30630" algn="l"/>
                <a:tab pos="2858135" algn="l"/>
              </a:tabLst>
            </a:pP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inan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ı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ş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r	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me</a:t>
            </a:r>
            <a:r>
              <a:rPr sz="2200" spc="-20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e	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ba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ş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land</a:t>
            </a:r>
            <a:r>
              <a:rPr sz="2200" spc="-20" dirty="0">
                <a:solidFill>
                  <a:srgbClr val="FFFFFF"/>
                </a:solidFill>
                <a:latin typeface="Tahoma"/>
                <a:cs typeface="Tahoma"/>
              </a:rPr>
              <a:t>ı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084698" y="4898644"/>
            <a:ext cx="649986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15010" algn="l"/>
                <a:tab pos="1962785" algn="l"/>
                <a:tab pos="3337560" algn="l"/>
                <a:tab pos="4391025" algn="l"/>
                <a:tab pos="5390515" algn="l"/>
              </a:tabLst>
            </a:pP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ç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ı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k	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pl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200" spc="-2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a	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et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200" spc="-2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e	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lu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ş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ur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rın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,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42632" y="5139435"/>
            <a:ext cx="1084199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39825" algn="l"/>
                <a:tab pos="2319655" algn="l"/>
                <a:tab pos="3545204" algn="l"/>
                <a:tab pos="4705350" algn="l"/>
                <a:tab pos="5878195" algn="l"/>
                <a:tab pos="7408545" algn="l"/>
                <a:tab pos="8597900" algn="l"/>
                <a:tab pos="9821545" algn="l"/>
              </a:tabLst>
            </a:pP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bunları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ü</a:t>
            </a:r>
            <a:r>
              <a:rPr sz="2200" spc="-20" dirty="0">
                <a:solidFill>
                  <a:srgbClr val="FFFFFF"/>
                </a:solidFill>
                <a:latin typeface="Tahoma"/>
                <a:cs typeface="Tahoma"/>
              </a:rPr>
              <a:t>z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rind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e	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ç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ş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200" spc="-5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k	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ur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a	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bı</a:t>
            </a:r>
            <a:r>
              <a:rPr sz="2200" spc="-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	s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in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ek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200" spc="-2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lu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şt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uğ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	so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ç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ı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çı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ar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ıldı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42632" y="5368035"/>
            <a:ext cx="1084326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988809" algn="l"/>
              </a:tabLst>
            </a:pP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Böylece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doğruluğu deneylerle</a:t>
            </a:r>
            <a:r>
              <a:rPr sz="2200" spc="5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gösterilmeyen</a:t>
            </a:r>
            <a:r>
              <a:rPr sz="2200" spc="1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inançların	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değersiz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olduğu fikri gelişti.</a:t>
            </a:r>
            <a:r>
              <a:rPr sz="2200" spc="6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5" dirty="0">
                <a:solidFill>
                  <a:srgbClr val="FFFFFF"/>
                </a:solidFill>
                <a:latin typeface="Tahoma"/>
                <a:cs typeface="Tahoma"/>
              </a:rPr>
              <a:t>Bu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42632" y="5608827"/>
            <a:ext cx="919416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60095" algn="l"/>
                <a:tab pos="1341120" algn="l"/>
                <a:tab pos="2599055" algn="l"/>
                <a:tab pos="3321050" algn="l"/>
                <a:tab pos="4365625" algn="l"/>
                <a:tab pos="5139690" algn="l"/>
                <a:tab pos="6075045" algn="l"/>
                <a:tab pos="6901815" algn="l"/>
                <a:tab pos="8375015" algn="l"/>
              </a:tabLst>
            </a:pP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teo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19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ü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zy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ıld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ünl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ü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sz="2200" spc="-5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ı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z	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bili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ada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ı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Lo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ui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s	</a:t>
            </a:r>
            <a:r>
              <a:rPr sz="2200" spc="-60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te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r'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ü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200" spc="-45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ığ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ı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297794" y="5608827"/>
            <a:ext cx="128524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deneylerle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817544" y="6130035"/>
            <a:ext cx="176593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50290" algn="l"/>
              </a:tabLst>
            </a:pP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2200" spc="-5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k	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ih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42632" y="5837427"/>
            <a:ext cx="8802370" cy="9220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470"/>
              </a:lnSpc>
              <a:spcBef>
                <a:spcPts val="100"/>
              </a:spcBef>
            </a:pP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tamamen çürütüldü. </a:t>
            </a:r>
            <a:r>
              <a:rPr sz="2200" spc="-50" dirty="0">
                <a:solidFill>
                  <a:srgbClr val="FFFFFF"/>
                </a:solidFill>
                <a:latin typeface="Tahoma"/>
                <a:cs typeface="Tahoma"/>
              </a:rPr>
              <a:t>Pasteur, </a:t>
            </a:r>
            <a:r>
              <a:rPr sz="2200" spc="-20" dirty="0">
                <a:solidFill>
                  <a:srgbClr val="FFFFFF"/>
                </a:solidFill>
                <a:latin typeface="Tahoma"/>
                <a:cs typeface="Tahoma"/>
              </a:rPr>
              <a:t>vardığı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sonucu 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şu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cümle 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ile</a:t>
            </a:r>
            <a:r>
              <a:rPr sz="22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özetledi:</a:t>
            </a:r>
            <a:endParaRPr sz="2200">
              <a:latin typeface="Tahoma"/>
              <a:cs typeface="Tahoma"/>
            </a:endParaRPr>
          </a:p>
          <a:p>
            <a:pPr marL="25400" marR="5080" indent="-12700">
              <a:lnSpc>
                <a:spcPct val="80000"/>
              </a:lnSpc>
              <a:spcBef>
                <a:spcPts val="360"/>
              </a:spcBef>
              <a:buFont typeface="Arial"/>
              <a:buChar char="•"/>
              <a:tabLst>
                <a:tab pos="240665" algn="l"/>
                <a:tab pos="241300" algn="l"/>
                <a:tab pos="1430655" algn="l"/>
                <a:tab pos="3090545" algn="l"/>
                <a:tab pos="4060190" algn="l"/>
                <a:tab pos="6259195" algn="l"/>
                <a:tab pos="7323455" algn="l"/>
                <a:tab pos="8162290" algn="l"/>
              </a:tabLst>
            </a:pP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"C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an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ı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z	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dd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ri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h</a:t>
            </a:r>
            <a:r>
              <a:rPr sz="2200" spc="-3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200" spc="-45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t	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lu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şt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2200" spc="-5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abil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ğ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iddia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ı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ar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ı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k	</a:t>
            </a:r>
            <a:r>
              <a:rPr sz="2200" spc="-25" dirty="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n  </a:t>
            </a:r>
            <a:r>
              <a:rPr sz="2200" spc="-35" dirty="0">
                <a:solidFill>
                  <a:srgbClr val="FFFFFF"/>
                </a:solidFill>
                <a:latin typeface="Tahoma"/>
                <a:cs typeface="Tahoma"/>
              </a:rPr>
              <a:t>gömülmüştür."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4072483" y="567434"/>
            <a:ext cx="418909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34" dirty="0">
                <a:solidFill>
                  <a:srgbClr val="FFFFFF"/>
                </a:solidFill>
              </a:rPr>
              <a:t>TARİHSEL</a:t>
            </a:r>
            <a:r>
              <a:rPr spc="-345" dirty="0">
                <a:solidFill>
                  <a:srgbClr val="FFFFFF"/>
                </a:solidFill>
              </a:rPr>
              <a:t> GELİŞİM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70"/>
              </a:spcBef>
            </a:pPr>
            <a:r>
              <a:rPr spc="-105" dirty="0"/>
              <a:t>Biyogenezis</a:t>
            </a:r>
            <a:r>
              <a:rPr spc="-240" dirty="0"/>
              <a:t> </a:t>
            </a:r>
            <a:r>
              <a:rPr spc="-220" dirty="0"/>
              <a:t>Teorisi</a:t>
            </a:r>
          </a:p>
          <a:p>
            <a:pPr algn="ctr">
              <a:lnSpc>
                <a:spcPct val="100000"/>
              </a:lnSpc>
              <a:spcBef>
                <a:spcPts val="200"/>
              </a:spcBef>
            </a:pP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CANLIDAN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OLUŞ</a:t>
            </a:r>
            <a:endParaRPr sz="22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2065"/>
              </a:spcBef>
            </a:pP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Mikroskobun</a:t>
            </a:r>
            <a:r>
              <a:rPr sz="2200" spc="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icadı,</a:t>
            </a:r>
            <a:r>
              <a:rPr sz="2200" spc="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canlıların</a:t>
            </a:r>
            <a:r>
              <a:rPr sz="2200" spc="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oluşumu</a:t>
            </a:r>
            <a:r>
              <a:rPr sz="2200" spc="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ile</a:t>
            </a:r>
            <a:r>
              <a:rPr sz="2200" spc="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ilgili</a:t>
            </a:r>
            <a:r>
              <a:rPr sz="2200" spc="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görüşlerde</a:t>
            </a:r>
            <a:r>
              <a:rPr sz="2200" spc="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yeni</a:t>
            </a:r>
            <a:r>
              <a:rPr sz="2200" spc="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bir</a:t>
            </a:r>
            <a:r>
              <a:rPr sz="2200" spc="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çağ</a:t>
            </a:r>
            <a:r>
              <a:rPr sz="2200" spc="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açtı.</a:t>
            </a:r>
            <a:r>
              <a:rPr sz="2200" spc="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Gözle</a:t>
            </a:r>
            <a:r>
              <a:rPr sz="2200" spc="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görülmeyen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64502" y="3502659"/>
            <a:ext cx="1149985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40330" algn="l"/>
                <a:tab pos="3155950" algn="l"/>
                <a:tab pos="4587240" algn="l"/>
                <a:tab pos="6049010" algn="l"/>
                <a:tab pos="6821170" algn="l"/>
                <a:tab pos="7458075" algn="l"/>
                <a:tab pos="7910830" algn="l"/>
                <a:tab pos="8671560" algn="l"/>
                <a:tab pos="9330690" algn="l"/>
                <a:tab pos="10320020" algn="l"/>
              </a:tabLst>
            </a:pP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mikroorganizmaların	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var	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olduğunun	anlaşılması	</a:t>
            </a:r>
            <a:r>
              <a:rPr sz="2200" spc="-20" dirty="0">
                <a:solidFill>
                  <a:srgbClr val="FFFFFF"/>
                </a:solidFill>
                <a:latin typeface="Tahoma"/>
                <a:cs typeface="Tahoma"/>
              </a:rPr>
              <a:t>olaya	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yeni	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bir	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bakış	açısı	getirdi.	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Kaynamış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4502" y="3731259"/>
            <a:ext cx="1150175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39494" algn="l"/>
              </a:tabLst>
            </a:pP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saman	suyundan 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canlıların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meydana 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gelişini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abiogenezciler saman ve 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suya</a:t>
            </a:r>
            <a:r>
              <a:rPr sz="2200" spc="25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dayandırırlarken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4502" y="3972051"/>
            <a:ext cx="1150048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30400" algn="l"/>
                <a:tab pos="3152140" algn="l"/>
                <a:tab pos="5624195" algn="l"/>
                <a:tab pos="7039609" algn="l"/>
                <a:tab pos="8133080" algn="l"/>
                <a:tab pos="9762490" algn="l"/>
                <a:tab pos="10407015" algn="l"/>
              </a:tabLst>
            </a:pPr>
            <a:r>
              <a:rPr sz="2200" spc="-30" dirty="0">
                <a:solidFill>
                  <a:srgbClr val="FFFFFF"/>
                </a:solidFill>
                <a:latin typeface="Tahoma"/>
                <a:cs typeface="Tahoma"/>
              </a:rPr>
              <a:t>biyogenezciler,	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havadaki	mikrorganizmaların	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sporlarının	samana	karışmasıyla	yeni	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canlıların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4502" y="4200651"/>
            <a:ext cx="1149985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28445" algn="l"/>
                <a:tab pos="3550285" algn="l"/>
                <a:tab pos="4773930" algn="l"/>
                <a:tab pos="5169535" algn="l"/>
                <a:tab pos="6205220" algn="l"/>
                <a:tab pos="7392034" algn="l"/>
                <a:tab pos="8249920" algn="l"/>
                <a:tab pos="9068435" algn="l"/>
                <a:tab pos="10270490" algn="l"/>
                <a:tab pos="10743565" algn="l"/>
              </a:tabLst>
            </a:pP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oluştuğunu	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savunuyorlardı.	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Örneğin;	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et	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suyunu	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kaynatıp	ağzını	sıkıca	kapattığı	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bir	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şişeye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4502" y="4429251"/>
            <a:ext cx="1150048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52525" algn="l"/>
              </a:tabLst>
            </a:pPr>
            <a:r>
              <a:rPr sz="2200" spc="-25" dirty="0">
                <a:solidFill>
                  <a:srgbClr val="FFFFFF"/>
                </a:solidFill>
                <a:latin typeface="Tahoma"/>
                <a:cs typeface="Tahoma"/>
              </a:rPr>
              <a:t>koyarak	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bekleten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Needham, 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birkaç gün 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sonra 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şişede mikroorganizmaların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meydana</a:t>
            </a:r>
            <a:r>
              <a:rPr sz="2200" spc="6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geldiğini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4502" y="4670044"/>
            <a:ext cx="182880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29335" algn="l"/>
              </a:tabLst>
            </a:pP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g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ö</a:t>
            </a:r>
            <a:r>
              <a:rPr sz="2200" spc="-2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dü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sz="2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200" spc="5" dirty="0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nu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11386" y="4670044"/>
            <a:ext cx="925385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03020" algn="l"/>
                <a:tab pos="2975610" algn="l"/>
                <a:tab pos="3697604" algn="l"/>
                <a:tab pos="4724400" algn="l"/>
                <a:tab pos="6758940" algn="l"/>
              </a:tabLst>
            </a:pP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ardından	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Spallanzani,	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aynı	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deneyi	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tekrarladığında	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mikroorganizmaların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4502" y="4898644"/>
            <a:ext cx="303911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oluşmadığını</a:t>
            </a:r>
            <a:r>
              <a:rPr sz="2200" spc="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gözlemledi.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4502" y="5267451"/>
            <a:ext cx="1150112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Çünkü deneyince kaynamış 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et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suyunu steril olması dakikalarca kaynatılması kapların</a:t>
            </a:r>
            <a:r>
              <a:rPr sz="2200" spc="6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kapatma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64502" y="5496051"/>
            <a:ext cx="1150112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71600" algn="l"/>
                <a:tab pos="1929764" algn="l"/>
                <a:tab pos="2333625" algn="l"/>
                <a:tab pos="3679825" algn="l"/>
                <a:tab pos="4254500" algn="l"/>
                <a:tab pos="4947285" algn="l"/>
                <a:tab pos="5661660" algn="l"/>
                <a:tab pos="6737984" algn="l"/>
                <a:tab pos="7347584" algn="l"/>
                <a:tab pos="8223884" algn="l"/>
                <a:tab pos="9961245" algn="l"/>
              </a:tabLst>
            </a:pP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sisteminin	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çok	iyi	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yapılması,	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kap	içine	</a:t>
            </a:r>
            <a:r>
              <a:rPr sz="2200" spc="-25" dirty="0">
                <a:solidFill>
                  <a:srgbClr val="FFFFFF"/>
                </a:solidFill>
                <a:latin typeface="Tahoma"/>
                <a:cs typeface="Tahoma"/>
              </a:rPr>
              <a:t>hava	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girişinin	tam	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olarak	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engellenmesi	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gerekiyordu.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64502" y="5736844"/>
            <a:ext cx="1149985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Abiyogenezciler 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bu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deneylere, </a:t>
            </a: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kendiliğinden 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oluş için </a:t>
            </a:r>
            <a:r>
              <a:rPr sz="2200" spc="-20" dirty="0">
                <a:solidFill>
                  <a:srgbClr val="FFFFFF"/>
                </a:solidFill>
                <a:latin typeface="Tahoma"/>
                <a:cs typeface="Tahoma"/>
              </a:rPr>
              <a:t>havanın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mutlaka gerekli </a:t>
            </a:r>
            <a:r>
              <a:rPr sz="2200" spc="-5" dirty="0">
                <a:solidFill>
                  <a:srgbClr val="FFFFFF"/>
                </a:solidFill>
                <a:latin typeface="Tahoma"/>
                <a:cs typeface="Tahoma"/>
              </a:rPr>
              <a:t>olduğu</a:t>
            </a:r>
            <a:r>
              <a:rPr sz="2200" spc="43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ahoma"/>
                <a:cs typeface="Tahoma"/>
              </a:rPr>
              <a:t>şeklinde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64502" y="5965444"/>
            <a:ext cx="153162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68350" algn="l"/>
              </a:tabLst>
            </a:pPr>
            <a:r>
              <a:rPr sz="2200" spc="-15" dirty="0">
                <a:solidFill>
                  <a:srgbClr val="FFFFFF"/>
                </a:solidFill>
                <a:latin typeface="Tahoma"/>
                <a:cs typeface="Tahoma"/>
              </a:rPr>
              <a:t>itiraz	</a:t>
            </a:r>
            <a:r>
              <a:rPr sz="2200" spc="-50" dirty="0">
                <a:solidFill>
                  <a:srgbClr val="FFFFFF"/>
                </a:solidFill>
                <a:latin typeface="Tahoma"/>
                <a:cs typeface="Tahoma"/>
              </a:rPr>
              <a:t>ettiler.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2095">
              <a:lnSpc>
                <a:spcPct val="100000"/>
              </a:lnSpc>
              <a:spcBef>
                <a:spcPts val="100"/>
              </a:spcBef>
            </a:pPr>
            <a:r>
              <a:rPr spc="-434" dirty="0">
                <a:solidFill>
                  <a:srgbClr val="FFFFFF"/>
                </a:solidFill>
              </a:rPr>
              <a:t>TARİHSEL</a:t>
            </a:r>
            <a:r>
              <a:rPr spc="-345" dirty="0">
                <a:solidFill>
                  <a:srgbClr val="FFFFFF"/>
                </a:solidFill>
              </a:rPr>
              <a:t> GELİŞİM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88952" cy="14417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35938" y="2067559"/>
            <a:ext cx="11358880" cy="42216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95420">
              <a:lnSpc>
                <a:spcPct val="100000"/>
              </a:lnSpc>
              <a:spcBef>
                <a:spcPts val="100"/>
              </a:spcBef>
            </a:pPr>
            <a:r>
              <a:rPr sz="2700" spc="-160" dirty="0">
                <a:solidFill>
                  <a:srgbClr val="FF0000"/>
                </a:solidFill>
                <a:latin typeface="Verdana"/>
                <a:cs typeface="Verdana"/>
              </a:rPr>
              <a:t>Louis </a:t>
            </a:r>
            <a:r>
              <a:rPr sz="2700" spc="-85" dirty="0">
                <a:solidFill>
                  <a:srgbClr val="FF0000"/>
                </a:solidFill>
                <a:latin typeface="Verdana"/>
                <a:cs typeface="Verdana"/>
              </a:rPr>
              <a:t>Pasteur</a:t>
            </a:r>
            <a:r>
              <a:rPr sz="2700" spc="-24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700" spc="-35" dirty="0">
                <a:solidFill>
                  <a:srgbClr val="FF0000"/>
                </a:solidFill>
                <a:latin typeface="Verdana"/>
                <a:cs typeface="Verdana"/>
              </a:rPr>
              <a:t>Deneyi</a:t>
            </a:r>
            <a:endParaRPr sz="27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465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spc="-15" dirty="0">
                <a:latin typeface="Tahoma"/>
                <a:cs typeface="Tahoma"/>
              </a:rPr>
              <a:t>Pasteur </a:t>
            </a:r>
            <a:r>
              <a:rPr sz="2000" spc="-10" dirty="0">
                <a:latin typeface="Tahoma"/>
                <a:cs typeface="Tahoma"/>
              </a:rPr>
              <a:t>deneyinde şeker </a:t>
            </a:r>
            <a:r>
              <a:rPr sz="2000" dirty="0">
                <a:latin typeface="Tahoma"/>
                <a:cs typeface="Tahoma"/>
              </a:rPr>
              <a:t>katılmış </a:t>
            </a:r>
            <a:r>
              <a:rPr sz="2000" spc="-20" dirty="0">
                <a:latin typeface="Tahoma"/>
                <a:cs typeface="Tahoma"/>
              </a:rPr>
              <a:t>maya </a:t>
            </a:r>
            <a:r>
              <a:rPr sz="2000" spc="-5" dirty="0">
                <a:latin typeface="Tahoma"/>
                <a:cs typeface="Tahoma"/>
              </a:rPr>
              <a:t>mantarları </a:t>
            </a:r>
            <a:r>
              <a:rPr sz="2000" spc="-10" dirty="0">
                <a:latin typeface="Tahoma"/>
                <a:cs typeface="Tahoma"/>
              </a:rPr>
              <a:t>suyu kullandı. </a:t>
            </a:r>
            <a:r>
              <a:rPr sz="2000" spc="-20" dirty="0">
                <a:latin typeface="Tahoma"/>
                <a:cs typeface="Tahoma"/>
              </a:rPr>
              <a:t>Hava </a:t>
            </a:r>
            <a:r>
              <a:rPr sz="2000" spc="-10" dirty="0">
                <a:latin typeface="Tahoma"/>
                <a:cs typeface="Tahoma"/>
              </a:rPr>
              <a:t>gerçekten mikroorganizma  sporu </a:t>
            </a:r>
            <a:r>
              <a:rPr sz="2000" spc="-5" dirty="0">
                <a:latin typeface="Tahoma"/>
                <a:cs typeface="Tahoma"/>
              </a:rPr>
              <a:t>içermiyorsa </a:t>
            </a:r>
            <a:r>
              <a:rPr sz="2000" spc="-10" dirty="0">
                <a:latin typeface="Tahoma"/>
                <a:cs typeface="Tahoma"/>
              </a:rPr>
              <a:t>deney </a:t>
            </a:r>
            <a:r>
              <a:rPr sz="2000" dirty="0">
                <a:latin typeface="Tahoma"/>
                <a:cs typeface="Tahoma"/>
              </a:rPr>
              <a:t>ortamının </a:t>
            </a:r>
            <a:r>
              <a:rPr sz="2000" spc="-10" dirty="0">
                <a:latin typeface="Tahoma"/>
                <a:cs typeface="Tahoma"/>
              </a:rPr>
              <a:t>canlı </a:t>
            </a:r>
            <a:r>
              <a:rPr sz="2000" spc="-15" dirty="0">
                <a:latin typeface="Tahoma"/>
                <a:cs typeface="Tahoma"/>
              </a:rPr>
              <a:t>oluşturmayacağı </a:t>
            </a:r>
            <a:r>
              <a:rPr sz="2000" spc="-10" dirty="0">
                <a:latin typeface="Tahoma"/>
                <a:cs typeface="Tahoma"/>
              </a:rPr>
              <a:t>sonucuna </a:t>
            </a:r>
            <a:r>
              <a:rPr sz="2000" spc="-15" dirty="0">
                <a:latin typeface="Tahoma"/>
                <a:cs typeface="Tahoma"/>
              </a:rPr>
              <a:t>vardı. </a:t>
            </a:r>
            <a:r>
              <a:rPr sz="2000" dirty="0">
                <a:latin typeface="Tahoma"/>
                <a:cs typeface="Tahoma"/>
              </a:rPr>
              <a:t>Bu </a:t>
            </a:r>
            <a:r>
              <a:rPr sz="2000" spc="-10" dirty="0">
                <a:latin typeface="Tahoma"/>
                <a:cs typeface="Tahoma"/>
              </a:rPr>
              <a:t>sonuçları </a:t>
            </a:r>
            <a:r>
              <a:rPr sz="2000" spc="-5" dirty="0">
                <a:latin typeface="Tahoma"/>
                <a:cs typeface="Tahoma"/>
              </a:rPr>
              <a:t>elde ettiği  </a:t>
            </a:r>
            <a:r>
              <a:rPr sz="2000" spc="-10" dirty="0">
                <a:latin typeface="Tahoma"/>
                <a:cs typeface="Tahoma"/>
              </a:rPr>
              <a:t>deneylerinde </a:t>
            </a:r>
            <a:r>
              <a:rPr sz="2000" spc="-5" dirty="0">
                <a:latin typeface="Tahoma"/>
                <a:cs typeface="Tahoma"/>
              </a:rPr>
              <a:t>ağız </a:t>
            </a:r>
            <a:r>
              <a:rPr sz="2000" spc="-10" dirty="0">
                <a:latin typeface="Tahoma"/>
                <a:cs typeface="Tahoma"/>
              </a:rPr>
              <a:t>kısmı uzun </a:t>
            </a:r>
            <a:r>
              <a:rPr sz="2000" spc="-5" dirty="0">
                <a:latin typeface="Tahoma"/>
                <a:cs typeface="Tahoma"/>
              </a:rPr>
              <a:t>cam </a:t>
            </a:r>
            <a:r>
              <a:rPr sz="2000" spc="-10" dirty="0">
                <a:latin typeface="Tahoma"/>
                <a:cs typeface="Tahoma"/>
              </a:rPr>
              <a:t>borular </a:t>
            </a:r>
            <a:r>
              <a:rPr sz="2000" spc="-5" dirty="0">
                <a:latin typeface="Tahoma"/>
                <a:cs typeface="Tahoma"/>
              </a:rPr>
              <a:t>kullanan </a:t>
            </a:r>
            <a:r>
              <a:rPr sz="2000" spc="-15" dirty="0">
                <a:latin typeface="Tahoma"/>
                <a:cs typeface="Tahoma"/>
              </a:rPr>
              <a:t>Pastör </a:t>
            </a:r>
            <a:r>
              <a:rPr sz="2000" spc="-10" dirty="0">
                <a:latin typeface="Tahoma"/>
                <a:cs typeface="Tahoma"/>
              </a:rPr>
              <a:t>bu </a:t>
            </a:r>
            <a:r>
              <a:rPr sz="2000" spc="-5" dirty="0">
                <a:latin typeface="Tahoma"/>
                <a:cs typeface="Tahoma"/>
              </a:rPr>
              <a:t>cam </a:t>
            </a:r>
            <a:r>
              <a:rPr sz="2000" spc="-10" dirty="0">
                <a:latin typeface="Tahoma"/>
                <a:cs typeface="Tahoma"/>
              </a:rPr>
              <a:t>balonların </a:t>
            </a:r>
            <a:r>
              <a:rPr sz="2000" spc="-5" dirty="0">
                <a:latin typeface="Tahoma"/>
                <a:cs typeface="Tahoma"/>
              </a:rPr>
              <a:t>ağız </a:t>
            </a:r>
            <a:r>
              <a:rPr sz="2000" spc="-10" dirty="0">
                <a:latin typeface="Tahoma"/>
                <a:cs typeface="Tahoma"/>
              </a:rPr>
              <a:t>kısmını </a:t>
            </a:r>
            <a:r>
              <a:rPr sz="2000" spc="-5" dirty="0">
                <a:latin typeface="Tahoma"/>
                <a:cs typeface="Tahoma"/>
              </a:rPr>
              <a:t>ısıtıp </a:t>
            </a:r>
            <a:r>
              <a:rPr sz="2000" spc="-10" dirty="0">
                <a:latin typeface="Tahoma"/>
                <a:cs typeface="Tahoma"/>
              </a:rPr>
              <a:t>kuğu  boynu şeklinde </a:t>
            </a:r>
            <a:r>
              <a:rPr sz="2000" spc="-5" dirty="0">
                <a:latin typeface="Tahoma"/>
                <a:cs typeface="Tahoma"/>
              </a:rPr>
              <a:t>eğdi. </a:t>
            </a:r>
            <a:r>
              <a:rPr sz="2000" spc="-10" dirty="0">
                <a:latin typeface="Tahoma"/>
                <a:cs typeface="Tahoma"/>
              </a:rPr>
              <a:t>Cam balonları içlerindeki </a:t>
            </a:r>
            <a:r>
              <a:rPr sz="2000" spc="-5" dirty="0">
                <a:latin typeface="Tahoma"/>
                <a:cs typeface="Tahoma"/>
              </a:rPr>
              <a:t>organik </a:t>
            </a:r>
            <a:r>
              <a:rPr sz="2000" spc="-10" dirty="0">
                <a:latin typeface="Tahoma"/>
                <a:cs typeface="Tahoma"/>
              </a:rPr>
              <a:t>madde </a:t>
            </a:r>
            <a:r>
              <a:rPr sz="2000" dirty="0">
                <a:latin typeface="Tahoma"/>
                <a:cs typeface="Tahoma"/>
              </a:rPr>
              <a:t>ile </a:t>
            </a:r>
            <a:r>
              <a:rPr sz="2000" spc="-10" dirty="0">
                <a:latin typeface="Tahoma"/>
                <a:cs typeface="Tahoma"/>
              </a:rPr>
              <a:t>kaynatarak kuğu boynu gibi </a:t>
            </a:r>
            <a:r>
              <a:rPr sz="2000" dirty="0">
                <a:latin typeface="Tahoma"/>
                <a:cs typeface="Tahoma"/>
              </a:rPr>
              <a:t>olan  </a:t>
            </a:r>
            <a:r>
              <a:rPr sz="2000" spc="-5" dirty="0">
                <a:latin typeface="Tahoma"/>
                <a:cs typeface="Tahoma"/>
              </a:rPr>
              <a:t>açık ağız </a:t>
            </a:r>
            <a:r>
              <a:rPr sz="2000" spc="-10" dirty="0">
                <a:latin typeface="Tahoma"/>
                <a:cs typeface="Tahoma"/>
              </a:rPr>
              <a:t>kısmında </a:t>
            </a:r>
            <a:r>
              <a:rPr sz="2000" spc="-5" dirty="0">
                <a:latin typeface="Tahoma"/>
                <a:cs typeface="Tahoma"/>
              </a:rPr>
              <a:t>su </a:t>
            </a:r>
            <a:r>
              <a:rPr sz="2000" spc="-10" dirty="0">
                <a:latin typeface="Tahoma"/>
                <a:cs typeface="Tahoma"/>
              </a:rPr>
              <a:t>buharının </a:t>
            </a:r>
            <a:r>
              <a:rPr sz="2000" spc="-5" dirty="0">
                <a:latin typeface="Tahoma"/>
                <a:cs typeface="Tahoma"/>
              </a:rPr>
              <a:t>çıkışını izledi. (su </a:t>
            </a:r>
            <a:r>
              <a:rPr sz="2000" spc="-10" dirty="0">
                <a:latin typeface="Tahoma"/>
                <a:cs typeface="Tahoma"/>
              </a:rPr>
              <a:t>buharı </a:t>
            </a:r>
            <a:r>
              <a:rPr sz="2000" spc="-5" dirty="0">
                <a:latin typeface="Tahoma"/>
                <a:cs typeface="Tahoma"/>
              </a:rPr>
              <a:t>cam boruda </a:t>
            </a:r>
            <a:r>
              <a:rPr sz="2000" spc="-10" dirty="0">
                <a:latin typeface="Tahoma"/>
                <a:cs typeface="Tahoma"/>
              </a:rPr>
              <a:t>bulunan </a:t>
            </a:r>
            <a:r>
              <a:rPr sz="2000" spc="-5" dirty="0">
                <a:latin typeface="Tahoma"/>
                <a:cs typeface="Tahoma"/>
              </a:rPr>
              <a:t>tüm  mikroorganizmaları </a:t>
            </a:r>
            <a:r>
              <a:rPr sz="2000" spc="-20" dirty="0">
                <a:latin typeface="Tahoma"/>
                <a:cs typeface="Tahoma"/>
              </a:rPr>
              <a:t>öldürmüştü.) </a:t>
            </a:r>
            <a:r>
              <a:rPr sz="2000" spc="-15" dirty="0">
                <a:latin typeface="Tahoma"/>
                <a:cs typeface="Tahoma"/>
              </a:rPr>
              <a:t>Sonra </a:t>
            </a:r>
            <a:r>
              <a:rPr sz="2000" spc="-10" dirty="0">
                <a:latin typeface="Tahoma"/>
                <a:cs typeface="Tahoma"/>
              </a:rPr>
              <a:t>bu </a:t>
            </a:r>
            <a:r>
              <a:rPr sz="2000" spc="-5" dirty="0">
                <a:latin typeface="Tahoma"/>
                <a:cs typeface="Tahoma"/>
              </a:rPr>
              <a:t>cam </a:t>
            </a:r>
            <a:r>
              <a:rPr sz="2000" spc="-10" dirty="0">
                <a:latin typeface="Tahoma"/>
                <a:cs typeface="Tahoma"/>
              </a:rPr>
              <a:t>balonlar </a:t>
            </a:r>
            <a:r>
              <a:rPr sz="2000" spc="-15" dirty="0">
                <a:latin typeface="Tahoma"/>
                <a:cs typeface="Tahoma"/>
              </a:rPr>
              <a:t>soğumaya </a:t>
            </a:r>
            <a:r>
              <a:rPr sz="2000" spc="-10" dirty="0">
                <a:latin typeface="Tahoma"/>
                <a:cs typeface="Tahoma"/>
              </a:rPr>
              <a:t>bırakıldı. </a:t>
            </a:r>
            <a:r>
              <a:rPr sz="2000" dirty="0">
                <a:latin typeface="Tahoma"/>
                <a:cs typeface="Tahoma"/>
              </a:rPr>
              <a:t>Kıvrık </a:t>
            </a:r>
            <a:r>
              <a:rPr sz="2000" spc="-10" dirty="0">
                <a:latin typeface="Tahoma"/>
                <a:cs typeface="Tahoma"/>
              </a:rPr>
              <a:t>ağız kısmının  </a:t>
            </a:r>
            <a:r>
              <a:rPr sz="2000" spc="-5" dirty="0">
                <a:latin typeface="Tahoma"/>
                <a:cs typeface="Tahoma"/>
              </a:rPr>
              <a:t>görevi borudan balona </a:t>
            </a:r>
            <a:r>
              <a:rPr sz="2000" spc="-10" dirty="0">
                <a:latin typeface="Tahoma"/>
                <a:cs typeface="Tahoma"/>
              </a:rPr>
              <a:t>giren </a:t>
            </a:r>
            <a:r>
              <a:rPr sz="2000" spc="-15" dirty="0">
                <a:latin typeface="Tahoma"/>
                <a:cs typeface="Tahoma"/>
              </a:rPr>
              <a:t>havadaki </a:t>
            </a:r>
            <a:r>
              <a:rPr sz="2000" spc="-10" dirty="0">
                <a:latin typeface="Tahoma"/>
                <a:cs typeface="Tahoma"/>
              </a:rPr>
              <a:t>küçük </a:t>
            </a:r>
            <a:r>
              <a:rPr sz="2000" spc="-5" dirty="0">
                <a:latin typeface="Tahoma"/>
                <a:cs typeface="Tahoma"/>
              </a:rPr>
              <a:t>cisimleri </a:t>
            </a:r>
            <a:r>
              <a:rPr sz="2000" spc="-10" dirty="0">
                <a:latin typeface="Tahoma"/>
                <a:cs typeface="Tahoma"/>
              </a:rPr>
              <a:t>ve mikroorganizma sporlarını </a:t>
            </a:r>
            <a:r>
              <a:rPr sz="2000" spc="-5" dirty="0">
                <a:latin typeface="Tahoma"/>
                <a:cs typeface="Tahoma"/>
              </a:rPr>
              <a:t>cam balon  içindeki </a:t>
            </a:r>
            <a:r>
              <a:rPr sz="2000" spc="-10" dirty="0">
                <a:latin typeface="Tahoma"/>
                <a:cs typeface="Tahoma"/>
              </a:rPr>
              <a:t>sıvı </a:t>
            </a:r>
            <a:r>
              <a:rPr sz="2000" spc="-5" dirty="0">
                <a:latin typeface="Tahoma"/>
                <a:cs typeface="Tahoma"/>
              </a:rPr>
              <a:t>organik </a:t>
            </a:r>
            <a:r>
              <a:rPr sz="2000" spc="-10" dirty="0">
                <a:latin typeface="Tahoma"/>
                <a:cs typeface="Tahoma"/>
              </a:rPr>
              <a:t>maddeye ulaşmadan </a:t>
            </a:r>
            <a:r>
              <a:rPr sz="2000" spc="-5" dirty="0">
                <a:latin typeface="Tahoma"/>
                <a:cs typeface="Tahoma"/>
              </a:rPr>
              <a:t>tutmaktı. </a:t>
            </a:r>
            <a:r>
              <a:rPr sz="2000" spc="-10" dirty="0">
                <a:latin typeface="Tahoma"/>
                <a:cs typeface="Tahoma"/>
              </a:rPr>
              <a:t>Gerçekten </a:t>
            </a:r>
            <a:r>
              <a:rPr sz="2000" spc="-5" dirty="0">
                <a:latin typeface="Tahoma"/>
                <a:cs typeface="Tahoma"/>
              </a:rPr>
              <a:t>de </a:t>
            </a:r>
            <a:r>
              <a:rPr sz="2000" spc="-10" dirty="0">
                <a:latin typeface="Tahoma"/>
                <a:cs typeface="Tahoma"/>
              </a:rPr>
              <a:t>bu şekilde ağızları </a:t>
            </a:r>
            <a:r>
              <a:rPr sz="2000" spc="-5" dirty="0">
                <a:latin typeface="Tahoma"/>
                <a:cs typeface="Tahoma"/>
              </a:rPr>
              <a:t>açık </a:t>
            </a:r>
            <a:r>
              <a:rPr sz="2000" spc="-10" dirty="0">
                <a:latin typeface="Tahoma"/>
                <a:cs typeface="Tahoma"/>
              </a:rPr>
              <a:t>olarak  bekletilen </a:t>
            </a:r>
            <a:r>
              <a:rPr sz="2000" spc="-5" dirty="0">
                <a:latin typeface="Tahoma"/>
                <a:cs typeface="Tahoma"/>
              </a:rPr>
              <a:t>cam </a:t>
            </a:r>
            <a:r>
              <a:rPr sz="2000" spc="-10" dirty="0">
                <a:latin typeface="Tahoma"/>
                <a:cs typeface="Tahoma"/>
              </a:rPr>
              <a:t>balondaki organik </a:t>
            </a:r>
            <a:r>
              <a:rPr sz="2000" spc="-5" dirty="0">
                <a:latin typeface="Tahoma"/>
                <a:cs typeface="Tahoma"/>
              </a:rPr>
              <a:t>besin ortamdaki yıllarca steril kaldı. </a:t>
            </a:r>
            <a:r>
              <a:rPr sz="2000" spc="-10" dirty="0">
                <a:latin typeface="Tahoma"/>
                <a:cs typeface="Tahoma"/>
              </a:rPr>
              <a:t>Böylece </a:t>
            </a:r>
            <a:r>
              <a:rPr sz="2000" spc="-15" dirty="0">
                <a:latin typeface="Tahoma"/>
                <a:cs typeface="Tahoma"/>
              </a:rPr>
              <a:t>biyogeneze</a:t>
            </a:r>
            <a:r>
              <a:rPr sz="2000" spc="-320" dirty="0">
                <a:latin typeface="Tahoma"/>
                <a:cs typeface="Tahoma"/>
              </a:rPr>
              <a:t> </a:t>
            </a:r>
            <a:r>
              <a:rPr sz="2000" spc="-5" dirty="0" err="1">
                <a:latin typeface="Tahoma"/>
                <a:cs typeface="Tahoma"/>
              </a:rPr>
              <a:t>göre</a:t>
            </a:r>
            <a:r>
              <a:rPr sz="2000" spc="-5" dirty="0">
                <a:latin typeface="Tahoma"/>
                <a:cs typeface="Tahoma"/>
              </a:rPr>
              <a:t>,</a:t>
            </a:r>
            <a:endParaRPr lang="tr-TR" sz="2000" spc="-5" dirty="0">
              <a:latin typeface="Tahoma"/>
              <a:cs typeface="Tahoma"/>
            </a:endParaRPr>
          </a:p>
          <a:p>
            <a:pPr marL="12700" marR="5080" algn="just">
              <a:lnSpc>
                <a:spcPct val="100000"/>
              </a:lnSpc>
            </a:pPr>
            <a:endParaRPr sz="2000" dirty="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4798" y="5977653"/>
            <a:ext cx="9865600" cy="8233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1129030" algn="l"/>
                <a:tab pos="2800350" algn="l"/>
                <a:tab pos="3499485" algn="l"/>
                <a:tab pos="4565015" algn="l"/>
              </a:tabLst>
            </a:pPr>
            <a:r>
              <a:rPr sz="1700" b="1" dirty="0">
                <a:latin typeface="Tahoma"/>
                <a:cs typeface="Tahoma"/>
              </a:rPr>
              <a:t>”</a:t>
            </a:r>
            <a:r>
              <a:rPr sz="1700" b="1" spc="-5" dirty="0">
                <a:latin typeface="Tahoma"/>
                <a:cs typeface="Tahoma"/>
              </a:rPr>
              <a:t>C</a:t>
            </a:r>
            <a:r>
              <a:rPr sz="1700" b="1" spc="-15" dirty="0">
                <a:latin typeface="Tahoma"/>
                <a:cs typeface="Tahoma"/>
              </a:rPr>
              <a:t>a</a:t>
            </a:r>
            <a:r>
              <a:rPr sz="1700" b="1" spc="-10" dirty="0">
                <a:latin typeface="Tahoma"/>
                <a:cs typeface="Tahoma"/>
              </a:rPr>
              <a:t>nlıl</a:t>
            </a:r>
            <a:r>
              <a:rPr sz="1700" b="1" spc="-15" dirty="0">
                <a:latin typeface="Tahoma"/>
                <a:cs typeface="Tahoma"/>
              </a:rPr>
              <a:t>a</a:t>
            </a:r>
            <a:r>
              <a:rPr sz="1700" b="1" dirty="0">
                <a:latin typeface="Tahoma"/>
                <a:cs typeface="Tahoma"/>
              </a:rPr>
              <a:t>r	</a:t>
            </a:r>
            <a:r>
              <a:rPr sz="1700" b="1" spc="-5" dirty="0">
                <a:latin typeface="Tahoma"/>
                <a:cs typeface="Tahoma"/>
              </a:rPr>
              <a:t>ke</a:t>
            </a:r>
            <a:r>
              <a:rPr sz="1700" b="1" spc="-10" dirty="0">
                <a:latin typeface="Tahoma"/>
                <a:cs typeface="Tahoma"/>
              </a:rPr>
              <a:t>n</a:t>
            </a:r>
            <a:r>
              <a:rPr sz="1700" b="1" spc="-5" dirty="0">
                <a:latin typeface="Tahoma"/>
                <a:cs typeface="Tahoma"/>
              </a:rPr>
              <a:t>d</a:t>
            </a:r>
            <a:r>
              <a:rPr sz="1700" b="1" spc="-10" dirty="0">
                <a:latin typeface="Tahoma"/>
                <a:cs typeface="Tahoma"/>
              </a:rPr>
              <a:t>il</a:t>
            </a:r>
            <a:r>
              <a:rPr sz="1700" b="1" spc="-5" dirty="0">
                <a:latin typeface="Tahoma"/>
                <a:cs typeface="Tahoma"/>
              </a:rPr>
              <a:t>er</a:t>
            </a:r>
            <a:r>
              <a:rPr sz="1700" b="1" spc="-10" dirty="0">
                <a:latin typeface="Tahoma"/>
                <a:cs typeface="Tahoma"/>
              </a:rPr>
              <a:t>in</a:t>
            </a:r>
            <a:r>
              <a:rPr sz="1700" b="1" spc="-5" dirty="0">
                <a:latin typeface="Tahoma"/>
                <a:cs typeface="Tahoma"/>
              </a:rPr>
              <a:t>de</a:t>
            </a:r>
            <a:r>
              <a:rPr sz="1700" b="1" dirty="0">
                <a:latin typeface="Tahoma"/>
                <a:cs typeface="Tahoma"/>
              </a:rPr>
              <a:t>n	</a:t>
            </a:r>
            <a:r>
              <a:rPr sz="1700" b="1" spc="-5" dirty="0">
                <a:latin typeface="Tahoma"/>
                <a:cs typeface="Tahoma"/>
              </a:rPr>
              <a:t>ö</a:t>
            </a:r>
            <a:r>
              <a:rPr sz="1700" b="1" spc="-10" dirty="0">
                <a:latin typeface="Tahoma"/>
                <a:cs typeface="Tahoma"/>
              </a:rPr>
              <a:t>n</a:t>
            </a:r>
            <a:r>
              <a:rPr sz="1700" b="1" spc="-5" dirty="0">
                <a:latin typeface="Tahoma"/>
                <a:cs typeface="Tahoma"/>
              </a:rPr>
              <a:t>c</a:t>
            </a:r>
            <a:r>
              <a:rPr sz="1700" b="1" dirty="0">
                <a:latin typeface="Tahoma"/>
                <a:cs typeface="Tahoma"/>
              </a:rPr>
              <a:t>e	</a:t>
            </a:r>
            <a:r>
              <a:rPr sz="1700" b="1" spc="-10" dirty="0" err="1">
                <a:latin typeface="Tahoma"/>
                <a:cs typeface="Tahoma"/>
              </a:rPr>
              <a:t>y</a:t>
            </a:r>
            <a:r>
              <a:rPr sz="1700" b="1" spc="-15" dirty="0" err="1">
                <a:latin typeface="Tahoma"/>
                <a:cs typeface="Tahoma"/>
              </a:rPr>
              <a:t>a</a:t>
            </a:r>
            <a:r>
              <a:rPr sz="1700" b="1" spc="-10" dirty="0" err="1">
                <a:latin typeface="Tahoma"/>
                <a:cs typeface="Tahoma"/>
              </a:rPr>
              <a:t>ş</a:t>
            </a:r>
            <a:r>
              <a:rPr sz="1700" b="1" spc="-15" dirty="0" err="1">
                <a:latin typeface="Tahoma"/>
                <a:cs typeface="Tahoma"/>
              </a:rPr>
              <a:t>a</a:t>
            </a:r>
            <a:r>
              <a:rPr sz="1700" b="1" spc="-10" dirty="0" err="1">
                <a:latin typeface="Tahoma"/>
                <a:cs typeface="Tahoma"/>
              </a:rPr>
              <a:t>y</a:t>
            </a:r>
            <a:r>
              <a:rPr sz="1700" b="1" spc="-15" dirty="0" err="1">
                <a:latin typeface="Tahoma"/>
                <a:cs typeface="Tahoma"/>
              </a:rPr>
              <a:t>a</a:t>
            </a:r>
            <a:r>
              <a:rPr sz="1700" b="1" dirty="0" err="1">
                <a:latin typeface="Tahoma"/>
                <a:cs typeface="Tahoma"/>
              </a:rPr>
              <a:t>n</a:t>
            </a:r>
            <a:r>
              <a:rPr lang="tr-TR" sz="1700" b="1" dirty="0">
                <a:latin typeface="Tahoma"/>
                <a:cs typeface="Tahoma"/>
              </a:rPr>
              <a:t> d</a:t>
            </a:r>
            <a:r>
              <a:rPr lang="tr-TR" sz="1700" b="1" spc="-10" dirty="0">
                <a:latin typeface="Tahoma"/>
                <a:cs typeface="Tahoma"/>
              </a:rPr>
              <a:t>i</a:t>
            </a:r>
            <a:r>
              <a:rPr lang="tr-TR" sz="1700" b="1" dirty="0">
                <a:latin typeface="Tahoma"/>
                <a:cs typeface="Tahoma"/>
              </a:rPr>
              <a:t>ğ</a:t>
            </a:r>
            <a:r>
              <a:rPr lang="tr-TR" sz="1700" b="1" spc="-5" dirty="0">
                <a:latin typeface="Tahoma"/>
                <a:cs typeface="Tahoma"/>
              </a:rPr>
              <a:t>e</a:t>
            </a:r>
            <a:r>
              <a:rPr lang="tr-TR" sz="1700" b="1" dirty="0">
                <a:latin typeface="Tahoma"/>
                <a:cs typeface="Tahoma"/>
              </a:rPr>
              <a:t>r </a:t>
            </a:r>
            <a:r>
              <a:rPr lang="tr-TR" sz="1700" b="1" spc="-10" dirty="0">
                <a:latin typeface="Tahoma"/>
                <a:cs typeface="Tahoma"/>
              </a:rPr>
              <a:t>canlılardan</a:t>
            </a:r>
            <a:r>
              <a:rPr lang="tr-TR" sz="1700" b="1" spc="-15" dirty="0">
                <a:latin typeface="Tahoma"/>
                <a:cs typeface="Tahoma"/>
              </a:rPr>
              <a:t> </a:t>
            </a:r>
            <a:r>
              <a:rPr lang="tr-TR" sz="1700" b="1" spc="-10" dirty="0">
                <a:latin typeface="Tahoma"/>
                <a:cs typeface="Tahoma"/>
              </a:rPr>
              <a:t>oluşurlar”</a:t>
            </a:r>
            <a:endParaRPr lang="tr-TR" sz="17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29030" algn="l"/>
                <a:tab pos="2800350" algn="l"/>
                <a:tab pos="3499485" algn="l"/>
                <a:tab pos="4565015" algn="l"/>
              </a:tabLst>
            </a:pPr>
            <a:endParaRPr lang="tr-TR" sz="1700" b="1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29030" algn="l"/>
                <a:tab pos="2800350" algn="l"/>
                <a:tab pos="3499485" algn="l"/>
                <a:tab pos="4565015" algn="l"/>
              </a:tabLst>
            </a:pPr>
            <a:endParaRPr sz="1700" dirty="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4798" y="6224490"/>
            <a:ext cx="606107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80440" algn="l"/>
                <a:tab pos="2164715" algn="l"/>
                <a:tab pos="3288029" algn="l"/>
                <a:tab pos="4743450" algn="l"/>
                <a:tab pos="5385435" algn="l"/>
              </a:tabLst>
            </a:pPr>
            <a:r>
              <a:rPr sz="2000" spc="-10" dirty="0">
                <a:latin typeface="Tahoma"/>
                <a:cs typeface="Tahoma"/>
              </a:rPr>
              <a:t>görüşü	</a:t>
            </a:r>
            <a:r>
              <a:rPr sz="2000" spc="-5" dirty="0">
                <a:latin typeface="Tahoma"/>
                <a:cs typeface="Tahoma"/>
              </a:rPr>
              <a:t>doğruluk	</a:t>
            </a:r>
            <a:r>
              <a:rPr sz="2000" spc="-10" dirty="0">
                <a:latin typeface="Tahoma"/>
                <a:cs typeface="Tahoma"/>
              </a:rPr>
              <a:t>kazandı,	abiyogenez	</a:t>
            </a:r>
            <a:r>
              <a:rPr sz="2000" spc="-5" dirty="0">
                <a:latin typeface="Tahoma"/>
                <a:cs typeface="Tahoma"/>
              </a:rPr>
              <a:t>terk	</a:t>
            </a:r>
            <a:r>
              <a:rPr sz="2000" spc="-10" dirty="0" err="1">
                <a:latin typeface="Tahoma"/>
                <a:cs typeface="Tahoma"/>
              </a:rPr>
              <a:t>edildi</a:t>
            </a:r>
            <a:r>
              <a:rPr sz="2000" spc="-10" dirty="0">
                <a:latin typeface="Tahoma"/>
                <a:cs typeface="Tahoma"/>
              </a:rPr>
              <a:t>.</a:t>
            </a:r>
            <a:endParaRPr sz="2000" dirty="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2095">
              <a:lnSpc>
                <a:spcPct val="100000"/>
              </a:lnSpc>
              <a:spcBef>
                <a:spcPts val="100"/>
              </a:spcBef>
            </a:pPr>
            <a:r>
              <a:rPr spc="-434" dirty="0"/>
              <a:t>TARİHSEL</a:t>
            </a:r>
            <a:r>
              <a:rPr spc="-345" dirty="0"/>
              <a:t> GELİŞİM</a:t>
            </a:r>
          </a:p>
        </p:txBody>
      </p:sp>
      <p:sp>
        <p:nvSpPr>
          <p:cNvPr id="7" name="object 7"/>
          <p:cNvSpPr/>
          <p:nvPr/>
        </p:nvSpPr>
        <p:spPr>
          <a:xfrm>
            <a:off x="9186862" y="600075"/>
            <a:ext cx="1657350" cy="14339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1236" y="1199388"/>
            <a:ext cx="1006475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365" dirty="0">
                <a:solidFill>
                  <a:srgbClr val="FFFFFF"/>
                </a:solidFill>
              </a:rPr>
              <a:t>BİLİMSEL </a:t>
            </a:r>
            <a:r>
              <a:rPr sz="3200" spc="-145" dirty="0">
                <a:solidFill>
                  <a:srgbClr val="FFFFFF"/>
                </a:solidFill>
              </a:rPr>
              <a:t>ARAŞTIRMALARDA </a:t>
            </a:r>
            <a:r>
              <a:rPr sz="3200" spc="-160" dirty="0">
                <a:solidFill>
                  <a:srgbClr val="FFFFFF"/>
                </a:solidFill>
              </a:rPr>
              <a:t>TÜMDENGELİM</a:t>
            </a:r>
            <a:r>
              <a:rPr sz="3200" spc="-200" dirty="0">
                <a:solidFill>
                  <a:srgbClr val="FFFFFF"/>
                </a:solidFill>
              </a:rPr>
              <a:t> </a:t>
            </a:r>
            <a:r>
              <a:rPr sz="3200" spc="-125" dirty="0">
                <a:solidFill>
                  <a:srgbClr val="FFFFFF"/>
                </a:solidFill>
              </a:rPr>
              <a:t>METODU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5656516" y="2178583"/>
            <a:ext cx="337820" cy="288925"/>
          </a:xfrm>
          <a:custGeom>
            <a:avLst/>
            <a:gdLst/>
            <a:ahLst/>
            <a:cxnLst/>
            <a:rect l="l" t="t" r="r" b="b"/>
            <a:pathLst>
              <a:path w="337820" h="288925">
                <a:moveTo>
                  <a:pt x="337566" y="144437"/>
                </a:moveTo>
                <a:lnTo>
                  <a:pt x="0" y="144437"/>
                </a:lnTo>
                <a:lnTo>
                  <a:pt x="168783" y="288886"/>
                </a:lnTo>
                <a:lnTo>
                  <a:pt x="337566" y="144437"/>
                </a:lnTo>
                <a:close/>
              </a:path>
              <a:path w="337820" h="288925">
                <a:moveTo>
                  <a:pt x="253174" y="0"/>
                </a:moveTo>
                <a:lnTo>
                  <a:pt x="84391" y="0"/>
                </a:lnTo>
                <a:lnTo>
                  <a:pt x="84391" y="144437"/>
                </a:lnTo>
                <a:lnTo>
                  <a:pt x="253174" y="144437"/>
                </a:lnTo>
                <a:lnTo>
                  <a:pt x="253174" y="0"/>
                </a:lnTo>
                <a:close/>
              </a:path>
            </a:pathLst>
          </a:custGeom>
          <a:solidFill>
            <a:srgbClr val="DF2E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56516" y="2178583"/>
            <a:ext cx="337820" cy="288925"/>
          </a:xfrm>
          <a:custGeom>
            <a:avLst/>
            <a:gdLst/>
            <a:ahLst/>
            <a:cxnLst/>
            <a:rect l="l" t="t" r="r" b="b"/>
            <a:pathLst>
              <a:path w="337820" h="288925">
                <a:moveTo>
                  <a:pt x="0" y="144445"/>
                </a:moveTo>
                <a:lnTo>
                  <a:pt x="84391" y="144445"/>
                </a:lnTo>
                <a:lnTo>
                  <a:pt x="84391" y="0"/>
                </a:lnTo>
                <a:lnTo>
                  <a:pt x="253175" y="0"/>
                </a:lnTo>
                <a:lnTo>
                  <a:pt x="253175" y="144445"/>
                </a:lnTo>
                <a:lnTo>
                  <a:pt x="337567" y="144445"/>
                </a:lnTo>
                <a:lnTo>
                  <a:pt x="168784" y="288890"/>
                </a:lnTo>
                <a:lnTo>
                  <a:pt x="0" y="144445"/>
                </a:lnTo>
                <a:close/>
              </a:path>
            </a:pathLst>
          </a:custGeom>
          <a:ln w="12700">
            <a:solidFill>
              <a:srgbClr val="A41F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766322" y="1791715"/>
            <a:ext cx="2173605" cy="1049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160" algn="ctr">
              <a:lnSpc>
                <a:spcPct val="100000"/>
              </a:lnSpc>
              <a:spcBef>
                <a:spcPts val="100"/>
              </a:spcBef>
            </a:pPr>
            <a:r>
              <a:rPr sz="1800" spc="-70" dirty="0">
                <a:solidFill>
                  <a:srgbClr val="FFFFFF"/>
                </a:solidFill>
                <a:latin typeface="Verdana"/>
                <a:cs typeface="Verdana"/>
              </a:rPr>
              <a:t>PROBLEM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2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800" spc="-180" dirty="0">
                <a:solidFill>
                  <a:srgbClr val="FFFFFF"/>
                </a:solidFill>
                <a:latin typeface="Verdana"/>
                <a:cs typeface="Verdana"/>
              </a:rPr>
              <a:t>HİPOTEZ</a:t>
            </a:r>
            <a:r>
              <a:rPr sz="18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80" dirty="0">
                <a:solidFill>
                  <a:srgbClr val="FFFFFF"/>
                </a:solidFill>
                <a:latin typeface="Verdana"/>
                <a:cs typeface="Verdana"/>
              </a:rPr>
              <a:t>GELİŞTİRME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96373" y="4004564"/>
            <a:ext cx="50850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10" dirty="0">
                <a:solidFill>
                  <a:srgbClr val="FFFFFF"/>
                </a:solidFill>
                <a:latin typeface="Verdana"/>
                <a:cs typeface="Verdana"/>
              </a:rPr>
              <a:t>GÖZLEM-DENEYLERLE </a:t>
            </a:r>
            <a:r>
              <a:rPr sz="1800" spc="-175" dirty="0">
                <a:solidFill>
                  <a:srgbClr val="FFFFFF"/>
                </a:solidFill>
                <a:latin typeface="Verdana"/>
                <a:cs typeface="Verdana"/>
              </a:rPr>
              <a:t>VERİLERİN </a:t>
            </a:r>
            <a:r>
              <a:rPr sz="1800" spc="-145" dirty="0">
                <a:solidFill>
                  <a:srgbClr val="FFFFFF"/>
                </a:solidFill>
                <a:latin typeface="Verdana"/>
                <a:cs typeface="Verdana"/>
              </a:rPr>
              <a:t>ELDE</a:t>
            </a:r>
            <a:r>
              <a:rPr sz="18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85" dirty="0">
                <a:solidFill>
                  <a:srgbClr val="FFFFFF"/>
                </a:solidFill>
                <a:latin typeface="Verdana"/>
                <a:cs typeface="Verdana"/>
              </a:rPr>
              <a:t>EDİLMESİ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22205" y="3343147"/>
            <a:ext cx="47009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4" dirty="0">
                <a:solidFill>
                  <a:srgbClr val="FFFFFF"/>
                </a:solidFill>
                <a:latin typeface="Verdana"/>
                <a:cs typeface="Verdana"/>
              </a:rPr>
              <a:t>HİPOTEZİ </a:t>
            </a:r>
            <a:r>
              <a:rPr sz="1800" spc="-305" dirty="0">
                <a:solidFill>
                  <a:srgbClr val="FFFFFF"/>
                </a:solidFill>
                <a:latin typeface="Verdana"/>
                <a:cs typeface="Verdana"/>
              </a:rPr>
              <a:t>TEST </a:t>
            </a:r>
            <a:r>
              <a:rPr sz="1800" spc="-95" dirty="0">
                <a:solidFill>
                  <a:srgbClr val="FFFFFF"/>
                </a:solidFill>
                <a:latin typeface="Verdana"/>
                <a:cs typeface="Verdana"/>
              </a:rPr>
              <a:t>EDECEK </a:t>
            </a:r>
            <a:r>
              <a:rPr sz="1800" spc="-180" dirty="0">
                <a:solidFill>
                  <a:srgbClr val="FFFFFF"/>
                </a:solidFill>
                <a:latin typeface="Verdana"/>
                <a:cs typeface="Verdana"/>
              </a:rPr>
              <a:t>BİLGİLERİN</a:t>
            </a:r>
            <a:r>
              <a:rPr sz="1800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75" dirty="0">
                <a:solidFill>
                  <a:srgbClr val="FFFFFF"/>
                </a:solidFill>
                <a:latin typeface="Verdana"/>
                <a:cs typeface="Verdana"/>
              </a:rPr>
              <a:t>SECİLMESİ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21420" y="5894323"/>
            <a:ext cx="22021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80" dirty="0">
                <a:solidFill>
                  <a:srgbClr val="FFFFFF"/>
                </a:solidFill>
                <a:latin typeface="Verdana"/>
                <a:cs typeface="Verdana"/>
              </a:rPr>
              <a:t>HİPOTEZ</a:t>
            </a:r>
            <a:r>
              <a:rPr sz="1800" spc="-20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70" dirty="0">
                <a:solidFill>
                  <a:srgbClr val="FFFFFF"/>
                </a:solidFill>
                <a:latin typeface="Verdana"/>
                <a:cs typeface="Verdana"/>
              </a:rPr>
              <a:t>REDDEDİLİR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08520" y="5876035"/>
            <a:ext cx="2467610" cy="56832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901700" marR="5080" indent="-889000">
              <a:lnSpc>
                <a:spcPts val="2110"/>
              </a:lnSpc>
              <a:spcBef>
                <a:spcPts val="210"/>
              </a:spcBef>
            </a:pPr>
            <a:r>
              <a:rPr sz="1800" spc="5" dirty="0">
                <a:solidFill>
                  <a:srgbClr val="FFFFFF"/>
                </a:solidFill>
                <a:latin typeface="Verdana"/>
                <a:cs typeface="Verdana"/>
              </a:rPr>
              <a:t>DAHA </a:t>
            </a:r>
            <a:r>
              <a:rPr sz="1800" spc="-150" dirty="0">
                <a:solidFill>
                  <a:srgbClr val="FFFFFF"/>
                </a:solidFill>
                <a:latin typeface="Verdana"/>
                <a:cs typeface="Verdana"/>
              </a:rPr>
              <a:t>DETAYLI</a:t>
            </a:r>
            <a:r>
              <a:rPr sz="1800" spc="-3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250" dirty="0">
                <a:solidFill>
                  <a:srgbClr val="FFFFFF"/>
                </a:solidFill>
                <a:latin typeface="Verdana"/>
                <a:cs typeface="Verdana"/>
              </a:rPr>
              <a:t>TESTLER  </a:t>
            </a:r>
            <a:r>
              <a:rPr sz="1800" spc="-145" dirty="0">
                <a:solidFill>
                  <a:srgbClr val="FFFFFF"/>
                </a:solidFill>
                <a:latin typeface="Verdana"/>
                <a:cs typeface="Verdana"/>
              </a:rPr>
              <a:t>YAPILIR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640773" y="4547107"/>
            <a:ext cx="2131060" cy="1391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indent="-15875" algn="ctr">
              <a:lnSpc>
                <a:spcPct val="99400"/>
              </a:lnSpc>
              <a:spcBef>
                <a:spcPts val="110"/>
              </a:spcBef>
            </a:pPr>
            <a:r>
              <a:rPr sz="1800" spc="-65" dirty="0">
                <a:solidFill>
                  <a:srgbClr val="FFFFFF"/>
                </a:solidFill>
                <a:latin typeface="Verdana"/>
                <a:cs typeface="Verdana"/>
              </a:rPr>
              <a:t>ÖNCEKİ </a:t>
            </a:r>
            <a:r>
              <a:rPr sz="1800" spc="-185" dirty="0">
                <a:solidFill>
                  <a:srgbClr val="FFFFFF"/>
                </a:solidFill>
                <a:latin typeface="Verdana"/>
                <a:cs typeface="Verdana"/>
              </a:rPr>
              <a:t>HİPOTEZİN  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GÜÇLÜ</a:t>
            </a:r>
            <a:r>
              <a:rPr sz="1800" spc="-2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0" dirty="0">
                <a:solidFill>
                  <a:srgbClr val="FFFFFF"/>
                </a:solidFill>
                <a:latin typeface="Verdana"/>
                <a:cs typeface="Verdana"/>
              </a:rPr>
              <a:t>NOKTALARI  </a:t>
            </a:r>
            <a:r>
              <a:rPr sz="1800" spc="-175" dirty="0">
                <a:solidFill>
                  <a:srgbClr val="FFFFFF"/>
                </a:solidFill>
                <a:latin typeface="Verdana"/>
                <a:cs typeface="Verdana"/>
              </a:rPr>
              <a:t>DİKKATE </a:t>
            </a:r>
            <a:r>
              <a:rPr sz="1800" spc="-70" dirty="0">
                <a:solidFill>
                  <a:srgbClr val="FFFFFF"/>
                </a:solidFill>
                <a:latin typeface="Verdana"/>
                <a:cs typeface="Verdana"/>
              </a:rPr>
              <a:t>ALINARAK  </a:t>
            </a:r>
            <a:r>
              <a:rPr sz="1800" spc="-150" dirty="0">
                <a:solidFill>
                  <a:srgbClr val="FFFFFF"/>
                </a:solidFill>
                <a:latin typeface="Verdana"/>
                <a:cs typeface="Verdana"/>
              </a:rPr>
              <a:t>YENİ </a:t>
            </a:r>
            <a:r>
              <a:rPr sz="1800" spc="-180" dirty="0">
                <a:solidFill>
                  <a:srgbClr val="FFFFFF"/>
                </a:solidFill>
                <a:latin typeface="Verdana"/>
                <a:cs typeface="Verdana"/>
              </a:rPr>
              <a:t>HİPOTEZLER  </a:t>
            </a:r>
            <a:r>
              <a:rPr sz="1800" spc="-225" dirty="0">
                <a:solidFill>
                  <a:srgbClr val="FFFFFF"/>
                </a:solidFill>
                <a:latin typeface="Verdana"/>
                <a:cs typeface="Verdana"/>
              </a:rPr>
              <a:t>GELİŞTİRİLİR.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745192" y="3687571"/>
            <a:ext cx="18738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0" dirty="0">
                <a:solidFill>
                  <a:srgbClr val="FFFFFF"/>
                </a:solidFill>
                <a:latin typeface="Verdana"/>
                <a:cs typeface="Verdana"/>
              </a:rPr>
              <a:t>NİHAİ</a:t>
            </a:r>
            <a:r>
              <a:rPr sz="18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245" dirty="0">
                <a:solidFill>
                  <a:srgbClr val="FFFFFF"/>
                </a:solidFill>
                <a:latin typeface="Verdana"/>
                <a:cs typeface="Verdana"/>
              </a:rPr>
              <a:t>YETERSİZLİK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925557" y="4659883"/>
            <a:ext cx="4605020" cy="982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75665">
              <a:lnSpc>
                <a:spcPct val="100000"/>
              </a:lnSpc>
              <a:spcBef>
                <a:spcPts val="100"/>
              </a:spcBef>
            </a:pPr>
            <a:r>
              <a:rPr sz="1800" spc="-175" dirty="0">
                <a:solidFill>
                  <a:srgbClr val="FFFFFF"/>
                </a:solidFill>
                <a:latin typeface="Verdana"/>
                <a:cs typeface="Verdana"/>
              </a:rPr>
              <a:t>BİLGİLERİN</a:t>
            </a:r>
            <a:r>
              <a:rPr sz="18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50" dirty="0">
                <a:solidFill>
                  <a:srgbClr val="FFFFFF"/>
                </a:solidFill>
                <a:latin typeface="Verdana"/>
                <a:cs typeface="Verdana"/>
              </a:rPr>
              <a:t>ANALİZİ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2307590" algn="l"/>
              </a:tabLst>
            </a:pPr>
            <a:r>
              <a:rPr sz="1800" spc="-245" dirty="0">
                <a:solidFill>
                  <a:srgbClr val="FFFFFF"/>
                </a:solidFill>
                <a:latin typeface="Verdana"/>
                <a:cs typeface="Verdana"/>
              </a:rPr>
              <a:t>YETERSİZLİK	</a:t>
            </a:r>
            <a:r>
              <a:rPr sz="1800" spc="-180" dirty="0">
                <a:solidFill>
                  <a:srgbClr val="FFFFFF"/>
                </a:solidFill>
                <a:latin typeface="Verdana"/>
                <a:cs typeface="Verdana"/>
              </a:rPr>
              <a:t>HİPOTEZ</a:t>
            </a:r>
            <a:r>
              <a:rPr sz="1800" spc="-20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95" dirty="0">
                <a:solidFill>
                  <a:srgbClr val="FFFFFF"/>
                </a:solidFill>
                <a:latin typeface="Verdana"/>
                <a:cs typeface="Verdana"/>
              </a:rPr>
              <a:t>DESTEKLENİR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695556" y="3674160"/>
            <a:ext cx="337820" cy="288925"/>
          </a:xfrm>
          <a:custGeom>
            <a:avLst/>
            <a:gdLst/>
            <a:ahLst/>
            <a:cxnLst/>
            <a:rect l="l" t="t" r="r" b="b"/>
            <a:pathLst>
              <a:path w="337820" h="288925">
                <a:moveTo>
                  <a:pt x="337578" y="144437"/>
                </a:moveTo>
                <a:lnTo>
                  <a:pt x="0" y="144437"/>
                </a:lnTo>
                <a:lnTo>
                  <a:pt x="168795" y="288886"/>
                </a:lnTo>
                <a:lnTo>
                  <a:pt x="337578" y="144437"/>
                </a:lnTo>
                <a:close/>
              </a:path>
              <a:path w="337820" h="288925">
                <a:moveTo>
                  <a:pt x="253187" y="0"/>
                </a:moveTo>
                <a:lnTo>
                  <a:pt x="84391" y="0"/>
                </a:lnTo>
                <a:lnTo>
                  <a:pt x="84391" y="144437"/>
                </a:lnTo>
                <a:lnTo>
                  <a:pt x="253187" y="144437"/>
                </a:lnTo>
                <a:lnTo>
                  <a:pt x="253187" y="0"/>
                </a:lnTo>
                <a:close/>
              </a:path>
            </a:pathLst>
          </a:custGeom>
          <a:solidFill>
            <a:srgbClr val="DF2E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695556" y="3674160"/>
            <a:ext cx="337820" cy="288925"/>
          </a:xfrm>
          <a:custGeom>
            <a:avLst/>
            <a:gdLst/>
            <a:ahLst/>
            <a:cxnLst/>
            <a:rect l="l" t="t" r="r" b="b"/>
            <a:pathLst>
              <a:path w="337820" h="288925">
                <a:moveTo>
                  <a:pt x="0" y="144445"/>
                </a:moveTo>
                <a:lnTo>
                  <a:pt x="84391" y="144445"/>
                </a:lnTo>
                <a:lnTo>
                  <a:pt x="84391" y="0"/>
                </a:lnTo>
                <a:lnTo>
                  <a:pt x="253175" y="0"/>
                </a:lnTo>
                <a:lnTo>
                  <a:pt x="253175" y="144445"/>
                </a:lnTo>
                <a:lnTo>
                  <a:pt x="337567" y="144445"/>
                </a:lnTo>
                <a:lnTo>
                  <a:pt x="168784" y="288890"/>
                </a:lnTo>
                <a:lnTo>
                  <a:pt x="0" y="144445"/>
                </a:lnTo>
                <a:close/>
              </a:path>
            </a:pathLst>
          </a:custGeom>
          <a:ln w="12700">
            <a:solidFill>
              <a:srgbClr val="A41F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687555" y="2942653"/>
            <a:ext cx="337820" cy="288925"/>
          </a:xfrm>
          <a:custGeom>
            <a:avLst/>
            <a:gdLst/>
            <a:ahLst/>
            <a:cxnLst/>
            <a:rect l="l" t="t" r="r" b="b"/>
            <a:pathLst>
              <a:path w="337820" h="288925">
                <a:moveTo>
                  <a:pt x="337565" y="144449"/>
                </a:moveTo>
                <a:lnTo>
                  <a:pt x="0" y="144449"/>
                </a:lnTo>
                <a:lnTo>
                  <a:pt x="168783" y="288886"/>
                </a:lnTo>
                <a:lnTo>
                  <a:pt x="337565" y="144449"/>
                </a:lnTo>
                <a:close/>
              </a:path>
              <a:path w="337820" h="288925">
                <a:moveTo>
                  <a:pt x="253174" y="0"/>
                </a:moveTo>
                <a:lnTo>
                  <a:pt x="84391" y="0"/>
                </a:lnTo>
                <a:lnTo>
                  <a:pt x="84391" y="144449"/>
                </a:lnTo>
                <a:lnTo>
                  <a:pt x="253174" y="144449"/>
                </a:lnTo>
                <a:lnTo>
                  <a:pt x="253174" y="0"/>
                </a:lnTo>
                <a:close/>
              </a:path>
            </a:pathLst>
          </a:custGeom>
          <a:solidFill>
            <a:srgbClr val="DF2E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687555" y="2942653"/>
            <a:ext cx="337820" cy="288925"/>
          </a:xfrm>
          <a:custGeom>
            <a:avLst/>
            <a:gdLst/>
            <a:ahLst/>
            <a:cxnLst/>
            <a:rect l="l" t="t" r="r" b="b"/>
            <a:pathLst>
              <a:path w="337820" h="288925">
                <a:moveTo>
                  <a:pt x="0" y="144445"/>
                </a:moveTo>
                <a:lnTo>
                  <a:pt x="84391" y="144445"/>
                </a:lnTo>
                <a:lnTo>
                  <a:pt x="84391" y="0"/>
                </a:lnTo>
                <a:lnTo>
                  <a:pt x="253175" y="0"/>
                </a:lnTo>
                <a:lnTo>
                  <a:pt x="253175" y="144445"/>
                </a:lnTo>
                <a:lnTo>
                  <a:pt x="337567" y="144445"/>
                </a:lnTo>
                <a:lnTo>
                  <a:pt x="168784" y="288890"/>
                </a:lnTo>
                <a:lnTo>
                  <a:pt x="0" y="144445"/>
                </a:lnTo>
                <a:close/>
              </a:path>
            </a:pathLst>
          </a:custGeom>
          <a:ln w="12700">
            <a:solidFill>
              <a:srgbClr val="A41F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695556" y="4389234"/>
            <a:ext cx="337820" cy="288925"/>
          </a:xfrm>
          <a:custGeom>
            <a:avLst/>
            <a:gdLst/>
            <a:ahLst/>
            <a:cxnLst/>
            <a:rect l="l" t="t" r="r" b="b"/>
            <a:pathLst>
              <a:path w="337820" h="288925">
                <a:moveTo>
                  <a:pt x="337578" y="144449"/>
                </a:moveTo>
                <a:lnTo>
                  <a:pt x="0" y="144449"/>
                </a:lnTo>
                <a:lnTo>
                  <a:pt x="168795" y="288899"/>
                </a:lnTo>
                <a:lnTo>
                  <a:pt x="337578" y="144449"/>
                </a:lnTo>
                <a:close/>
              </a:path>
              <a:path w="337820" h="288925">
                <a:moveTo>
                  <a:pt x="253187" y="0"/>
                </a:moveTo>
                <a:lnTo>
                  <a:pt x="84391" y="0"/>
                </a:lnTo>
                <a:lnTo>
                  <a:pt x="84391" y="144449"/>
                </a:lnTo>
                <a:lnTo>
                  <a:pt x="253187" y="144449"/>
                </a:lnTo>
                <a:lnTo>
                  <a:pt x="253187" y="0"/>
                </a:lnTo>
                <a:close/>
              </a:path>
            </a:pathLst>
          </a:custGeom>
          <a:solidFill>
            <a:srgbClr val="DF2E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695556" y="4389234"/>
            <a:ext cx="337820" cy="288925"/>
          </a:xfrm>
          <a:custGeom>
            <a:avLst/>
            <a:gdLst/>
            <a:ahLst/>
            <a:cxnLst/>
            <a:rect l="l" t="t" r="r" b="b"/>
            <a:pathLst>
              <a:path w="337820" h="288925">
                <a:moveTo>
                  <a:pt x="0" y="144445"/>
                </a:moveTo>
                <a:lnTo>
                  <a:pt x="84391" y="144445"/>
                </a:lnTo>
                <a:lnTo>
                  <a:pt x="84391" y="0"/>
                </a:lnTo>
                <a:lnTo>
                  <a:pt x="253175" y="0"/>
                </a:lnTo>
                <a:lnTo>
                  <a:pt x="253175" y="144445"/>
                </a:lnTo>
                <a:lnTo>
                  <a:pt x="337567" y="144445"/>
                </a:lnTo>
                <a:lnTo>
                  <a:pt x="168784" y="288890"/>
                </a:lnTo>
                <a:lnTo>
                  <a:pt x="0" y="144445"/>
                </a:lnTo>
                <a:close/>
              </a:path>
            </a:pathLst>
          </a:custGeom>
          <a:ln w="12700">
            <a:solidFill>
              <a:srgbClr val="A41F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313690" y="5035486"/>
            <a:ext cx="337820" cy="288925"/>
          </a:xfrm>
          <a:custGeom>
            <a:avLst/>
            <a:gdLst/>
            <a:ahLst/>
            <a:cxnLst/>
            <a:rect l="l" t="t" r="r" b="b"/>
            <a:pathLst>
              <a:path w="337820" h="288925">
                <a:moveTo>
                  <a:pt x="337565" y="144449"/>
                </a:moveTo>
                <a:lnTo>
                  <a:pt x="0" y="144449"/>
                </a:lnTo>
                <a:lnTo>
                  <a:pt x="168782" y="288886"/>
                </a:lnTo>
                <a:lnTo>
                  <a:pt x="337565" y="144449"/>
                </a:lnTo>
                <a:close/>
              </a:path>
              <a:path w="337820" h="288925">
                <a:moveTo>
                  <a:pt x="253174" y="0"/>
                </a:moveTo>
                <a:lnTo>
                  <a:pt x="84391" y="0"/>
                </a:lnTo>
                <a:lnTo>
                  <a:pt x="84391" y="144449"/>
                </a:lnTo>
                <a:lnTo>
                  <a:pt x="253174" y="144449"/>
                </a:lnTo>
                <a:lnTo>
                  <a:pt x="253174" y="0"/>
                </a:lnTo>
                <a:close/>
              </a:path>
            </a:pathLst>
          </a:custGeom>
          <a:solidFill>
            <a:srgbClr val="DF2E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313690" y="5035486"/>
            <a:ext cx="337820" cy="288925"/>
          </a:xfrm>
          <a:custGeom>
            <a:avLst/>
            <a:gdLst/>
            <a:ahLst/>
            <a:cxnLst/>
            <a:rect l="l" t="t" r="r" b="b"/>
            <a:pathLst>
              <a:path w="337820" h="288925">
                <a:moveTo>
                  <a:pt x="0" y="144445"/>
                </a:moveTo>
                <a:lnTo>
                  <a:pt x="84391" y="144445"/>
                </a:lnTo>
                <a:lnTo>
                  <a:pt x="84391" y="0"/>
                </a:lnTo>
                <a:lnTo>
                  <a:pt x="253175" y="0"/>
                </a:lnTo>
                <a:lnTo>
                  <a:pt x="253175" y="144445"/>
                </a:lnTo>
                <a:lnTo>
                  <a:pt x="337567" y="144445"/>
                </a:lnTo>
                <a:lnTo>
                  <a:pt x="168784" y="288890"/>
                </a:lnTo>
                <a:lnTo>
                  <a:pt x="0" y="144445"/>
                </a:lnTo>
                <a:close/>
              </a:path>
            </a:pathLst>
          </a:custGeom>
          <a:ln w="12700">
            <a:solidFill>
              <a:srgbClr val="A41F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908664" y="5046306"/>
            <a:ext cx="337820" cy="288925"/>
          </a:xfrm>
          <a:custGeom>
            <a:avLst/>
            <a:gdLst/>
            <a:ahLst/>
            <a:cxnLst/>
            <a:rect l="l" t="t" r="r" b="b"/>
            <a:pathLst>
              <a:path w="337820" h="288925">
                <a:moveTo>
                  <a:pt x="337565" y="144437"/>
                </a:moveTo>
                <a:lnTo>
                  <a:pt x="0" y="144437"/>
                </a:lnTo>
                <a:lnTo>
                  <a:pt x="168782" y="288886"/>
                </a:lnTo>
                <a:lnTo>
                  <a:pt x="337565" y="144437"/>
                </a:lnTo>
                <a:close/>
              </a:path>
              <a:path w="337820" h="288925">
                <a:moveTo>
                  <a:pt x="253174" y="0"/>
                </a:moveTo>
                <a:lnTo>
                  <a:pt x="84391" y="0"/>
                </a:lnTo>
                <a:lnTo>
                  <a:pt x="84391" y="144437"/>
                </a:lnTo>
                <a:lnTo>
                  <a:pt x="253174" y="144437"/>
                </a:lnTo>
                <a:lnTo>
                  <a:pt x="253174" y="0"/>
                </a:lnTo>
                <a:close/>
              </a:path>
            </a:pathLst>
          </a:custGeom>
          <a:solidFill>
            <a:srgbClr val="DF2E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908664" y="5046306"/>
            <a:ext cx="337820" cy="288925"/>
          </a:xfrm>
          <a:custGeom>
            <a:avLst/>
            <a:gdLst/>
            <a:ahLst/>
            <a:cxnLst/>
            <a:rect l="l" t="t" r="r" b="b"/>
            <a:pathLst>
              <a:path w="337820" h="288925">
                <a:moveTo>
                  <a:pt x="0" y="144445"/>
                </a:moveTo>
                <a:lnTo>
                  <a:pt x="84391" y="144445"/>
                </a:lnTo>
                <a:lnTo>
                  <a:pt x="84391" y="0"/>
                </a:lnTo>
                <a:lnTo>
                  <a:pt x="253175" y="0"/>
                </a:lnTo>
                <a:lnTo>
                  <a:pt x="253175" y="144445"/>
                </a:lnTo>
                <a:lnTo>
                  <a:pt x="337567" y="144445"/>
                </a:lnTo>
                <a:lnTo>
                  <a:pt x="168784" y="288890"/>
                </a:lnTo>
                <a:lnTo>
                  <a:pt x="0" y="144445"/>
                </a:lnTo>
                <a:close/>
              </a:path>
            </a:pathLst>
          </a:custGeom>
          <a:ln w="12700">
            <a:solidFill>
              <a:srgbClr val="A41F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298184" y="3501644"/>
            <a:ext cx="2026920" cy="56832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393700" marR="5080" indent="-381000">
              <a:lnSpc>
                <a:spcPts val="2110"/>
              </a:lnSpc>
              <a:spcBef>
                <a:spcPts val="210"/>
              </a:spcBef>
            </a:pPr>
            <a:r>
              <a:rPr sz="1800" spc="-150" dirty="0">
                <a:solidFill>
                  <a:srgbClr val="FFFFFF"/>
                </a:solidFill>
                <a:latin typeface="Verdana"/>
                <a:cs typeface="Verdana"/>
              </a:rPr>
              <a:t>YENİ</a:t>
            </a:r>
            <a:r>
              <a:rPr sz="18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80" dirty="0">
                <a:solidFill>
                  <a:srgbClr val="FFFFFF"/>
                </a:solidFill>
                <a:latin typeface="Verdana"/>
                <a:cs typeface="Verdana"/>
              </a:rPr>
              <a:t>HİPOTEZLERİN  </a:t>
            </a:r>
            <a:r>
              <a:rPr sz="1800" spc="-140" dirty="0">
                <a:solidFill>
                  <a:srgbClr val="FFFFFF"/>
                </a:solidFill>
                <a:latin typeface="Verdana"/>
                <a:cs typeface="Verdana"/>
              </a:rPr>
              <a:t>KURULMASI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7818094" y="5616469"/>
            <a:ext cx="337820" cy="288925"/>
          </a:xfrm>
          <a:custGeom>
            <a:avLst/>
            <a:gdLst/>
            <a:ahLst/>
            <a:cxnLst/>
            <a:rect l="l" t="t" r="r" b="b"/>
            <a:pathLst>
              <a:path w="337820" h="288925">
                <a:moveTo>
                  <a:pt x="337578" y="144444"/>
                </a:moveTo>
                <a:lnTo>
                  <a:pt x="0" y="144444"/>
                </a:lnTo>
                <a:lnTo>
                  <a:pt x="168783" y="288890"/>
                </a:lnTo>
                <a:lnTo>
                  <a:pt x="337578" y="144444"/>
                </a:lnTo>
                <a:close/>
              </a:path>
              <a:path w="337820" h="288925">
                <a:moveTo>
                  <a:pt x="253174" y="0"/>
                </a:moveTo>
                <a:lnTo>
                  <a:pt x="84391" y="0"/>
                </a:lnTo>
                <a:lnTo>
                  <a:pt x="84391" y="144444"/>
                </a:lnTo>
                <a:lnTo>
                  <a:pt x="253174" y="144444"/>
                </a:lnTo>
                <a:lnTo>
                  <a:pt x="253174" y="0"/>
                </a:lnTo>
                <a:close/>
              </a:path>
            </a:pathLst>
          </a:custGeom>
          <a:solidFill>
            <a:srgbClr val="DF2E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818094" y="5616469"/>
            <a:ext cx="337820" cy="288925"/>
          </a:xfrm>
          <a:custGeom>
            <a:avLst/>
            <a:gdLst/>
            <a:ahLst/>
            <a:cxnLst/>
            <a:rect l="l" t="t" r="r" b="b"/>
            <a:pathLst>
              <a:path w="337820" h="288925">
                <a:moveTo>
                  <a:pt x="0" y="144445"/>
                </a:moveTo>
                <a:lnTo>
                  <a:pt x="84391" y="144445"/>
                </a:lnTo>
                <a:lnTo>
                  <a:pt x="84391" y="0"/>
                </a:lnTo>
                <a:lnTo>
                  <a:pt x="253175" y="0"/>
                </a:lnTo>
                <a:lnTo>
                  <a:pt x="253175" y="144445"/>
                </a:lnTo>
                <a:lnTo>
                  <a:pt x="337567" y="144445"/>
                </a:lnTo>
                <a:lnTo>
                  <a:pt x="168784" y="288890"/>
                </a:lnTo>
                <a:lnTo>
                  <a:pt x="0" y="144445"/>
                </a:lnTo>
                <a:close/>
              </a:path>
            </a:pathLst>
          </a:custGeom>
          <a:ln w="12700">
            <a:solidFill>
              <a:srgbClr val="A41F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835056" y="5616469"/>
            <a:ext cx="337820" cy="288925"/>
          </a:xfrm>
          <a:custGeom>
            <a:avLst/>
            <a:gdLst/>
            <a:ahLst/>
            <a:cxnLst/>
            <a:rect l="l" t="t" r="r" b="b"/>
            <a:pathLst>
              <a:path w="337820" h="288925">
                <a:moveTo>
                  <a:pt x="337578" y="144444"/>
                </a:moveTo>
                <a:lnTo>
                  <a:pt x="0" y="144444"/>
                </a:lnTo>
                <a:lnTo>
                  <a:pt x="168795" y="288890"/>
                </a:lnTo>
                <a:lnTo>
                  <a:pt x="337578" y="144444"/>
                </a:lnTo>
                <a:close/>
              </a:path>
              <a:path w="337820" h="288925">
                <a:moveTo>
                  <a:pt x="253187" y="0"/>
                </a:moveTo>
                <a:lnTo>
                  <a:pt x="84404" y="0"/>
                </a:lnTo>
                <a:lnTo>
                  <a:pt x="84404" y="144444"/>
                </a:lnTo>
                <a:lnTo>
                  <a:pt x="253187" y="144444"/>
                </a:lnTo>
                <a:lnTo>
                  <a:pt x="253187" y="0"/>
                </a:lnTo>
                <a:close/>
              </a:path>
            </a:pathLst>
          </a:custGeom>
          <a:solidFill>
            <a:srgbClr val="DF2E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835056" y="5616469"/>
            <a:ext cx="337820" cy="288925"/>
          </a:xfrm>
          <a:custGeom>
            <a:avLst/>
            <a:gdLst/>
            <a:ahLst/>
            <a:cxnLst/>
            <a:rect l="l" t="t" r="r" b="b"/>
            <a:pathLst>
              <a:path w="337820" h="288925">
                <a:moveTo>
                  <a:pt x="0" y="144445"/>
                </a:moveTo>
                <a:lnTo>
                  <a:pt x="84391" y="144445"/>
                </a:lnTo>
                <a:lnTo>
                  <a:pt x="84391" y="0"/>
                </a:lnTo>
                <a:lnTo>
                  <a:pt x="253175" y="0"/>
                </a:lnTo>
                <a:lnTo>
                  <a:pt x="253175" y="144445"/>
                </a:lnTo>
                <a:lnTo>
                  <a:pt x="337567" y="144445"/>
                </a:lnTo>
                <a:lnTo>
                  <a:pt x="168784" y="288890"/>
                </a:lnTo>
                <a:lnTo>
                  <a:pt x="0" y="144445"/>
                </a:lnTo>
                <a:close/>
              </a:path>
            </a:pathLst>
          </a:custGeom>
          <a:ln w="12700">
            <a:solidFill>
              <a:srgbClr val="A41F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0561815" y="4115917"/>
            <a:ext cx="337820" cy="288925"/>
          </a:xfrm>
          <a:custGeom>
            <a:avLst/>
            <a:gdLst/>
            <a:ahLst/>
            <a:cxnLst/>
            <a:rect l="l" t="t" r="r" b="b"/>
            <a:pathLst>
              <a:path w="337820" h="288925">
                <a:moveTo>
                  <a:pt x="337566" y="144449"/>
                </a:moveTo>
                <a:lnTo>
                  <a:pt x="0" y="144449"/>
                </a:lnTo>
                <a:lnTo>
                  <a:pt x="168782" y="288899"/>
                </a:lnTo>
                <a:lnTo>
                  <a:pt x="337566" y="144449"/>
                </a:lnTo>
                <a:close/>
              </a:path>
              <a:path w="337820" h="288925">
                <a:moveTo>
                  <a:pt x="253174" y="0"/>
                </a:moveTo>
                <a:lnTo>
                  <a:pt x="84391" y="0"/>
                </a:lnTo>
                <a:lnTo>
                  <a:pt x="84391" y="144449"/>
                </a:lnTo>
                <a:lnTo>
                  <a:pt x="253174" y="144449"/>
                </a:lnTo>
                <a:lnTo>
                  <a:pt x="253174" y="0"/>
                </a:lnTo>
                <a:close/>
              </a:path>
            </a:pathLst>
          </a:custGeom>
          <a:solidFill>
            <a:srgbClr val="DF2E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0561815" y="4115917"/>
            <a:ext cx="337820" cy="288925"/>
          </a:xfrm>
          <a:custGeom>
            <a:avLst/>
            <a:gdLst/>
            <a:ahLst/>
            <a:cxnLst/>
            <a:rect l="l" t="t" r="r" b="b"/>
            <a:pathLst>
              <a:path w="337820" h="288925">
                <a:moveTo>
                  <a:pt x="0" y="144445"/>
                </a:moveTo>
                <a:lnTo>
                  <a:pt x="84391" y="144445"/>
                </a:lnTo>
                <a:lnTo>
                  <a:pt x="84391" y="0"/>
                </a:lnTo>
                <a:lnTo>
                  <a:pt x="253175" y="0"/>
                </a:lnTo>
                <a:lnTo>
                  <a:pt x="253175" y="144445"/>
                </a:lnTo>
                <a:lnTo>
                  <a:pt x="337567" y="144445"/>
                </a:lnTo>
                <a:lnTo>
                  <a:pt x="168784" y="288890"/>
                </a:lnTo>
                <a:lnTo>
                  <a:pt x="0" y="144445"/>
                </a:lnTo>
                <a:close/>
              </a:path>
            </a:pathLst>
          </a:custGeom>
          <a:ln w="12700">
            <a:solidFill>
              <a:srgbClr val="A41F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823579" y="3238919"/>
            <a:ext cx="814705" cy="2370455"/>
          </a:xfrm>
          <a:custGeom>
            <a:avLst/>
            <a:gdLst/>
            <a:ahLst/>
            <a:cxnLst/>
            <a:rect l="l" t="t" r="r" b="b"/>
            <a:pathLst>
              <a:path w="814704" h="2370454">
                <a:moveTo>
                  <a:pt x="763473" y="1172260"/>
                </a:moveTo>
                <a:lnTo>
                  <a:pt x="5676" y="1172260"/>
                </a:lnTo>
                <a:lnTo>
                  <a:pt x="0" y="1177937"/>
                </a:lnTo>
                <a:lnTo>
                  <a:pt x="0" y="2369913"/>
                </a:lnTo>
                <a:lnTo>
                  <a:pt x="25400" y="2369913"/>
                </a:lnTo>
                <a:lnTo>
                  <a:pt x="25400" y="1197660"/>
                </a:lnTo>
                <a:lnTo>
                  <a:pt x="12700" y="1197660"/>
                </a:lnTo>
                <a:lnTo>
                  <a:pt x="25400" y="1184960"/>
                </a:lnTo>
                <a:lnTo>
                  <a:pt x="763473" y="1184960"/>
                </a:lnTo>
                <a:lnTo>
                  <a:pt x="763473" y="1172260"/>
                </a:lnTo>
                <a:close/>
              </a:path>
              <a:path w="814704" h="2370454">
                <a:moveTo>
                  <a:pt x="25400" y="1184960"/>
                </a:moveTo>
                <a:lnTo>
                  <a:pt x="12700" y="1197660"/>
                </a:lnTo>
                <a:lnTo>
                  <a:pt x="25400" y="1197660"/>
                </a:lnTo>
                <a:lnTo>
                  <a:pt x="25400" y="1184960"/>
                </a:lnTo>
                <a:close/>
              </a:path>
              <a:path w="814704" h="2370454">
                <a:moveTo>
                  <a:pt x="788873" y="1172260"/>
                </a:moveTo>
                <a:lnTo>
                  <a:pt x="776173" y="1172260"/>
                </a:lnTo>
                <a:lnTo>
                  <a:pt x="763473" y="1184960"/>
                </a:lnTo>
                <a:lnTo>
                  <a:pt x="25400" y="1184960"/>
                </a:lnTo>
                <a:lnTo>
                  <a:pt x="25400" y="1197660"/>
                </a:lnTo>
                <a:lnTo>
                  <a:pt x="783183" y="1197660"/>
                </a:lnTo>
                <a:lnTo>
                  <a:pt x="788873" y="1191971"/>
                </a:lnTo>
                <a:lnTo>
                  <a:pt x="788873" y="1172260"/>
                </a:lnTo>
                <a:close/>
              </a:path>
              <a:path w="814704" h="2370454">
                <a:moveTo>
                  <a:pt x="788873" y="63487"/>
                </a:moveTo>
                <a:lnTo>
                  <a:pt x="763473" y="63487"/>
                </a:lnTo>
                <a:lnTo>
                  <a:pt x="763473" y="1184960"/>
                </a:lnTo>
                <a:lnTo>
                  <a:pt x="776173" y="1172260"/>
                </a:lnTo>
                <a:lnTo>
                  <a:pt x="788873" y="1172260"/>
                </a:lnTo>
                <a:lnTo>
                  <a:pt x="788873" y="63487"/>
                </a:lnTo>
                <a:close/>
              </a:path>
              <a:path w="814704" h="2370454">
                <a:moveTo>
                  <a:pt x="776173" y="0"/>
                </a:moveTo>
                <a:lnTo>
                  <a:pt x="738073" y="76200"/>
                </a:lnTo>
                <a:lnTo>
                  <a:pt x="763473" y="76200"/>
                </a:lnTo>
                <a:lnTo>
                  <a:pt x="763473" y="63487"/>
                </a:lnTo>
                <a:lnTo>
                  <a:pt x="807916" y="63487"/>
                </a:lnTo>
                <a:lnTo>
                  <a:pt x="776173" y="0"/>
                </a:lnTo>
                <a:close/>
              </a:path>
              <a:path w="814704" h="2370454">
                <a:moveTo>
                  <a:pt x="807916" y="63487"/>
                </a:moveTo>
                <a:lnTo>
                  <a:pt x="788873" y="63487"/>
                </a:lnTo>
                <a:lnTo>
                  <a:pt x="788873" y="76200"/>
                </a:lnTo>
                <a:lnTo>
                  <a:pt x="814273" y="76200"/>
                </a:lnTo>
                <a:lnTo>
                  <a:pt x="807916" y="63487"/>
                </a:lnTo>
                <a:close/>
              </a:path>
            </a:pathLst>
          </a:custGeom>
          <a:solidFill>
            <a:srgbClr val="DF2E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243826" y="4389234"/>
            <a:ext cx="268605" cy="1653539"/>
          </a:xfrm>
          <a:custGeom>
            <a:avLst/>
            <a:gdLst/>
            <a:ahLst/>
            <a:cxnLst/>
            <a:rect l="l" t="t" r="r" b="b"/>
            <a:pathLst>
              <a:path w="268605" h="1653539">
                <a:moveTo>
                  <a:pt x="50798" y="63499"/>
                </a:moveTo>
                <a:lnTo>
                  <a:pt x="25400" y="63499"/>
                </a:lnTo>
                <a:lnTo>
                  <a:pt x="25400" y="1647268"/>
                </a:lnTo>
                <a:lnTo>
                  <a:pt x="31088" y="1652954"/>
                </a:lnTo>
                <a:lnTo>
                  <a:pt x="268171" y="1652954"/>
                </a:lnTo>
                <a:lnTo>
                  <a:pt x="268171" y="1640254"/>
                </a:lnTo>
                <a:lnTo>
                  <a:pt x="50798" y="1640254"/>
                </a:lnTo>
                <a:lnTo>
                  <a:pt x="38098" y="1627554"/>
                </a:lnTo>
                <a:lnTo>
                  <a:pt x="50798" y="1627554"/>
                </a:lnTo>
                <a:lnTo>
                  <a:pt x="50798" y="63499"/>
                </a:lnTo>
                <a:close/>
              </a:path>
              <a:path w="268605" h="1653539">
                <a:moveTo>
                  <a:pt x="50798" y="1627554"/>
                </a:moveTo>
                <a:lnTo>
                  <a:pt x="38098" y="1627554"/>
                </a:lnTo>
                <a:lnTo>
                  <a:pt x="50798" y="1640254"/>
                </a:lnTo>
                <a:lnTo>
                  <a:pt x="50798" y="1627554"/>
                </a:lnTo>
                <a:close/>
              </a:path>
              <a:path w="268605" h="1653539">
                <a:moveTo>
                  <a:pt x="268171" y="1627554"/>
                </a:moveTo>
                <a:lnTo>
                  <a:pt x="50798" y="1627554"/>
                </a:lnTo>
                <a:lnTo>
                  <a:pt x="50798" y="1640254"/>
                </a:lnTo>
                <a:lnTo>
                  <a:pt x="268171" y="1640254"/>
                </a:lnTo>
                <a:lnTo>
                  <a:pt x="268171" y="1627554"/>
                </a:lnTo>
                <a:close/>
              </a:path>
              <a:path w="268605" h="1653539">
                <a:moveTo>
                  <a:pt x="38098" y="0"/>
                </a:moveTo>
                <a:lnTo>
                  <a:pt x="0" y="76199"/>
                </a:lnTo>
                <a:lnTo>
                  <a:pt x="25400" y="76199"/>
                </a:lnTo>
                <a:lnTo>
                  <a:pt x="25400" y="63499"/>
                </a:lnTo>
                <a:lnTo>
                  <a:pt x="69848" y="63499"/>
                </a:lnTo>
                <a:lnTo>
                  <a:pt x="38098" y="0"/>
                </a:lnTo>
                <a:close/>
              </a:path>
              <a:path w="268605" h="1653539">
                <a:moveTo>
                  <a:pt x="69848" y="63499"/>
                </a:moveTo>
                <a:lnTo>
                  <a:pt x="50798" y="63499"/>
                </a:lnTo>
                <a:lnTo>
                  <a:pt x="50798" y="76199"/>
                </a:lnTo>
                <a:lnTo>
                  <a:pt x="76198" y="76199"/>
                </a:lnTo>
                <a:lnTo>
                  <a:pt x="69848" y="63499"/>
                </a:lnTo>
                <a:close/>
              </a:path>
            </a:pathLst>
          </a:custGeom>
          <a:solidFill>
            <a:srgbClr val="DF2E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9639972" y="3215411"/>
            <a:ext cx="1090295" cy="440055"/>
          </a:xfrm>
          <a:custGeom>
            <a:avLst/>
            <a:gdLst/>
            <a:ahLst/>
            <a:cxnLst/>
            <a:rect l="l" t="t" r="r" b="b"/>
            <a:pathLst>
              <a:path w="1090295" h="440054">
                <a:moveTo>
                  <a:pt x="1039063" y="363372"/>
                </a:moveTo>
                <a:lnTo>
                  <a:pt x="1013663" y="363372"/>
                </a:lnTo>
                <a:lnTo>
                  <a:pt x="1051763" y="439572"/>
                </a:lnTo>
                <a:lnTo>
                  <a:pt x="1083513" y="376072"/>
                </a:lnTo>
                <a:lnTo>
                  <a:pt x="1039063" y="376072"/>
                </a:lnTo>
                <a:lnTo>
                  <a:pt x="1039063" y="363372"/>
                </a:lnTo>
                <a:close/>
              </a:path>
              <a:path w="1090295" h="440054">
                <a:moveTo>
                  <a:pt x="1039063" y="12700"/>
                </a:moveTo>
                <a:lnTo>
                  <a:pt x="1039063" y="376072"/>
                </a:lnTo>
                <a:lnTo>
                  <a:pt x="1064463" y="376072"/>
                </a:lnTo>
                <a:lnTo>
                  <a:pt x="1064463" y="25400"/>
                </a:lnTo>
                <a:lnTo>
                  <a:pt x="1051763" y="25400"/>
                </a:lnTo>
                <a:lnTo>
                  <a:pt x="1039063" y="12700"/>
                </a:lnTo>
                <a:close/>
              </a:path>
              <a:path w="1090295" h="440054">
                <a:moveTo>
                  <a:pt x="1089863" y="363372"/>
                </a:moveTo>
                <a:lnTo>
                  <a:pt x="1064463" y="363372"/>
                </a:lnTo>
                <a:lnTo>
                  <a:pt x="1064463" y="376072"/>
                </a:lnTo>
                <a:lnTo>
                  <a:pt x="1083513" y="376072"/>
                </a:lnTo>
                <a:lnTo>
                  <a:pt x="1089863" y="363372"/>
                </a:lnTo>
                <a:close/>
              </a:path>
              <a:path w="1090295" h="440054">
                <a:moveTo>
                  <a:pt x="1058773" y="0"/>
                </a:moveTo>
                <a:lnTo>
                  <a:pt x="0" y="0"/>
                </a:lnTo>
                <a:lnTo>
                  <a:pt x="0" y="25400"/>
                </a:lnTo>
                <a:lnTo>
                  <a:pt x="1039063" y="25400"/>
                </a:lnTo>
                <a:lnTo>
                  <a:pt x="1039063" y="12700"/>
                </a:lnTo>
                <a:lnTo>
                  <a:pt x="1064463" y="12700"/>
                </a:lnTo>
                <a:lnTo>
                  <a:pt x="1064463" y="5689"/>
                </a:lnTo>
                <a:lnTo>
                  <a:pt x="1058773" y="0"/>
                </a:lnTo>
                <a:close/>
              </a:path>
              <a:path w="1090295" h="440054">
                <a:moveTo>
                  <a:pt x="1064463" y="12700"/>
                </a:moveTo>
                <a:lnTo>
                  <a:pt x="1039063" y="12700"/>
                </a:lnTo>
                <a:lnTo>
                  <a:pt x="1051763" y="25400"/>
                </a:lnTo>
                <a:lnTo>
                  <a:pt x="1064463" y="25400"/>
                </a:lnTo>
                <a:lnTo>
                  <a:pt x="1064463" y="12700"/>
                </a:lnTo>
                <a:close/>
              </a:path>
            </a:pathLst>
          </a:custGeom>
          <a:solidFill>
            <a:srgbClr val="DF2E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522971" y="1905038"/>
            <a:ext cx="2887345" cy="1363980"/>
          </a:xfrm>
          <a:custGeom>
            <a:avLst/>
            <a:gdLst/>
            <a:ahLst/>
            <a:cxnLst/>
            <a:rect l="l" t="t" r="r" b="b"/>
            <a:pathLst>
              <a:path w="2887345" h="1363979">
                <a:moveTo>
                  <a:pt x="1430782" y="1338224"/>
                </a:moveTo>
                <a:lnTo>
                  <a:pt x="0" y="1338224"/>
                </a:lnTo>
                <a:lnTo>
                  <a:pt x="0" y="1363624"/>
                </a:lnTo>
                <a:lnTo>
                  <a:pt x="1450505" y="1363624"/>
                </a:lnTo>
                <a:lnTo>
                  <a:pt x="1456182" y="1357934"/>
                </a:lnTo>
                <a:lnTo>
                  <a:pt x="1456182" y="1350924"/>
                </a:lnTo>
                <a:lnTo>
                  <a:pt x="1430782" y="1350924"/>
                </a:lnTo>
                <a:lnTo>
                  <a:pt x="1430782" y="1338224"/>
                </a:lnTo>
                <a:close/>
              </a:path>
              <a:path w="2887345" h="1363979">
                <a:moveTo>
                  <a:pt x="2810776" y="25400"/>
                </a:moveTo>
                <a:lnTo>
                  <a:pt x="1436471" y="25400"/>
                </a:lnTo>
                <a:lnTo>
                  <a:pt x="1430782" y="31076"/>
                </a:lnTo>
                <a:lnTo>
                  <a:pt x="1430782" y="1350924"/>
                </a:lnTo>
                <a:lnTo>
                  <a:pt x="1443482" y="1338224"/>
                </a:lnTo>
                <a:lnTo>
                  <a:pt x="1456182" y="1338224"/>
                </a:lnTo>
                <a:lnTo>
                  <a:pt x="1456182" y="50800"/>
                </a:lnTo>
                <a:lnTo>
                  <a:pt x="1443482" y="50800"/>
                </a:lnTo>
                <a:lnTo>
                  <a:pt x="1456182" y="38100"/>
                </a:lnTo>
                <a:lnTo>
                  <a:pt x="2810776" y="38100"/>
                </a:lnTo>
                <a:lnTo>
                  <a:pt x="2810776" y="25400"/>
                </a:lnTo>
                <a:close/>
              </a:path>
              <a:path w="2887345" h="1363979">
                <a:moveTo>
                  <a:pt x="1456182" y="1338224"/>
                </a:moveTo>
                <a:lnTo>
                  <a:pt x="1443482" y="1338224"/>
                </a:lnTo>
                <a:lnTo>
                  <a:pt x="1430782" y="1350924"/>
                </a:lnTo>
                <a:lnTo>
                  <a:pt x="1456182" y="1350924"/>
                </a:lnTo>
                <a:lnTo>
                  <a:pt x="1456182" y="1338224"/>
                </a:lnTo>
                <a:close/>
              </a:path>
              <a:path w="2887345" h="1363979">
                <a:moveTo>
                  <a:pt x="2810776" y="0"/>
                </a:moveTo>
                <a:lnTo>
                  <a:pt x="2810776" y="76200"/>
                </a:lnTo>
                <a:lnTo>
                  <a:pt x="2861576" y="50800"/>
                </a:lnTo>
                <a:lnTo>
                  <a:pt x="2823476" y="50800"/>
                </a:lnTo>
                <a:lnTo>
                  <a:pt x="2823476" y="25400"/>
                </a:lnTo>
                <a:lnTo>
                  <a:pt x="2861576" y="25400"/>
                </a:lnTo>
                <a:lnTo>
                  <a:pt x="2810776" y="0"/>
                </a:lnTo>
                <a:close/>
              </a:path>
              <a:path w="2887345" h="1363979">
                <a:moveTo>
                  <a:pt x="1456182" y="38100"/>
                </a:moveTo>
                <a:lnTo>
                  <a:pt x="1443482" y="50800"/>
                </a:lnTo>
                <a:lnTo>
                  <a:pt x="1456182" y="50800"/>
                </a:lnTo>
                <a:lnTo>
                  <a:pt x="1456182" y="38100"/>
                </a:lnTo>
                <a:close/>
              </a:path>
              <a:path w="2887345" h="1363979">
                <a:moveTo>
                  <a:pt x="2810776" y="38100"/>
                </a:moveTo>
                <a:lnTo>
                  <a:pt x="1456182" y="38100"/>
                </a:lnTo>
                <a:lnTo>
                  <a:pt x="1456182" y="50800"/>
                </a:lnTo>
                <a:lnTo>
                  <a:pt x="2810776" y="50800"/>
                </a:lnTo>
                <a:lnTo>
                  <a:pt x="2810776" y="38100"/>
                </a:lnTo>
                <a:close/>
              </a:path>
              <a:path w="2887345" h="1363979">
                <a:moveTo>
                  <a:pt x="2861576" y="25400"/>
                </a:moveTo>
                <a:lnTo>
                  <a:pt x="2823476" y="25400"/>
                </a:lnTo>
                <a:lnTo>
                  <a:pt x="2823476" y="50800"/>
                </a:lnTo>
                <a:lnTo>
                  <a:pt x="2861576" y="50800"/>
                </a:lnTo>
                <a:lnTo>
                  <a:pt x="2886976" y="38100"/>
                </a:lnTo>
                <a:lnTo>
                  <a:pt x="2861576" y="25400"/>
                </a:lnTo>
                <a:close/>
              </a:path>
            </a:pathLst>
          </a:custGeom>
          <a:solidFill>
            <a:srgbClr val="DF2E2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88952" cy="14417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294060" y="1085595"/>
            <a:ext cx="38398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10" dirty="0">
                <a:solidFill>
                  <a:srgbClr val="FFFFFF"/>
                </a:solidFill>
              </a:rPr>
              <a:t>MİKROBİYOLOJİ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18108" y="1932939"/>
            <a:ext cx="917829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spc="-170" dirty="0">
                <a:solidFill>
                  <a:srgbClr val="FFFFFF"/>
                </a:solidFill>
                <a:latin typeface="Verdana"/>
                <a:cs typeface="Verdana"/>
              </a:rPr>
              <a:t>Tek</a:t>
            </a:r>
            <a:r>
              <a:rPr sz="22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50" dirty="0">
                <a:solidFill>
                  <a:srgbClr val="FFFFFF"/>
                </a:solidFill>
                <a:latin typeface="Verdana"/>
                <a:cs typeface="Verdana"/>
              </a:rPr>
              <a:t>hücreli</a:t>
            </a:r>
            <a:r>
              <a:rPr sz="22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25" dirty="0">
                <a:solidFill>
                  <a:srgbClr val="FFFFFF"/>
                </a:solidFill>
                <a:latin typeface="Verdana"/>
                <a:cs typeface="Verdana"/>
              </a:rPr>
              <a:t>ya</a:t>
            </a:r>
            <a:r>
              <a:rPr sz="22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160" dirty="0">
                <a:solidFill>
                  <a:srgbClr val="FFFFFF"/>
                </a:solidFill>
                <a:latin typeface="Verdana"/>
                <a:cs typeface="Verdana"/>
              </a:rPr>
              <a:t>da</a:t>
            </a:r>
            <a:r>
              <a:rPr sz="22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55" dirty="0">
                <a:solidFill>
                  <a:srgbClr val="FFFFFF"/>
                </a:solidFill>
                <a:latin typeface="Verdana"/>
                <a:cs typeface="Verdana"/>
              </a:rPr>
              <a:t>küme</a:t>
            </a:r>
            <a:r>
              <a:rPr sz="22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135" dirty="0">
                <a:solidFill>
                  <a:srgbClr val="FFFFFF"/>
                </a:solidFill>
                <a:latin typeface="Verdana"/>
                <a:cs typeface="Verdana"/>
              </a:rPr>
              <a:t>oluşturmuş</a:t>
            </a:r>
            <a:r>
              <a:rPr sz="22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120" dirty="0">
                <a:solidFill>
                  <a:srgbClr val="FFFFFF"/>
                </a:solidFill>
                <a:latin typeface="Verdana"/>
                <a:cs typeface="Verdana"/>
              </a:rPr>
              <a:t>mikroskobik</a:t>
            </a:r>
            <a:r>
              <a:rPr sz="22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55" dirty="0">
                <a:solidFill>
                  <a:srgbClr val="FFFFFF"/>
                </a:solidFill>
                <a:latin typeface="Verdana"/>
                <a:cs typeface="Verdana"/>
              </a:rPr>
              <a:t>organizmaları</a:t>
            </a:r>
            <a:r>
              <a:rPr sz="22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130" dirty="0">
                <a:solidFill>
                  <a:srgbClr val="FFFFFF"/>
                </a:solidFill>
                <a:latin typeface="Verdana"/>
                <a:cs typeface="Verdana"/>
              </a:rPr>
              <a:t>içerir;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523460" y="2657170"/>
            <a:ext cx="2524760" cy="844550"/>
          </a:xfrm>
          <a:custGeom>
            <a:avLst/>
            <a:gdLst/>
            <a:ahLst/>
            <a:cxnLst/>
            <a:rect l="l" t="t" r="r" b="b"/>
            <a:pathLst>
              <a:path w="2524759" h="844550">
                <a:moveTo>
                  <a:pt x="2524290" y="0"/>
                </a:moveTo>
                <a:lnTo>
                  <a:pt x="422224" y="0"/>
                </a:lnTo>
                <a:lnTo>
                  <a:pt x="0" y="422224"/>
                </a:lnTo>
                <a:lnTo>
                  <a:pt x="422224" y="844448"/>
                </a:lnTo>
                <a:lnTo>
                  <a:pt x="2524290" y="844448"/>
                </a:lnTo>
                <a:lnTo>
                  <a:pt x="2524290" y="0"/>
                </a:lnTo>
                <a:close/>
              </a:path>
            </a:pathLst>
          </a:custGeom>
          <a:solidFill>
            <a:srgbClr val="DF2E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23459" y="2657175"/>
            <a:ext cx="2524760" cy="844550"/>
          </a:xfrm>
          <a:custGeom>
            <a:avLst/>
            <a:gdLst/>
            <a:ahLst/>
            <a:cxnLst/>
            <a:rect l="l" t="t" r="r" b="b"/>
            <a:pathLst>
              <a:path w="2524759" h="844550">
                <a:moveTo>
                  <a:pt x="2524291" y="844443"/>
                </a:moveTo>
                <a:lnTo>
                  <a:pt x="422220" y="844443"/>
                </a:lnTo>
                <a:lnTo>
                  <a:pt x="0" y="422220"/>
                </a:lnTo>
                <a:lnTo>
                  <a:pt x="422220" y="0"/>
                </a:lnTo>
                <a:lnTo>
                  <a:pt x="2524291" y="0"/>
                </a:lnTo>
                <a:lnTo>
                  <a:pt x="2524291" y="844443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392064" y="2936240"/>
            <a:ext cx="126428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55" dirty="0">
                <a:solidFill>
                  <a:srgbClr val="FFFFFF"/>
                </a:solidFill>
                <a:latin typeface="Verdana"/>
                <a:cs typeface="Verdana"/>
              </a:rPr>
              <a:t>ÖKARYOTLAR</a:t>
            </a:r>
            <a:endParaRPr sz="1500">
              <a:latin typeface="Verdana"/>
              <a:cs typeface="Verdan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097489" y="2735314"/>
            <a:ext cx="844823" cy="76772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097489" y="2735313"/>
            <a:ext cx="845185" cy="768350"/>
          </a:xfrm>
          <a:custGeom>
            <a:avLst/>
            <a:gdLst/>
            <a:ahLst/>
            <a:cxnLst/>
            <a:rect l="l" t="t" r="r" b="b"/>
            <a:pathLst>
              <a:path w="845185" h="768350">
                <a:moveTo>
                  <a:pt x="0" y="383863"/>
                </a:moveTo>
                <a:lnTo>
                  <a:pt x="2841" y="339096"/>
                </a:lnTo>
                <a:lnTo>
                  <a:pt x="11156" y="295846"/>
                </a:lnTo>
                <a:lnTo>
                  <a:pt x="24626" y="254401"/>
                </a:lnTo>
                <a:lnTo>
                  <a:pt x="42934" y="215049"/>
                </a:lnTo>
                <a:lnTo>
                  <a:pt x="65764" y="178078"/>
                </a:lnTo>
                <a:lnTo>
                  <a:pt x="92799" y="143776"/>
                </a:lnTo>
                <a:lnTo>
                  <a:pt x="123721" y="112430"/>
                </a:lnTo>
                <a:lnTo>
                  <a:pt x="158214" y="84330"/>
                </a:lnTo>
                <a:lnTo>
                  <a:pt x="195961" y="59762"/>
                </a:lnTo>
                <a:lnTo>
                  <a:pt x="236645" y="39016"/>
                </a:lnTo>
                <a:lnTo>
                  <a:pt x="279949" y="22378"/>
                </a:lnTo>
                <a:lnTo>
                  <a:pt x="325556" y="10138"/>
                </a:lnTo>
                <a:lnTo>
                  <a:pt x="373149" y="2582"/>
                </a:lnTo>
                <a:lnTo>
                  <a:pt x="422412" y="0"/>
                </a:lnTo>
                <a:lnTo>
                  <a:pt x="471674" y="2582"/>
                </a:lnTo>
                <a:lnTo>
                  <a:pt x="519267" y="10138"/>
                </a:lnTo>
                <a:lnTo>
                  <a:pt x="564874" y="22378"/>
                </a:lnTo>
                <a:lnTo>
                  <a:pt x="608177" y="39016"/>
                </a:lnTo>
                <a:lnTo>
                  <a:pt x="648861" y="59762"/>
                </a:lnTo>
                <a:lnTo>
                  <a:pt x="686608" y="84330"/>
                </a:lnTo>
                <a:lnTo>
                  <a:pt x="721102" y="112430"/>
                </a:lnTo>
                <a:lnTo>
                  <a:pt x="752024" y="143776"/>
                </a:lnTo>
                <a:lnTo>
                  <a:pt x="779059" y="178078"/>
                </a:lnTo>
                <a:lnTo>
                  <a:pt x="801889" y="215049"/>
                </a:lnTo>
                <a:lnTo>
                  <a:pt x="820197" y="254401"/>
                </a:lnTo>
                <a:lnTo>
                  <a:pt x="833667" y="295846"/>
                </a:lnTo>
                <a:lnTo>
                  <a:pt x="841981" y="339096"/>
                </a:lnTo>
                <a:lnTo>
                  <a:pt x="844823" y="383863"/>
                </a:lnTo>
                <a:lnTo>
                  <a:pt x="841981" y="428629"/>
                </a:lnTo>
                <a:lnTo>
                  <a:pt x="833667" y="471879"/>
                </a:lnTo>
                <a:lnTo>
                  <a:pt x="820197" y="513324"/>
                </a:lnTo>
                <a:lnTo>
                  <a:pt x="801889" y="552676"/>
                </a:lnTo>
                <a:lnTo>
                  <a:pt x="779059" y="589647"/>
                </a:lnTo>
                <a:lnTo>
                  <a:pt x="752024" y="623950"/>
                </a:lnTo>
                <a:lnTo>
                  <a:pt x="721102" y="655295"/>
                </a:lnTo>
                <a:lnTo>
                  <a:pt x="686608" y="683396"/>
                </a:lnTo>
                <a:lnTo>
                  <a:pt x="648861" y="707963"/>
                </a:lnTo>
                <a:lnTo>
                  <a:pt x="608177" y="728710"/>
                </a:lnTo>
                <a:lnTo>
                  <a:pt x="564874" y="745347"/>
                </a:lnTo>
                <a:lnTo>
                  <a:pt x="519267" y="757588"/>
                </a:lnTo>
                <a:lnTo>
                  <a:pt x="471674" y="765143"/>
                </a:lnTo>
                <a:lnTo>
                  <a:pt x="422412" y="767726"/>
                </a:lnTo>
                <a:lnTo>
                  <a:pt x="373149" y="765143"/>
                </a:lnTo>
                <a:lnTo>
                  <a:pt x="325556" y="757588"/>
                </a:lnTo>
                <a:lnTo>
                  <a:pt x="279949" y="745347"/>
                </a:lnTo>
                <a:lnTo>
                  <a:pt x="236645" y="728710"/>
                </a:lnTo>
                <a:lnTo>
                  <a:pt x="195961" y="707963"/>
                </a:lnTo>
                <a:lnTo>
                  <a:pt x="158214" y="683396"/>
                </a:lnTo>
                <a:lnTo>
                  <a:pt x="123721" y="655295"/>
                </a:lnTo>
                <a:lnTo>
                  <a:pt x="92799" y="623950"/>
                </a:lnTo>
                <a:lnTo>
                  <a:pt x="65764" y="589647"/>
                </a:lnTo>
                <a:lnTo>
                  <a:pt x="42934" y="552676"/>
                </a:lnTo>
                <a:lnTo>
                  <a:pt x="24626" y="513324"/>
                </a:lnTo>
                <a:lnTo>
                  <a:pt x="11156" y="471879"/>
                </a:lnTo>
                <a:lnTo>
                  <a:pt x="2841" y="428629"/>
                </a:lnTo>
                <a:lnTo>
                  <a:pt x="0" y="383863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523371" y="3753688"/>
            <a:ext cx="2524760" cy="844550"/>
          </a:xfrm>
          <a:custGeom>
            <a:avLst/>
            <a:gdLst/>
            <a:ahLst/>
            <a:cxnLst/>
            <a:rect l="l" t="t" r="r" b="b"/>
            <a:pathLst>
              <a:path w="2524759" h="844550">
                <a:moveTo>
                  <a:pt x="2524290" y="0"/>
                </a:moveTo>
                <a:lnTo>
                  <a:pt x="422211" y="0"/>
                </a:lnTo>
                <a:lnTo>
                  <a:pt x="0" y="422224"/>
                </a:lnTo>
                <a:lnTo>
                  <a:pt x="422211" y="844448"/>
                </a:lnTo>
                <a:lnTo>
                  <a:pt x="2524290" y="844448"/>
                </a:lnTo>
                <a:lnTo>
                  <a:pt x="2524290" y="0"/>
                </a:lnTo>
                <a:close/>
              </a:path>
            </a:pathLst>
          </a:custGeom>
          <a:solidFill>
            <a:srgbClr val="DF2E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523370" y="3753692"/>
            <a:ext cx="2524760" cy="844550"/>
          </a:xfrm>
          <a:custGeom>
            <a:avLst/>
            <a:gdLst/>
            <a:ahLst/>
            <a:cxnLst/>
            <a:rect l="l" t="t" r="r" b="b"/>
            <a:pathLst>
              <a:path w="2524759" h="844550">
                <a:moveTo>
                  <a:pt x="2524291" y="844443"/>
                </a:moveTo>
                <a:lnTo>
                  <a:pt x="422220" y="844443"/>
                </a:lnTo>
                <a:lnTo>
                  <a:pt x="0" y="422220"/>
                </a:lnTo>
                <a:lnTo>
                  <a:pt x="422220" y="0"/>
                </a:lnTo>
                <a:lnTo>
                  <a:pt x="2524291" y="0"/>
                </a:lnTo>
                <a:lnTo>
                  <a:pt x="2524291" y="844443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277788" y="4033520"/>
            <a:ext cx="1770341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5" dirty="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sz="1500" spc="-60" dirty="0">
                <a:solidFill>
                  <a:srgbClr val="FFFFFF"/>
                </a:solidFill>
                <a:latin typeface="Verdana"/>
                <a:cs typeface="Verdana"/>
              </a:rPr>
              <a:t>ROK</a:t>
            </a:r>
            <a:r>
              <a:rPr sz="1500" spc="7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500" spc="-9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500" spc="-85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1500" spc="-90" dirty="0">
                <a:solidFill>
                  <a:srgbClr val="FFFFFF"/>
                </a:solidFill>
                <a:latin typeface="Verdana"/>
                <a:cs typeface="Verdana"/>
              </a:rPr>
              <a:t>OT</a:t>
            </a:r>
            <a:r>
              <a:rPr sz="1500" spc="-3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1500" spc="-4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500" spc="-13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endParaRPr sz="1500" dirty="0">
              <a:latin typeface="Verdana"/>
              <a:cs typeface="Verdan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101147" y="3753693"/>
            <a:ext cx="844443" cy="8444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01147" y="3753688"/>
            <a:ext cx="844550" cy="844550"/>
          </a:xfrm>
          <a:custGeom>
            <a:avLst/>
            <a:gdLst/>
            <a:ahLst/>
            <a:cxnLst/>
            <a:rect l="l" t="t" r="r" b="b"/>
            <a:pathLst>
              <a:path w="844550" h="844550">
                <a:moveTo>
                  <a:pt x="0" y="422222"/>
                </a:moveTo>
                <a:lnTo>
                  <a:pt x="2840" y="372982"/>
                </a:lnTo>
                <a:lnTo>
                  <a:pt x="11151" y="325410"/>
                </a:lnTo>
                <a:lnTo>
                  <a:pt x="24614" y="279823"/>
                </a:lnTo>
                <a:lnTo>
                  <a:pt x="42915" y="236539"/>
                </a:lnTo>
                <a:lnTo>
                  <a:pt x="65734" y="195873"/>
                </a:lnTo>
                <a:lnTo>
                  <a:pt x="92757" y="158143"/>
                </a:lnTo>
                <a:lnTo>
                  <a:pt x="123665" y="123665"/>
                </a:lnTo>
                <a:lnTo>
                  <a:pt x="158143" y="92757"/>
                </a:lnTo>
                <a:lnTo>
                  <a:pt x="195873" y="65734"/>
                </a:lnTo>
                <a:lnTo>
                  <a:pt x="236539" y="42915"/>
                </a:lnTo>
                <a:lnTo>
                  <a:pt x="279823" y="24614"/>
                </a:lnTo>
                <a:lnTo>
                  <a:pt x="325410" y="11151"/>
                </a:lnTo>
                <a:lnTo>
                  <a:pt x="372982" y="2840"/>
                </a:lnTo>
                <a:lnTo>
                  <a:pt x="422222" y="0"/>
                </a:lnTo>
                <a:lnTo>
                  <a:pt x="471462" y="2840"/>
                </a:lnTo>
                <a:lnTo>
                  <a:pt x="519033" y="11151"/>
                </a:lnTo>
                <a:lnTo>
                  <a:pt x="564619" y="24614"/>
                </a:lnTo>
                <a:lnTo>
                  <a:pt x="607904" y="42915"/>
                </a:lnTo>
                <a:lnTo>
                  <a:pt x="648569" y="65734"/>
                </a:lnTo>
                <a:lnTo>
                  <a:pt x="686299" y="92757"/>
                </a:lnTo>
                <a:lnTo>
                  <a:pt x="720777" y="123665"/>
                </a:lnTo>
                <a:lnTo>
                  <a:pt x="751686" y="158143"/>
                </a:lnTo>
                <a:lnTo>
                  <a:pt x="778708" y="195873"/>
                </a:lnTo>
                <a:lnTo>
                  <a:pt x="801528" y="236539"/>
                </a:lnTo>
                <a:lnTo>
                  <a:pt x="819828" y="279823"/>
                </a:lnTo>
                <a:lnTo>
                  <a:pt x="833292" y="325410"/>
                </a:lnTo>
                <a:lnTo>
                  <a:pt x="841602" y="372982"/>
                </a:lnTo>
                <a:lnTo>
                  <a:pt x="844443" y="422222"/>
                </a:lnTo>
                <a:lnTo>
                  <a:pt x="841602" y="471462"/>
                </a:lnTo>
                <a:lnTo>
                  <a:pt x="833292" y="519033"/>
                </a:lnTo>
                <a:lnTo>
                  <a:pt x="819828" y="564619"/>
                </a:lnTo>
                <a:lnTo>
                  <a:pt x="801528" y="607904"/>
                </a:lnTo>
                <a:lnTo>
                  <a:pt x="778708" y="648569"/>
                </a:lnTo>
                <a:lnTo>
                  <a:pt x="751686" y="686299"/>
                </a:lnTo>
                <a:lnTo>
                  <a:pt x="720777" y="720777"/>
                </a:lnTo>
                <a:lnTo>
                  <a:pt x="686299" y="751686"/>
                </a:lnTo>
                <a:lnTo>
                  <a:pt x="648569" y="778708"/>
                </a:lnTo>
                <a:lnTo>
                  <a:pt x="607904" y="801528"/>
                </a:lnTo>
                <a:lnTo>
                  <a:pt x="564619" y="819828"/>
                </a:lnTo>
                <a:lnTo>
                  <a:pt x="519033" y="833292"/>
                </a:lnTo>
                <a:lnTo>
                  <a:pt x="471462" y="841602"/>
                </a:lnTo>
                <a:lnTo>
                  <a:pt x="422222" y="844443"/>
                </a:lnTo>
                <a:lnTo>
                  <a:pt x="372982" y="841602"/>
                </a:lnTo>
                <a:lnTo>
                  <a:pt x="325410" y="833292"/>
                </a:lnTo>
                <a:lnTo>
                  <a:pt x="279823" y="819828"/>
                </a:lnTo>
                <a:lnTo>
                  <a:pt x="236539" y="801528"/>
                </a:lnTo>
                <a:lnTo>
                  <a:pt x="195873" y="778708"/>
                </a:lnTo>
                <a:lnTo>
                  <a:pt x="158143" y="751686"/>
                </a:lnTo>
                <a:lnTo>
                  <a:pt x="123665" y="720777"/>
                </a:lnTo>
                <a:lnTo>
                  <a:pt x="92757" y="686299"/>
                </a:lnTo>
                <a:lnTo>
                  <a:pt x="65734" y="648569"/>
                </a:lnTo>
                <a:lnTo>
                  <a:pt x="42915" y="607904"/>
                </a:lnTo>
                <a:lnTo>
                  <a:pt x="24614" y="564619"/>
                </a:lnTo>
                <a:lnTo>
                  <a:pt x="11151" y="519033"/>
                </a:lnTo>
                <a:lnTo>
                  <a:pt x="2840" y="471462"/>
                </a:lnTo>
                <a:lnTo>
                  <a:pt x="0" y="422222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523371" y="4850206"/>
            <a:ext cx="2524760" cy="844550"/>
          </a:xfrm>
          <a:custGeom>
            <a:avLst/>
            <a:gdLst/>
            <a:ahLst/>
            <a:cxnLst/>
            <a:rect l="l" t="t" r="r" b="b"/>
            <a:pathLst>
              <a:path w="2524759" h="844550">
                <a:moveTo>
                  <a:pt x="2524290" y="0"/>
                </a:moveTo>
                <a:lnTo>
                  <a:pt x="422211" y="0"/>
                </a:lnTo>
                <a:lnTo>
                  <a:pt x="0" y="422224"/>
                </a:lnTo>
                <a:lnTo>
                  <a:pt x="422211" y="844445"/>
                </a:lnTo>
                <a:lnTo>
                  <a:pt x="2524290" y="844445"/>
                </a:lnTo>
                <a:lnTo>
                  <a:pt x="2524290" y="0"/>
                </a:lnTo>
                <a:close/>
              </a:path>
            </a:pathLst>
          </a:custGeom>
          <a:solidFill>
            <a:srgbClr val="DF2E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523370" y="4850208"/>
            <a:ext cx="2524760" cy="844550"/>
          </a:xfrm>
          <a:custGeom>
            <a:avLst/>
            <a:gdLst/>
            <a:ahLst/>
            <a:cxnLst/>
            <a:rect l="l" t="t" r="r" b="b"/>
            <a:pathLst>
              <a:path w="2524759" h="844550">
                <a:moveTo>
                  <a:pt x="2524291" y="844443"/>
                </a:moveTo>
                <a:lnTo>
                  <a:pt x="422220" y="844443"/>
                </a:lnTo>
                <a:lnTo>
                  <a:pt x="0" y="422220"/>
                </a:lnTo>
                <a:lnTo>
                  <a:pt x="422220" y="0"/>
                </a:lnTo>
                <a:lnTo>
                  <a:pt x="2524291" y="0"/>
                </a:lnTo>
                <a:lnTo>
                  <a:pt x="2524291" y="844443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602338" y="5127752"/>
            <a:ext cx="84328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160" dirty="0">
                <a:solidFill>
                  <a:srgbClr val="FFFFFF"/>
                </a:solidFill>
                <a:latin typeface="Verdana"/>
                <a:cs typeface="Verdana"/>
              </a:rPr>
              <a:t>VİRÜSLER</a:t>
            </a:r>
            <a:endParaRPr sz="1500">
              <a:latin typeface="Verdana"/>
              <a:cs typeface="Verdana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101147" y="4850208"/>
            <a:ext cx="844443" cy="8444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101147" y="4850206"/>
            <a:ext cx="844550" cy="844550"/>
          </a:xfrm>
          <a:custGeom>
            <a:avLst/>
            <a:gdLst/>
            <a:ahLst/>
            <a:cxnLst/>
            <a:rect l="l" t="t" r="r" b="b"/>
            <a:pathLst>
              <a:path w="844550" h="844550">
                <a:moveTo>
                  <a:pt x="0" y="422222"/>
                </a:moveTo>
                <a:lnTo>
                  <a:pt x="2840" y="372982"/>
                </a:lnTo>
                <a:lnTo>
                  <a:pt x="11151" y="325410"/>
                </a:lnTo>
                <a:lnTo>
                  <a:pt x="24614" y="279823"/>
                </a:lnTo>
                <a:lnTo>
                  <a:pt x="42915" y="236539"/>
                </a:lnTo>
                <a:lnTo>
                  <a:pt x="65734" y="195873"/>
                </a:lnTo>
                <a:lnTo>
                  <a:pt x="92757" y="158143"/>
                </a:lnTo>
                <a:lnTo>
                  <a:pt x="123665" y="123665"/>
                </a:lnTo>
                <a:lnTo>
                  <a:pt x="158143" y="92757"/>
                </a:lnTo>
                <a:lnTo>
                  <a:pt x="195873" y="65734"/>
                </a:lnTo>
                <a:lnTo>
                  <a:pt x="236539" y="42915"/>
                </a:lnTo>
                <a:lnTo>
                  <a:pt x="279823" y="24614"/>
                </a:lnTo>
                <a:lnTo>
                  <a:pt x="325410" y="11151"/>
                </a:lnTo>
                <a:lnTo>
                  <a:pt x="372982" y="2840"/>
                </a:lnTo>
                <a:lnTo>
                  <a:pt x="422222" y="0"/>
                </a:lnTo>
                <a:lnTo>
                  <a:pt x="471462" y="2840"/>
                </a:lnTo>
                <a:lnTo>
                  <a:pt x="519033" y="11151"/>
                </a:lnTo>
                <a:lnTo>
                  <a:pt x="564619" y="24614"/>
                </a:lnTo>
                <a:lnTo>
                  <a:pt x="607904" y="42915"/>
                </a:lnTo>
                <a:lnTo>
                  <a:pt x="648569" y="65734"/>
                </a:lnTo>
                <a:lnTo>
                  <a:pt x="686299" y="92757"/>
                </a:lnTo>
                <a:lnTo>
                  <a:pt x="720777" y="123665"/>
                </a:lnTo>
                <a:lnTo>
                  <a:pt x="751686" y="158143"/>
                </a:lnTo>
                <a:lnTo>
                  <a:pt x="778708" y="195873"/>
                </a:lnTo>
                <a:lnTo>
                  <a:pt x="801528" y="236539"/>
                </a:lnTo>
                <a:lnTo>
                  <a:pt x="819828" y="279823"/>
                </a:lnTo>
                <a:lnTo>
                  <a:pt x="833292" y="325410"/>
                </a:lnTo>
                <a:lnTo>
                  <a:pt x="841602" y="372982"/>
                </a:lnTo>
                <a:lnTo>
                  <a:pt x="844443" y="422222"/>
                </a:lnTo>
                <a:lnTo>
                  <a:pt x="841602" y="471462"/>
                </a:lnTo>
                <a:lnTo>
                  <a:pt x="833292" y="519033"/>
                </a:lnTo>
                <a:lnTo>
                  <a:pt x="819828" y="564619"/>
                </a:lnTo>
                <a:lnTo>
                  <a:pt x="801528" y="607904"/>
                </a:lnTo>
                <a:lnTo>
                  <a:pt x="778708" y="648569"/>
                </a:lnTo>
                <a:lnTo>
                  <a:pt x="751686" y="686299"/>
                </a:lnTo>
                <a:lnTo>
                  <a:pt x="720777" y="720777"/>
                </a:lnTo>
                <a:lnTo>
                  <a:pt x="686299" y="751686"/>
                </a:lnTo>
                <a:lnTo>
                  <a:pt x="648569" y="778708"/>
                </a:lnTo>
                <a:lnTo>
                  <a:pt x="607904" y="801528"/>
                </a:lnTo>
                <a:lnTo>
                  <a:pt x="564619" y="819828"/>
                </a:lnTo>
                <a:lnTo>
                  <a:pt x="519033" y="833292"/>
                </a:lnTo>
                <a:lnTo>
                  <a:pt x="471462" y="841602"/>
                </a:lnTo>
                <a:lnTo>
                  <a:pt x="422222" y="844443"/>
                </a:lnTo>
                <a:lnTo>
                  <a:pt x="372982" y="841602"/>
                </a:lnTo>
                <a:lnTo>
                  <a:pt x="325410" y="833292"/>
                </a:lnTo>
                <a:lnTo>
                  <a:pt x="279823" y="819828"/>
                </a:lnTo>
                <a:lnTo>
                  <a:pt x="236539" y="801528"/>
                </a:lnTo>
                <a:lnTo>
                  <a:pt x="195873" y="778708"/>
                </a:lnTo>
                <a:lnTo>
                  <a:pt x="158143" y="751686"/>
                </a:lnTo>
                <a:lnTo>
                  <a:pt x="123665" y="720777"/>
                </a:lnTo>
                <a:lnTo>
                  <a:pt x="92757" y="686299"/>
                </a:lnTo>
                <a:lnTo>
                  <a:pt x="65734" y="648569"/>
                </a:lnTo>
                <a:lnTo>
                  <a:pt x="42915" y="607904"/>
                </a:lnTo>
                <a:lnTo>
                  <a:pt x="24614" y="564619"/>
                </a:lnTo>
                <a:lnTo>
                  <a:pt x="11151" y="519033"/>
                </a:lnTo>
                <a:lnTo>
                  <a:pt x="2840" y="471462"/>
                </a:lnTo>
                <a:lnTo>
                  <a:pt x="0" y="422222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7141679" y="2687828"/>
            <a:ext cx="4825365" cy="845819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>
              <a:lnSpc>
                <a:spcPts val="2090"/>
              </a:lnSpc>
              <a:spcBef>
                <a:spcPts val="225"/>
              </a:spcBef>
            </a:pPr>
            <a:r>
              <a:rPr sz="1800" spc="-175" dirty="0">
                <a:solidFill>
                  <a:srgbClr val="FFFFFF"/>
                </a:solidFill>
                <a:latin typeface="Verdana"/>
                <a:cs typeface="Verdana"/>
              </a:rPr>
              <a:t>GELİŞMİŞ </a:t>
            </a:r>
            <a:r>
              <a:rPr sz="1800" spc="-170" dirty="0">
                <a:solidFill>
                  <a:srgbClr val="FFFFFF"/>
                </a:solidFill>
                <a:latin typeface="Verdana"/>
                <a:cs typeface="Verdana"/>
              </a:rPr>
              <a:t>PROTİSTA 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OLARAK </a:t>
            </a:r>
            <a:r>
              <a:rPr sz="1800" spc="-190" dirty="0">
                <a:solidFill>
                  <a:srgbClr val="FFFFFF"/>
                </a:solidFill>
                <a:latin typeface="Verdana"/>
                <a:cs typeface="Verdana"/>
              </a:rPr>
              <a:t>SINIFLANDIRILIR,  </a:t>
            </a:r>
            <a:r>
              <a:rPr sz="1800" spc="-114" dirty="0">
                <a:solidFill>
                  <a:srgbClr val="FFFFFF"/>
                </a:solidFill>
                <a:latin typeface="Verdana"/>
                <a:cs typeface="Verdana"/>
              </a:rPr>
              <a:t>YAPILARI </a:t>
            </a:r>
            <a:r>
              <a:rPr sz="1800" spc="5" dirty="0">
                <a:solidFill>
                  <a:srgbClr val="FFFFFF"/>
                </a:solidFill>
                <a:latin typeface="Verdana"/>
                <a:cs typeface="Verdana"/>
              </a:rPr>
              <a:t>HAYVAN </a:t>
            </a:r>
            <a:r>
              <a:rPr sz="1800" spc="-75" dirty="0">
                <a:solidFill>
                  <a:srgbClr val="FFFFFF"/>
                </a:solidFill>
                <a:latin typeface="Verdana"/>
                <a:cs typeface="Verdana"/>
              </a:rPr>
              <a:t>VE </a:t>
            </a:r>
            <a:r>
              <a:rPr sz="1800" spc="-235" dirty="0">
                <a:solidFill>
                  <a:srgbClr val="FFFFFF"/>
                </a:solidFill>
                <a:latin typeface="Verdana"/>
                <a:cs typeface="Verdana"/>
              </a:rPr>
              <a:t>BİTKİLERE</a:t>
            </a:r>
            <a:r>
              <a:rPr sz="1800" spc="-3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tr-TR" sz="1800" spc="-365" dirty="0">
                <a:solidFill>
                  <a:srgbClr val="FFFFFF"/>
                </a:solidFill>
                <a:latin typeface="Verdana"/>
                <a:cs typeface="Verdana"/>
              </a:rPr>
              <a:t>  </a:t>
            </a:r>
            <a:r>
              <a:rPr sz="1800" spc="-185" dirty="0">
                <a:solidFill>
                  <a:srgbClr val="FFFFFF"/>
                </a:solidFill>
                <a:latin typeface="Verdana"/>
                <a:cs typeface="Verdana"/>
              </a:rPr>
              <a:t>BENZER</a:t>
            </a:r>
            <a:endParaRPr sz="1800" dirty="0">
              <a:latin typeface="Verdana"/>
              <a:cs typeface="Verdana"/>
            </a:endParaRPr>
          </a:p>
          <a:p>
            <a:pPr marL="76200">
              <a:lnSpc>
                <a:spcPts val="2150"/>
              </a:lnSpc>
            </a:pP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(KÜF </a:t>
            </a:r>
            <a:r>
              <a:rPr sz="1800" spc="-85" dirty="0">
                <a:solidFill>
                  <a:srgbClr val="FFFFFF"/>
                </a:solidFill>
                <a:latin typeface="Verdana"/>
                <a:cs typeface="Verdana"/>
              </a:rPr>
              <a:t>MANTARLARI,</a:t>
            </a:r>
            <a:r>
              <a:rPr sz="18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MAYALAR)</a:t>
            </a:r>
            <a:endParaRPr sz="1800" dirty="0">
              <a:latin typeface="Verdana"/>
              <a:cs typeface="Verdan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134821" y="3745484"/>
            <a:ext cx="4321175" cy="763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0">
              <a:lnSpc>
                <a:spcPct val="134400"/>
              </a:lnSpc>
              <a:spcBef>
                <a:spcPts val="100"/>
              </a:spcBef>
            </a:pPr>
            <a:r>
              <a:rPr sz="1800" spc="-210" dirty="0">
                <a:solidFill>
                  <a:srgbClr val="FFFFFF"/>
                </a:solidFill>
                <a:latin typeface="Verdana"/>
                <a:cs typeface="Verdana"/>
              </a:rPr>
              <a:t>İLKEL </a:t>
            </a:r>
            <a:r>
              <a:rPr sz="1800" spc="-170" dirty="0">
                <a:solidFill>
                  <a:srgbClr val="FFFFFF"/>
                </a:solidFill>
                <a:latin typeface="Verdana"/>
                <a:cs typeface="Verdana"/>
              </a:rPr>
              <a:t>PROTİSTA 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OLARAK </a:t>
            </a:r>
            <a:r>
              <a:rPr sz="1800" spc="-190" dirty="0">
                <a:solidFill>
                  <a:srgbClr val="FFFFFF"/>
                </a:solidFill>
                <a:latin typeface="Verdana"/>
                <a:cs typeface="Verdana"/>
              </a:rPr>
              <a:t>SINIFLANDIRILIR  </a:t>
            </a:r>
            <a:r>
              <a:rPr sz="1800" spc="-180" dirty="0">
                <a:solidFill>
                  <a:srgbClr val="FFFFFF"/>
                </a:solidFill>
                <a:latin typeface="Verdana"/>
                <a:cs typeface="Verdana"/>
              </a:rPr>
              <a:t>(BAKTERİLER)</a:t>
            </a:r>
            <a:endParaRPr sz="18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88952" cy="14417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90600" y="1905000"/>
            <a:ext cx="9601200" cy="3930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3550" algn="ctr">
              <a:lnSpc>
                <a:spcPct val="100000"/>
              </a:lnSpc>
              <a:spcBef>
                <a:spcPts val="100"/>
              </a:spcBef>
            </a:pPr>
            <a:r>
              <a:rPr sz="3200" spc="-25" dirty="0">
                <a:solidFill>
                  <a:srgbClr val="FFFFFF"/>
                </a:solidFill>
                <a:latin typeface="Verdana"/>
                <a:cs typeface="Verdana"/>
              </a:rPr>
              <a:t>Hücre Olarak</a:t>
            </a:r>
            <a:r>
              <a:rPr sz="3200" spc="-5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200" spc="-75" dirty="0">
                <a:solidFill>
                  <a:srgbClr val="FFFFFF"/>
                </a:solidFill>
                <a:latin typeface="Verdana"/>
                <a:cs typeface="Verdana"/>
              </a:rPr>
              <a:t>Mikroorganizmalar</a:t>
            </a:r>
            <a:endParaRPr sz="32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350" dirty="0">
              <a:latin typeface="Times New Roman"/>
              <a:cs typeface="Times New Roman"/>
            </a:endParaRPr>
          </a:p>
          <a:p>
            <a:pPr marL="469900" indent="-457200" algn="ctr">
              <a:lnSpc>
                <a:spcPct val="100000"/>
              </a:lnSpc>
              <a:buFont typeface="Wingdings"/>
              <a:buChar char=""/>
              <a:tabLst>
                <a:tab pos="469900" algn="l"/>
              </a:tabLst>
            </a:pPr>
            <a:r>
              <a:rPr sz="3200" spc="-60" dirty="0">
                <a:solidFill>
                  <a:srgbClr val="FFFFFF"/>
                </a:solidFill>
                <a:latin typeface="Verdana"/>
                <a:cs typeface="Verdana"/>
              </a:rPr>
              <a:t>Yaşamın </a:t>
            </a:r>
            <a:r>
              <a:rPr sz="3200" spc="-40" dirty="0">
                <a:solidFill>
                  <a:srgbClr val="FFFFFF"/>
                </a:solidFill>
                <a:latin typeface="Verdana"/>
                <a:cs typeface="Verdana"/>
              </a:rPr>
              <a:t>temel</a:t>
            </a:r>
            <a:r>
              <a:rPr sz="3200" spc="-43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200" spc="-180" dirty="0">
                <a:solidFill>
                  <a:srgbClr val="FFFFFF"/>
                </a:solidFill>
                <a:latin typeface="Verdana"/>
                <a:cs typeface="Verdana"/>
              </a:rPr>
              <a:t>birimidir.</a:t>
            </a:r>
            <a:endParaRPr sz="3200" dirty="0">
              <a:latin typeface="Verdana"/>
              <a:cs typeface="Verdana"/>
            </a:endParaRPr>
          </a:p>
          <a:p>
            <a:pPr marL="469900" indent="-457200" algn="ctr">
              <a:lnSpc>
                <a:spcPts val="3815"/>
              </a:lnSpc>
              <a:spcBef>
                <a:spcPts val="50"/>
              </a:spcBef>
              <a:buFont typeface="Wingdings"/>
              <a:buChar char=""/>
              <a:tabLst>
                <a:tab pos="469900" algn="l"/>
              </a:tabLst>
            </a:pPr>
            <a:r>
              <a:rPr sz="3200" spc="-110" dirty="0">
                <a:solidFill>
                  <a:srgbClr val="FFFFFF"/>
                </a:solidFill>
                <a:latin typeface="Verdana"/>
                <a:cs typeface="Verdana"/>
              </a:rPr>
              <a:t>Bölümlere</a:t>
            </a:r>
            <a:r>
              <a:rPr sz="3200" spc="-25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200" spc="-229" dirty="0">
                <a:solidFill>
                  <a:srgbClr val="FFFFFF"/>
                </a:solidFill>
                <a:latin typeface="Verdana"/>
                <a:cs typeface="Verdana"/>
              </a:rPr>
              <a:t>ayrılmıştır.</a:t>
            </a:r>
            <a:endParaRPr sz="3200" dirty="0">
              <a:latin typeface="Verdana"/>
              <a:cs typeface="Verdana"/>
            </a:endParaRPr>
          </a:p>
          <a:p>
            <a:pPr marL="469900" indent="-457200" algn="ctr">
              <a:lnSpc>
                <a:spcPts val="3804"/>
              </a:lnSpc>
              <a:buFont typeface="Wingdings"/>
              <a:buChar char=""/>
              <a:tabLst>
                <a:tab pos="469900" algn="l"/>
              </a:tabLst>
            </a:pPr>
            <a:r>
              <a:rPr sz="3200" spc="-114" dirty="0">
                <a:solidFill>
                  <a:srgbClr val="FFFFFF"/>
                </a:solidFill>
                <a:latin typeface="Verdana"/>
                <a:cs typeface="Verdana"/>
              </a:rPr>
              <a:t>Dinamik</a:t>
            </a:r>
            <a:r>
              <a:rPr sz="3200" spc="-2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200" spc="-190" dirty="0">
                <a:solidFill>
                  <a:srgbClr val="FFFFFF"/>
                </a:solidFill>
                <a:latin typeface="Verdana"/>
                <a:cs typeface="Verdana"/>
              </a:rPr>
              <a:t>sistemlerdir.</a:t>
            </a:r>
            <a:endParaRPr sz="3200" dirty="0">
              <a:latin typeface="Verdana"/>
              <a:cs typeface="Verdana"/>
            </a:endParaRPr>
          </a:p>
          <a:p>
            <a:pPr marL="469900" indent="-457200" algn="ctr">
              <a:lnSpc>
                <a:spcPts val="3829"/>
              </a:lnSpc>
              <a:buFont typeface="Wingdings"/>
              <a:buChar char=""/>
              <a:tabLst>
                <a:tab pos="469900" algn="l"/>
              </a:tabLst>
            </a:pPr>
            <a:r>
              <a:rPr sz="3200" spc="-15" dirty="0">
                <a:solidFill>
                  <a:srgbClr val="FFFFFF"/>
                </a:solidFill>
                <a:latin typeface="Verdana"/>
                <a:cs typeface="Verdana"/>
              </a:rPr>
              <a:t>Çevreyle </a:t>
            </a:r>
            <a:r>
              <a:rPr sz="3200" spc="-195" dirty="0">
                <a:solidFill>
                  <a:srgbClr val="FFFFFF"/>
                </a:solidFill>
                <a:latin typeface="Verdana"/>
                <a:cs typeface="Verdana"/>
              </a:rPr>
              <a:t>iletişim</a:t>
            </a:r>
            <a:r>
              <a:rPr sz="3200" spc="-4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200" spc="-180" dirty="0">
                <a:solidFill>
                  <a:srgbClr val="FFFFFF"/>
                </a:solidFill>
                <a:latin typeface="Verdana"/>
                <a:cs typeface="Verdana"/>
              </a:rPr>
              <a:t>kurarlar.</a:t>
            </a:r>
            <a:endParaRPr sz="3200" dirty="0">
              <a:latin typeface="Verdana"/>
              <a:cs typeface="Verdana"/>
            </a:endParaRPr>
          </a:p>
          <a:p>
            <a:pPr marL="469900" indent="-457200" algn="ctr">
              <a:lnSpc>
                <a:spcPts val="3829"/>
              </a:lnSpc>
              <a:spcBef>
                <a:spcPts val="45"/>
              </a:spcBef>
              <a:buFont typeface="Wingdings"/>
              <a:buChar char=""/>
              <a:tabLst>
                <a:tab pos="469900" algn="l"/>
              </a:tabLst>
            </a:pPr>
            <a:r>
              <a:rPr sz="3200" spc="210" dirty="0">
                <a:solidFill>
                  <a:srgbClr val="FFFFFF"/>
                </a:solidFill>
                <a:latin typeface="Verdana"/>
                <a:cs typeface="Verdana"/>
              </a:rPr>
              <a:t>Madde </a:t>
            </a:r>
            <a:r>
              <a:rPr sz="3200" spc="-130" dirty="0">
                <a:solidFill>
                  <a:srgbClr val="FFFFFF"/>
                </a:solidFill>
                <a:latin typeface="Verdana"/>
                <a:cs typeface="Verdana"/>
              </a:rPr>
              <a:t>alışverişinde</a:t>
            </a:r>
            <a:r>
              <a:rPr sz="3200" spc="-7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200" spc="-130" dirty="0">
                <a:solidFill>
                  <a:srgbClr val="FFFFFF"/>
                </a:solidFill>
                <a:latin typeface="Verdana"/>
                <a:cs typeface="Verdana"/>
              </a:rPr>
              <a:t>bulunurlar.</a:t>
            </a:r>
            <a:endParaRPr sz="3200" dirty="0">
              <a:latin typeface="Verdana"/>
              <a:cs typeface="Verdana"/>
            </a:endParaRPr>
          </a:p>
          <a:p>
            <a:pPr marL="469900" indent="-457200" algn="ctr">
              <a:lnSpc>
                <a:spcPts val="3829"/>
              </a:lnSpc>
              <a:buFont typeface="Wingdings"/>
              <a:buChar char=""/>
              <a:tabLst>
                <a:tab pos="469900" algn="l"/>
              </a:tabLst>
            </a:pPr>
            <a:r>
              <a:rPr sz="3200" spc="-240" dirty="0">
                <a:solidFill>
                  <a:srgbClr val="FFFFFF"/>
                </a:solidFill>
                <a:latin typeface="Verdana"/>
                <a:cs typeface="Verdana"/>
              </a:rPr>
              <a:t>Sürekli </a:t>
            </a:r>
            <a:r>
              <a:rPr sz="3200" spc="-75" dirty="0">
                <a:solidFill>
                  <a:srgbClr val="FFFFFF"/>
                </a:solidFill>
                <a:latin typeface="Verdana"/>
                <a:cs typeface="Verdana"/>
              </a:rPr>
              <a:t>değişim</a:t>
            </a:r>
            <a:r>
              <a:rPr sz="3200" spc="-2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200" spc="-80" dirty="0">
                <a:solidFill>
                  <a:srgbClr val="FFFFFF"/>
                </a:solidFill>
                <a:latin typeface="Verdana"/>
                <a:cs typeface="Verdana"/>
              </a:rPr>
              <a:t>içindedirler.</a:t>
            </a:r>
            <a:endParaRPr sz="32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1724</TotalTime>
  <Words>1009</Words>
  <Application>Microsoft Macintosh PowerPoint</Application>
  <PresentationFormat>Geniş ekran</PresentationFormat>
  <Paragraphs>125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20" baseType="lpstr">
      <vt:lpstr>Arial</vt:lpstr>
      <vt:lpstr>Calibri</vt:lpstr>
      <vt:lpstr>Tahoma</vt:lpstr>
      <vt:lpstr>Times New Roman</vt:lpstr>
      <vt:lpstr>Verdana</vt:lpstr>
      <vt:lpstr>Wingdings</vt:lpstr>
      <vt:lpstr>Office Theme</vt:lpstr>
      <vt:lpstr>GENEL MİKROBİYOLOJİ</vt:lpstr>
      <vt:lpstr>TARİHSEL GELİŞİM</vt:lpstr>
      <vt:lpstr>TARİHSEL GELİŞİM</vt:lpstr>
      <vt:lpstr>TARİHSEL GELİŞİM</vt:lpstr>
      <vt:lpstr>TARİHSEL GELİŞİM</vt:lpstr>
      <vt:lpstr>TARİHSEL GELİŞİM</vt:lpstr>
      <vt:lpstr>BİLİMSEL ARAŞTIRMALARDA TÜMDENGELİM METODU</vt:lpstr>
      <vt:lpstr>MİKROBİYOLOJİ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GENEL MİKROBİYOLOJİ</dc:title>
  <dc:creator>Bil-1</dc:creator>
  <cp:lastModifiedBy>Özgür Tecer</cp:lastModifiedBy>
  <cp:revision>37</cp:revision>
  <dcterms:created xsi:type="dcterms:W3CDTF">2018-10-03T06:26:28Z</dcterms:created>
  <dcterms:modified xsi:type="dcterms:W3CDTF">2019-12-13T09:20:27Z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2018-10-03T00:00:00Z</vt:filetime>
  </property>
</Properties>
</file>