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9" r:id="rId8"/>
    <p:sldId id="261" r:id="rId9"/>
    <p:sldId id="262" r:id="rId10"/>
    <p:sldId id="279" r:id="rId11"/>
    <p:sldId id="281" r:id="rId12"/>
    <p:sldId id="282" r:id="rId13"/>
    <p:sldId id="278" r:id="rId14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3"/>
    <p:restoredTop sz="93077"/>
  </p:normalViewPr>
  <p:slideViewPr>
    <p:cSldViewPr>
      <p:cViewPr varScale="1">
        <p:scale>
          <a:sx n="59" d="100"/>
          <a:sy n="59" d="100"/>
        </p:scale>
        <p:origin x="102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F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1754" y="1332483"/>
            <a:ext cx="442849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502" y="2147223"/>
            <a:ext cx="11501120" cy="14757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F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btecer@ankara.edu.t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71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4881" y="1415897"/>
            <a:ext cx="8597265" cy="1319530"/>
          </a:xfrm>
          <a:custGeom>
            <a:avLst/>
            <a:gdLst/>
            <a:ahLst/>
            <a:cxnLst/>
            <a:rect l="l" t="t" r="r" b="b"/>
            <a:pathLst>
              <a:path w="8597265" h="1319530">
                <a:moveTo>
                  <a:pt x="0" y="219862"/>
                </a:moveTo>
                <a:lnTo>
                  <a:pt x="4466" y="175552"/>
                </a:lnTo>
                <a:lnTo>
                  <a:pt x="17277" y="134281"/>
                </a:lnTo>
                <a:lnTo>
                  <a:pt x="37548" y="96935"/>
                </a:lnTo>
                <a:lnTo>
                  <a:pt x="64396" y="64396"/>
                </a:lnTo>
                <a:lnTo>
                  <a:pt x="96935" y="37549"/>
                </a:lnTo>
                <a:lnTo>
                  <a:pt x="134281" y="17277"/>
                </a:lnTo>
                <a:lnTo>
                  <a:pt x="175552" y="4466"/>
                </a:lnTo>
                <a:lnTo>
                  <a:pt x="219862" y="0"/>
                </a:lnTo>
                <a:lnTo>
                  <a:pt x="8376814" y="0"/>
                </a:lnTo>
                <a:lnTo>
                  <a:pt x="8421122" y="4466"/>
                </a:lnTo>
                <a:lnTo>
                  <a:pt x="8462392" y="17277"/>
                </a:lnTo>
                <a:lnTo>
                  <a:pt x="8499738" y="37549"/>
                </a:lnTo>
                <a:lnTo>
                  <a:pt x="8532277" y="64396"/>
                </a:lnTo>
                <a:lnTo>
                  <a:pt x="8559124" y="96935"/>
                </a:lnTo>
                <a:lnTo>
                  <a:pt x="8579396" y="134281"/>
                </a:lnTo>
                <a:lnTo>
                  <a:pt x="8592207" y="175552"/>
                </a:lnTo>
                <a:lnTo>
                  <a:pt x="8596674" y="219862"/>
                </a:lnTo>
                <a:lnTo>
                  <a:pt x="8596674" y="1099310"/>
                </a:lnTo>
                <a:lnTo>
                  <a:pt x="8592207" y="1143621"/>
                </a:lnTo>
                <a:lnTo>
                  <a:pt x="8579396" y="1184893"/>
                </a:lnTo>
                <a:lnTo>
                  <a:pt x="8559124" y="1222241"/>
                </a:lnTo>
                <a:lnTo>
                  <a:pt x="8532277" y="1254781"/>
                </a:lnTo>
                <a:lnTo>
                  <a:pt x="8499738" y="1281630"/>
                </a:lnTo>
                <a:lnTo>
                  <a:pt x="8462392" y="1301902"/>
                </a:lnTo>
                <a:lnTo>
                  <a:pt x="8421122" y="1314713"/>
                </a:lnTo>
                <a:lnTo>
                  <a:pt x="8376814" y="1319180"/>
                </a:lnTo>
                <a:lnTo>
                  <a:pt x="219862" y="1319180"/>
                </a:lnTo>
                <a:lnTo>
                  <a:pt x="175552" y="1314713"/>
                </a:lnTo>
                <a:lnTo>
                  <a:pt x="134281" y="1301902"/>
                </a:lnTo>
                <a:lnTo>
                  <a:pt x="96935" y="1281630"/>
                </a:lnTo>
                <a:lnTo>
                  <a:pt x="64396" y="1254781"/>
                </a:lnTo>
                <a:lnTo>
                  <a:pt x="37548" y="1222241"/>
                </a:lnTo>
                <a:lnTo>
                  <a:pt x="17277" y="1184893"/>
                </a:lnTo>
                <a:lnTo>
                  <a:pt x="4466" y="1143621"/>
                </a:lnTo>
                <a:lnTo>
                  <a:pt x="0" y="1099310"/>
                </a:lnTo>
                <a:lnTo>
                  <a:pt x="0" y="219862"/>
                </a:lnTo>
                <a:close/>
              </a:path>
            </a:pathLst>
          </a:custGeom>
          <a:ln w="12700">
            <a:solidFill>
              <a:srgbClr val="FE8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1466" y="1602231"/>
            <a:ext cx="846033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225" dirty="0">
                <a:solidFill>
                  <a:srgbClr val="92D050"/>
                </a:solidFill>
              </a:rPr>
              <a:t>GENEL</a:t>
            </a:r>
            <a:r>
              <a:rPr sz="5500" spc="-465" dirty="0">
                <a:solidFill>
                  <a:srgbClr val="92D050"/>
                </a:solidFill>
              </a:rPr>
              <a:t> </a:t>
            </a:r>
            <a:r>
              <a:rPr sz="5500" spc="-280" dirty="0">
                <a:solidFill>
                  <a:srgbClr val="92D050"/>
                </a:solidFill>
              </a:rPr>
              <a:t>MİKROBİYOLOJİ</a:t>
            </a:r>
            <a:endParaRPr sz="5500" dirty="0"/>
          </a:p>
        </p:txBody>
      </p:sp>
      <p:sp>
        <p:nvSpPr>
          <p:cNvPr id="6" name="object 6"/>
          <p:cNvSpPr txBox="1"/>
          <p:nvPr/>
        </p:nvSpPr>
        <p:spPr>
          <a:xfrm>
            <a:off x="3263191" y="3698976"/>
            <a:ext cx="5709159" cy="246507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70"/>
              </a:spcBef>
            </a:pPr>
            <a:r>
              <a:rPr sz="3600" spc="-175" dirty="0">
                <a:solidFill>
                  <a:srgbClr val="FFFFFF"/>
                </a:solidFill>
                <a:latin typeface="Verdana"/>
                <a:cs typeface="Verdana"/>
              </a:rPr>
              <a:t>NİLGÜN </a:t>
            </a:r>
            <a:r>
              <a:rPr sz="3600" spc="-215" dirty="0">
                <a:solidFill>
                  <a:srgbClr val="FFFFFF"/>
                </a:solidFill>
                <a:latin typeface="Verdana"/>
                <a:cs typeface="Verdana"/>
              </a:rPr>
              <a:t>BAŞAK</a:t>
            </a:r>
            <a:r>
              <a:rPr sz="36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60" dirty="0">
                <a:solidFill>
                  <a:srgbClr val="FFFFFF"/>
                </a:solidFill>
                <a:latin typeface="Verdana"/>
                <a:cs typeface="Verdana"/>
              </a:rPr>
              <a:t>TECER</a:t>
            </a:r>
            <a:endParaRPr sz="3600" dirty="0"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200" spc="-105" dirty="0">
                <a:solidFill>
                  <a:srgbClr val="FFFFFF"/>
                </a:solidFill>
                <a:latin typeface="Verdana"/>
                <a:cs typeface="Verdana"/>
              </a:rPr>
              <a:t>ÖĞRETİM 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GÖREVLİSİ 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ANKARA</a:t>
            </a:r>
            <a:r>
              <a:rPr sz="22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80" dirty="0">
                <a:solidFill>
                  <a:srgbClr val="FFFFFF"/>
                </a:solidFill>
                <a:latin typeface="Verdana"/>
                <a:cs typeface="Verdana"/>
              </a:rPr>
              <a:t>ÜNİVERSİTESİ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KALECİK </a:t>
            </a:r>
            <a:r>
              <a:rPr sz="2200" spc="-190" dirty="0">
                <a:solidFill>
                  <a:srgbClr val="FFFFFF"/>
                </a:solidFill>
                <a:latin typeface="Verdana"/>
                <a:cs typeface="Verdana"/>
              </a:rPr>
              <a:t>MESLEK</a:t>
            </a:r>
            <a:r>
              <a:rPr sz="2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YÜKSEKOKULU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E-posta: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nbtecer@ankara.edu.tr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D348861D-B282-B74E-986E-10AC6F88CC09}"/>
              </a:ext>
            </a:extLst>
          </p:cNvPr>
          <p:cNvSpPr txBox="1"/>
          <p:nvPr/>
        </p:nvSpPr>
        <p:spPr>
          <a:xfrm>
            <a:off x="3733800" y="11430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PROKARYOT HÜCRE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51DC54A-D27F-D44D-9423-FEAFB2FFDAA8}"/>
              </a:ext>
            </a:extLst>
          </p:cNvPr>
          <p:cNvSpPr txBox="1"/>
          <p:nvPr/>
        </p:nvSpPr>
        <p:spPr>
          <a:xfrm>
            <a:off x="590550" y="2362200"/>
            <a:ext cx="109347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FARKLI MORFOLOJİK ÖZELLİKLER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tr-TR" sz="2000" dirty="0">
                <a:solidFill>
                  <a:schemeClr val="bg1"/>
                </a:solidFill>
              </a:rPr>
              <a:t>Zarla çevrili çekirdek, mitokondri, kloroplast, </a:t>
            </a:r>
            <a:r>
              <a:rPr lang="tr-TR" sz="2000" dirty="0" err="1">
                <a:solidFill>
                  <a:schemeClr val="bg1"/>
                </a:solidFill>
              </a:rPr>
              <a:t>endoplazmik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tr-TR" sz="2000" dirty="0" err="1">
                <a:solidFill>
                  <a:schemeClr val="bg1"/>
                </a:solidFill>
              </a:rPr>
              <a:t>retikulum</a:t>
            </a:r>
            <a:r>
              <a:rPr lang="tr-TR" sz="2000" dirty="0">
                <a:solidFill>
                  <a:schemeClr val="bg1"/>
                </a:solidFill>
              </a:rPr>
              <a:t>, </a:t>
            </a:r>
            <a:r>
              <a:rPr lang="tr-TR" sz="2000" dirty="0" err="1">
                <a:solidFill>
                  <a:schemeClr val="bg1"/>
                </a:solidFill>
              </a:rPr>
              <a:t>golgi</a:t>
            </a:r>
            <a:r>
              <a:rPr lang="tr-TR" sz="2000" dirty="0">
                <a:solidFill>
                  <a:schemeClr val="bg1"/>
                </a:solidFill>
              </a:rPr>
              <a:t> gibi </a:t>
            </a:r>
            <a:r>
              <a:rPr lang="tr-TR" sz="2000" dirty="0" err="1">
                <a:solidFill>
                  <a:schemeClr val="bg1"/>
                </a:solidFill>
              </a:rPr>
              <a:t>organelleri</a:t>
            </a:r>
            <a:r>
              <a:rPr lang="tr-TR" sz="2000" dirty="0">
                <a:solidFill>
                  <a:schemeClr val="bg1"/>
                </a:solidFill>
              </a:rPr>
              <a:t> yoktur. Ribozom bütün bakterilerin temel </a:t>
            </a:r>
            <a:r>
              <a:rPr lang="tr-TR" sz="2000" dirty="0" err="1">
                <a:solidFill>
                  <a:schemeClr val="bg1"/>
                </a:solidFill>
              </a:rPr>
              <a:t>organelidir</a:t>
            </a:r>
            <a:r>
              <a:rPr lang="tr-TR" sz="2000" dirty="0">
                <a:solidFill>
                  <a:schemeClr val="bg1"/>
                </a:solidFill>
              </a:rPr>
              <a:t>. DNA, RNA, canlı hücre zarı ve sitoplazma yine bütün bakterilerin temel yapısını oluşturur.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SİTOPLAZMİK ZAR VE TAŞIMA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ZAR İŞLEVİ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BESİN TAŞINMASI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HÜCRE DUVARI (PEPTİDOGLUKAN YAPI-DIŞ ZAR)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3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D348861D-B282-B74E-986E-10AC6F88CC09}"/>
              </a:ext>
            </a:extLst>
          </p:cNvPr>
          <p:cNvSpPr txBox="1"/>
          <p:nvPr/>
        </p:nvSpPr>
        <p:spPr>
          <a:xfrm>
            <a:off x="3733800" y="1447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PROKARYOT HÜCRE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51DC54A-D27F-D44D-9423-FEAFB2FFDAA8}"/>
              </a:ext>
            </a:extLst>
          </p:cNvPr>
          <p:cNvSpPr txBox="1"/>
          <p:nvPr/>
        </p:nvSpPr>
        <p:spPr>
          <a:xfrm>
            <a:off x="1524000" y="2514600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HÜCRE YÜZEY YAPILARI (KAPSÜL-PİLİ)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HÜCRE İNKLÜZYONLARI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GAZ KESECEĞİ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ENDOSPOR OLUŞUMU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HAREKET (FLAGELLA)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TAKSİS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3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D348861D-B282-B74E-986E-10AC6F88CC09}"/>
              </a:ext>
            </a:extLst>
          </p:cNvPr>
          <p:cNvSpPr txBox="1"/>
          <p:nvPr/>
        </p:nvSpPr>
        <p:spPr>
          <a:xfrm>
            <a:off x="3733800" y="144780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ÖKARYOTİK HÜCRE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51DC54A-D27F-D44D-9423-FEAFB2FFDAA8}"/>
              </a:ext>
            </a:extLst>
          </p:cNvPr>
          <p:cNvSpPr txBox="1"/>
          <p:nvPr/>
        </p:nvSpPr>
        <p:spPr>
          <a:xfrm>
            <a:off x="647700" y="2514600"/>
            <a:ext cx="1082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ÇEKİRDEK </a:t>
            </a: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HÜCRE BÖLÜNMESİ (EN TEMEL FARK)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ORGANELLER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MİTOKONDRİ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HİDROJENEZOMLAR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KLOROPLAST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ENDOPLAZMİK RETİKULUM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GOLGİ KOMPLEKSİ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LİZOZOM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r-TR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HAREKET (MİKROTÜBÜLER, MİKROFLAMENTLER)</a:t>
            </a:r>
          </a:p>
          <a:p>
            <a:endParaRPr lang="tr-T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endParaRPr lang="tr-TR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FFF3414-D0E2-C842-9188-8D8B6F2198D5}"/>
              </a:ext>
            </a:extLst>
          </p:cNvPr>
          <p:cNvSpPr txBox="1"/>
          <p:nvPr/>
        </p:nvSpPr>
        <p:spPr>
          <a:xfrm>
            <a:off x="3886200" y="243840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solidFill>
                  <a:schemeClr val="bg1"/>
                </a:solidFill>
              </a:rPr>
              <a:t>TEŞEKKÜRLER...</a:t>
            </a:r>
          </a:p>
        </p:txBody>
      </p:sp>
    </p:spTree>
    <p:extLst>
      <p:ext uri="{BB962C8B-B14F-4D97-AF65-F5344CB8AC3E}">
        <p14:creationId xmlns:p14="http://schemas.microsoft.com/office/powerpoint/2010/main" val="296038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195" y="1829307"/>
            <a:ext cx="11133455" cy="39803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 algn="just">
              <a:lnSpc>
                <a:spcPct val="891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Mikroorganizmaların </a:t>
            </a:r>
            <a:r>
              <a:rPr sz="2200" spc="-85" dirty="0">
                <a:solidFill>
                  <a:srgbClr val="FFFFFF"/>
                </a:solidFill>
                <a:latin typeface="Verdana"/>
                <a:cs typeface="Verdana"/>
              </a:rPr>
              <a:t>varlığı </a:t>
            </a:r>
            <a:r>
              <a:rPr sz="2200" spc="70" dirty="0">
                <a:solidFill>
                  <a:srgbClr val="FFFFFF"/>
                </a:solidFill>
                <a:latin typeface="Verdana"/>
                <a:cs typeface="Verdana"/>
              </a:rPr>
              <a:t>ancak </a:t>
            </a:r>
            <a:r>
              <a:rPr sz="2200" spc="-95" dirty="0">
                <a:solidFill>
                  <a:srgbClr val="FFFFFF"/>
                </a:solidFill>
                <a:latin typeface="Verdana"/>
                <a:cs typeface="Verdana"/>
              </a:rPr>
              <a:t>mikroskobun </a:t>
            </a:r>
            <a:r>
              <a:rPr sz="2200" spc="-130" dirty="0">
                <a:solidFill>
                  <a:srgbClr val="FFFFFF"/>
                </a:solidFill>
                <a:latin typeface="Verdana"/>
                <a:cs typeface="Verdana"/>
              </a:rPr>
              <a:t>keşfi </a:t>
            </a:r>
            <a:r>
              <a:rPr sz="2200" spc="-75" dirty="0">
                <a:solidFill>
                  <a:srgbClr val="FFFFFF"/>
                </a:solidFill>
                <a:latin typeface="Verdana"/>
                <a:cs typeface="Verdana"/>
              </a:rPr>
              <a:t>ile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ortaya </a:t>
            </a:r>
            <a:r>
              <a:rPr sz="2200" spc="-105" dirty="0">
                <a:solidFill>
                  <a:srgbClr val="FFFFFF"/>
                </a:solidFill>
                <a:latin typeface="Verdana"/>
                <a:cs typeface="Verdana"/>
              </a:rPr>
              <a:t>konulmuş 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ve  </a:t>
            </a:r>
            <a:r>
              <a:rPr sz="2200" spc="45" dirty="0">
                <a:solidFill>
                  <a:srgbClr val="FFFFFF"/>
                </a:solidFill>
                <a:latin typeface="Verdana"/>
                <a:cs typeface="Verdana"/>
              </a:rPr>
              <a:t>bundan </a:t>
            </a: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sonra </a:t>
            </a: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önemli </a:t>
            </a:r>
            <a:r>
              <a:rPr sz="2200" spc="-50" dirty="0">
                <a:solidFill>
                  <a:srgbClr val="FFFFFF"/>
                </a:solidFill>
                <a:latin typeface="Verdana"/>
                <a:cs typeface="Verdana"/>
              </a:rPr>
              <a:t>mesafeler </a:t>
            </a:r>
            <a:r>
              <a:rPr sz="2200" spc="-95" dirty="0">
                <a:solidFill>
                  <a:srgbClr val="FFFFFF"/>
                </a:solidFill>
                <a:latin typeface="Verdana"/>
                <a:cs typeface="Verdana"/>
              </a:rPr>
              <a:t>kaydedilmiştir. </a:t>
            </a:r>
            <a:r>
              <a:rPr sz="2200" spc="-150" dirty="0">
                <a:solidFill>
                  <a:srgbClr val="FFFFFF"/>
                </a:solidFill>
                <a:latin typeface="Verdana"/>
                <a:cs typeface="Verdana"/>
              </a:rPr>
              <a:t>«Mikroskop» 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kelimesi </a:t>
            </a:r>
            <a:r>
              <a:rPr sz="2200" spc="-180" dirty="0">
                <a:solidFill>
                  <a:srgbClr val="FFFFFF"/>
                </a:solidFill>
                <a:latin typeface="Verdana"/>
                <a:cs typeface="Verdana"/>
              </a:rPr>
              <a:t>ilk </a:t>
            </a:r>
            <a:r>
              <a:rPr sz="2200" spc="-105" dirty="0">
                <a:solidFill>
                  <a:srgbClr val="FFFFFF"/>
                </a:solidFill>
                <a:latin typeface="Verdana"/>
                <a:cs typeface="Verdana"/>
              </a:rPr>
              <a:t>kez 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1625 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yılında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45" dirty="0" err="1">
                <a:solidFill>
                  <a:srgbClr val="FFFFFF"/>
                </a:solidFill>
                <a:latin typeface="Verdana"/>
                <a:cs typeface="Verdana"/>
              </a:rPr>
              <a:t>kullanılmıştır</a:t>
            </a:r>
            <a:r>
              <a:rPr sz="2200" spc="-145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tr-TR" sz="2200" spc="-14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41300" marR="5080" indent="-228600" algn="just">
              <a:lnSpc>
                <a:spcPct val="891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endParaRPr sz="3750" dirty="0">
              <a:latin typeface="Times New Roman"/>
              <a:cs typeface="Times New Roman"/>
            </a:endParaRPr>
          </a:p>
          <a:p>
            <a:pPr marL="241300" marR="5715" indent="-228600" algn="just">
              <a:lnSpc>
                <a:spcPts val="2400"/>
              </a:lnSpc>
              <a:buFont typeface="Arial"/>
              <a:buChar char="•"/>
              <a:tabLst>
                <a:tab pos="241300" algn="l"/>
              </a:tabLst>
            </a:pPr>
            <a:r>
              <a:rPr sz="2200" b="1" spc="-195" dirty="0">
                <a:solidFill>
                  <a:srgbClr val="FFFFFF"/>
                </a:solidFill>
                <a:latin typeface="Verdana"/>
                <a:cs typeface="Verdana"/>
              </a:rPr>
              <a:t>Antony </a:t>
            </a:r>
            <a:r>
              <a:rPr sz="2200" b="1" spc="-155" dirty="0">
                <a:solidFill>
                  <a:srgbClr val="FFFFFF"/>
                </a:solidFill>
                <a:latin typeface="Verdana"/>
                <a:cs typeface="Verdana"/>
              </a:rPr>
              <a:t>van </a:t>
            </a:r>
            <a:r>
              <a:rPr sz="2200" b="1" spc="-190" dirty="0">
                <a:solidFill>
                  <a:srgbClr val="FFFFFF"/>
                </a:solidFill>
                <a:latin typeface="Verdana"/>
                <a:cs typeface="Verdana"/>
              </a:rPr>
              <a:t>Leeuwenhoek </a:t>
            </a:r>
            <a:r>
              <a:rPr sz="2200" b="1" spc="-320" dirty="0">
                <a:solidFill>
                  <a:srgbClr val="FFFFFF"/>
                </a:solidFill>
                <a:latin typeface="Verdana"/>
                <a:cs typeface="Verdana"/>
              </a:rPr>
              <a:t>(1632-1723) </a:t>
            </a:r>
            <a:r>
              <a:rPr sz="2200" spc="-120" dirty="0">
                <a:solidFill>
                  <a:srgbClr val="FFFFFF"/>
                </a:solidFill>
                <a:latin typeface="Verdana"/>
                <a:cs typeface="Verdana"/>
              </a:rPr>
              <a:t>mikroskobik </a:t>
            </a: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canlıları </a:t>
            </a:r>
            <a:r>
              <a:rPr sz="2200" spc="-105" dirty="0">
                <a:solidFill>
                  <a:srgbClr val="FFFFFF"/>
                </a:solidFill>
                <a:latin typeface="Verdana"/>
                <a:cs typeface="Verdana"/>
              </a:rPr>
              <a:t>mikroskop </a:t>
            </a:r>
            <a:r>
              <a:rPr sz="2200" spc="-5" dirty="0">
                <a:solidFill>
                  <a:srgbClr val="FFFFFF"/>
                </a:solidFill>
                <a:latin typeface="Verdana"/>
                <a:cs typeface="Verdana"/>
              </a:rPr>
              <a:t>altında  gören 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çizen</a:t>
            </a:r>
            <a:r>
              <a:rPr sz="2200" spc="-5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80" dirty="0">
                <a:solidFill>
                  <a:srgbClr val="FFFFFF"/>
                </a:solidFill>
                <a:latin typeface="Verdana"/>
                <a:cs typeface="Verdana"/>
              </a:rPr>
              <a:t>ilk </a:t>
            </a:r>
            <a:r>
              <a:rPr sz="2200" spc="-210" dirty="0" err="1">
                <a:solidFill>
                  <a:srgbClr val="FFFFFF"/>
                </a:solidFill>
                <a:latin typeface="Verdana"/>
                <a:cs typeface="Verdana"/>
              </a:rPr>
              <a:t>kişi</a:t>
            </a:r>
            <a:r>
              <a:rPr sz="2200" spc="-2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tr-TR" sz="2200" spc="-21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41300" marR="5715" indent="-228600" algn="just">
              <a:lnSpc>
                <a:spcPts val="2400"/>
              </a:lnSpc>
              <a:buFont typeface="Arial"/>
              <a:buChar char="•"/>
              <a:tabLst>
                <a:tab pos="241300" algn="l"/>
              </a:tabLst>
            </a:pPr>
            <a:endParaRPr lang="tr-TR" sz="2200" spc="-210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2700" marR="5715" algn="just">
              <a:lnSpc>
                <a:spcPts val="2400"/>
              </a:lnSpc>
              <a:spcBef>
                <a:spcPts val="45"/>
              </a:spcBef>
              <a:buClr>
                <a:srgbClr val="FFFFFF"/>
              </a:buClr>
              <a:tabLst>
                <a:tab pos="241300" algn="l"/>
              </a:tabLst>
            </a:pPr>
            <a:endParaRPr sz="2200" b="1" spc="-19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241300" marR="5715" indent="-228600" algn="just">
              <a:lnSpc>
                <a:spcPts val="2400"/>
              </a:lnSpc>
              <a:buFont typeface="Arial"/>
              <a:buChar char="•"/>
              <a:tabLst>
                <a:tab pos="241300" algn="l"/>
              </a:tabLst>
            </a:pPr>
            <a:r>
              <a:rPr sz="2200" b="1" spc="-240" dirty="0">
                <a:solidFill>
                  <a:srgbClr val="FFFFFF"/>
                </a:solidFill>
                <a:latin typeface="Verdana"/>
                <a:cs typeface="Verdana"/>
              </a:rPr>
              <a:t>Robert </a:t>
            </a:r>
            <a:r>
              <a:rPr sz="2200" b="1" spc="-145" dirty="0">
                <a:solidFill>
                  <a:srgbClr val="FFFFFF"/>
                </a:solidFill>
                <a:latin typeface="Verdana"/>
                <a:cs typeface="Verdana"/>
              </a:rPr>
              <a:t>Koch </a:t>
            </a:r>
            <a:r>
              <a:rPr sz="2200" b="1" spc="-320" dirty="0">
                <a:solidFill>
                  <a:srgbClr val="FFFFFF"/>
                </a:solidFill>
                <a:latin typeface="Verdana"/>
                <a:cs typeface="Verdana"/>
              </a:rPr>
              <a:t>(1843-1910) </a:t>
            </a:r>
            <a:r>
              <a:rPr sz="2200" spc="-75" dirty="0">
                <a:solidFill>
                  <a:srgbClr val="FFFFFF"/>
                </a:solidFill>
                <a:latin typeface="Verdana"/>
                <a:cs typeface="Verdana"/>
              </a:rPr>
              <a:t>mikroorganizmaları </a:t>
            </a: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saf </a:t>
            </a:r>
            <a:r>
              <a:rPr sz="2200" spc="40" dirty="0">
                <a:solidFill>
                  <a:srgbClr val="FFFFFF"/>
                </a:solidFill>
                <a:latin typeface="Verdana"/>
                <a:cs typeface="Verdana"/>
              </a:rPr>
              <a:t>halde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üretebilmek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için </a:t>
            </a: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katı  </a:t>
            </a:r>
            <a:r>
              <a:rPr sz="2200" spc="-90" dirty="0">
                <a:solidFill>
                  <a:srgbClr val="FFFFFF"/>
                </a:solidFill>
                <a:latin typeface="Verdana"/>
                <a:cs typeface="Verdana"/>
              </a:rPr>
              <a:t>besiyeri </a:t>
            </a:r>
            <a:r>
              <a:rPr sz="2200" spc="-140" dirty="0">
                <a:solidFill>
                  <a:srgbClr val="FFFFFF"/>
                </a:solidFill>
                <a:latin typeface="Verdana"/>
                <a:cs typeface="Verdana"/>
              </a:rPr>
              <a:t>geliştirmiş 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bunları </a:t>
            </a: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katı </a:t>
            </a:r>
            <a:r>
              <a:rPr sz="2200" spc="-50" dirty="0">
                <a:solidFill>
                  <a:srgbClr val="FFFFFF"/>
                </a:solidFill>
                <a:latin typeface="Verdana"/>
                <a:cs typeface="Verdana"/>
              </a:rPr>
              <a:t>besiyerinden </a:t>
            </a: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izole </a:t>
            </a:r>
            <a:r>
              <a:rPr sz="2200" spc="-150" dirty="0">
                <a:solidFill>
                  <a:srgbClr val="FFFFFF"/>
                </a:solidFill>
                <a:latin typeface="Verdana"/>
                <a:cs typeface="Verdana"/>
              </a:rPr>
              <a:t>etmiştir. </a:t>
            </a: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Bakterileri </a:t>
            </a:r>
            <a:r>
              <a:rPr sz="2200" spc="60" dirty="0">
                <a:solidFill>
                  <a:srgbClr val="FFFFFF"/>
                </a:solidFill>
                <a:latin typeface="Verdana"/>
                <a:cs typeface="Verdana"/>
              </a:rPr>
              <a:t>boyama  </a:t>
            </a: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tekniklerini 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verem </a:t>
            </a: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hastalığının </a:t>
            </a:r>
            <a:r>
              <a:rPr sz="2200" spc="15" dirty="0">
                <a:solidFill>
                  <a:srgbClr val="FFFFFF"/>
                </a:solidFill>
                <a:latin typeface="Verdana"/>
                <a:cs typeface="Verdana"/>
              </a:rPr>
              <a:t>nedeni 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olan </a:t>
            </a: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mikrobun </a:t>
            </a:r>
            <a:r>
              <a:rPr sz="2200" spc="15" dirty="0">
                <a:solidFill>
                  <a:srgbClr val="FFFFFF"/>
                </a:solidFill>
                <a:latin typeface="Verdana"/>
                <a:cs typeface="Verdana"/>
              </a:rPr>
              <a:t>(</a:t>
            </a:r>
            <a:r>
              <a:rPr sz="2200" i="1" spc="15" dirty="0">
                <a:solidFill>
                  <a:srgbClr val="FFFFFF"/>
                </a:solidFill>
                <a:latin typeface="Verdana"/>
                <a:cs typeface="Verdana"/>
              </a:rPr>
              <a:t>Mycobacterium  </a:t>
            </a:r>
            <a:r>
              <a:rPr sz="2200" i="1" spc="-80" dirty="0">
                <a:solidFill>
                  <a:srgbClr val="FFFFFF"/>
                </a:solidFill>
                <a:latin typeface="Verdana"/>
                <a:cs typeface="Verdana"/>
              </a:rPr>
              <a:t>tuberculosis) </a:t>
            </a:r>
            <a:r>
              <a:rPr sz="2200" i="1" spc="-114" dirty="0">
                <a:solidFill>
                  <a:srgbClr val="FFFFFF"/>
                </a:solidFill>
                <a:latin typeface="Verdana"/>
                <a:cs typeface="Verdana"/>
              </a:rPr>
              <a:t>özelliklerini</a:t>
            </a:r>
            <a:r>
              <a:rPr sz="2200" i="1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i="1" spc="-120" dirty="0">
                <a:solidFill>
                  <a:srgbClr val="FFFFFF"/>
                </a:solidFill>
                <a:latin typeface="Verdana"/>
                <a:cs typeface="Verdana"/>
              </a:rPr>
              <a:t>bulmuştur.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2967" y="917955"/>
            <a:ext cx="41890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34" dirty="0">
                <a:solidFill>
                  <a:srgbClr val="FFFFFF"/>
                </a:solidFill>
              </a:rPr>
              <a:t>TARİHSEL</a:t>
            </a:r>
            <a:r>
              <a:rPr spc="-345" dirty="0">
                <a:solidFill>
                  <a:srgbClr val="FFFFFF"/>
                </a:solidFill>
              </a:rPr>
              <a:t> GELİŞİM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653" y="2036571"/>
            <a:ext cx="11243945" cy="9582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41300" marR="5080" indent="-228600" algn="just">
              <a:lnSpc>
                <a:spcPct val="89100"/>
              </a:lnSpc>
              <a:spcBef>
                <a:spcPts val="385"/>
              </a:spcBef>
              <a:buFont typeface="Arial"/>
              <a:buChar char="•"/>
              <a:tabLst>
                <a:tab pos="241300" algn="l"/>
              </a:tabLst>
            </a:pPr>
            <a:r>
              <a:rPr sz="2200" b="1" spc="-270" dirty="0">
                <a:solidFill>
                  <a:srgbClr val="FFFFFF"/>
                </a:solidFill>
                <a:latin typeface="Verdana"/>
                <a:cs typeface="Verdana"/>
              </a:rPr>
              <a:t>Louis </a:t>
            </a:r>
            <a:r>
              <a:rPr sz="2200" b="1" spc="-254" dirty="0">
                <a:solidFill>
                  <a:srgbClr val="FFFFFF"/>
                </a:solidFill>
                <a:latin typeface="Verdana"/>
                <a:cs typeface="Verdana"/>
              </a:rPr>
              <a:t>Pasteur </a:t>
            </a:r>
            <a:r>
              <a:rPr sz="2200" b="1" spc="-320" dirty="0">
                <a:solidFill>
                  <a:srgbClr val="FFFFFF"/>
                </a:solidFill>
                <a:latin typeface="Verdana"/>
                <a:cs typeface="Verdana"/>
              </a:rPr>
              <a:t>(1822-1895)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şarap 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biranın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bozulma </a:t>
            </a:r>
            <a:r>
              <a:rPr sz="2200" spc="-45" dirty="0">
                <a:solidFill>
                  <a:srgbClr val="FFFFFF"/>
                </a:solidFill>
                <a:latin typeface="Verdana"/>
                <a:cs typeface="Verdana"/>
              </a:rPr>
              <a:t>nedenlerinin  </a:t>
            </a: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mikroorganizmalar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olduğunu, 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bunun </a:t>
            </a:r>
            <a:r>
              <a:rPr sz="2200" spc="160" dirty="0">
                <a:solidFill>
                  <a:srgbClr val="FFFFFF"/>
                </a:solidFill>
                <a:latin typeface="Verdana"/>
                <a:cs typeface="Verdana"/>
              </a:rPr>
              <a:t>da 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engellenmesi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için </a:t>
            </a: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ortamların 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mutlaka  </a:t>
            </a:r>
            <a:r>
              <a:rPr sz="2200" b="1" spc="-245" dirty="0">
                <a:solidFill>
                  <a:srgbClr val="FFFFFF"/>
                </a:solidFill>
                <a:latin typeface="Verdana"/>
                <a:cs typeface="Verdana"/>
              </a:rPr>
              <a:t>Pastörize </a:t>
            </a:r>
            <a:r>
              <a:rPr sz="2200" spc="-65" dirty="0">
                <a:solidFill>
                  <a:srgbClr val="FFFFFF"/>
                </a:solidFill>
                <a:latin typeface="Verdana"/>
                <a:cs typeface="Verdana"/>
              </a:rPr>
              <a:t>edilmesi </a:t>
            </a:r>
            <a:r>
              <a:rPr sz="2200" spc="-90" dirty="0">
                <a:solidFill>
                  <a:srgbClr val="FFFFFF"/>
                </a:solidFill>
                <a:latin typeface="Verdana"/>
                <a:cs typeface="Verdana"/>
              </a:rPr>
              <a:t>gerekliliğini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ortaya </a:t>
            </a: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koymuştur. </a:t>
            </a:r>
            <a:r>
              <a:rPr sz="2200" spc="-85" dirty="0">
                <a:solidFill>
                  <a:srgbClr val="FFFFFF"/>
                </a:solidFill>
                <a:latin typeface="Verdana"/>
                <a:cs typeface="Verdana"/>
              </a:rPr>
              <a:t>Kuduz </a:t>
            </a: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hastalığının</a:t>
            </a:r>
            <a:r>
              <a:rPr sz="2200" spc="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Verdana"/>
                <a:cs typeface="Verdana"/>
              </a:rPr>
              <a:t>mikrobunu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0253" y="2938779"/>
            <a:ext cx="49625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izole 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etmiş 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kuduz</a:t>
            </a:r>
            <a:r>
              <a:rPr sz="2200" spc="-5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40" dirty="0">
                <a:solidFill>
                  <a:srgbClr val="FFFFFF"/>
                </a:solidFill>
                <a:latin typeface="Verdana"/>
                <a:cs typeface="Verdana"/>
              </a:rPr>
              <a:t>aşısını </a:t>
            </a:r>
            <a:r>
              <a:rPr sz="2200" spc="-120" dirty="0">
                <a:solidFill>
                  <a:srgbClr val="FFFFFF"/>
                </a:solidFill>
                <a:latin typeface="Verdana"/>
                <a:cs typeface="Verdana"/>
              </a:rPr>
              <a:t>bulmuştur.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653" y="3801364"/>
            <a:ext cx="11243310" cy="6534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1300" marR="5080" indent="-228600">
              <a:lnSpc>
                <a:spcPts val="2300"/>
              </a:lnSpc>
              <a:spcBef>
                <a:spcPts val="459"/>
              </a:spcBef>
              <a:buFont typeface="Arial"/>
              <a:buChar char="•"/>
              <a:tabLst>
                <a:tab pos="240665" algn="l"/>
                <a:tab pos="241300" algn="l"/>
                <a:tab pos="8102600" algn="l"/>
              </a:tabLst>
            </a:pPr>
            <a:r>
              <a:rPr sz="2200" b="1" spc="-330" dirty="0">
                <a:solidFill>
                  <a:srgbClr val="FFFFFF"/>
                </a:solidFill>
                <a:latin typeface="Verdana"/>
                <a:cs typeface="Verdana"/>
              </a:rPr>
              <a:t>1889  </a:t>
            </a:r>
            <a:r>
              <a:rPr sz="2200" b="1" spc="-175" dirty="0">
                <a:solidFill>
                  <a:srgbClr val="FFFFFF"/>
                </a:solidFill>
                <a:latin typeface="Verdana"/>
                <a:cs typeface="Verdana"/>
              </a:rPr>
              <a:t>yılında  </a:t>
            </a:r>
            <a:r>
              <a:rPr sz="2200" b="1" spc="-120" dirty="0">
                <a:solidFill>
                  <a:srgbClr val="FFFFFF"/>
                </a:solidFill>
                <a:latin typeface="Verdana"/>
                <a:cs typeface="Verdana"/>
              </a:rPr>
              <a:t>Cohn </a:t>
            </a:r>
            <a:r>
              <a:rPr sz="2200" spc="-10" dirty="0">
                <a:solidFill>
                  <a:srgbClr val="FFFFFF"/>
                </a:solidFill>
                <a:latin typeface="Verdana"/>
                <a:cs typeface="Verdana"/>
              </a:rPr>
              <a:t>tarafından </a:t>
            </a:r>
            <a:r>
              <a:rPr sz="2200" spc="-160" dirty="0">
                <a:solidFill>
                  <a:srgbClr val="FFFFFF"/>
                </a:solidFill>
                <a:latin typeface="Verdana"/>
                <a:cs typeface="Verdana"/>
              </a:rPr>
              <a:t>süt</a:t>
            </a:r>
            <a:r>
              <a:rPr sz="2200" spc="-2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teknolojisinde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Verdana"/>
                <a:cs typeface="Verdana"/>
              </a:rPr>
              <a:t>bugünkü	</a:t>
            </a:r>
            <a:r>
              <a:rPr sz="2200" spc="50" dirty="0">
                <a:solidFill>
                  <a:srgbClr val="FFFFFF"/>
                </a:solidFill>
                <a:latin typeface="Verdana"/>
                <a:cs typeface="Verdana"/>
              </a:rPr>
              <a:t>anlamda </a:t>
            </a: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starter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olarak  </a:t>
            </a: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bakterilerin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Verdana"/>
                <a:cs typeface="Verdana"/>
              </a:rPr>
              <a:t>kullanımı</a:t>
            </a:r>
            <a:r>
              <a:rPr sz="2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gerçekleşmiş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ve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Verdana"/>
                <a:cs typeface="Verdana"/>
              </a:rPr>
              <a:t>yararlı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etkileri</a:t>
            </a:r>
            <a:r>
              <a:rPr sz="2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ortaya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Verdana"/>
                <a:cs typeface="Verdana"/>
              </a:rPr>
              <a:t>konmuştur.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6670" y="4956555"/>
            <a:ext cx="14046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25" dirty="0">
                <a:solidFill>
                  <a:srgbClr val="FFFFFF"/>
                </a:solidFill>
                <a:latin typeface="Verdana"/>
                <a:cs typeface="Verdana"/>
              </a:rPr>
              <a:t>yapılmıştır.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95284" y="4956555"/>
            <a:ext cx="15970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660" algn="l"/>
              </a:tabLst>
            </a:pP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2200" spc="-14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say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14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200" spc="114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05352" y="4956555"/>
            <a:ext cx="195897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bakteriyofajlar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1653" y="4956555"/>
            <a:ext cx="56413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965" indent="-227965">
              <a:lnSpc>
                <a:spcPts val="2520"/>
              </a:lnSpc>
              <a:spcBef>
                <a:spcPts val="100"/>
              </a:spcBef>
              <a:buFont typeface="Arial"/>
              <a:buChar char="•"/>
              <a:tabLst>
                <a:tab pos="227965" algn="l"/>
                <a:tab pos="241300" algn="l"/>
                <a:tab pos="1096010" algn="l"/>
                <a:tab pos="2203450" algn="l"/>
                <a:tab pos="2693670" algn="l"/>
                <a:tab pos="4040504" algn="l"/>
              </a:tabLst>
            </a:pPr>
            <a:r>
              <a:rPr sz="2200" b="1" spc="-330" dirty="0">
                <a:solidFill>
                  <a:srgbClr val="FFFFFF"/>
                </a:solidFill>
                <a:latin typeface="Verdana"/>
                <a:cs typeface="Verdana"/>
              </a:rPr>
              <a:t>1933	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yılında	</a:t>
            </a:r>
            <a:r>
              <a:rPr sz="2200" spc="-180" dirty="0">
                <a:solidFill>
                  <a:srgbClr val="FFFFFF"/>
                </a:solidFill>
                <a:latin typeface="Verdana"/>
                <a:cs typeface="Verdana"/>
              </a:rPr>
              <a:t>ilk	</a:t>
            </a:r>
            <a:r>
              <a:rPr sz="2200" b="1" spc="-204" dirty="0">
                <a:solidFill>
                  <a:srgbClr val="FFFFFF"/>
                </a:solidFill>
                <a:latin typeface="Verdana"/>
                <a:cs typeface="Verdana"/>
              </a:rPr>
              <a:t>elektron	</a:t>
            </a:r>
            <a:r>
              <a:rPr sz="2200" b="1" spc="-220" dirty="0">
                <a:solidFill>
                  <a:srgbClr val="FFFFFF"/>
                </a:solidFill>
                <a:latin typeface="Verdana"/>
                <a:cs typeface="Verdana"/>
              </a:rPr>
              <a:t>mikroskobu</a:t>
            </a:r>
            <a:endParaRPr sz="2200">
              <a:latin typeface="Verdana"/>
              <a:cs typeface="Verdana"/>
            </a:endParaRPr>
          </a:p>
          <a:p>
            <a:pPr marL="53975" algn="ctr">
              <a:lnSpc>
                <a:spcPts val="2520"/>
              </a:lnSpc>
            </a:pP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görüntülenmiş 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çalışmalar</a:t>
            </a:r>
            <a:r>
              <a:rPr sz="22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Verdana"/>
                <a:cs typeface="Verdana"/>
              </a:rPr>
              <a:t>yapılmıştır.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51998" y="799083"/>
            <a:ext cx="41890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34" dirty="0">
                <a:solidFill>
                  <a:srgbClr val="FFFFFF"/>
                </a:solidFill>
              </a:rPr>
              <a:t>TARİHSEL</a:t>
            </a:r>
            <a:r>
              <a:rPr spc="-345" dirty="0">
                <a:solidFill>
                  <a:srgbClr val="FFFFFF"/>
                </a:solidFill>
              </a:rPr>
              <a:t> GELİŞİM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2632" y="1195115"/>
            <a:ext cx="10841355" cy="12452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3100" spc="-40" dirty="0">
                <a:solidFill>
                  <a:srgbClr val="DF2E28"/>
                </a:solidFill>
                <a:latin typeface="Verdana"/>
                <a:cs typeface="Verdana"/>
              </a:rPr>
              <a:t>Abiyogenezis</a:t>
            </a:r>
            <a:r>
              <a:rPr sz="3100" spc="-240" dirty="0">
                <a:solidFill>
                  <a:srgbClr val="DF2E28"/>
                </a:solidFill>
                <a:latin typeface="Verdana"/>
                <a:cs typeface="Verdana"/>
              </a:rPr>
              <a:t> </a:t>
            </a:r>
            <a:r>
              <a:rPr sz="3100" spc="-220" dirty="0">
                <a:solidFill>
                  <a:srgbClr val="DF2E28"/>
                </a:solidFill>
                <a:latin typeface="Verdana"/>
                <a:cs typeface="Verdana"/>
              </a:rPr>
              <a:t>Teorisi</a:t>
            </a:r>
            <a:endParaRPr sz="3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(Canlı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Verdana"/>
                <a:cs typeface="Verdana"/>
              </a:rPr>
              <a:t>ile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10" dirty="0">
                <a:solidFill>
                  <a:srgbClr val="FFFFFF"/>
                </a:solidFill>
                <a:latin typeface="Verdana"/>
                <a:cs typeface="Verdana"/>
              </a:rPr>
              <a:t>başlamayan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canlılık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75" dirty="0">
                <a:solidFill>
                  <a:srgbClr val="FFFFFF"/>
                </a:solidFill>
                <a:latin typeface="Verdana"/>
                <a:cs typeface="Verdana"/>
              </a:rPr>
              <a:t>teorisi-Kendiliğinden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Verdana"/>
                <a:cs typeface="Verdana"/>
              </a:rPr>
              <a:t>oluş)</a:t>
            </a:r>
            <a:endParaRPr sz="2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70"/>
              </a:spcBef>
              <a:tabLst>
                <a:tab pos="1067435" algn="l"/>
                <a:tab pos="2406650" algn="l"/>
                <a:tab pos="3756025" algn="l"/>
                <a:tab pos="4917440" algn="l"/>
                <a:tab pos="5445125" algn="l"/>
                <a:tab pos="6448425" algn="l"/>
                <a:tab pos="7655559" algn="l"/>
                <a:tab pos="8505825" algn="l"/>
                <a:tab pos="9034145" algn="l"/>
              </a:tabLst>
            </a:pPr>
            <a:r>
              <a:rPr sz="2200" spc="210" dirty="0">
                <a:solidFill>
                  <a:srgbClr val="FFFFFF"/>
                </a:solidFill>
                <a:latin typeface="Verdana"/>
                <a:cs typeface="Verdana"/>
              </a:rPr>
              <a:t>Ca</a:t>
            </a:r>
            <a:r>
              <a:rPr sz="2200" spc="-6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-3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ı</a:t>
            </a:r>
            <a:r>
              <a:rPr sz="2200" spc="-22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ya</a:t>
            </a:r>
            <a:r>
              <a:rPr sz="2200" spc="1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ıl</a:t>
            </a:r>
            <a:r>
              <a:rPr sz="2200" spc="1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2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ı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-204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200" spc="-12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-8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200" spc="1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30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2200" spc="1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yol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1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2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1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bi</a:t>
            </a:r>
            <a:r>
              <a:rPr sz="2200" spc="-2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ar</a:t>
            </a:r>
            <a:r>
              <a:rPr sz="2200" spc="2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1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2200" spc="18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15" dirty="0">
                <a:solidFill>
                  <a:srgbClr val="FFFFFF"/>
                </a:solidFill>
                <a:latin typeface="Verdana"/>
                <a:cs typeface="Verdana"/>
              </a:rPr>
              <a:t>ge</a:t>
            </a:r>
            <a:r>
              <a:rPr sz="2200" spc="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-10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7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-5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200" spc="-4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2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2200" spc="2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200" spc="-6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ı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-25" dirty="0">
                <a:solidFill>
                  <a:srgbClr val="FFFFFF"/>
                </a:solidFill>
                <a:latin typeface="Verdana"/>
                <a:cs typeface="Verdana"/>
              </a:rPr>
              <a:t>bi</a:t>
            </a:r>
            <a:r>
              <a:rPr sz="2200" spc="-28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dirty="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sz="2200" spc="-11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200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200" spc="95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2200" spc="-20" dirty="0">
                <a:solidFill>
                  <a:srgbClr val="FFFFFF"/>
                </a:solidFill>
                <a:latin typeface="Verdana"/>
                <a:cs typeface="Verdana"/>
              </a:rPr>
              <a:t>ani</a:t>
            </a:r>
            <a:r>
              <a:rPr sz="2200" spc="-225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200" spc="-85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200" spc="75" dirty="0">
                <a:solidFill>
                  <a:srgbClr val="FFFFFF"/>
                </a:solidFill>
                <a:latin typeface="Verdana"/>
                <a:cs typeface="Verdana"/>
              </a:rPr>
              <a:t>aya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632" y="2320035"/>
            <a:ext cx="108419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80" dirty="0">
                <a:solidFill>
                  <a:srgbClr val="FFFFFF"/>
                </a:solidFill>
                <a:latin typeface="Verdana"/>
                <a:cs typeface="Verdana"/>
              </a:rPr>
              <a:t>dönüşmesini</a:t>
            </a:r>
            <a:r>
              <a:rPr sz="2200" spc="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</a:rPr>
              <a:t>açıklamaktadır.</a:t>
            </a:r>
            <a:r>
              <a:rPr sz="220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Çok</a:t>
            </a:r>
            <a:r>
              <a:rPr sz="2200" spc="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eskilere</a:t>
            </a:r>
            <a:r>
              <a:rPr sz="2200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kadar</a:t>
            </a:r>
            <a:r>
              <a:rPr sz="2200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uzanan</a:t>
            </a:r>
            <a:r>
              <a:rPr sz="2200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bu</a:t>
            </a:r>
            <a:r>
              <a:rPr sz="22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görüşün</a:t>
            </a:r>
            <a:r>
              <a:rPr sz="2200" spc="1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temeli</a:t>
            </a:r>
            <a:r>
              <a:rPr sz="22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canlıların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2632" y="2548635"/>
            <a:ext cx="108426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9070" algn="l"/>
              </a:tabLst>
            </a:pP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cansızlardan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meydana</a:t>
            </a:r>
            <a:r>
              <a:rPr sz="2200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geldiği</a:t>
            </a:r>
            <a:r>
              <a:rPr sz="22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Tahoma"/>
                <a:cs typeface="Tahoma"/>
              </a:rPr>
              <a:t>şeklindedir.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Örneğin; kurumuş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havuzda yağmurdan</a:t>
            </a:r>
            <a:r>
              <a:rPr sz="2200" spc="22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sonra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2632" y="2789427"/>
            <a:ext cx="108413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9794" algn="l"/>
                <a:tab pos="1980564" algn="l"/>
                <a:tab pos="2905125" algn="l"/>
                <a:tab pos="4039870" algn="l"/>
                <a:tab pos="5408295" algn="l"/>
                <a:tab pos="6553200" algn="l"/>
                <a:tab pos="7145655" algn="l"/>
                <a:tab pos="8114665" algn="l"/>
                <a:tab pos="9682480" algn="l"/>
              </a:tabLst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birçok	canlının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ortaya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çıkması,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çamurdan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kurbağa	ve	timsah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yavrularının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oluşması,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2632" y="3018027"/>
            <a:ext cx="108413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80325" algn="l"/>
              </a:tabLst>
            </a:pP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yaprağın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üzerindeki çiğ damlalarından meydana</a:t>
            </a:r>
            <a:r>
              <a:rPr sz="2200" spc="3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gelmesi</a:t>
            </a:r>
            <a:r>
              <a:rPr sz="22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gibi.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Kendiliğinden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oluş ile</a:t>
            </a:r>
            <a:r>
              <a:rPr sz="22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ilgili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2632" y="3258820"/>
            <a:ext cx="108394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57690" algn="l"/>
              </a:tabLst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bu</a:t>
            </a:r>
            <a:r>
              <a:rPr sz="2200" spc="2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örneklerde</a:t>
            </a:r>
            <a:r>
              <a:rPr sz="2200" spc="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canlılığı</a:t>
            </a:r>
            <a:r>
              <a:rPr sz="2200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oluşturan</a:t>
            </a:r>
            <a:r>
              <a:rPr sz="2200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canlılık</a:t>
            </a:r>
            <a:r>
              <a:rPr sz="2200" spc="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ile</a:t>
            </a:r>
            <a:r>
              <a:rPr sz="2200" spc="2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ilgili</a:t>
            </a:r>
            <a:r>
              <a:rPr sz="2200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olayları</a:t>
            </a:r>
            <a:r>
              <a:rPr sz="2200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yönetti</a:t>
            </a:r>
            <a:r>
              <a:rPr sz="2200" spc="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varsayılan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bir aktif</a:t>
            </a:r>
            <a:r>
              <a:rPr sz="2200" spc="-2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2632" y="3487420"/>
            <a:ext cx="108407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1370" algn="l"/>
                <a:tab pos="2023110" algn="l"/>
                <a:tab pos="3709670" algn="l"/>
                <a:tab pos="4881245" algn="l"/>
                <a:tab pos="5884545" algn="l"/>
                <a:tab pos="7240905" algn="l"/>
                <a:tab pos="8845550" algn="l"/>
                <a:tab pos="10118725" algn="l"/>
              </a:tabLst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özün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varlığına	inanılıyordu.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Örneğin	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Aristo;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döllenmiş	yumurtada,	çamurun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içinde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632" y="3731259"/>
            <a:ext cx="108400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8080" algn="l"/>
                <a:tab pos="1831975" algn="l"/>
                <a:tab pos="2573655" algn="l"/>
                <a:tab pos="3484245" algn="l"/>
                <a:tab pos="5095875" algn="l"/>
                <a:tab pos="6642734" algn="l"/>
                <a:tab pos="8817610" algn="l"/>
                <a:tab pos="9524365" algn="l"/>
                <a:tab pos="10208260" algn="l"/>
                <a:tab pos="10638790" algn="l"/>
              </a:tabLst>
            </a:pP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buluna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kt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f	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ö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ü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anlı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lu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şt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duğ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s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anılı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abi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il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ö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kt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f	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ö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z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iş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2632" y="3959859"/>
            <a:ext cx="108432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5575" algn="l"/>
              </a:tabLst>
            </a:pP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yapabilme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yeteneği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idi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ve uygun koşullar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olduğu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zaman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canlıyı meydana getiriyordu.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Bu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2632" y="4200651"/>
            <a:ext cx="108419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9715" algn="l"/>
              </a:tabLst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görüşlerde	gerçeklerin</a:t>
            </a:r>
            <a:r>
              <a:rPr sz="2200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değil,</a:t>
            </a:r>
            <a:r>
              <a:rPr sz="2200" spc="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sonuçların</a:t>
            </a:r>
            <a:r>
              <a:rPr sz="2200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açıklanmaya</a:t>
            </a:r>
            <a:r>
              <a:rPr sz="2200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çalışıldığı</a:t>
            </a:r>
            <a:r>
              <a:rPr sz="2200" spc="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görüldü.</a:t>
            </a:r>
            <a:r>
              <a:rPr sz="2200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Zamanla</a:t>
            </a:r>
            <a:r>
              <a:rPr sz="2200" spc="1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olaya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2632" y="4429251"/>
            <a:ext cx="24847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daha bilimsel</a:t>
            </a:r>
            <a:r>
              <a:rPr sz="2200" spc="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olarak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1156" y="4429251"/>
            <a:ext cx="81737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yaklaşan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biyologlar 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farklı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düşünmeye </a:t>
            </a:r>
            <a:r>
              <a:rPr sz="2200" spc="-40" dirty="0">
                <a:solidFill>
                  <a:srgbClr val="FFFFFF"/>
                </a:solidFill>
                <a:latin typeface="Tahoma"/>
                <a:cs typeface="Tahoma"/>
              </a:rPr>
              <a:t>başladılar.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Örneğin;</a:t>
            </a:r>
            <a:r>
              <a:rPr sz="2200" spc="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kurtların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2632" y="4670044"/>
            <a:ext cx="24479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çürümekte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olan</a:t>
            </a:r>
            <a:r>
              <a:rPr sz="2200" spc="-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ölü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99790" y="4670044"/>
            <a:ext cx="818388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organizmalardan</a:t>
            </a:r>
            <a:r>
              <a:rPr sz="2200" spc="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ve</a:t>
            </a:r>
            <a:r>
              <a:rPr sz="2200" spc="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pisliklerden</a:t>
            </a:r>
            <a:r>
              <a:rPr sz="2200" spc="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meydana</a:t>
            </a:r>
            <a:r>
              <a:rPr sz="2200" spc="2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geldiğine</a:t>
            </a:r>
            <a:r>
              <a:rPr sz="2200" spc="2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inanılırken</a:t>
            </a:r>
            <a:r>
              <a:rPr sz="2200" spc="2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bu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2632" y="4898644"/>
            <a:ext cx="39592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0630" algn="l"/>
                <a:tab pos="2858135" algn="l"/>
              </a:tabLst>
            </a:pP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inan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ş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r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me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ba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ş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land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84698" y="4898644"/>
            <a:ext cx="64998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5010" algn="l"/>
                <a:tab pos="1962785" algn="l"/>
                <a:tab pos="3337560" algn="l"/>
                <a:tab pos="4391025" algn="l"/>
                <a:tab pos="5390515" algn="l"/>
              </a:tabLst>
            </a:pP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ç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k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pl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a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et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lu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ş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ur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rın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2632" y="5139435"/>
            <a:ext cx="108419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9825" algn="l"/>
                <a:tab pos="2319655" algn="l"/>
                <a:tab pos="3545204" algn="l"/>
                <a:tab pos="4705350" algn="l"/>
                <a:tab pos="5878195" algn="l"/>
                <a:tab pos="7408545" algn="l"/>
                <a:tab pos="8597900" algn="l"/>
                <a:tab pos="9821545" algn="l"/>
              </a:tabLst>
            </a:pP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bunları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ü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z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rind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ç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ş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k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ur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a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bı</a:t>
            </a:r>
            <a:r>
              <a:rPr sz="2200" spc="-5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s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ek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en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lu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şt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uğ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so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ç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çı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ıldı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2632" y="5368035"/>
            <a:ext cx="1084326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88809" algn="l"/>
              </a:tabLst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Böylece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doğruluğu deneylerle</a:t>
            </a:r>
            <a:r>
              <a:rPr sz="2200" spc="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gösterilmeyen</a:t>
            </a:r>
            <a:r>
              <a:rPr sz="22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inançların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değersiz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olduğu fikri gelişti.</a:t>
            </a:r>
            <a:r>
              <a:rPr sz="2200" spc="6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Bu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2632" y="5608827"/>
            <a:ext cx="919416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0095" algn="l"/>
                <a:tab pos="1341120" algn="l"/>
                <a:tab pos="2599055" algn="l"/>
                <a:tab pos="3321050" algn="l"/>
                <a:tab pos="4365625" algn="l"/>
                <a:tab pos="5139690" algn="l"/>
                <a:tab pos="6075045" algn="l"/>
                <a:tab pos="6901815" algn="l"/>
                <a:tab pos="8375015" algn="l"/>
              </a:tabLst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teo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19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ü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zy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ıld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ünl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ü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z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bili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ada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Lo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ui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s	</a:t>
            </a:r>
            <a:r>
              <a:rPr sz="2200" spc="-6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te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r'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ü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4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ığ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97794" y="5608827"/>
            <a:ext cx="128524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deneylerle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17544" y="6130035"/>
            <a:ext cx="17659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0290" algn="l"/>
              </a:tabLst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la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k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ih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2632" y="5837427"/>
            <a:ext cx="8802370" cy="9220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7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tamamen çürütüldü. 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Pasteur, 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vardığı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sonucu 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şu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cümle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ile</a:t>
            </a:r>
            <a:r>
              <a:rPr sz="2200" spc="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özetledi:</a:t>
            </a:r>
            <a:endParaRPr sz="2200">
              <a:latin typeface="Tahoma"/>
              <a:cs typeface="Tahoma"/>
            </a:endParaRPr>
          </a:p>
          <a:p>
            <a:pPr marL="25400" marR="5080" indent="-12700">
              <a:lnSpc>
                <a:spcPct val="80000"/>
              </a:lnSpc>
              <a:spcBef>
                <a:spcPts val="360"/>
              </a:spcBef>
              <a:buFont typeface="Arial"/>
              <a:buChar char="•"/>
              <a:tabLst>
                <a:tab pos="240665" algn="l"/>
                <a:tab pos="241300" algn="l"/>
                <a:tab pos="1430655" algn="l"/>
                <a:tab pos="3090545" algn="l"/>
                <a:tab pos="4060190" algn="l"/>
                <a:tab pos="6259195" algn="l"/>
                <a:tab pos="7323455" algn="l"/>
                <a:tab pos="8162290" algn="l"/>
              </a:tabLst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"C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z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dd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ri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2200" spc="-3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spc="-45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t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lu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şt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abil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ğ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iddia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ar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ı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k	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  </a:t>
            </a:r>
            <a:r>
              <a:rPr sz="2200" spc="-35" dirty="0">
                <a:solidFill>
                  <a:srgbClr val="FFFFFF"/>
                </a:solidFill>
                <a:latin typeface="Tahoma"/>
                <a:cs typeface="Tahoma"/>
              </a:rPr>
              <a:t>gömülmüştür."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072483" y="567434"/>
            <a:ext cx="41890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34" dirty="0">
                <a:solidFill>
                  <a:srgbClr val="FFFFFF"/>
                </a:solidFill>
              </a:rPr>
              <a:t>TARİHSEL</a:t>
            </a:r>
            <a:r>
              <a:rPr spc="-345" dirty="0">
                <a:solidFill>
                  <a:srgbClr val="FFFFFF"/>
                </a:solidFill>
              </a:rPr>
              <a:t> GELİŞİM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pc="-105" dirty="0"/>
              <a:t>Biyogenezis</a:t>
            </a:r>
            <a:r>
              <a:rPr spc="-240" dirty="0"/>
              <a:t> </a:t>
            </a:r>
            <a:r>
              <a:rPr spc="-220" dirty="0"/>
              <a:t>Teorisi</a:t>
            </a: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CANLIDAN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OLUŞ</a:t>
            </a:r>
            <a:endParaRPr sz="2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65"/>
              </a:spcBef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Mikroskobun</a:t>
            </a:r>
            <a:r>
              <a:rPr sz="22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icadı,</a:t>
            </a:r>
            <a:r>
              <a:rPr sz="22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canlıların</a:t>
            </a:r>
            <a:r>
              <a:rPr sz="2200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oluşumu</a:t>
            </a:r>
            <a:r>
              <a:rPr sz="2200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ile</a:t>
            </a:r>
            <a:r>
              <a:rPr sz="2200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ilgili</a:t>
            </a:r>
            <a:r>
              <a:rPr sz="2200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görüşlerde</a:t>
            </a:r>
            <a:r>
              <a:rPr sz="2200" spc="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yeni</a:t>
            </a:r>
            <a:r>
              <a:rPr sz="22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bir</a:t>
            </a:r>
            <a:r>
              <a:rPr sz="22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çağ</a:t>
            </a:r>
            <a:r>
              <a:rPr sz="2200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açtı.</a:t>
            </a:r>
            <a:r>
              <a:rPr sz="22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Gözle</a:t>
            </a:r>
            <a:r>
              <a:rPr sz="2200" spc="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görülmeyen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4502" y="3502659"/>
            <a:ext cx="114998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40330" algn="l"/>
                <a:tab pos="3155950" algn="l"/>
                <a:tab pos="4587240" algn="l"/>
                <a:tab pos="6049010" algn="l"/>
                <a:tab pos="6821170" algn="l"/>
                <a:tab pos="7458075" algn="l"/>
                <a:tab pos="7910830" algn="l"/>
                <a:tab pos="8671560" algn="l"/>
                <a:tab pos="9330690" algn="l"/>
                <a:tab pos="10320020" algn="l"/>
              </a:tabLst>
            </a:pP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mikroorganizmaların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var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olduğunun	anlaşılması	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olaya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yeni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bir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bakış	açısı	getirdi.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Kaynamış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502" y="3731259"/>
            <a:ext cx="115017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9494" algn="l"/>
              </a:tabLst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saman	suyundan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canlıların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meydana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gelişini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abiogenezciler saman ve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suya</a:t>
            </a:r>
            <a:r>
              <a:rPr sz="2200" spc="25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dayandırırlarken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4502" y="3972051"/>
            <a:ext cx="115004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30400" algn="l"/>
                <a:tab pos="3152140" algn="l"/>
                <a:tab pos="5624195" algn="l"/>
                <a:tab pos="7039609" algn="l"/>
                <a:tab pos="8133080" algn="l"/>
                <a:tab pos="9762490" algn="l"/>
                <a:tab pos="10407015" algn="l"/>
              </a:tabLst>
            </a:pPr>
            <a:r>
              <a:rPr sz="2200" spc="-30" dirty="0">
                <a:solidFill>
                  <a:srgbClr val="FFFFFF"/>
                </a:solidFill>
                <a:latin typeface="Tahoma"/>
                <a:cs typeface="Tahoma"/>
              </a:rPr>
              <a:t>biyogenezciler,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havadaki	mikrorganizmaların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sporlarının	samana	karışmasıyla	yeni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canlıların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502" y="4200651"/>
            <a:ext cx="114998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8445" algn="l"/>
                <a:tab pos="3550285" algn="l"/>
                <a:tab pos="4773930" algn="l"/>
                <a:tab pos="5169535" algn="l"/>
                <a:tab pos="6205220" algn="l"/>
                <a:tab pos="7392034" algn="l"/>
                <a:tab pos="8249920" algn="l"/>
                <a:tab pos="9068435" algn="l"/>
                <a:tab pos="10270490" algn="l"/>
                <a:tab pos="10743565" algn="l"/>
              </a:tabLst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oluştuğunu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savunuyorlardı.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Örneğin;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et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suyunu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kaynatıp	ağzını	sıkıca	kapattığı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bir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şişeye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502" y="4429251"/>
            <a:ext cx="115004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2525" algn="l"/>
              </a:tabLst>
            </a:pP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koyarak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bekleten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Needham,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birkaç gün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sonra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şişede mikroorganizmaların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meydana</a:t>
            </a:r>
            <a:r>
              <a:rPr sz="2200" spc="6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geldiğini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502" y="4670044"/>
            <a:ext cx="182880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29335" algn="l"/>
              </a:tabLst>
            </a:pP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ö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dü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200" dirty="0">
                <a:solidFill>
                  <a:srgbClr val="FFFFFF"/>
                </a:solidFill>
                <a:latin typeface="Tahoma"/>
                <a:cs typeface="Tahoma"/>
              </a:rPr>
              <a:t>	</a:t>
            </a:r>
            <a:r>
              <a:rPr sz="2200" spc="5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nu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11386" y="4670044"/>
            <a:ext cx="92538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3020" algn="l"/>
                <a:tab pos="2975610" algn="l"/>
                <a:tab pos="3697604" algn="l"/>
                <a:tab pos="4724400" algn="l"/>
                <a:tab pos="6758940" algn="l"/>
              </a:tabLst>
            </a:pP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ardından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Spallanzani,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aynı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deneyi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tekrarladığında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mikroorganizmaların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4502" y="4898644"/>
            <a:ext cx="303911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oluşmadığını</a:t>
            </a:r>
            <a:r>
              <a:rPr sz="22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gözlemledi.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4502" y="5267451"/>
            <a:ext cx="115011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Çünkü deneyince kaynamış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et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suyunu steril olması dakikalarca kaynatılması kapların</a:t>
            </a:r>
            <a:r>
              <a:rPr sz="2200" spc="6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kapatma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4502" y="5496051"/>
            <a:ext cx="115011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1600" algn="l"/>
                <a:tab pos="1929764" algn="l"/>
                <a:tab pos="2333625" algn="l"/>
                <a:tab pos="3679825" algn="l"/>
                <a:tab pos="4254500" algn="l"/>
                <a:tab pos="4947285" algn="l"/>
                <a:tab pos="5661660" algn="l"/>
                <a:tab pos="6737984" algn="l"/>
                <a:tab pos="7347584" algn="l"/>
                <a:tab pos="8223884" algn="l"/>
                <a:tab pos="9961245" algn="l"/>
              </a:tabLst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sisteminin	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çok	iyi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yapılması,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kap	içine	</a:t>
            </a:r>
            <a:r>
              <a:rPr sz="2200" spc="-25" dirty="0">
                <a:solidFill>
                  <a:srgbClr val="FFFFFF"/>
                </a:solidFill>
                <a:latin typeface="Tahoma"/>
                <a:cs typeface="Tahoma"/>
              </a:rPr>
              <a:t>hava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girişinin	tam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olarak	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engellenmesi	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gerekiyordu.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4502" y="5736844"/>
            <a:ext cx="1149985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Abiyogenezciler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bu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deneylere, </a:t>
            </a: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kendiliğinden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oluş için </a:t>
            </a:r>
            <a:r>
              <a:rPr sz="2200" spc="-20" dirty="0">
                <a:solidFill>
                  <a:srgbClr val="FFFFFF"/>
                </a:solidFill>
                <a:latin typeface="Tahoma"/>
                <a:cs typeface="Tahoma"/>
              </a:rPr>
              <a:t>havanın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mutlaka gerekli </a:t>
            </a:r>
            <a:r>
              <a:rPr sz="2200" spc="-5" dirty="0">
                <a:solidFill>
                  <a:srgbClr val="FFFFFF"/>
                </a:solidFill>
                <a:latin typeface="Tahoma"/>
                <a:cs typeface="Tahoma"/>
              </a:rPr>
              <a:t>olduğu</a:t>
            </a:r>
            <a:r>
              <a:rPr sz="2200" spc="43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ahoma"/>
                <a:cs typeface="Tahoma"/>
              </a:rPr>
              <a:t>şeklinde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502" y="5965444"/>
            <a:ext cx="153162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8350" algn="l"/>
              </a:tabLst>
            </a:pPr>
            <a:r>
              <a:rPr sz="2200" spc="-15" dirty="0">
                <a:solidFill>
                  <a:srgbClr val="FFFFFF"/>
                </a:solidFill>
                <a:latin typeface="Tahoma"/>
                <a:cs typeface="Tahoma"/>
              </a:rPr>
              <a:t>itiraz	</a:t>
            </a:r>
            <a:r>
              <a:rPr sz="2200" spc="-50" dirty="0">
                <a:solidFill>
                  <a:srgbClr val="FFFFFF"/>
                </a:solidFill>
                <a:latin typeface="Tahoma"/>
                <a:cs typeface="Tahoma"/>
              </a:rPr>
              <a:t>ettiler.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spc="-434" dirty="0">
                <a:solidFill>
                  <a:srgbClr val="FFFFFF"/>
                </a:solidFill>
              </a:rPr>
              <a:t>TARİHSEL</a:t>
            </a:r>
            <a:r>
              <a:rPr spc="-345" dirty="0">
                <a:solidFill>
                  <a:srgbClr val="FFFFFF"/>
                </a:solidFill>
              </a:rPr>
              <a:t> GELİŞİM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38" y="2067559"/>
            <a:ext cx="11358880" cy="4221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95420">
              <a:lnSpc>
                <a:spcPct val="100000"/>
              </a:lnSpc>
              <a:spcBef>
                <a:spcPts val="100"/>
              </a:spcBef>
            </a:pPr>
            <a:r>
              <a:rPr sz="2700" spc="-160" dirty="0">
                <a:solidFill>
                  <a:srgbClr val="FF0000"/>
                </a:solidFill>
                <a:latin typeface="Verdana"/>
                <a:cs typeface="Verdana"/>
              </a:rPr>
              <a:t>Louis </a:t>
            </a:r>
            <a:r>
              <a:rPr sz="2700" spc="-85" dirty="0">
                <a:solidFill>
                  <a:srgbClr val="FF0000"/>
                </a:solidFill>
                <a:latin typeface="Verdana"/>
                <a:cs typeface="Verdana"/>
              </a:rPr>
              <a:t>Pasteur</a:t>
            </a:r>
            <a:r>
              <a:rPr sz="2700" spc="-2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700" spc="-35" dirty="0">
                <a:solidFill>
                  <a:srgbClr val="FF0000"/>
                </a:solidFill>
                <a:latin typeface="Verdana"/>
                <a:cs typeface="Verdana"/>
              </a:rPr>
              <a:t>Deneyi</a:t>
            </a:r>
            <a:endParaRPr sz="2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5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5" dirty="0">
                <a:latin typeface="Tahoma"/>
                <a:cs typeface="Tahoma"/>
              </a:rPr>
              <a:t>Pasteur </a:t>
            </a:r>
            <a:r>
              <a:rPr sz="2000" spc="-10" dirty="0">
                <a:latin typeface="Tahoma"/>
                <a:cs typeface="Tahoma"/>
              </a:rPr>
              <a:t>deneyinde şeker </a:t>
            </a:r>
            <a:r>
              <a:rPr sz="2000" dirty="0">
                <a:latin typeface="Tahoma"/>
                <a:cs typeface="Tahoma"/>
              </a:rPr>
              <a:t>katılmış </a:t>
            </a:r>
            <a:r>
              <a:rPr sz="2000" spc="-20" dirty="0">
                <a:latin typeface="Tahoma"/>
                <a:cs typeface="Tahoma"/>
              </a:rPr>
              <a:t>maya </a:t>
            </a:r>
            <a:r>
              <a:rPr sz="2000" spc="-5" dirty="0">
                <a:latin typeface="Tahoma"/>
                <a:cs typeface="Tahoma"/>
              </a:rPr>
              <a:t>mantarları </a:t>
            </a:r>
            <a:r>
              <a:rPr sz="2000" spc="-10" dirty="0">
                <a:latin typeface="Tahoma"/>
                <a:cs typeface="Tahoma"/>
              </a:rPr>
              <a:t>suyu kullandı. </a:t>
            </a:r>
            <a:r>
              <a:rPr sz="2000" spc="-20" dirty="0">
                <a:latin typeface="Tahoma"/>
                <a:cs typeface="Tahoma"/>
              </a:rPr>
              <a:t>Hava </a:t>
            </a:r>
            <a:r>
              <a:rPr sz="2000" spc="-10" dirty="0">
                <a:latin typeface="Tahoma"/>
                <a:cs typeface="Tahoma"/>
              </a:rPr>
              <a:t>gerçekten mikroorganizma  sporu </a:t>
            </a:r>
            <a:r>
              <a:rPr sz="2000" spc="-5" dirty="0">
                <a:latin typeface="Tahoma"/>
                <a:cs typeface="Tahoma"/>
              </a:rPr>
              <a:t>içermiyorsa </a:t>
            </a:r>
            <a:r>
              <a:rPr sz="2000" spc="-10" dirty="0">
                <a:latin typeface="Tahoma"/>
                <a:cs typeface="Tahoma"/>
              </a:rPr>
              <a:t>deney </a:t>
            </a:r>
            <a:r>
              <a:rPr sz="2000" dirty="0">
                <a:latin typeface="Tahoma"/>
                <a:cs typeface="Tahoma"/>
              </a:rPr>
              <a:t>ortamının </a:t>
            </a:r>
            <a:r>
              <a:rPr sz="2000" spc="-10" dirty="0">
                <a:latin typeface="Tahoma"/>
                <a:cs typeface="Tahoma"/>
              </a:rPr>
              <a:t>canlı </a:t>
            </a:r>
            <a:r>
              <a:rPr sz="2000" spc="-15" dirty="0">
                <a:latin typeface="Tahoma"/>
                <a:cs typeface="Tahoma"/>
              </a:rPr>
              <a:t>oluşturmayacağı </a:t>
            </a:r>
            <a:r>
              <a:rPr sz="2000" spc="-10" dirty="0">
                <a:latin typeface="Tahoma"/>
                <a:cs typeface="Tahoma"/>
              </a:rPr>
              <a:t>sonucuna </a:t>
            </a:r>
            <a:r>
              <a:rPr sz="2000" spc="-15" dirty="0">
                <a:latin typeface="Tahoma"/>
                <a:cs typeface="Tahoma"/>
              </a:rPr>
              <a:t>vardı. </a:t>
            </a:r>
            <a:r>
              <a:rPr sz="2000" dirty="0">
                <a:latin typeface="Tahoma"/>
                <a:cs typeface="Tahoma"/>
              </a:rPr>
              <a:t>Bu </a:t>
            </a:r>
            <a:r>
              <a:rPr sz="2000" spc="-10" dirty="0">
                <a:latin typeface="Tahoma"/>
                <a:cs typeface="Tahoma"/>
              </a:rPr>
              <a:t>sonuçları </a:t>
            </a:r>
            <a:r>
              <a:rPr sz="2000" spc="-5" dirty="0">
                <a:latin typeface="Tahoma"/>
                <a:cs typeface="Tahoma"/>
              </a:rPr>
              <a:t>elde ettiği  </a:t>
            </a:r>
            <a:r>
              <a:rPr sz="2000" spc="-10" dirty="0">
                <a:latin typeface="Tahoma"/>
                <a:cs typeface="Tahoma"/>
              </a:rPr>
              <a:t>deneylerinde </a:t>
            </a:r>
            <a:r>
              <a:rPr sz="2000" spc="-5" dirty="0">
                <a:latin typeface="Tahoma"/>
                <a:cs typeface="Tahoma"/>
              </a:rPr>
              <a:t>ağız </a:t>
            </a:r>
            <a:r>
              <a:rPr sz="2000" spc="-10" dirty="0">
                <a:latin typeface="Tahoma"/>
                <a:cs typeface="Tahoma"/>
              </a:rPr>
              <a:t>kısmı uzun </a:t>
            </a:r>
            <a:r>
              <a:rPr sz="2000" spc="-5" dirty="0">
                <a:latin typeface="Tahoma"/>
                <a:cs typeface="Tahoma"/>
              </a:rPr>
              <a:t>cam </a:t>
            </a:r>
            <a:r>
              <a:rPr sz="2000" spc="-10" dirty="0">
                <a:latin typeface="Tahoma"/>
                <a:cs typeface="Tahoma"/>
              </a:rPr>
              <a:t>borular </a:t>
            </a:r>
            <a:r>
              <a:rPr sz="2000" spc="-5" dirty="0">
                <a:latin typeface="Tahoma"/>
                <a:cs typeface="Tahoma"/>
              </a:rPr>
              <a:t>kullanan </a:t>
            </a:r>
            <a:r>
              <a:rPr sz="2000" spc="-15" dirty="0">
                <a:latin typeface="Tahoma"/>
                <a:cs typeface="Tahoma"/>
              </a:rPr>
              <a:t>Pastör </a:t>
            </a:r>
            <a:r>
              <a:rPr sz="2000" spc="-10" dirty="0">
                <a:latin typeface="Tahoma"/>
                <a:cs typeface="Tahoma"/>
              </a:rPr>
              <a:t>bu </a:t>
            </a:r>
            <a:r>
              <a:rPr sz="2000" spc="-5" dirty="0">
                <a:latin typeface="Tahoma"/>
                <a:cs typeface="Tahoma"/>
              </a:rPr>
              <a:t>cam </a:t>
            </a:r>
            <a:r>
              <a:rPr sz="2000" spc="-10" dirty="0">
                <a:latin typeface="Tahoma"/>
                <a:cs typeface="Tahoma"/>
              </a:rPr>
              <a:t>balonların </a:t>
            </a:r>
            <a:r>
              <a:rPr sz="2000" spc="-5" dirty="0">
                <a:latin typeface="Tahoma"/>
                <a:cs typeface="Tahoma"/>
              </a:rPr>
              <a:t>ağız </a:t>
            </a:r>
            <a:r>
              <a:rPr sz="2000" spc="-10" dirty="0">
                <a:latin typeface="Tahoma"/>
                <a:cs typeface="Tahoma"/>
              </a:rPr>
              <a:t>kısmını </a:t>
            </a:r>
            <a:r>
              <a:rPr sz="2000" spc="-5" dirty="0">
                <a:latin typeface="Tahoma"/>
                <a:cs typeface="Tahoma"/>
              </a:rPr>
              <a:t>ısıtıp </a:t>
            </a:r>
            <a:r>
              <a:rPr sz="2000" spc="-10" dirty="0">
                <a:latin typeface="Tahoma"/>
                <a:cs typeface="Tahoma"/>
              </a:rPr>
              <a:t>kuğu  boynu şeklinde </a:t>
            </a:r>
            <a:r>
              <a:rPr sz="2000" spc="-5" dirty="0">
                <a:latin typeface="Tahoma"/>
                <a:cs typeface="Tahoma"/>
              </a:rPr>
              <a:t>eğdi. </a:t>
            </a:r>
            <a:r>
              <a:rPr sz="2000" spc="-10" dirty="0">
                <a:latin typeface="Tahoma"/>
                <a:cs typeface="Tahoma"/>
              </a:rPr>
              <a:t>Cam balonları içlerindeki </a:t>
            </a:r>
            <a:r>
              <a:rPr sz="2000" spc="-5" dirty="0">
                <a:latin typeface="Tahoma"/>
                <a:cs typeface="Tahoma"/>
              </a:rPr>
              <a:t>organik </a:t>
            </a:r>
            <a:r>
              <a:rPr sz="2000" spc="-10" dirty="0">
                <a:latin typeface="Tahoma"/>
                <a:cs typeface="Tahoma"/>
              </a:rPr>
              <a:t>madde </a:t>
            </a:r>
            <a:r>
              <a:rPr sz="2000" dirty="0">
                <a:latin typeface="Tahoma"/>
                <a:cs typeface="Tahoma"/>
              </a:rPr>
              <a:t>ile </a:t>
            </a:r>
            <a:r>
              <a:rPr sz="2000" spc="-10" dirty="0">
                <a:latin typeface="Tahoma"/>
                <a:cs typeface="Tahoma"/>
              </a:rPr>
              <a:t>kaynatarak kuğu boynu gibi </a:t>
            </a:r>
            <a:r>
              <a:rPr sz="2000" dirty="0">
                <a:latin typeface="Tahoma"/>
                <a:cs typeface="Tahoma"/>
              </a:rPr>
              <a:t>olan  </a:t>
            </a:r>
            <a:r>
              <a:rPr sz="2000" spc="-5" dirty="0">
                <a:latin typeface="Tahoma"/>
                <a:cs typeface="Tahoma"/>
              </a:rPr>
              <a:t>açık ağız </a:t>
            </a:r>
            <a:r>
              <a:rPr sz="2000" spc="-10" dirty="0">
                <a:latin typeface="Tahoma"/>
                <a:cs typeface="Tahoma"/>
              </a:rPr>
              <a:t>kısmında </a:t>
            </a:r>
            <a:r>
              <a:rPr sz="2000" spc="-5" dirty="0">
                <a:latin typeface="Tahoma"/>
                <a:cs typeface="Tahoma"/>
              </a:rPr>
              <a:t>su </a:t>
            </a:r>
            <a:r>
              <a:rPr sz="2000" spc="-10" dirty="0">
                <a:latin typeface="Tahoma"/>
                <a:cs typeface="Tahoma"/>
              </a:rPr>
              <a:t>buharının </a:t>
            </a:r>
            <a:r>
              <a:rPr sz="2000" spc="-5" dirty="0">
                <a:latin typeface="Tahoma"/>
                <a:cs typeface="Tahoma"/>
              </a:rPr>
              <a:t>çıkışını izledi. (su </a:t>
            </a:r>
            <a:r>
              <a:rPr sz="2000" spc="-10" dirty="0">
                <a:latin typeface="Tahoma"/>
                <a:cs typeface="Tahoma"/>
              </a:rPr>
              <a:t>buharı </a:t>
            </a:r>
            <a:r>
              <a:rPr sz="2000" spc="-5" dirty="0">
                <a:latin typeface="Tahoma"/>
                <a:cs typeface="Tahoma"/>
              </a:rPr>
              <a:t>cam boruda </a:t>
            </a:r>
            <a:r>
              <a:rPr sz="2000" spc="-10" dirty="0">
                <a:latin typeface="Tahoma"/>
                <a:cs typeface="Tahoma"/>
              </a:rPr>
              <a:t>bulunan </a:t>
            </a:r>
            <a:r>
              <a:rPr sz="2000" spc="-5" dirty="0">
                <a:latin typeface="Tahoma"/>
                <a:cs typeface="Tahoma"/>
              </a:rPr>
              <a:t>tüm  mikroorganizmaları </a:t>
            </a:r>
            <a:r>
              <a:rPr sz="2000" spc="-20" dirty="0">
                <a:latin typeface="Tahoma"/>
                <a:cs typeface="Tahoma"/>
              </a:rPr>
              <a:t>öldürmüştü.) </a:t>
            </a:r>
            <a:r>
              <a:rPr sz="2000" spc="-15" dirty="0">
                <a:latin typeface="Tahoma"/>
                <a:cs typeface="Tahoma"/>
              </a:rPr>
              <a:t>Sonra </a:t>
            </a:r>
            <a:r>
              <a:rPr sz="2000" spc="-10" dirty="0">
                <a:latin typeface="Tahoma"/>
                <a:cs typeface="Tahoma"/>
              </a:rPr>
              <a:t>bu </a:t>
            </a:r>
            <a:r>
              <a:rPr sz="2000" spc="-5" dirty="0">
                <a:latin typeface="Tahoma"/>
                <a:cs typeface="Tahoma"/>
              </a:rPr>
              <a:t>cam </a:t>
            </a:r>
            <a:r>
              <a:rPr sz="2000" spc="-10" dirty="0">
                <a:latin typeface="Tahoma"/>
                <a:cs typeface="Tahoma"/>
              </a:rPr>
              <a:t>balonlar </a:t>
            </a:r>
            <a:r>
              <a:rPr sz="2000" spc="-15" dirty="0">
                <a:latin typeface="Tahoma"/>
                <a:cs typeface="Tahoma"/>
              </a:rPr>
              <a:t>soğumaya </a:t>
            </a:r>
            <a:r>
              <a:rPr sz="2000" spc="-10" dirty="0">
                <a:latin typeface="Tahoma"/>
                <a:cs typeface="Tahoma"/>
              </a:rPr>
              <a:t>bırakıldı. </a:t>
            </a:r>
            <a:r>
              <a:rPr sz="2000" dirty="0">
                <a:latin typeface="Tahoma"/>
                <a:cs typeface="Tahoma"/>
              </a:rPr>
              <a:t>Kıvrık </a:t>
            </a:r>
            <a:r>
              <a:rPr sz="2000" spc="-10" dirty="0">
                <a:latin typeface="Tahoma"/>
                <a:cs typeface="Tahoma"/>
              </a:rPr>
              <a:t>ağız kısmının  </a:t>
            </a:r>
            <a:r>
              <a:rPr sz="2000" spc="-5" dirty="0">
                <a:latin typeface="Tahoma"/>
                <a:cs typeface="Tahoma"/>
              </a:rPr>
              <a:t>görevi borudan balona </a:t>
            </a:r>
            <a:r>
              <a:rPr sz="2000" spc="-10" dirty="0">
                <a:latin typeface="Tahoma"/>
                <a:cs typeface="Tahoma"/>
              </a:rPr>
              <a:t>giren </a:t>
            </a:r>
            <a:r>
              <a:rPr sz="2000" spc="-15" dirty="0">
                <a:latin typeface="Tahoma"/>
                <a:cs typeface="Tahoma"/>
              </a:rPr>
              <a:t>havadaki </a:t>
            </a:r>
            <a:r>
              <a:rPr sz="2000" spc="-10" dirty="0">
                <a:latin typeface="Tahoma"/>
                <a:cs typeface="Tahoma"/>
              </a:rPr>
              <a:t>küçük </a:t>
            </a:r>
            <a:r>
              <a:rPr sz="2000" spc="-5" dirty="0">
                <a:latin typeface="Tahoma"/>
                <a:cs typeface="Tahoma"/>
              </a:rPr>
              <a:t>cisimleri </a:t>
            </a:r>
            <a:r>
              <a:rPr sz="2000" spc="-10" dirty="0">
                <a:latin typeface="Tahoma"/>
                <a:cs typeface="Tahoma"/>
              </a:rPr>
              <a:t>ve mikroorganizma sporlarını </a:t>
            </a:r>
            <a:r>
              <a:rPr sz="2000" spc="-5" dirty="0">
                <a:latin typeface="Tahoma"/>
                <a:cs typeface="Tahoma"/>
              </a:rPr>
              <a:t>cam balon  içindeki </a:t>
            </a:r>
            <a:r>
              <a:rPr sz="2000" spc="-10" dirty="0">
                <a:latin typeface="Tahoma"/>
                <a:cs typeface="Tahoma"/>
              </a:rPr>
              <a:t>sıvı </a:t>
            </a:r>
            <a:r>
              <a:rPr sz="2000" spc="-5" dirty="0">
                <a:latin typeface="Tahoma"/>
                <a:cs typeface="Tahoma"/>
              </a:rPr>
              <a:t>organik </a:t>
            </a:r>
            <a:r>
              <a:rPr sz="2000" spc="-10" dirty="0">
                <a:latin typeface="Tahoma"/>
                <a:cs typeface="Tahoma"/>
              </a:rPr>
              <a:t>maddeye ulaşmadan </a:t>
            </a:r>
            <a:r>
              <a:rPr sz="2000" spc="-5" dirty="0">
                <a:latin typeface="Tahoma"/>
                <a:cs typeface="Tahoma"/>
              </a:rPr>
              <a:t>tutmaktı. </a:t>
            </a:r>
            <a:r>
              <a:rPr sz="2000" spc="-10" dirty="0">
                <a:latin typeface="Tahoma"/>
                <a:cs typeface="Tahoma"/>
              </a:rPr>
              <a:t>Gerçekten </a:t>
            </a:r>
            <a:r>
              <a:rPr sz="2000" spc="-5" dirty="0">
                <a:latin typeface="Tahoma"/>
                <a:cs typeface="Tahoma"/>
              </a:rPr>
              <a:t>de </a:t>
            </a:r>
            <a:r>
              <a:rPr sz="2000" spc="-10" dirty="0">
                <a:latin typeface="Tahoma"/>
                <a:cs typeface="Tahoma"/>
              </a:rPr>
              <a:t>bu şekilde ağızları </a:t>
            </a:r>
            <a:r>
              <a:rPr sz="2000" spc="-5" dirty="0">
                <a:latin typeface="Tahoma"/>
                <a:cs typeface="Tahoma"/>
              </a:rPr>
              <a:t>açık </a:t>
            </a:r>
            <a:r>
              <a:rPr sz="2000" spc="-10" dirty="0">
                <a:latin typeface="Tahoma"/>
                <a:cs typeface="Tahoma"/>
              </a:rPr>
              <a:t>olarak  bekletilen </a:t>
            </a:r>
            <a:r>
              <a:rPr sz="2000" spc="-5" dirty="0">
                <a:latin typeface="Tahoma"/>
                <a:cs typeface="Tahoma"/>
              </a:rPr>
              <a:t>cam </a:t>
            </a:r>
            <a:r>
              <a:rPr sz="2000" spc="-10" dirty="0">
                <a:latin typeface="Tahoma"/>
                <a:cs typeface="Tahoma"/>
              </a:rPr>
              <a:t>balondaki organik </a:t>
            </a:r>
            <a:r>
              <a:rPr sz="2000" spc="-5" dirty="0">
                <a:latin typeface="Tahoma"/>
                <a:cs typeface="Tahoma"/>
              </a:rPr>
              <a:t>besin ortamdaki yıllarca steril kaldı. </a:t>
            </a:r>
            <a:r>
              <a:rPr sz="2000" spc="-10" dirty="0">
                <a:latin typeface="Tahoma"/>
                <a:cs typeface="Tahoma"/>
              </a:rPr>
              <a:t>Böylece </a:t>
            </a:r>
            <a:r>
              <a:rPr sz="2000" spc="-15" dirty="0">
                <a:latin typeface="Tahoma"/>
                <a:cs typeface="Tahoma"/>
              </a:rPr>
              <a:t>biyogeneze</a:t>
            </a:r>
            <a:r>
              <a:rPr sz="2000" spc="-320" dirty="0">
                <a:latin typeface="Tahoma"/>
                <a:cs typeface="Tahoma"/>
              </a:rPr>
              <a:t> </a:t>
            </a:r>
            <a:r>
              <a:rPr sz="2000" spc="-5" dirty="0" err="1">
                <a:latin typeface="Tahoma"/>
                <a:cs typeface="Tahoma"/>
              </a:rPr>
              <a:t>göre</a:t>
            </a:r>
            <a:r>
              <a:rPr sz="2000" spc="-5" dirty="0">
                <a:latin typeface="Tahoma"/>
                <a:cs typeface="Tahoma"/>
              </a:rPr>
              <a:t>,</a:t>
            </a:r>
            <a:endParaRPr lang="tr-TR" sz="2000" spc="-5" dirty="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endParaRPr sz="20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798" y="5977653"/>
            <a:ext cx="9865600" cy="8233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129030" algn="l"/>
                <a:tab pos="2800350" algn="l"/>
                <a:tab pos="3499485" algn="l"/>
                <a:tab pos="4565015" algn="l"/>
              </a:tabLst>
            </a:pPr>
            <a:r>
              <a:rPr sz="1700" b="1" dirty="0">
                <a:latin typeface="Tahoma"/>
                <a:cs typeface="Tahoma"/>
              </a:rPr>
              <a:t>”</a:t>
            </a:r>
            <a:r>
              <a:rPr sz="1700" b="1" spc="-5" dirty="0">
                <a:latin typeface="Tahoma"/>
                <a:cs typeface="Tahoma"/>
              </a:rPr>
              <a:t>C</a:t>
            </a:r>
            <a:r>
              <a:rPr sz="1700" b="1" spc="-15" dirty="0">
                <a:latin typeface="Tahoma"/>
                <a:cs typeface="Tahoma"/>
              </a:rPr>
              <a:t>a</a:t>
            </a:r>
            <a:r>
              <a:rPr sz="1700" b="1" spc="-10" dirty="0">
                <a:latin typeface="Tahoma"/>
                <a:cs typeface="Tahoma"/>
              </a:rPr>
              <a:t>nlıl</a:t>
            </a:r>
            <a:r>
              <a:rPr sz="1700" b="1" spc="-15" dirty="0">
                <a:latin typeface="Tahoma"/>
                <a:cs typeface="Tahoma"/>
              </a:rPr>
              <a:t>a</a:t>
            </a:r>
            <a:r>
              <a:rPr sz="1700" b="1" dirty="0">
                <a:latin typeface="Tahoma"/>
                <a:cs typeface="Tahoma"/>
              </a:rPr>
              <a:t>r	</a:t>
            </a:r>
            <a:r>
              <a:rPr sz="1700" b="1" spc="-5" dirty="0">
                <a:latin typeface="Tahoma"/>
                <a:cs typeface="Tahoma"/>
              </a:rPr>
              <a:t>ke</a:t>
            </a:r>
            <a:r>
              <a:rPr sz="1700" b="1" spc="-10" dirty="0">
                <a:latin typeface="Tahoma"/>
                <a:cs typeface="Tahoma"/>
              </a:rPr>
              <a:t>n</a:t>
            </a:r>
            <a:r>
              <a:rPr sz="1700" b="1" spc="-5" dirty="0">
                <a:latin typeface="Tahoma"/>
                <a:cs typeface="Tahoma"/>
              </a:rPr>
              <a:t>d</a:t>
            </a:r>
            <a:r>
              <a:rPr sz="1700" b="1" spc="-10" dirty="0">
                <a:latin typeface="Tahoma"/>
                <a:cs typeface="Tahoma"/>
              </a:rPr>
              <a:t>il</a:t>
            </a:r>
            <a:r>
              <a:rPr sz="1700" b="1" spc="-5" dirty="0">
                <a:latin typeface="Tahoma"/>
                <a:cs typeface="Tahoma"/>
              </a:rPr>
              <a:t>er</a:t>
            </a:r>
            <a:r>
              <a:rPr sz="1700" b="1" spc="-10" dirty="0">
                <a:latin typeface="Tahoma"/>
                <a:cs typeface="Tahoma"/>
              </a:rPr>
              <a:t>in</a:t>
            </a:r>
            <a:r>
              <a:rPr sz="1700" b="1" spc="-5" dirty="0">
                <a:latin typeface="Tahoma"/>
                <a:cs typeface="Tahoma"/>
              </a:rPr>
              <a:t>de</a:t>
            </a:r>
            <a:r>
              <a:rPr sz="1700" b="1" dirty="0">
                <a:latin typeface="Tahoma"/>
                <a:cs typeface="Tahoma"/>
              </a:rPr>
              <a:t>n	</a:t>
            </a:r>
            <a:r>
              <a:rPr sz="1700" b="1" spc="-5" dirty="0">
                <a:latin typeface="Tahoma"/>
                <a:cs typeface="Tahoma"/>
              </a:rPr>
              <a:t>ö</a:t>
            </a:r>
            <a:r>
              <a:rPr sz="1700" b="1" spc="-10" dirty="0">
                <a:latin typeface="Tahoma"/>
                <a:cs typeface="Tahoma"/>
              </a:rPr>
              <a:t>n</a:t>
            </a:r>
            <a:r>
              <a:rPr sz="1700" b="1" spc="-5" dirty="0">
                <a:latin typeface="Tahoma"/>
                <a:cs typeface="Tahoma"/>
              </a:rPr>
              <a:t>c</a:t>
            </a:r>
            <a:r>
              <a:rPr sz="1700" b="1" dirty="0">
                <a:latin typeface="Tahoma"/>
                <a:cs typeface="Tahoma"/>
              </a:rPr>
              <a:t>e	</a:t>
            </a:r>
            <a:r>
              <a:rPr sz="1700" b="1" spc="-10" dirty="0" err="1">
                <a:latin typeface="Tahoma"/>
                <a:cs typeface="Tahoma"/>
              </a:rPr>
              <a:t>y</a:t>
            </a:r>
            <a:r>
              <a:rPr sz="1700" b="1" spc="-15" dirty="0" err="1">
                <a:latin typeface="Tahoma"/>
                <a:cs typeface="Tahoma"/>
              </a:rPr>
              <a:t>a</a:t>
            </a:r>
            <a:r>
              <a:rPr sz="1700" b="1" spc="-10" dirty="0" err="1">
                <a:latin typeface="Tahoma"/>
                <a:cs typeface="Tahoma"/>
              </a:rPr>
              <a:t>ş</a:t>
            </a:r>
            <a:r>
              <a:rPr sz="1700" b="1" spc="-15" dirty="0" err="1">
                <a:latin typeface="Tahoma"/>
                <a:cs typeface="Tahoma"/>
              </a:rPr>
              <a:t>a</a:t>
            </a:r>
            <a:r>
              <a:rPr sz="1700" b="1" spc="-10" dirty="0" err="1">
                <a:latin typeface="Tahoma"/>
                <a:cs typeface="Tahoma"/>
              </a:rPr>
              <a:t>y</a:t>
            </a:r>
            <a:r>
              <a:rPr sz="1700" b="1" spc="-15" dirty="0" err="1">
                <a:latin typeface="Tahoma"/>
                <a:cs typeface="Tahoma"/>
              </a:rPr>
              <a:t>a</a:t>
            </a:r>
            <a:r>
              <a:rPr sz="1700" b="1" dirty="0" err="1">
                <a:latin typeface="Tahoma"/>
                <a:cs typeface="Tahoma"/>
              </a:rPr>
              <a:t>n</a:t>
            </a:r>
            <a:r>
              <a:rPr lang="tr-TR" sz="1700" b="1" dirty="0">
                <a:latin typeface="Tahoma"/>
                <a:cs typeface="Tahoma"/>
              </a:rPr>
              <a:t> d</a:t>
            </a:r>
            <a:r>
              <a:rPr lang="tr-TR" sz="1700" b="1" spc="-10" dirty="0">
                <a:latin typeface="Tahoma"/>
                <a:cs typeface="Tahoma"/>
              </a:rPr>
              <a:t>i</a:t>
            </a:r>
            <a:r>
              <a:rPr lang="tr-TR" sz="1700" b="1" dirty="0">
                <a:latin typeface="Tahoma"/>
                <a:cs typeface="Tahoma"/>
              </a:rPr>
              <a:t>ğ</a:t>
            </a:r>
            <a:r>
              <a:rPr lang="tr-TR" sz="1700" b="1" spc="-5" dirty="0">
                <a:latin typeface="Tahoma"/>
                <a:cs typeface="Tahoma"/>
              </a:rPr>
              <a:t>e</a:t>
            </a:r>
            <a:r>
              <a:rPr lang="tr-TR" sz="1700" b="1" dirty="0">
                <a:latin typeface="Tahoma"/>
                <a:cs typeface="Tahoma"/>
              </a:rPr>
              <a:t>r </a:t>
            </a:r>
            <a:r>
              <a:rPr lang="tr-TR" sz="1700" b="1" spc="-10" dirty="0">
                <a:latin typeface="Tahoma"/>
                <a:cs typeface="Tahoma"/>
              </a:rPr>
              <a:t>canlılardan</a:t>
            </a:r>
            <a:r>
              <a:rPr lang="tr-TR" sz="1700" b="1" spc="-15" dirty="0">
                <a:latin typeface="Tahoma"/>
                <a:cs typeface="Tahoma"/>
              </a:rPr>
              <a:t> </a:t>
            </a:r>
            <a:r>
              <a:rPr lang="tr-TR" sz="1700" b="1" spc="-10" dirty="0">
                <a:latin typeface="Tahoma"/>
                <a:cs typeface="Tahoma"/>
              </a:rPr>
              <a:t>oluşurlar”</a:t>
            </a:r>
            <a:endParaRPr lang="tr-TR" sz="17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9030" algn="l"/>
                <a:tab pos="2800350" algn="l"/>
                <a:tab pos="3499485" algn="l"/>
                <a:tab pos="4565015" algn="l"/>
              </a:tabLst>
            </a:pPr>
            <a:endParaRPr lang="tr-TR" sz="1700" b="1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9030" algn="l"/>
                <a:tab pos="2800350" algn="l"/>
                <a:tab pos="3499485" algn="l"/>
                <a:tab pos="4565015" algn="l"/>
              </a:tabLst>
            </a:pPr>
            <a:endParaRPr sz="17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798" y="6224490"/>
            <a:ext cx="606107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80440" algn="l"/>
                <a:tab pos="2164715" algn="l"/>
                <a:tab pos="3288029" algn="l"/>
                <a:tab pos="4743450" algn="l"/>
                <a:tab pos="5385435" algn="l"/>
              </a:tabLst>
            </a:pPr>
            <a:r>
              <a:rPr sz="2000" spc="-10" dirty="0">
                <a:latin typeface="Tahoma"/>
                <a:cs typeface="Tahoma"/>
              </a:rPr>
              <a:t>görüşü	</a:t>
            </a:r>
            <a:r>
              <a:rPr sz="2000" spc="-5" dirty="0">
                <a:latin typeface="Tahoma"/>
                <a:cs typeface="Tahoma"/>
              </a:rPr>
              <a:t>doğruluk	</a:t>
            </a:r>
            <a:r>
              <a:rPr sz="2000" spc="-10" dirty="0">
                <a:latin typeface="Tahoma"/>
                <a:cs typeface="Tahoma"/>
              </a:rPr>
              <a:t>kazandı,	abiyogenez	</a:t>
            </a:r>
            <a:r>
              <a:rPr sz="2000" spc="-5" dirty="0">
                <a:latin typeface="Tahoma"/>
                <a:cs typeface="Tahoma"/>
              </a:rPr>
              <a:t>terk	</a:t>
            </a:r>
            <a:r>
              <a:rPr sz="2000" spc="-10" dirty="0" err="1">
                <a:latin typeface="Tahoma"/>
                <a:cs typeface="Tahoma"/>
              </a:rPr>
              <a:t>edildi</a:t>
            </a:r>
            <a:r>
              <a:rPr sz="2000" spc="-10" dirty="0">
                <a:latin typeface="Tahoma"/>
                <a:cs typeface="Tahoma"/>
              </a:rPr>
              <a:t>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100"/>
              </a:spcBef>
            </a:pPr>
            <a:r>
              <a:rPr spc="-434" dirty="0"/>
              <a:t>TARİHSEL</a:t>
            </a:r>
            <a:r>
              <a:rPr spc="-345" dirty="0"/>
              <a:t> GELİŞİM</a:t>
            </a:r>
          </a:p>
        </p:txBody>
      </p:sp>
      <p:sp>
        <p:nvSpPr>
          <p:cNvPr id="7" name="object 7"/>
          <p:cNvSpPr/>
          <p:nvPr/>
        </p:nvSpPr>
        <p:spPr>
          <a:xfrm>
            <a:off x="9186862" y="600075"/>
            <a:ext cx="1657350" cy="1433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236" y="1199388"/>
            <a:ext cx="100647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65" dirty="0">
                <a:solidFill>
                  <a:srgbClr val="FFFFFF"/>
                </a:solidFill>
              </a:rPr>
              <a:t>BİLİMSEL </a:t>
            </a:r>
            <a:r>
              <a:rPr sz="3200" spc="-145" dirty="0">
                <a:solidFill>
                  <a:srgbClr val="FFFFFF"/>
                </a:solidFill>
              </a:rPr>
              <a:t>ARAŞTIRMALARDA </a:t>
            </a:r>
            <a:r>
              <a:rPr sz="3200" spc="-160" dirty="0">
                <a:solidFill>
                  <a:srgbClr val="FFFFFF"/>
                </a:solidFill>
              </a:rPr>
              <a:t>TÜMDENGELİM</a:t>
            </a:r>
            <a:r>
              <a:rPr sz="3200" spc="-200" dirty="0">
                <a:solidFill>
                  <a:srgbClr val="FFFFFF"/>
                </a:solidFill>
              </a:rPr>
              <a:t> </a:t>
            </a:r>
            <a:r>
              <a:rPr sz="3200" spc="-125" dirty="0">
                <a:solidFill>
                  <a:srgbClr val="FFFFFF"/>
                </a:solidFill>
              </a:rPr>
              <a:t>METODU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656516" y="2178583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337566" y="144437"/>
                </a:moveTo>
                <a:lnTo>
                  <a:pt x="0" y="144437"/>
                </a:lnTo>
                <a:lnTo>
                  <a:pt x="168783" y="288886"/>
                </a:lnTo>
                <a:lnTo>
                  <a:pt x="337566" y="144437"/>
                </a:lnTo>
                <a:close/>
              </a:path>
              <a:path w="337820" h="288925">
                <a:moveTo>
                  <a:pt x="253174" y="0"/>
                </a:moveTo>
                <a:lnTo>
                  <a:pt x="84391" y="0"/>
                </a:lnTo>
                <a:lnTo>
                  <a:pt x="84391" y="144437"/>
                </a:lnTo>
                <a:lnTo>
                  <a:pt x="253174" y="144437"/>
                </a:lnTo>
                <a:lnTo>
                  <a:pt x="253174" y="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6516" y="2178583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0" y="144445"/>
                </a:moveTo>
                <a:lnTo>
                  <a:pt x="84391" y="144445"/>
                </a:lnTo>
                <a:lnTo>
                  <a:pt x="84391" y="0"/>
                </a:lnTo>
                <a:lnTo>
                  <a:pt x="253175" y="0"/>
                </a:lnTo>
                <a:lnTo>
                  <a:pt x="253175" y="144445"/>
                </a:lnTo>
                <a:lnTo>
                  <a:pt x="337567" y="144445"/>
                </a:lnTo>
                <a:lnTo>
                  <a:pt x="168784" y="288890"/>
                </a:lnTo>
                <a:lnTo>
                  <a:pt x="0" y="144445"/>
                </a:lnTo>
                <a:close/>
              </a:path>
            </a:pathLst>
          </a:custGeom>
          <a:ln w="12700">
            <a:solidFill>
              <a:srgbClr val="A4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66322" y="1791715"/>
            <a:ext cx="2173605" cy="1049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PROBLEM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HİPOTEZ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GELİŞTİRME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6373" y="4004564"/>
            <a:ext cx="508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GÖZLEM-DENEYLERLE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VERİLERİN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ELDE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EDİLMESİ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22205" y="3343147"/>
            <a:ext cx="4700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HİPOTEZİ </a:t>
            </a:r>
            <a:r>
              <a:rPr sz="1800" spc="-305" dirty="0">
                <a:solidFill>
                  <a:srgbClr val="FFFFFF"/>
                </a:solidFill>
                <a:latin typeface="Verdana"/>
                <a:cs typeface="Verdana"/>
              </a:rPr>
              <a:t>TEST 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EDECEK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BİLGİLERİN</a:t>
            </a:r>
            <a:r>
              <a:rPr sz="1800" spc="-2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SECİLMESİ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1420" y="5894323"/>
            <a:ext cx="220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HİPOTEZ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REDDEDİLİR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08520" y="5876035"/>
            <a:ext cx="246761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901700" marR="5080" indent="-889000">
              <a:lnSpc>
                <a:spcPts val="2110"/>
              </a:lnSpc>
              <a:spcBef>
                <a:spcPts val="210"/>
              </a:spcBef>
            </a:pP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DAHA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DETAYLI</a:t>
            </a:r>
            <a:r>
              <a:rPr sz="1800" spc="-3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50" dirty="0">
                <a:solidFill>
                  <a:srgbClr val="FFFFFF"/>
                </a:solidFill>
                <a:latin typeface="Verdana"/>
                <a:cs typeface="Verdana"/>
              </a:rPr>
              <a:t>TESTLER  </a:t>
            </a:r>
            <a:r>
              <a:rPr sz="1800" spc="-145" dirty="0">
                <a:solidFill>
                  <a:srgbClr val="FFFFFF"/>
                </a:solidFill>
                <a:latin typeface="Verdana"/>
                <a:cs typeface="Verdana"/>
              </a:rPr>
              <a:t>YAPILIR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40773" y="4547107"/>
            <a:ext cx="2131060" cy="1391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-15875" algn="ctr">
              <a:lnSpc>
                <a:spcPct val="99400"/>
              </a:lnSpc>
              <a:spcBef>
                <a:spcPts val="110"/>
              </a:spcBef>
            </a:pP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ÖNCEKİ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HİPOTEZİN 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GÜÇLÜ</a:t>
            </a:r>
            <a:r>
              <a:rPr sz="18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NOKTALARI  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DİKKATE 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ALINARAK 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YENİ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HİPOTEZLER  </a:t>
            </a:r>
            <a:r>
              <a:rPr sz="1800" spc="-225" dirty="0">
                <a:solidFill>
                  <a:srgbClr val="FFFFFF"/>
                </a:solidFill>
                <a:latin typeface="Verdana"/>
                <a:cs typeface="Verdana"/>
              </a:rPr>
              <a:t>GELİŞTİRİLİR.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45192" y="3687571"/>
            <a:ext cx="187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NİHAİ</a:t>
            </a: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45" dirty="0">
                <a:solidFill>
                  <a:srgbClr val="FFFFFF"/>
                </a:solidFill>
                <a:latin typeface="Verdana"/>
                <a:cs typeface="Verdana"/>
              </a:rPr>
              <a:t>YETERSİZLİK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5557" y="4659883"/>
            <a:ext cx="4605020" cy="98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5665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BİLGİLERİN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ANALİZİ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307590" algn="l"/>
              </a:tabLst>
            </a:pPr>
            <a:r>
              <a:rPr sz="1800" spc="-245" dirty="0">
                <a:solidFill>
                  <a:srgbClr val="FFFFFF"/>
                </a:solidFill>
                <a:latin typeface="Verdana"/>
                <a:cs typeface="Verdana"/>
              </a:rPr>
              <a:t>YETERSİZLİK	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HİPOTEZ</a:t>
            </a:r>
            <a:r>
              <a:rPr sz="18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95" dirty="0">
                <a:solidFill>
                  <a:srgbClr val="FFFFFF"/>
                </a:solidFill>
                <a:latin typeface="Verdana"/>
                <a:cs typeface="Verdana"/>
              </a:rPr>
              <a:t>DESTEKLENİR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95556" y="3674160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337578" y="144437"/>
                </a:moveTo>
                <a:lnTo>
                  <a:pt x="0" y="144437"/>
                </a:lnTo>
                <a:lnTo>
                  <a:pt x="168795" y="288886"/>
                </a:lnTo>
                <a:lnTo>
                  <a:pt x="337578" y="144437"/>
                </a:lnTo>
                <a:close/>
              </a:path>
              <a:path w="337820" h="288925">
                <a:moveTo>
                  <a:pt x="253187" y="0"/>
                </a:moveTo>
                <a:lnTo>
                  <a:pt x="84391" y="0"/>
                </a:lnTo>
                <a:lnTo>
                  <a:pt x="84391" y="144437"/>
                </a:lnTo>
                <a:lnTo>
                  <a:pt x="253187" y="144437"/>
                </a:lnTo>
                <a:lnTo>
                  <a:pt x="253187" y="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95556" y="3674160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0" y="144445"/>
                </a:moveTo>
                <a:lnTo>
                  <a:pt x="84391" y="144445"/>
                </a:lnTo>
                <a:lnTo>
                  <a:pt x="84391" y="0"/>
                </a:lnTo>
                <a:lnTo>
                  <a:pt x="253175" y="0"/>
                </a:lnTo>
                <a:lnTo>
                  <a:pt x="253175" y="144445"/>
                </a:lnTo>
                <a:lnTo>
                  <a:pt x="337567" y="144445"/>
                </a:lnTo>
                <a:lnTo>
                  <a:pt x="168784" y="288890"/>
                </a:lnTo>
                <a:lnTo>
                  <a:pt x="0" y="144445"/>
                </a:lnTo>
                <a:close/>
              </a:path>
            </a:pathLst>
          </a:custGeom>
          <a:ln w="12700">
            <a:solidFill>
              <a:srgbClr val="A4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87555" y="2942653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337565" y="144449"/>
                </a:moveTo>
                <a:lnTo>
                  <a:pt x="0" y="144449"/>
                </a:lnTo>
                <a:lnTo>
                  <a:pt x="168783" y="288886"/>
                </a:lnTo>
                <a:lnTo>
                  <a:pt x="337565" y="144449"/>
                </a:lnTo>
                <a:close/>
              </a:path>
              <a:path w="337820" h="288925">
                <a:moveTo>
                  <a:pt x="253174" y="0"/>
                </a:moveTo>
                <a:lnTo>
                  <a:pt x="84391" y="0"/>
                </a:lnTo>
                <a:lnTo>
                  <a:pt x="84391" y="144449"/>
                </a:lnTo>
                <a:lnTo>
                  <a:pt x="253174" y="144449"/>
                </a:lnTo>
                <a:lnTo>
                  <a:pt x="253174" y="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87555" y="2942653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0" y="144445"/>
                </a:moveTo>
                <a:lnTo>
                  <a:pt x="84391" y="144445"/>
                </a:lnTo>
                <a:lnTo>
                  <a:pt x="84391" y="0"/>
                </a:lnTo>
                <a:lnTo>
                  <a:pt x="253175" y="0"/>
                </a:lnTo>
                <a:lnTo>
                  <a:pt x="253175" y="144445"/>
                </a:lnTo>
                <a:lnTo>
                  <a:pt x="337567" y="144445"/>
                </a:lnTo>
                <a:lnTo>
                  <a:pt x="168784" y="288890"/>
                </a:lnTo>
                <a:lnTo>
                  <a:pt x="0" y="144445"/>
                </a:lnTo>
                <a:close/>
              </a:path>
            </a:pathLst>
          </a:custGeom>
          <a:ln w="12700">
            <a:solidFill>
              <a:srgbClr val="A4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95556" y="4389234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337578" y="144449"/>
                </a:moveTo>
                <a:lnTo>
                  <a:pt x="0" y="144449"/>
                </a:lnTo>
                <a:lnTo>
                  <a:pt x="168795" y="288899"/>
                </a:lnTo>
                <a:lnTo>
                  <a:pt x="337578" y="144449"/>
                </a:lnTo>
                <a:close/>
              </a:path>
              <a:path w="337820" h="288925">
                <a:moveTo>
                  <a:pt x="253187" y="0"/>
                </a:moveTo>
                <a:lnTo>
                  <a:pt x="84391" y="0"/>
                </a:lnTo>
                <a:lnTo>
                  <a:pt x="84391" y="144449"/>
                </a:lnTo>
                <a:lnTo>
                  <a:pt x="253187" y="144449"/>
                </a:lnTo>
                <a:lnTo>
                  <a:pt x="253187" y="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95556" y="4389234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0" y="144445"/>
                </a:moveTo>
                <a:lnTo>
                  <a:pt x="84391" y="144445"/>
                </a:lnTo>
                <a:lnTo>
                  <a:pt x="84391" y="0"/>
                </a:lnTo>
                <a:lnTo>
                  <a:pt x="253175" y="0"/>
                </a:lnTo>
                <a:lnTo>
                  <a:pt x="253175" y="144445"/>
                </a:lnTo>
                <a:lnTo>
                  <a:pt x="337567" y="144445"/>
                </a:lnTo>
                <a:lnTo>
                  <a:pt x="168784" y="288890"/>
                </a:lnTo>
                <a:lnTo>
                  <a:pt x="0" y="144445"/>
                </a:lnTo>
                <a:close/>
              </a:path>
            </a:pathLst>
          </a:custGeom>
          <a:ln w="12700">
            <a:solidFill>
              <a:srgbClr val="A4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13690" y="5035486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337565" y="144449"/>
                </a:moveTo>
                <a:lnTo>
                  <a:pt x="0" y="144449"/>
                </a:lnTo>
                <a:lnTo>
                  <a:pt x="168782" y="288886"/>
                </a:lnTo>
                <a:lnTo>
                  <a:pt x="337565" y="144449"/>
                </a:lnTo>
                <a:close/>
              </a:path>
              <a:path w="337820" h="288925">
                <a:moveTo>
                  <a:pt x="253174" y="0"/>
                </a:moveTo>
                <a:lnTo>
                  <a:pt x="84391" y="0"/>
                </a:lnTo>
                <a:lnTo>
                  <a:pt x="84391" y="144449"/>
                </a:lnTo>
                <a:lnTo>
                  <a:pt x="253174" y="144449"/>
                </a:lnTo>
                <a:lnTo>
                  <a:pt x="253174" y="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13690" y="5035486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0" y="144445"/>
                </a:moveTo>
                <a:lnTo>
                  <a:pt x="84391" y="144445"/>
                </a:lnTo>
                <a:lnTo>
                  <a:pt x="84391" y="0"/>
                </a:lnTo>
                <a:lnTo>
                  <a:pt x="253175" y="0"/>
                </a:lnTo>
                <a:lnTo>
                  <a:pt x="253175" y="144445"/>
                </a:lnTo>
                <a:lnTo>
                  <a:pt x="337567" y="144445"/>
                </a:lnTo>
                <a:lnTo>
                  <a:pt x="168784" y="288890"/>
                </a:lnTo>
                <a:lnTo>
                  <a:pt x="0" y="144445"/>
                </a:lnTo>
                <a:close/>
              </a:path>
            </a:pathLst>
          </a:custGeom>
          <a:ln w="12700">
            <a:solidFill>
              <a:srgbClr val="A4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08664" y="5046306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337565" y="144437"/>
                </a:moveTo>
                <a:lnTo>
                  <a:pt x="0" y="144437"/>
                </a:lnTo>
                <a:lnTo>
                  <a:pt x="168782" y="288886"/>
                </a:lnTo>
                <a:lnTo>
                  <a:pt x="337565" y="144437"/>
                </a:lnTo>
                <a:close/>
              </a:path>
              <a:path w="337820" h="288925">
                <a:moveTo>
                  <a:pt x="253174" y="0"/>
                </a:moveTo>
                <a:lnTo>
                  <a:pt x="84391" y="0"/>
                </a:lnTo>
                <a:lnTo>
                  <a:pt x="84391" y="144437"/>
                </a:lnTo>
                <a:lnTo>
                  <a:pt x="253174" y="144437"/>
                </a:lnTo>
                <a:lnTo>
                  <a:pt x="253174" y="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08664" y="5046306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0" y="144445"/>
                </a:moveTo>
                <a:lnTo>
                  <a:pt x="84391" y="144445"/>
                </a:lnTo>
                <a:lnTo>
                  <a:pt x="84391" y="0"/>
                </a:lnTo>
                <a:lnTo>
                  <a:pt x="253175" y="0"/>
                </a:lnTo>
                <a:lnTo>
                  <a:pt x="253175" y="144445"/>
                </a:lnTo>
                <a:lnTo>
                  <a:pt x="337567" y="144445"/>
                </a:lnTo>
                <a:lnTo>
                  <a:pt x="168784" y="288890"/>
                </a:lnTo>
                <a:lnTo>
                  <a:pt x="0" y="144445"/>
                </a:lnTo>
                <a:close/>
              </a:path>
            </a:pathLst>
          </a:custGeom>
          <a:ln w="12700">
            <a:solidFill>
              <a:srgbClr val="A4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98184" y="3501644"/>
            <a:ext cx="202692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93700" marR="5080" indent="-381000">
              <a:lnSpc>
                <a:spcPts val="2110"/>
              </a:lnSpc>
              <a:spcBef>
                <a:spcPts val="210"/>
              </a:spcBef>
            </a:pP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YENİ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HİPOTEZLERİN  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KURULMASI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818094" y="5616469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337578" y="144444"/>
                </a:moveTo>
                <a:lnTo>
                  <a:pt x="0" y="144444"/>
                </a:lnTo>
                <a:lnTo>
                  <a:pt x="168783" y="288890"/>
                </a:lnTo>
                <a:lnTo>
                  <a:pt x="337578" y="144444"/>
                </a:lnTo>
                <a:close/>
              </a:path>
              <a:path w="337820" h="288925">
                <a:moveTo>
                  <a:pt x="253174" y="0"/>
                </a:moveTo>
                <a:lnTo>
                  <a:pt x="84391" y="0"/>
                </a:lnTo>
                <a:lnTo>
                  <a:pt x="84391" y="144444"/>
                </a:lnTo>
                <a:lnTo>
                  <a:pt x="253174" y="144444"/>
                </a:lnTo>
                <a:lnTo>
                  <a:pt x="253174" y="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18094" y="5616469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0" y="144445"/>
                </a:moveTo>
                <a:lnTo>
                  <a:pt x="84391" y="144445"/>
                </a:lnTo>
                <a:lnTo>
                  <a:pt x="84391" y="0"/>
                </a:lnTo>
                <a:lnTo>
                  <a:pt x="253175" y="0"/>
                </a:lnTo>
                <a:lnTo>
                  <a:pt x="253175" y="144445"/>
                </a:lnTo>
                <a:lnTo>
                  <a:pt x="337567" y="144445"/>
                </a:lnTo>
                <a:lnTo>
                  <a:pt x="168784" y="288890"/>
                </a:lnTo>
                <a:lnTo>
                  <a:pt x="0" y="144445"/>
                </a:lnTo>
                <a:close/>
              </a:path>
            </a:pathLst>
          </a:custGeom>
          <a:ln w="12700">
            <a:solidFill>
              <a:srgbClr val="A4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35056" y="5616469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337578" y="144444"/>
                </a:moveTo>
                <a:lnTo>
                  <a:pt x="0" y="144444"/>
                </a:lnTo>
                <a:lnTo>
                  <a:pt x="168795" y="288890"/>
                </a:lnTo>
                <a:lnTo>
                  <a:pt x="337578" y="144444"/>
                </a:lnTo>
                <a:close/>
              </a:path>
              <a:path w="337820" h="288925">
                <a:moveTo>
                  <a:pt x="253187" y="0"/>
                </a:moveTo>
                <a:lnTo>
                  <a:pt x="84404" y="0"/>
                </a:lnTo>
                <a:lnTo>
                  <a:pt x="84404" y="144444"/>
                </a:lnTo>
                <a:lnTo>
                  <a:pt x="253187" y="144444"/>
                </a:lnTo>
                <a:lnTo>
                  <a:pt x="253187" y="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35056" y="5616469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0" y="144445"/>
                </a:moveTo>
                <a:lnTo>
                  <a:pt x="84391" y="144445"/>
                </a:lnTo>
                <a:lnTo>
                  <a:pt x="84391" y="0"/>
                </a:lnTo>
                <a:lnTo>
                  <a:pt x="253175" y="0"/>
                </a:lnTo>
                <a:lnTo>
                  <a:pt x="253175" y="144445"/>
                </a:lnTo>
                <a:lnTo>
                  <a:pt x="337567" y="144445"/>
                </a:lnTo>
                <a:lnTo>
                  <a:pt x="168784" y="288890"/>
                </a:lnTo>
                <a:lnTo>
                  <a:pt x="0" y="144445"/>
                </a:lnTo>
                <a:close/>
              </a:path>
            </a:pathLst>
          </a:custGeom>
          <a:ln w="12700">
            <a:solidFill>
              <a:srgbClr val="A4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561815" y="4115917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337566" y="144449"/>
                </a:moveTo>
                <a:lnTo>
                  <a:pt x="0" y="144449"/>
                </a:lnTo>
                <a:lnTo>
                  <a:pt x="168782" y="288899"/>
                </a:lnTo>
                <a:lnTo>
                  <a:pt x="337566" y="144449"/>
                </a:lnTo>
                <a:close/>
              </a:path>
              <a:path w="337820" h="288925">
                <a:moveTo>
                  <a:pt x="253174" y="0"/>
                </a:moveTo>
                <a:lnTo>
                  <a:pt x="84391" y="0"/>
                </a:lnTo>
                <a:lnTo>
                  <a:pt x="84391" y="144449"/>
                </a:lnTo>
                <a:lnTo>
                  <a:pt x="253174" y="144449"/>
                </a:lnTo>
                <a:lnTo>
                  <a:pt x="253174" y="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61815" y="4115917"/>
            <a:ext cx="337820" cy="288925"/>
          </a:xfrm>
          <a:custGeom>
            <a:avLst/>
            <a:gdLst/>
            <a:ahLst/>
            <a:cxnLst/>
            <a:rect l="l" t="t" r="r" b="b"/>
            <a:pathLst>
              <a:path w="337820" h="288925">
                <a:moveTo>
                  <a:pt x="0" y="144445"/>
                </a:moveTo>
                <a:lnTo>
                  <a:pt x="84391" y="144445"/>
                </a:lnTo>
                <a:lnTo>
                  <a:pt x="84391" y="0"/>
                </a:lnTo>
                <a:lnTo>
                  <a:pt x="253175" y="0"/>
                </a:lnTo>
                <a:lnTo>
                  <a:pt x="253175" y="144445"/>
                </a:lnTo>
                <a:lnTo>
                  <a:pt x="337567" y="144445"/>
                </a:lnTo>
                <a:lnTo>
                  <a:pt x="168784" y="288890"/>
                </a:lnTo>
                <a:lnTo>
                  <a:pt x="0" y="144445"/>
                </a:lnTo>
                <a:close/>
              </a:path>
            </a:pathLst>
          </a:custGeom>
          <a:ln w="12700">
            <a:solidFill>
              <a:srgbClr val="A41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23579" y="3238919"/>
            <a:ext cx="814705" cy="2370455"/>
          </a:xfrm>
          <a:custGeom>
            <a:avLst/>
            <a:gdLst/>
            <a:ahLst/>
            <a:cxnLst/>
            <a:rect l="l" t="t" r="r" b="b"/>
            <a:pathLst>
              <a:path w="814704" h="2370454">
                <a:moveTo>
                  <a:pt x="763473" y="1172260"/>
                </a:moveTo>
                <a:lnTo>
                  <a:pt x="5676" y="1172260"/>
                </a:lnTo>
                <a:lnTo>
                  <a:pt x="0" y="1177937"/>
                </a:lnTo>
                <a:lnTo>
                  <a:pt x="0" y="2369913"/>
                </a:lnTo>
                <a:lnTo>
                  <a:pt x="25400" y="2369913"/>
                </a:lnTo>
                <a:lnTo>
                  <a:pt x="25400" y="1197660"/>
                </a:lnTo>
                <a:lnTo>
                  <a:pt x="12700" y="1197660"/>
                </a:lnTo>
                <a:lnTo>
                  <a:pt x="25400" y="1184960"/>
                </a:lnTo>
                <a:lnTo>
                  <a:pt x="763473" y="1184960"/>
                </a:lnTo>
                <a:lnTo>
                  <a:pt x="763473" y="1172260"/>
                </a:lnTo>
                <a:close/>
              </a:path>
              <a:path w="814704" h="2370454">
                <a:moveTo>
                  <a:pt x="25400" y="1184960"/>
                </a:moveTo>
                <a:lnTo>
                  <a:pt x="12700" y="1197660"/>
                </a:lnTo>
                <a:lnTo>
                  <a:pt x="25400" y="1197660"/>
                </a:lnTo>
                <a:lnTo>
                  <a:pt x="25400" y="1184960"/>
                </a:lnTo>
                <a:close/>
              </a:path>
              <a:path w="814704" h="2370454">
                <a:moveTo>
                  <a:pt x="788873" y="1172260"/>
                </a:moveTo>
                <a:lnTo>
                  <a:pt x="776173" y="1172260"/>
                </a:lnTo>
                <a:lnTo>
                  <a:pt x="763473" y="1184960"/>
                </a:lnTo>
                <a:lnTo>
                  <a:pt x="25400" y="1184960"/>
                </a:lnTo>
                <a:lnTo>
                  <a:pt x="25400" y="1197660"/>
                </a:lnTo>
                <a:lnTo>
                  <a:pt x="783183" y="1197660"/>
                </a:lnTo>
                <a:lnTo>
                  <a:pt x="788873" y="1191971"/>
                </a:lnTo>
                <a:lnTo>
                  <a:pt x="788873" y="1172260"/>
                </a:lnTo>
                <a:close/>
              </a:path>
              <a:path w="814704" h="2370454">
                <a:moveTo>
                  <a:pt x="788873" y="63487"/>
                </a:moveTo>
                <a:lnTo>
                  <a:pt x="763473" y="63487"/>
                </a:lnTo>
                <a:lnTo>
                  <a:pt x="763473" y="1184960"/>
                </a:lnTo>
                <a:lnTo>
                  <a:pt x="776173" y="1172260"/>
                </a:lnTo>
                <a:lnTo>
                  <a:pt x="788873" y="1172260"/>
                </a:lnTo>
                <a:lnTo>
                  <a:pt x="788873" y="63487"/>
                </a:lnTo>
                <a:close/>
              </a:path>
              <a:path w="814704" h="2370454">
                <a:moveTo>
                  <a:pt x="776173" y="0"/>
                </a:moveTo>
                <a:lnTo>
                  <a:pt x="738073" y="76200"/>
                </a:lnTo>
                <a:lnTo>
                  <a:pt x="763473" y="76200"/>
                </a:lnTo>
                <a:lnTo>
                  <a:pt x="763473" y="63487"/>
                </a:lnTo>
                <a:lnTo>
                  <a:pt x="807916" y="63487"/>
                </a:lnTo>
                <a:lnTo>
                  <a:pt x="776173" y="0"/>
                </a:lnTo>
                <a:close/>
              </a:path>
              <a:path w="814704" h="2370454">
                <a:moveTo>
                  <a:pt x="807916" y="63487"/>
                </a:moveTo>
                <a:lnTo>
                  <a:pt x="788873" y="63487"/>
                </a:lnTo>
                <a:lnTo>
                  <a:pt x="788873" y="76200"/>
                </a:lnTo>
                <a:lnTo>
                  <a:pt x="814273" y="76200"/>
                </a:lnTo>
                <a:lnTo>
                  <a:pt x="807916" y="63487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43826" y="4389234"/>
            <a:ext cx="268605" cy="1653539"/>
          </a:xfrm>
          <a:custGeom>
            <a:avLst/>
            <a:gdLst/>
            <a:ahLst/>
            <a:cxnLst/>
            <a:rect l="l" t="t" r="r" b="b"/>
            <a:pathLst>
              <a:path w="268605" h="1653539">
                <a:moveTo>
                  <a:pt x="50798" y="63499"/>
                </a:moveTo>
                <a:lnTo>
                  <a:pt x="25400" y="63499"/>
                </a:lnTo>
                <a:lnTo>
                  <a:pt x="25400" y="1647268"/>
                </a:lnTo>
                <a:lnTo>
                  <a:pt x="31088" y="1652954"/>
                </a:lnTo>
                <a:lnTo>
                  <a:pt x="268171" y="1652954"/>
                </a:lnTo>
                <a:lnTo>
                  <a:pt x="268171" y="1640254"/>
                </a:lnTo>
                <a:lnTo>
                  <a:pt x="50798" y="1640254"/>
                </a:lnTo>
                <a:lnTo>
                  <a:pt x="38098" y="1627554"/>
                </a:lnTo>
                <a:lnTo>
                  <a:pt x="50798" y="1627554"/>
                </a:lnTo>
                <a:lnTo>
                  <a:pt x="50798" y="63499"/>
                </a:lnTo>
                <a:close/>
              </a:path>
              <a:path w="268605" h="1653539">
                <a:moveTo>
                  <a:pt x="50798" y="1627554"/>
                </a:moveTo>
                <a:lnTo>
                  <a:pt x="38098" y="1627554"/>
                </a:lnTo>
                <a:lnTo>
                  <a:pt x="50798" y="1640254"/>
                </a:lnTo>
                <a:lnTo>
                  <a:pt x="50798" y="1627554"/>
                </a:lnTo>
                <a:close/>
              </a:path>
              <a:path w="268605" h="1653539">
                <a:moveTo>
                  <a:pt x="268171" y="1627554"/>
                </a:moveTo>
                <a:lnTo>
                  <a:pt x="50798" y="1627554"/>
                </a:lnTo>
                <a:lnTo>
                  <a:pt x="50798" y="1640254"/>
                </a:lnTo>
                <a:lnTo>
                  <a:pt x="268171" y="1640254"/>
                </a:lnTo>
                <a:lnTo>
                  <a:pt x="268171" y="1627554"/>
                </a:lnTo>
                <a:close/>
              </a:path>
              <a:path w="268605" h="1653539">
                <a:moveTo>
                  <a:pt x="38098" y="0"/>
                </a:moveTo>
                <a:lnTo>
                  <a:pt x="0" y="76199"/>
                </a:lnTo>
                <a:lnTo>
                  <a:pt x="25400" y="76199"/>
                </a:lnTo>
                <a:lnTo>
                  <a:pt x="25400" y="63499"/>
                </a:lnTo>
                <a:lnTo>
                  <a:pt x="69848" y="63499"/>
                </a:lnTo>
                <a:lnTo>
                  <a:pt x="38098" y="0"/>
                </a:lnTo>
                <a:close/>
              </a:path>
              <a:path w="268605" h="1653539">
                <a:moveTo>
                  <a:pt x="69848" y="63499"/>
                </a:moveTo>
                <a:lnTo>
                  <a:pt x="50798" y="63499"/>
                </a:lnTo>
                <a:lnTo>
                  <a:pt x="50798" y="76199"/>
                </a:lnTo>
                <a:lnTo>
                  <a:pt x="76198" y="76199"/>
                </a:lnTo>
                <a:lnTo>
                  <a:pt x="69848" y="63499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639972" y="3215411"/>
            <a:ext cx="1090295" cy="440055"/>
          </a:xfrm>
          <a:custGeom>
            <a:avLst/>
            <a:gdLst/>
            <a:ahLst/>
            <a:cxnLst/>
            <a:rect l="l" t="t" r="r" b="b"/>
            <a:pathLst>
              <a:path w="1090295" h="440054">
                <a:moveTo>
                  <a:pt x="1039063" y="363372"/>
                </a:moveTo>
                <a:lnTo>
                  <a:pt x="1013663" y="363372"/>
                </a:lnTo>
                <a:lnTo>
                  <a:pt x="1051763" y="439572"/>
                </a:lnTo>
                <a:lnTo>
                  <a:pt x="1083513" y="376072"/>
                </a:lnTo>
                <a:lnTo>
                  <a:pt x="1039063" y="376072"/>
                </a:lnTo>
                <a:lnTo>
                  <a:pt x="1039063" y="363372"/>
                </a:lnTo>
                <a:close/>
              </a:path>
              <a:path w="1090295" h="440054">
                <a:moveTo>
                  <a:pt x="1039063" y="12700"/>
                </a:moveTo>
                <a:lnTo>
                  <a:pt x="1039063" y="376072"/>
                </a:lnTo>
                <a:lnTo>
                  <a:pt x="1064463" y="376072"/>
                </a:lnTo>
                <a:lnTo>
                  <a:pt x="1064463" y="25400"/>
                </a:lnTo>
                <a:lnTo>
                  <a:pt x="1051763" y="25400"/>
                </a:lnTo>
                <a:lnTo>
                  <a:pt x="1039063" y="12700"/>
                </a:lnTo>
                <a:close/>
              </a:path>
              <a:path w="1090295" h="440054">
                <a:moveTo>
                  <a:pt x="1089863" y="363372"/>
                </a:moveTo>
                <a:lnTo>
                  <a:pt x="1064463" y="363372"/>
                </a:lnTo>
                <a:lnTo>
                  <a:pt x="1064463" y="376072"/>
                </a:lnTo>
                <a:lnTo>
                  <a:pt x="1083513" y="376072"/>
                </a:lnTo>
                <a:lnTo>
                  <a:pt x="1089863" y="363372"/>
                </a:lnTo>
                <a:close/>
              </a:path>
              <a:path w="1090295" h="440054">
                <a:moveTo>
                  <a:pt x="1058773" y="0"/>
                </a:moveTo>
                <a:lnTo>
                  <a:pt x="0" y="0"/>
                </a:lnTo>
                <a:lnTo>
                  <a:pt x="0" y="25400"/>
                </a:lnTo>
                <a:lnTo>
                  <a:pt x="1039063" y="25400"/>
                </a:lnTo>
                <a:lnTo>
                  <a:pt x="1039063" y="12700"/>
                </a:lnTo>
                <a:lnTo>
                  <a:pt x="1064463" y="12700"/>
                </a:lnTo>
                <a:lnTo>
                  <a:pt x="1064463" y="5689"/>
                </a:lnTo>
                <a:lnTo>
                  <a:pt x="1058773" y="0"/>
                </a:lnTo>
                <a:close/>
              </a:path>
              <a:path w="1090295" h="440054">
                <a:moveTo>
                  <a:pt x="1064463" y="12700"/>
                </a:moveTo>
                <a:lnTo>
                  <a:pt x="1039063" y="12700"/>
                </a:lnTo>
                <a:lnTo>
                  <a:pt x="1051763" y="25400"/>
                </a:lnTo>
                <a:lnTo>
                  <a:pt x="1064463" y="25400"/>
                </a:lnTo>
                <a:lnTo>
                  <a:pt x="1064463" y="1270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22971" y="1905038"/>
            <a:ext cx="2887345" cy="1363980"/>
          </a:xfrm>
          <a:custGeom>
            <a:avLst/>
            <a:gdLst/>
            <a:ahLst/>
            <a:cxnLst/>
            <a:rect l="l" t="t" r="r" b="b"/>
            <a:pathLst>
              <a:path w="2887345" h="1363979">
                <a:moveTo>
                  <a:pt x="1430782" y="1338224"/>
                </a:moveTo>
                <a:lnTo>
                  <a:pt x="0" y="1338224"/>
                </a:lnTo>
                <a:lnTo>
                  <a:pt x="0" y="1363624"/>
                </a:lnTo>
                <a:lnTo>
                  <a:pt x="1450505" y="1363624"/>
                </a:lnTo>
                <a:lnTo>
                  <a:pt x="1456182" y="1357934"/>
                </a:lnTo>
                <a:lnTo>
                  <a:pt x="1456182" y="1350924"/>
                </a:lnTo>
                <a:lnTo>
                  <a:pt x="1430782" y="1350924"/>
                </a:lnTo>
                <a:lnTo>
                  <a:pt x="1430782" y="1338224"/>
                </a:lnTo>
                <a:close/>
              </a:path>
              <a:path w="2887345" h="1363979">
                <a:moveTo>
                  <a:pt x="2810776" y="25400"/>
                </a:moveTo>
                <a:lnTo>
                  <a:pt x="1436471" y="25400"/>
                </a:lnTo>
                <a:lnTo>
                  <a:pt x="1430782" y="31076"/>
                </a:lnTo>
                <a:lnTo>
                  <a:pt x="1430782" y="1350924"/>
                </a:lnTo>
                <a:lnTo>
                  <a:pt x="1443482" y="1338224"/>
                </a:lnTo>
                <a:lnTo>
                  <a:pt x="1456182" y="1338224"/>
                </a:lnTo>
                <a:lnTo>
                  <a:pt x="1456182" y="50800"/>
                </a:lnTo>
                <a:lnTo>
                  <a:pt x="1443482" y="50800"/>
                </a:lnTo>
                <a:lnTo>
                  <a:pt x="1456182" y="38100"/>
                </a:lnTo>
                <a:lnTo>
                  <a:pt x="2810776" y="38100"/>
                </a:lnTo>
                <a:lnTo>
                  <a:pt x="2810776" y="25400"/>
                </a:lnTo>
                <a:close/>
              </a:path>
              <a:path w="2887345" h="1363979">
                <a:moveTo>
                  <a:pt x="1456182" y="1338224"/>
                </a:moveTo>
                <a:lnTo>
                  <a:pt x="1443482" y="1338224"/>
                </a:lnTo>
                <a:lnTo>
                  <a:pt x="1430782" y="1350924"/>
                </a:lnTo>
                <a:lnTo>
                  <a:pt x="1456182" y="1350924"/>
                </a:lnTo>
                <a:lnTo>
                  <a:pt x="1456182" y="1338224"/>
                </a:lnTo>
                <a:close/>
              </a:path>
              <a:path w="2887345" h="1363979">
                <a:moveTo>
                  <a:pt x="2810776" y="0"/>
                </a:moveTo>
                <a:lnTo>
                  <a:pt x="2810776" y="76200"/>
                </a:lnTo>
                <a:lnTo>
                  <a:pt x="2861576" y="50800"/>
                </a:lnTo>
                <a:lnTo>
                  <a:pt x="2823476" y="50800"/>
                </a:lnTo>
                <a:lnTo>
                  <a:pt x="2823476" y="25400"/>
                </a:lnTo>
                <a:lnTo>
                  <a:pt x="2861576" y="25400"/>
                </a:lnTo>
                <a:lnTo>
                  <a:pt x="2810776" y="0"/>
                </a:lnTo>
                <a:close/>
              </a:path>
              <a:path w="2887345" h="1363979">
                <a:moveTo>
                  <a:pt x="1456182" y="38100"/>
                </a:moveTo>
                <a:lnTo>
                  <a:pt x="1443482" y="50800"/>
                </a:lnTo>
                <a:lnTo>
                  <a:pt x="1456182" y="50800"/>
                </a:lnTo>
                <a:lnTo>
                  <a:pt x="1456182" y="38100"/>
                </a:lnTo>
                <a:close/>
              </a:path>
              <a:path w="2887345" h="1363979">
                <a:moveTo>
                  <a:pt x="2810776" y="38100"/>
                </a:moveTo>
                <a:lnTo>
                  <a:pt x="1456182" y="38100"/>
                </a:lnTo>
                <a:lnTo>
                  <a:pt x="1456182" y="50800"/>
                </a:lnTo>
                <a:lnTo>
                  <a:pt x="2810776" y="50800"/>
                </a:lnTo>
                <a:lnTo>
                  <a:pt x="2810776" y="38100"/>
                </a:lnTo>
                <a:close/>
              </a:path>
              <a:path w="2887345" h="1363979">
                <a:moveTo>
                  <a:pt x="2861576" y="25400"/>
                </a:moveTo>
                <a:lnTo>
                  <a:pt x="2823476" y="25400"/>
                </a:lnTo>
                <a:lnTo>
                  <a:pt x="2823476" y="50800"/>
                </a:lnTo>
                <a:lnTo>
                  <a:pt x="2861576" y="50800"/>
                </a:lnTo>
                <a:lnTo>
                  <a:pt x="2886976" y="38100"/>
                </a:lnTo>
                <a:lnTo>
                  <a:pt x="2861576" y="2540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94060" y="1085595"/>
            <a:ext cx="38398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>
                <a:solidFill>
                  <a:srgbClr val="FFFFFF"/>
                </a:solidFill>
              </a:rPr>
              <a:t>MİKROBİYOLOJİ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18108" y="1932939"/>
            <a:ext cx="91782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170" dirty="0">
                <a:solidFill>
                  <a:srgbClr val="FFFFFF"/>
                </a:solidFill>
                <a:latin typeface="Verdana"/>
                <a:cs typeface="Verdana"/>
              </a:rPr>
              <a:t>Tek</a:t>
            </a:r>
            <a:r>
              <a:rPr sz="2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0" dirty="0">
                <a:solidFill>
                  <a:srgbClr val="FFFFFF"/>
                </a:solidFill>
                <a:latin typeface="Verdana"/>
                <a:cs typeface="Verdana"/>
              </a:rPr>
              <a:t>hücreli</a:t>
            </a:r>
            <a:r>
              <a:rPr sz="22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25" dirty="0">
                <a:solidFill>
                  <a:srgbClr val="FFFFFF"/>
                </a:solidFill>
                <a:latin typeface="Verdana"/>
                <a:cs typeface="Verdana"/>
              </a:rPr>
              <a:t>ya</a:t>
            </a:r>
            <a:r>
              <a:rPr sz="22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160" dirty="0">
                <a:solidFill>
                  <a:srgbClr val="FFFFFF"/>
                </a:solidFill>
                <a:latin typeface="Verdana"/>
                <a:cs typeface="Verdana"/>
              </a:rPr>
              <a:t>da</a:t>
            </a:r>
            <a:r>
              <a:rPr sz="22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küme</a:t>
            </a:r>
            <a:r>
              <a:rPr sz="22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oluşturmuş</a:t>
            </a:r>
            <a:r>
              <a:rPr sz="22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Verdana"/>
                <a:cs typeface="Verdana"/>
              </a:rPr>
              <a:t>mikroskobik</a:t>
            </a:r>
            <a:r>
              <a:rPr sz="22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55" dirty="0">
                <a:solidFill>
                  <a:srgbClr val="FFFFFF"/>
                </a:solidFill>
                <a:latin typeface="Verdana"/>
                <a:cs typeface="Verdana"/>
              </a:rPr>
              <a:t>organizmaları</a:t>
            </a:r>
            <a:r>
              <a:rPr sz="2200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30" dirty="0">
                <a:solidFill>
                  <a:srgbClr val="FFFFFF"/>
                </a:solidFill>
                <a:latin typeface="Verdana"/>
                <a:cs typeface="Verdana"/>
              </a:rPr>
              <a:t>içerir;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23460" y="2657170"/>
            <a:ext cx="2524760" cy="844550"/>
          </a:xfrm>
          <a:custGeom>
            <a:avLst/>
            <a:gdLst/>
            <a:ahLst/>
            <a:cxnLst/>
            <a:rect l="l" t="t" r="r" b="b"/>
            <a:pathLst>
              <a:path w="2524759" h="844550">
                <a:moveTo>
                  <a:pt x="2524290" y="0"/>
                </a:moveTo>
                <a:lnTo>
                  <a:pt x="422224" y="0"/>
                </a:lnTo>
                <a:lnTo>
                  <a:pt x="0" y="422224"/>
                </a:lnTo>
                <a:lnTo>
                  <a:pt x="422224" y="844448"/>
                </a:lnTo>
                <a:lnTo>
                  <a:pt x="2524290" y="844448"/>
                </a:lnTo>
                <a:lnTo>
                  <a:pt x="2524290" y="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3459" y="2657175"/>
            <a:ext cx="2524760" cy="844550"/>
          </a:xfrm>
          <a:custGeom>
            <a:avLst/>
            <a:gdLst/>
            <a:ahLst/>
            <a:cxnLst/>
            <a:rect l="l" t="t" r="r" b="b"/>
            <a:pathLst>
              <a:path w="2524759" h="844550">
                <a:moveTo>
                  <a:pt x="2524291" y="844443"/>
                </a:moveTo>
                <a:lnTo>
                  <a:pt x="422220" y="844443"/>
                </a:lnTo>
                <a:lnTo>
                  <a:pt x="0" y="422220"/>
                </a:lnTo>
                <a:lnTo>
                  <a:pt x="422220" y="0"/>
                </a:lnTo>
                <a:lnTo>
                  <a:pt x="2524291" y="0"/>
                </a:lnTo>
                <a:lnTo>
                  <a:pt x="2524291" y="84444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92064" y="2936240"/>
            <a:ext cx="12642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5" dirty="0">
                <a:solidFill>
                  <a:srgbClr val="FFFFFF"/>
                </a:solidFill>
                <a:latin typeface="Verdana"/>
                <a:cs typeface="Verdana"/>
              </a:rPr>
              <a:t>ÖKARYOTLAR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97489" y="2735314"/>
            <a:ext cx="844823" cy="7677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7489" y="2735313"/>
            <a:ext cx="845185" cy="768350"/>
          </a:xfrm>
          <a:custGeom>
            <a:avLst/>
            <a:gdLst/>
            <a:ahLst/>
            <a:cxnLst/>
            <a:rect l="l" t="t" r="r" b="b"/>
            <a:pathLst>
              <a:path w="845185" h="768350">
                <a:moveTo>
                  <a:pt x="0" y="383863"/>
                </a:moveTo>
                <a:lnTo>
                  <a:pt x="2841" y="339096"/>
                </a:lnTo>
                <a:lnTo>
                  <a:pt x="11156" y="295846"/>
                </a:lnTo>
                <a:lnTo>
                  <a:pt x="24626" y="254401"/>
                </a:lnTo>
                <a:lnTo>
                  <a:pt x="42934" y="215049"/>
                </a:lnTo>
                <a:lnTo>
                  <a:pt x="65764" y="178078"/>
                </a:lnTo>
                <a:lnTo>
                  <a:pt x="92799" y="143776"/>
                </a:lnTo>
                <a:lnTo>
                  <a:pt x="123721" y="112430"/>
                </a:lnTo>
                <a:lnTo>
                  <a:pt x="158214" y="84330"/>
                </a:lnTo>
                <a:lnTo>
                  <a:pt x="195961" y="59762"/>
                </a:lnTo>
                <a:lnTo>
                  <a:pt x="236645" y="39016"/>
                </a:lnTo>
                <a:lnTo>
                  <a:pt x="279949" y="22378"/>
                </a:lnTo>
                <a:lnTo>
                  <a:pt x="325556" y="10138"/>
                </a:lnTo>
                <a:lnTo>
                  <a:pt x="373149" y="2582"/>
                </a:lnTo>
                <a:lnTo>
                  <a:pt x="422412" y="0"/>
                </a:lnTo>
                <a:lnTo>
                  <a:pt x="471674" y="2582"/>
                </a:lnTo>
                <a:lnTo>
                  <a:pt x="519267" y="10138"/>
                </a:lnTo>
                <a:lnTo>
                  <a:pt x="564874" y="22378"/>
                </a:lnTo>
                <a:lnTo>
                  <a:pt x="608177" y="39016"/>
                </a:lnTo>
                <a:lnTo>
                  <a:pt x="648861" y="59762"/>
                </a:lnTo>
                <a:lnTo>
                  <a:pt x="686608" y="84330"/>
                </a:lnTo>
                <a:lnTo>
                  <a:pt x="721102" y="112430"/>
                </a:lnTo>
                <a:lnTo>
                  <a:pt x="752024" y="143776"/>
                </a:lnTo>
                <a:lnTo>
                  <a:pt x="779059" y="178078"/>
                </a:lnTo>
                <a:lnTo>
                  <a:pt x="801889" y="215049"/>
                </a:lnTo>
                <a:lnTo>
                  <a:pt x="820197" y="254401"/>
                </a:lnTo>
                <a:lnTo>
                  <a:pt x="833667" y="295846"/>
                </a:lnTo>
                <a:lnTo>
                  <a:pt x="841981" y="339096"/>
                </a:lnTo>
                <a:lnTo>
                  <a:pt x="844823" y="383863"/>
                </a:lnTo>
                <a:lnTo>
                  <a:pt x="841981" y="428629"/>
                </a:lnTo>
                <a:lnTo>
                  <a:pt x="833667" y="471879"/>
                </a:lnTo>
                <a:lnTo>
                  <a:pt x="820197" y="513324"/>
                </a:lnTo>
                <a:lnTo>
                  <a:pt x="801889" y="552676"/>
                </a:lnTo>
                <a:lnTo>
                  <a:pt x="779059" y="589647"/>
                </a:lnTo>
                <a:lnTo>
                  <a:pt x="752024" y="623950"/>
                </a:lnTo>
                <a:lnTo>
                  <a:pt x="721102" y="655295"/>
                </a:lnTo>
                <a:lnTo>
                  <a:pt x="686608" y="683396"/>
                </a:lnTo>
                <a:lnTo>
                  <a:pt x="648861" y="707963"/>
                </a:lnTo>
                <a:lnTo>
                  <a:pt x="608177" y="728710"/>
                </a:lnTo>
                <a:lnTo>
                  <a:pt x="564874" y="745347"/>
                </a:lnTo>
                <a:lnTo>
                  <a:pt x="519267" y="757588"/>
                </a:lnTo>
                <a:lnTo>
                  <a:pt x="471674" y="765143"/>
                </a:lnTo>
                <a:lnTo>
                  <a:pt x="422412" y="767726"/>
                </a:lnTo>
                <a:lnTo>
                  <a:pt x="373149" y="765143"/>
                </a:lnTo>
                <a:lnTo>
                  <a:pt x="325556" y="757588"/>
                </a:lnTo>
                <a:lnTo>
                  <a:pt x="279949" y="745347"/>
                </a:lnTo>
                <a:lnTo>
                  <a:pt x="236645" y="728710"/>
                </a:lnTo>
                <a:lnTo>
                  <a:pt x="195961" y="707963"/>
                </a:lnTo>
                <a:lnTo>
                  <a:pt x="158214" y="683396"/>
                </a:lnTo>
                <a:lnTo>
                  <a:pt x="123721" y="655295"/>
                </a:lnTo>
                <a:lnTo>
                  <a:pt x="92799" y="623950"/>
                </a:lnTo>
                <a:lnTo>
                  <a:pt x="65764" y="589647"/>
                </a:lnTo>
                <a:lnTo>
                  <a:pt x="42934" y="552676"/>
                </a:lnTo>
                <a:lnTo>
                  <a:pt x="24626" y="513324"/>
                </a:lnTo>
                <a:lnTo>
                  <a:pt x="11156" y="471879"/>
                </a:lnTo>
                <a:lnTo>
                  <a:pt x="2841" y="428629"/>
                </a:lnTo>
                <a:lnTo>
                  <a:pt x="0" y="38386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23371" y="3753688"/>
            <a:ext cx="2524760" cy="844550"/>
          </a:xfrm>
          <a:custGeom>
            <a:avLst/>
            <a:gdLst/>
            <a:ahLst/>
            <a:cxnLst/>
            <a:rect l="l" t="t" r="r" b="b"/>
            <a:pathLst>
              <a:path w="2524759" h="844550">
                <a:moveTo>
                  <a:pt x="2524290" y="0"/>
                </a:moveTo>
                <a:lnTo>
                  <a:pt x="422211" y="0"/>
                </a:lnTo>
                <a:lnTo>
                  <a:pt x="0" y="422224"/>
                </a:lnTo>
                <a:lnTo>
                  <a:pt x="422211" y="844448"/>
                </a:lnTo>
                <a:lnTo>
                  <a:pt x="2524290" y="844448"/>
                </a:lnTo>
                <a:lnTo>
                  <a:pt x="2524290" y="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3370" y="3753692"/>
            <a:ext cx="2524760" cy="844550"/>
          </a:xfrm>
          <a:custGeom>
            <a:avLst/>
            <a:gdLst/>
            <a:ahLst/>
            <a:cxnLst/>
            <a:rect l="l" t="t" r="r" b="b"/>
            <a:pathLst>
              <a:path w="2524759" h="844550">
                <a:moveTo>
                  <a:pt x="2524291" y="844443"/>
                </a:moveTo>
                <a:lnTo>
                  <a:pt x="422220" y="844443"/>
                </a:lnTo>
                <a:lnTo>
                  <a:pt x="0" y="422220"/>
                </a:lnTo>
                <a:lnTo>
                  <a:pt x="422220" y="0"/>
                </a:lnTo>
                <a:lnTo>
                  <a:pt x="2524291" y="0"/>
                </a:lnTo>
                <a:lnTo>
                  <a:pt x="2524291" y="84444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77788" y="4033520"/>
            <a:ext cx="1770341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500" spc="-60" dirty="0">
                <a:solidFill>
                  <a:srgbClr val="FFFFFF"/>
                </a:solidFill>
                <a:latin typeface="Verdana"/>
                <a:cs typeface="Verdana"/>
              </a:rPr>
              <a:t>ROK</a:t>
            </a:r>
            <a:r>
              <a:rPr sz="1500" spc="7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500" spc="-8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500" spc="-90" dirty="0">
                <a:solidFill>
                  <a:srgbClr val="FFFFFF"/>
                </a:solidFill>
                <a:latin typeface="Verdana"/>
                <a:cs typeface="Verdana"/>
              </a:rPr>
              <a:t>OT</a:t>
            </a:r>
            <a:r>
              <a:rPr sz="1500" spc="-30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500" spc="-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500" spc="-13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sz="1500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01147" y="3753693"/>
            <a:ext cx="844443" cy="844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01147" y="3753688"/>
            <a:ext cx="844550" cy="844550"/>
          </a:xfrm>
          <a:custGeom>
            <a:avLst/>
            <a:gdLst/>
            <a:ahLst/>
            <a:cxnLst/>
            <a:rect l="l" t="t" r="r" b="b"/>
            <a:pathLst>
              <a:path w="844550" h="844550">
                <a:moveTo>
                  <a:pt x="0" y="422222"/>
                </a:moveTo>
                <a:lnTo>
                  <a:pt x="2840" y="372982"/>
                </a:lnTo>
                <a:lnTo>
                  <a:pt x="11151" y="325410"/>
                </a:lnTo>
                <a:lnTo>
                  <a:pt x="24614" y="279823"/>
                </a:lnTo>
                <a:lnTo>
                  <a:pt x="42915" y="236539"/>
                </a:lnTo>
                <a:lnTo>
                  <a:pt x="65734" y="195873"/>
                </a:lnTo>
                <a:lnTo>
                  <a:pt x="92757" y="158143"/>
                </a:lnTo>
                <a:lnTo>
                  <a:pt x="123665" y="123665"/>
                </a:lnTo>
                <a:lnTo>
                  <a:pt x="158143" y="92757"/>
                </a:lnTo>
                <a:lnTo>
                  <a:pt x="195873" y="65734"/>
                </a:lnTo>
                <a:lnTo>
                  <a:pt x="236539" y="42915"/>
                </a:lnTo>
                <a:lnTo>
                  <a:pt x="279823" y="24614"/>
                </a:lnTo>
                <a:lnTo>
                  <a:pt x="325410" y="11151"/>
                </a:lnTo>
                <a:lnTo>
                  <a:pt x="372982" y="2840"/>
                </a:lnTo>
                <a:lnTo>
                  <a:pt x="422222" y="0"/>
                </a:lnTo>
                <a:lnTo>
                  <a:pt x="471462" y="2840"/>
                </a:lnTo>
                <a:lnTo>
                  <a:pt x="519033" y="11151"/>
                </a:lnTo>
                <a:lnTo>
                  <a:pt x="564619" y="24614"/>
                </a:lnTo>
                <a:lnTo>
                  <a:pt x="607904" y="42915"/>
                </a:lnTo>
                <a:lnTo>
                  <a:pt x="648569" y="65734"/>
                </a:lnTo>
                <a:lnTo>
                  <a:pt x="686299" y="92757"/>
                </a:lnTo>
                <a:lnTo>
                  <a:pt x="720777" y="123665"/>
                </a:lnTo>
                <a:lnTo>
                  <a:pt x="751686" y="158143"/>
                </a:lnTo>
                <a:lnTo>
                  <a:pt x="778708" y="195873"/>
                </a:lnTo>
                <a:lnTo>
                  <a:pt x="801528" y="236539"/>
                </a:lnTo>
                <a:lnTo>
                  <a:pt x="819828" y="279823"/>
                </a:lnTo>
                <a:lnTo>
                  <a:pt x="833292" y="325410"/>
                </a:lnTo>
                <a:lnTo>
                  <a:pt x="841602" y="372982"/>
                </a:lnTo>
                <a:lnTo>
                  <a:pt x="844443" y="422222"/>
                </a:lnTo>
                <a:lnTo>
                  <a:pt x="841602" y="471462"/>
                </a:lnTo>
                <a:lnTo>
                  <a:pt x="833292" y="519033"/>
                </a:lnTo>
                <a:lnTo>
                  <a:pt x="819828" y="564619"/>
                </a:lnTo>
                <a:lnTo>
                  <a:pt x="801528" y="607904"/>
                </a:lnTo>
                <a:lnTo>
                  <a:pt x="778708" y="648569"/>
                </a:lnTo>
                <a:lnTo>
                  <a:pt x="751686" y="686299"/>
                </a:lnTo>
                <a:lnTo>
                  <a:pt x="720777" y="720777"/>
                </a:lnTo>
                <a:lnTo>
                  <a:pt x="686299" y="751686"/>
                </a:lnTo>
                <a:lnTo>
                  <a:pt x="648569" y="778708"/>
                </a:lnTo>
                <a:lnTo>
                  <a:pt x="607904" y="801528"/>
                </a:lnTo>
                <a:lnTo>
                  <a:pt x="564619" y="819828"/>
                </a:lnTo>
                <a:lnTo>
                  <a:pt x="519033" y="833292"/>
                </a:lnTo>
                <a:lnTo>
                  <a:pt x="471462" y="841602"/>
                </a:lnTo>
                <a:lnTo>
                  <a:pt x="422222" y="844443"/>
                </a:lnTo>
                <a:lnTo>
                  <a:pt x="372982" y="841602"/>
                </a:lnTo>
                <a:lnTo>
                  <a:pt x="325410" y="833292"/>
                </a:lnTo>
                <a:lnTo>
                  <a:pt x="279823" y="819828"/>
                </a:lnTo>
                <a:lnTo>
                  <a:pt x="236539" y="801528"/>
                </a:lnTo>
                <a:lnTo>
                  <a:pt x="195873" y="778708"/>
                </a:lnTo>
                <a:lnTo>
                  <a:pt x="158143" y="751686"/>
                </a:lnTo>
                <a:lnTo>
                  <a:pt x="123665" y="720777"/>
                </a:lnTo>
                <a:lnTo>
                  <a:pt x="92757" y="686299"/>
                </a:lnTo>
                <a:lnTo>
                  <a:pt x="65734" y="648569"/>
                </a:lnTo>
                <a:lnTo>
                  <a:pt x="42915" y="607904"/>
                </a:lnTo>
                <a:lnTo>
                  <a:pt x="24614" y="564619"/>
                </a:lnTo>
                <a:lnTo>
                  <a:pt x="11151" y="519033"/>
                </a:lnTo>
                <a:lnTo>
                  <a:pt x="2840" y="471462"/>
                </a:lnTo>
                <a:lnTo>
                  <a:pt x="0" y="42222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23371" y="4850206"/>
            <a:ext cx="2524760" cy="844550"/>
          </a:xfrm>
          <a:custGeom>
            <a:avLst/>
            <a:gdLst/>
            <a:ahLst/>
            <a:cxnLst/>
            <a:rect l="l" t="t" r="r" b="b"/>
            <a:pathLst>
              <a:path w="2524759" h="844550">
                <a:moveTo>
                  <a:pt x="2524290" y="0"/>
                </a:moveTo>
                <a:lnTo>
                  <a:pt x="422211" y="0"/>
                </a:lnTo>
                <a:lnTo>
                  <a:pt x="0" y="422224"/>
                </a:lnTo>
                <a:lnTo>
                  <a:pt x="422211" y="844445"/>
                </a:lnTo>
                <a:lnTo>
                  <a:pt x="2524290" y="844445"/>
                </a:lnTo>
                <a:lnTo>
                  <a:pt x="2524290" y="0"/>
                </a:lnTo>
                <a:close/>
              </a:path>
            </a:pathLst>
          </a:custGeom>
          <a:solidFill>
            <a:srgbClr val="DF2E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23370" y="4850208"/>
            <a:ext cx="2524760" cy="844550"/>
          </a:xfrm>
          <a:custGeom>
            <a:avLst/>
            <a:gdLst/>
            <a:ahLst/>
            <a:cxnLst/>
            <a:rect l="l" t="t" r="r" b="b"/>
            <a:pathLst>
              <a:path w="2524759" h="844550">
                <a:moveTo>
                  <a:pt x="2524291" y="844443"/>
                </a:moveTo>
                <a:lnTo>
                  <a:pt x="422220" y="844443"/>
                </a:lnTo>
                <a:lnTo>
                  <a:pt x="0" y="422220"/>
                </a:lnTo>
                <a:lnTo>
                  <a:pt x="422220" y="0"/>
                </a:lnTo>
                <a:lnTo>
                  <a:pt x="2524291" y="0"/>
                </a:lnTo>
                <a:lnTo>
                  <a:pt x="2524291" y="84444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02338" y="5127752"/>
            <a:ext cx="8432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60" dirty="0">
                <a:solidFill>
                  <a:srgbClr val="FFFFFF"/>
                </a:solidFill>
                <a:latin typeface="Verdana"/>
                <a:cs typeface="Verdana"/>
              </a:rPr>
              <a:t>VİRÜSLER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01147" y="4850208"/>
            <a:ext cx="844443" cy="8444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01147" y="4850206"/>
            <a:ext cx="844550" cy="844550"/>
          </a:xfrm>
          <a:custGeom>
            <a:avLst/>
            <a:gdLst/>
            <a:ahLst/>
            <a:cxnLst/>
            <a:rect l="l" t="t" r="r" b="b"/>
            <a:pathLst>
              <a:path w="844550" h="844550">
                <a:moveTo>
                  <a:pt x="0" y="422222"/>
                </a:moveTo>
                <a:lnTo>
                  <a:pt x="2840" y="372982"/>
                </a:lnTo>
                <a:lnTo>
                  <a:pt x="11151" y="325410"/>
                </a:lnTo>
                <a:lnTo>
                  <a:pt x="24614" y="279823"/>
                </a:lnTo>
                <a:lnTo>
                  <a:pt x="42915" y="236539"/>
                </a:lnTo>
                <a:lnTo>
                  <a:pt x="65734" y="195873"/>
                </a:lnTo>
                <a:lnTo>
                  <a:pt x="92757" y="158143"/>
                </a:lnTo>
                <a:lnTo>
                  <a:pt x="123665" y="123665"/>
                </a:lnTo>
                <a:lnTo>
                  <a:pt x="158143" y="92757"/>
                </a:lnTo>
                <a:lnTo>
                  <a:pt x="195873" y="65734"/>
                </a:lnTo>
                <a:lnTo>
                  <a:pt x="236539" y="42915"/>
                </a:lnTo>
                <a:lnTo>
                  <a:pt x="279823" y="24614"/>
                </a:lnTo>
                <a:lnTo>
                  <a:pt x="325410" y="11151"/>
                </a:lnTo>
                <a:lnTo>
                  <a:pt x="372982" y="2840"/>
                </a:lnTo>
                <a:lnTo>
                  <a:pt x="422222" y="0"/>
                </a:lnTo>
                <a:lnTo>
                  <a:pt x="471462" y="2840"/>
                </a:lnTo>
                <a:lnTo>
                  <a:pt x="519033" y="11151"/>
                </a:lnTo>
                <a:lnTo>
                  <a:pt x="564619" y="24614"/>
                </a:lnTo>
                <a:lnTo>
                  <a:pt x="607904" y="42915"/>
                </a:lnTo>
                <a:lnTo>
                  <a:pt x="648569" y="65734"/>
                </a:lnTo>
                <a:lnTo>
                  <a:pt x="686299" y="92757"/>
                </a:lnTo>
                <a:lnTo>
                  <a:pt x="720777" y="123665"/>
                </a:lnTo>
                <a:lnTo>
                  <a:pt x="751686" y="158143"/>
                </a:lnTo>
                <a:lnTo>
                  <a:pt x="778708" y="195873"/>
                </a:lnTo>
                <a:lnTo>
                  <a:pt x="801528" y="236539"/>
                </a:lnTo>
                <a:lnTo>
                  <a:pt x="819828" y="279823"/>
                </a:lnTo>
                <a:lnTo>
                  <a:pt x="833292" y="325410"/>
                </a:lnTo>
                <a:lnTo>
                  <a:pt x="841602" y="372982"/>
                </a:lnTo>
                <a:lnTo>
                  <a:pt x="844443" y="422222"/>
                </a:lnTo>
                <a:lnTo>
                  <a:pt x="841602" y="471462"/>
                </a:lnTo>
                <a:lnTo>
                  <a:pt x="833292" y="519033"/>
                </a:lnTo>
                <a:lnTo>
                  <a:pt x="819828" y="564619"/>
                </a:lnTo>
                <a:lnTo>
                  <a:pt x="801528" y="607904"/>
                </a:lnTo>
                <a:lnTo>
                  <a:pt x="778708" y="648569"/>
                </a:lnTo>
                <a:lnTo>
                  <a:pt x="751686" y="686299"/>
                </a:lnTo>
                <a:lnTo>
                  <a:pt x="720777" y="720777"/>
                </a:lnTo>
                <a:lnTo>
                  <a:pt x="686299" y="751686"/>
                </a:lnTo>
                <a:lnTo>
                  <a:pt x="648569" y="778708"/>
                </a:lnTo>
                <a:lnTo>
                  <a:pt x="607904" y="801528"/>
                </a:lnTo>
                <a:lnTo>
                  <a:pt x="564619" y="819828"/>
                </a:lnTo>
                <a:lnTo>
                  <a:pt x="519033" y="833292"/>
                </a:lnTo>
                <a:lnTo>
                  <a:pt x="471462" y="841602"/>
                </a:lnTo>
                <a:lnTo>
                  <a:pt x="422222" y="844443"/>
                </a:lnTo>
                <a:lnTo>
                  <a:pt x="372982" y="841602"/>
                </a:lnTo>
                <a:lnTo>
                  <a:pt x="325410" y="833292"/>
                </a:lnTo>
                <a:lnTo>
                  <a:pt x="279823" y="819828"/>
                </a:lnTo>
                <a:lnTo>
                  <a:pt x="236539" y="801528"/>
                </a:lnTo>
                <a:lnTo>
                  <a:pt x="195873" y="778708"/>
                </a:lnTo>
                <a:lnTo>
                  <a:pt x="158143" y="751686"/>
                </a:lnTo>
                <a:lnTo>
                  <a:pt x="123665" y="720777"/>
                </a:lnTo>
                <a:lnTo>
                  <a:pt x="92757" y="686299"/>
                </a:lnTo>
                <a:lnTo>
                  <a:pt x="65734" y="648569"/>
                </a:lnTo>
                <a:lnTo>
                  <a:pt x="42915" y="607904"/>
                </a:lnTo>
                <a:lnTo>
                  <a:pt x="24614" y="564619"/>
                </a:lnTo>
                <a:lnTo>
                  <a:pt x="11151" y="519033"/>
                </a:lnTo>
                <a:lnTo>
                  <a:pt x="2840" y="471462"/>
                </a:lnTo>
                <a:lnTo>
                  <a:pt x="0" y="42222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141679" y="2687828"/>
            <a:ext cx="4825365" cy="84581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2090"/>
              </a:lnSpc>
              <a:spcBef>
                <a:spcPts val="225"/>
              </a:spcBef>
            </a:pP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GELİŞMİŞ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PROTİSTA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OLARAK 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SINIFLANDIRILIR,  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YAPILARI </a:t>
            </a:r>
            <a:r>
              <a:rPr sz="1800" spc="5" dirty="0">
                <a:solidFill>
                  <a:srgbClr val="FFFFFF"/>
                </a:solidFill>
                <a:latin typeface="Verdana"/>
                <a:cs typeface="Verdana"/>
              </a:rPr>
              <a:t>HAYVAN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VE </a:t>
            </a:r>
            <a:r>
              <a:rPr sz="1800" spc="-235" dirty="0">
                <a:solidFill>
                  <a:srgbClr val="FFFFFF"/>
                </a:solidFill>
                <a:latin typeface="Verdana"/>
                <a:cs typeface="Verdana"/>
              </a:rPr>
              <a:t>BİTKİLERE</a:t>
            </a:r>
            <a:r>
              <a:rPr sz="1800" spc="-3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tr-TR" sz="1800" spc="-365" dirty="0">
                <a:solidFill>
                  <a:srgbClr val="FFFFFF"/>
                </a:solidFill>
                <a:latin typeface="Verdana"/>
                <a:cs typeface="Verdana"/>
              </a:rPr>
              <a:t>  </a:t>
            </a:r>
            <a:r>
              <a:rPr sz="1800" spc="-185" dirty="0">
                <a:solidFill>
                  <a:srgbClr val="FFFFFF"/>
                </a:solidFill>
                <a:latin typeface="Verdana"/>
                <a:cs typeface="Verdana"/>
              </a:rPr>
              <a:t>BENZER</a:t>
            </a:r>
            <a:endParaRPr sz="1800" dirty="0">
              <a:latin typeface="Verdana"/>
              <a:cs typeface="Verdana"/>
            </a:endParaRPr>
          </a:p>
          <a:p>
            <a:pPr marL="76200">
              <a:lnSpc>
                <a:spcPts val="2150"/>
              </a:lnSpc>
            </a:pPr>
            <a:r>
              <a:rPr sz="1800" spc="-165" dirty="0">
                <a:solidFill>
                  <a:srgbClr val="FFFFFF"/>
                </a:solidFill>
                <a:latin typeface="Verdana"/>
                <a:cs typeface="Verdana"/>
              </a:rPr>
              <a:t>(KÜF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MANTARLARI,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Verdana"/>
                <a:cs typeface="Verdana"/>
              </a:rPr>
              <a:t>MAYALAR)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34821" y="3745484"/>
            <a:ext cx="432117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>
              <a:lnSpc>
                <a:spcPct val="134400"/>
              </a:lnSpc>
              <a:spcBef>
                <a:spcPts val="100"/>
              </a:spcBef>
            </a:pPr>
            <a:r>
              <a:rPr sz="1800" spc="-210" dirty="0">
                <a:solidFill>
                  <a:srgbClr val="FFFFFF"/>
                </a:solidFill>
                <a:latin typeface="Verdana"/>
                <a:cs typeface="Verdana"/>
              </a:rPr>
              <a:t>İLKEL </a:t>
            </a:r>
            <a:r>
              <a:rPr sz="1800" spc="-170" dirty="0">
                <a:solidFill>
                  <a:srgbClr val="FFFFFF"/>
                </a:solidFill>
                <a:latin typeface="Verdana"/>
                <a:cs typeface="Verdana"/>
              </a:rPr>
              <a:t>PROTİSTA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OLARAK </a:t>
            </a:r>
            <a:r>
              <a:rPr sz="1800" spc="-190" dirty="0">
                <a:solidFill>
                  <a:srgbClr val="FFFFFF"/>
                </a:solidFill>
                <a:latin typeface="Verdana"/>
                <a:cs typeface="Verdana"/>
              </a:rPr>
              <a:t>SINIFLANDIRILIR 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(BAKTERİLER)</a:t>
            </a:r>
            <a:endParaRPr sz="18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1905000"/>
            <a:ext cx="9601200" cy="393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algn="ctr">
              <a:lnSpc>
                <a:spcPct val="100000"/>
              </a:lnSpc>
              <a:spcBef>
                <a:spcPts val="100"/>
              </a:spcBef>
            </a:pPr>
            <a:r>
              <a:rPr sz="3200" spc="-25" dirty="0">
                <a:solidFill>
                  <a:srgbClr val="FFFFFF"/>
                </a:solidFill>
                <a:latin typeface="Verdana"/>
                <a:cs typeface="Verdana"/>
              </a:rPr>
              <a:t>Hücre Olarak</a:t>
            </a:r>
            <a:r>
              <a:rPr sz="3200" spc="-5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Mikroorganizmalar</a:t>
            </a:r>
            <a:endParaRPr sz="3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469900" indent="-457200" algn="ctr">
              <a:lnSpc>
                <a:spcPct val="100000"/>
              </a:lnSpc>
              <a:buFont typeface="Wingdings"/>
              <a:buChar char=""/>
              <a:tabLst>
                <a:tab pos="469900" algn="l"/>
              </a:tabLst>
            </a:pPr>
            <a:r>
              <a:rPr sz="3200" spc="-60" dirty="0">
                <a:solidFill>
                  <a:srgbClr val="FFFFFF"/>
                </a:solidFill>
                <a:latin typeface="Verdana"/>
                <a:cs typeface="Verdana"/>
              </a:rPr>
              <a:t>Yaşamın </a:t>
            </a:r>
            <a:r>
              <a:rPr sz="3200" spc="-40" dirty="0">
                <a:solidFill>
                  <a:srgbClr val="FFFFFF"/>
                </a:solidFill>
                <a:latin typeface="Verdana"/>
                <a:cs typeface="Verdana"/>
              </a:rPr>
              <a:t>temel</a:t>
            </a:r>
            <a:r>
              <a:rPr sz="3200" spc="-43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birimidir.</a:t>
            </a:r>
            <a:endParaRPr sz="3200" dirty="0">
              <a:latin typeface="Verdana"/>
              <a:cs typeface="Verdana"/>
            </a:endParaRPr>
          </a:p>
          <a:p>
            <a:pPr marL="469900" indent="-457200" algn="ctr">
              <a:lnSpc>
                <a:spcPts val="3815"/>
              </a:lnSpc>
              <a:spcBef>
                <a:spcPts val="50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spc="-110" dirty="0">
                <a:solidFill>
                  <a:srgbClr val="FFFFFF"/>
                </a:solidFill>
                <a:latin typeface="Verdana"/>
                <a:cs typeface="Verdana"/>
              </a:rPr>
              <a:t>Bölümlere</a:t>
            </a:r>
            <a:r>
              <a:rPr sz="3200" spc="-25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229" dirty="0">
                <a:solidFill>
                  <a:srgbClr val="FFFFFF"/>
                </a:solidFill>
                <a:latin typeface="Verdana"/>
                <a:cs typeface="Verdana"/>
              </a:rPr>
              <a:t>ayrılmıştır.</a:t>
            </a:r>
            <a:endParaRPr sz="3200" dirty="0">
              <a:latin typeface="Verdana"/>
              <a:cs typeface="Verdana"/>
            </a:endParaRPr>
          </a:p>
          <a:p>
            <a:pPr marL="469900" indent="-457200" algn="ctr">
              <a:lnSpc>
                <a:spcPts val="3804"/>
              </a:lnSpc>
              <a:buFont typeface="Wingdings"/>
              <a:buChar char=""/>
              <a:tabLst>
                <a:tab pos="469900" algn="l"/>
              </a:tabLst>
            </a:pPr>
            <a:r>
              <a:rPr sz="3200" spc="-114" dirty="0">
                <a:solidFill>
                  <a:srgbClr val="FFFFFF"/>
                </a:solidFill>
                <a:latin typeface="Verdana"/>
                <a:cs typeface="Verdana"/>
              </a:rPr>
              <a:t>Dinamik</a:t>
            </a:r>
            <a:r>
              <a:rPr sz="3200" spc="-2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90" dirty="0">
                <a:solidFill>
                  <a:srgbClr val="FFFFFF"/>
                </a:solidFill>
                <a:latin typeface="Verdana"/>
                <a:cs typeface="Verdana"/>
              </a:rPr>
              <a:t>sistemlerdir.</a:t>
            </a:r>
            <a:endParaRPr sz="3200" dirty="0">
              <a:latin typeface="Verdana"/>
              <a:cs typeface="Verdana"/>
            </a:endParaRPr>
          </a:p>
          <a:p>
            <a:pPr marL="469900" indent="-457200" algn="ctr">
              <a:lnSpc>
                <a:spcPts val="3829"/>
              </a:lnSpc>
              <a:buFont typeface="Wingdings"/>
              <a:buChar char=""/>
              <a:tabLst>
                <a:tab pos="469900" algn="l"/>
              </a:tabLst>
            </a:pPr>
            <a:r>
              <a:rPr sz="3200" spc="-15" dirty="0">
                <a:solidFill>
                  <a:srgbClr val="FFFFFF"/>
                </a:solidFill>
                <a:latin typeface="Verdana"/>
                <a:cs typeface="Verdana"/>
              </a:rPr>
              <a:t>Çevreyle </a:t>
            </a:r>
            <a:r>
              <a:rPr sz="3200" spc="-195" dirty="0">
                <a:solidFill>
                  <a:srgbClr val="FFFFFF"/>
                </a:solidFill>
                <a:latin typeface="Verdana"/>
                <a:cs typeface="Verdana"/>
              </a:rPr>
              <a:t>iletişim</a:t>
            </a:r>
            <a:r>
              <a:rPr sz="3200" spc="-4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80" dirty="0">
                <a:solidFill>
                  <a:srgbClr val="FFFFFF"/>
                </a:solidFill>
                <a:latin typeface="Verdana"/>
                <a:cs typeface="Verdana"/>
              </a:rPr>
              <a:t>kurarlar.</a:t>
            </a:r>
            <a:endParaRPr sz="3200" dirty="0">
              <a:latin typeface="Verdana"/>
              <a:cs typeface="Verdana"/>
            </a:endParaRPr>
          </a:p>
          <a:p>
            <a:pPr marL="469900" indent="-457200" algn="ctr">
              <a:lnSpc>
                <a:spcPts val="3829"/>
              </a:lnSpc>
              <a:spcBef>
                <a:spcPts val="45"/>
              </a:spcBef>
              <a:buFont typeface="Wingdings"/>
              <a:buChar char=""/>
              <a:tabLst>
                <a:tab pos="469900" algn="l"/>
              </a:tabLst>
            </a:pPr>
            <a:r>
              <a:rPr sz="3200" spc="210" dirty="0">
                <a:solidFill>
                  <a:srgbClr val="FFFFFF"/>
                </a:solidFill>
                <a:latin typeface="Verdana"/>
                <a:cs typeface="Verdana"/>
              </a:rPr>
              <a:t>Madde </a:t>
            </a:r>
            <a:r>
              <a:rPr sz="3200" spc="-130" dirty="0">
                <a:solidFill>
                  <a:srgbClr val="FFFFFF"/>
                </a:solidFill>
                <a:latin typeface="Verdana"/>
                <a:cs typeface="Verdana"/>
              </a:rPr>
              <a:t>alışverişinde</a:t>
            </a:r>
            <a:r>
              <a:rPr sz="3200" spc="-7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130" dirty="0">
                <a:solidFill>
                  <a:srgbClr val="FFFFFF"/>
                </a:solidFill>
                <a:latin typeface="Verdana"/>
                <a:cs typeface="Verdana"/>
              </a:rPr>
              <a:t>bulunurlar.</a:t>
            </a:r>
            <a:endParaRPr sz="3200" dirty="0">
              <a:latin typeface="Verdana"/>
              <a:cs typeface="Verdana"/>
            </a:endParaRPr>
          </a:p>
          <a:p>
            <a:pPr marL="469900" indent="-457200" algn="ctr">
              <a:lnSpc>
                <a:spcPts val="3829"/>
              </a:lnSpc>
              <a:buFont typeface="Wingdings"/>
              <a:buChar char=""/>
              <a:tabLst>
                <a:tab pos="469900" algn="l"/>
              </a:tabLst>
            </a:pPr>
            <a:r>
              <a:rPr sz="3200" spc="-240" dirty="0">
                <a:solidFill>
                  <a:srgbClr val="FFFFFF"/>
                </a:solidFill>
                <a:latin typeface="Verdana"/>
                <a:cs typeface="Verdana"/>
              </a:rPr>
              <a:t>Sürekli </a:t>
            </a:r>
            <a:r>
              <a:rPr sz="3200" spc="-75" dirty="0">
                <a:solidFill>
                  <a:srgbClr val="FFFFFF"/>
                </a:solidFill>
                <a:latin typeface="Verdana"/>
                <a:cs typeface="Verdana"/>
              </a:rPr>
              <a:t>değişim</a:t>
            </a:r>
            <a:r>
              <a:rPr sz="3200" spc="-2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FFFFFF"/>
                </a:solidFill>
                <a:latin typeface="Verdana"/>
                <a:cs typeface="Verdana"/>
              </a:rPr>
              <a:t>içindedirler.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1009</Words>
  <Application>Microsoft Macintosh PowerPoint</Application>
  <PresentationFormat>Geniş ekran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Verdana</vt:lpstr>
      <vt:lpstr>Wingdings</vt:lpstr>
      <vt:lpstr>Office Theme</vt:lpstr>
      <vt:lpstr>GENEL MİKROBİYOLOJİ</vt:lpstr>
      <vt:lpstr>TARİHSEL GELİŞİM</vt:lpstr>
      <vt:lpstr>TARİHSEL GELİŞİM</vt:lpstr>
      <vt:lpstr>TARİHSEL GELİŞİM</vt:lpstr>
      <vt:lpstr>TARİHSEL GELİŞİM</vt:lpstr>
      <vt:lpstr>TARİHSEL GELİŞİM</vt:lpstr>
      <vt:lpstr>BİLİMSEL ARAŞTIRMALARDA TÜMDENGELİM METODU</vt:lpstr>
      <vt:lpstr>MİKROBİYOLOJİ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MİKROBİYOLOJİ</dc:title>
  <dc:creator>Bil-1</dc:creator>
  <cp:lastModifiedBy>Özgür Tecer</cp:lastModifiedBy>
  <cp:revision>37</cp:revision>
  <dcterms:created xsi:type="dcterms:W3CDTF">2018-10-03T06:26:28Z</dcterms:created>
  <dcterms:modified xsi:type="dcterms:W3CDTF">2019-12-13T09:20:27Z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2018-10-03T00:00:00Z</vt:filetime>
  </property>
</Properties>
</file>