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24" autoAdjust="0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2576" y="188640"/>
            <a:ext cx="3168352" cy="1440160"/>
          </a:xfrm>
          <a:prstGeom prst="rect">
            <a:avLst/>
          </a:prstGeom>
        </p:spPr>
      </p:pic>
      <p:pic>
        <p:nvPicPr>
          <p:cNvPr id="11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"/>
            <a:ext cx="2051720" cy="1700808"/>
          </a:xfrm>
          <a:prstGeom prst="rect">
            <a:avLst/>
          </a:prstGeom>
        </p:spPr>
      </p:pic>
      <p:sp>
        <p:nvSpPr>
          <p:cNvPr id="12" name="Dikdörtgen 16"/>
          <p:cNvSpPr/>
          <p:nvPr/>
        </p:nvSpPr>
        <p:spPr>
          <a:xfrm>
            <a:off x="0" y="3573016"/>
            <a:ext cx="89930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13" name="Akış Çizelgesi: Delikli Teyp 5"/>
          <p:cNvSpPr/>
          <p:nvPr/>
        </p:nvSpPr>
        <p:spPr>
          <a:xfrm>
            <a:off x="1547664" y="1268760"/>
            <a:ext cx="5904656" cy="1872208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ERGENLİK PSİKOLOJİSİ</a:t>
            </a:r>
          </a:p>
        </p:txBody>
      </p:sp>
    </p:spTree>
    <p:extLst>
      <p:ext uri="{BB962C8B-B14F-4D97-AF65-F5344CB8AC3E}">
        <p14:creationId xmlns:p14="http://schemas.microsoft.com/office/powerpoint/2010/main" val="3877850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340768"/>
            <a:ext cx="7776864" cy="3600400"/>
          </a:xfrm>
        </p:spPr>
        <p:txBody>
          <a:bodyPr>
            <a:noAutofit/>
          </a:bodyPr>
          <a:lstStyle/>
          <a:p>
            <a:pPr algn="just"/>
            <a:r>
              <a:rPr lang="tr-TR" sz="2400" b="1" dirty="0">
                <a:latin typeface="Arial Rounded MT Bold" pitchFamily="34" charset="0"/>
              </a:rPr>
              <a:t>Kohlberg’in Kuramı Ergenlikte Ahlaki Gelişimi Anlamada Neden Önemlidir?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Kohlberg’in kuramı, insanların toplum, kurallar, roller, kurumlar, ilişkiler gibi şeyleri anlamaya  çalışmalarının gelişimsel hikayesini anlatır.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</a:t>
            </a:r>
            <a:r>
              <a:rPr lang="tr-TR" sz="2400" b="1" dirty="0">
                <a:latin typeface="Arial Rounded MT Bold" pitchFamily="34" charset="0"/>
              </a:rPr>
              <a:t>Bu tür kavramlar;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Ergenlerin yaşamlarını yönlendirmede, yaşam kararlarını almada önemli hale gelen ideolojiler için temeldir.</a:t>
            </a:r>
          </a:p>
          <a:p>
            <a:pPr algn="just">
              <a:buFont typeface="Wingdings" pitchFamily="2" charset="2"/>
              <a:buChar char="Ø"/>
            </a:pPr>
            <a:endParaRPr lang="tr-TR" sz="2400" b="1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b="1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28800"/>
            <a:ext cx="8892480" cy="3556991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b="1" dirty="0">
                <a:latin typeface="Arial Rounded MT Bold" pitchFamily="34" charset="0"/>
              </a:rPr>
              <a:t>Temel Süreçler: </a:t>
            </a:r>
            <a:r>
              <a:rPr lang="tr-TR" sz="2400" dirty="0">
                <a:latin typeface="Arial Rounded MT Bold" pitchFamily="34" charset="0"/>
              </a:rPr>
              <a:t>Davranışsal görüş, ergenlerin ahlaki davranışlarını vurgular. Alışılmış pekiştirme, ceza ve taklit süreçleri, ergenlerin belli ahlaki davranışları nasıl ve neden öğrendiklerini ve davranışlarının neden bir diğerinden farklı olduğunu açıklamak için kullanılmıştır.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Ergenlere ahlaki davranışlara sahip modeller sunulduğunda büyük olasılıkla onların davranışlarını benimseyecekler eğer ergenler ahlak dışı ya da kabul edilmez nitelikte bir davranış için cezalandırıldıklarında, bu davranışları yapmayacaklardır.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2483768" y="548680"/>
            <a:ext cx="4176464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AHLAKİ DAVRANIŞ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4032448"/>
          </a:xfrm>
        </p:spPr>
        <p:txBody>
          <a:bodyPr>
            <a:noAutofit/>
          </a:bodyPr>
          <a:lstStyle/>
          <a:p>
            <a:r>
              <a:rPr lang="tr-TR" sz="2400" b="1" dirty="0">
                <a:latin typeface="Arial Rounded MT Bold" pitchFamily="34" charset="0"/>
              </a:rPr>
              <a:t>Ahlaki Gelişimin Sosyal Bilişsel Kuramı: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ahlaki yetenek-ahlaki davranış oluşturma becerisi-ile ahlaki performans- belli durumlarda bu davranışları ortaya koymak-arasındaki farkı vurgular.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ahlaki performans ya da davranışları, ahlaki bir şekilde güdülenmeleri, ödülleri ile tanımlanır.</a:t>
            </a:r>
          </a:p>
          <a:p>
            <a:pPr algn="just"/>
            <a:r>
              <a:rPr lang="tr-TR" sz="2400" b="1" dirty="0">
                <a:latin typeface="Arial Rounded MT Bold" pitchFamily="34" charset="0"/>
              </a:rPr>
              <a:t>Olumlu Sosyal Davranış: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 genellikle ben merkezci ve bencil olarak tanımlanmasına rağmen,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ergenlerin özgeci davranışları çoktur.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600201"/>
            <a:ext cx="8686800" cy="3917031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Psikoanalitik Kuram: </a:t>
            </a:r>
            <a:r>
              <a:rPr lang="tr-TR" sz="2400" dirty="0">
                <a:latin typeface="Arial Rounded MT Bold" pitchFamily="34" charset="0"/>
              </a:rPr>
              <a:t>Sigmund Freud’un kuramı kişiliğin üç temel yapısından biri olan süper egoyu tanımlar.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Psikoanalitik açıklamaya göre;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suçluluğun ön </a:t>
            </a:r>
            <a:r>
              <a:rPr lang="tr-TR" sz="2400" dirty="0" err="1">
                <a:latin typeface="Arial Rounded MT Bold" pitchFamily="34" charset="0"/>
              </a:rPr>
              <a:t>cezalandırıcılığı</a:t>
            </a:r>
            <a:r>
              <a:rPr lang="tr-TR" sz="2400" dirty="0">
                <a:latin typeface="Arial Rounded MT Bold" pitchFamily="34" charset="0"/>
              </a:rPr>
              <a:t>, çocuğu ve sonrasında ergeni suç işlemekten alıkoyar.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Eric Erickson ahlak gelişimi üç aşama olarak ele almıştır: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Çocuklukta belli değerlerin öğrenilmesi,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 ergenlikte ideolojik ilgiler,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dirty="0">
                <a:latin typeface="Arial Rounded MT Bold" pitchFamily="34" charset="0"/>
              </a:rPr>
              <a:t>yetişkinlikte etik sağlamlaştırma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Erickson’a göre ergenlik sırasında bireyler kimliklerini ararlar. 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2483768" y="548680"/>
            <a:ext cx="4176464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AHLAKİ DUYGU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628801"/>
            <a:ext cx="7499176" cy="4104456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 Düşünceler, duygular ve davranışlar bireyin ahlaki kişiliğini oluşturabilir.</a:t>
            </a:r>
          </a:p>
          <a:p>
            <a:pPr algn="just">
              <a:buNone/>
            </a:pPr>
            <a:r>
              <a:rPr lang="tr-TR" sz="2400" b="1" dirty="0">
                <a:latin typeface="Arial Rounded MT Bold" pitchFamily="34" charset="0"/>
              </a:rPr>
              <a:t>Ahlaki kişiliğin üç yönü vardır:</a:t>
            </a:r>
          </a:p>
          <a:p>
            <a:pPr marL="514350" indent="-514350" algn="just">
              <a:buNone/>
            </a:pPr>
            <a:r>
              <a:rPr lang="tr-TR" sz="2400" b="1" dirty="0">
                <a:latin typeface="Arial Rounded MT Bold" pitchFamily="34" charset="0"/>
              </a:rPr>
              <a:t>1.Ahlaki kimlik</a:t>
            </a:r>
          </a:p>
          <a:p>
            <a:pPr marL="514350" indent="-514350" algn="just">
              <a:buNone/>
            </a:pPr>
            <a:r>
              <a:rPr lang="tr-TR" sz="2400" b="1" dirty="0">
                <a:latin typeface="Arial Rounded MT Bold" pitchFamily="34" charset="0"/>
              </a:rPr>
              <a:t>2.Ahlaki karakter</a:t>
            </a:r>
          </a:p>
          <a:p>
            <a:pPr marL="514350" indent="-514350" algn="just">
              <a:buNone/>
            </a:pPr>
            <a:r>
              <a:rPr lang="tr-TR" sz="2400" b="1" dirty="0">
                <a:latin typeface="Arial Rounded MT Bold" pitchFamily="34" charset="0"/>
              </a:rPr>
              <a:t>3.Ahlak timsalleri</a:t>
            </a:r>
          </a:p>
          <a:p>
            <a:pPr marL="514350" indent="-514350" algn="just">
              <a:buNone/>
            </a:pPr>
            <a:r>
              <a:rPr lang="tr-TR" sz="2400" b="1" dirty="0">
                <a:latin typeface="Arial Rounded MT Bold" pitchFamily="34" charset="0"/>
              </a:rPr>
              <a:t>Ahlaki kimlik: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Bireyler, ahlaki görüşlerini ve sorumluluklarını yaşamlarının merkezine koyduklarında, ahlaki bir kimliğe sahip olmaktadırlar.</a:t>
            </a:r>
          </a:p>
          <a:p>
            <a:pPr marL="514350" indent="-514350" algn="just">
              <a:buNone/>
            </a:pPr>
            <a:endParaRPr lang="tr-TR" sz="2400" b="1" dirty="0">
              <a:latin typeface="Arial Rounded MT Bold" pitchFamily="34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2483768" y="548680"/>
            <a:ext cx="4176464" cy="7920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AHLAKİ KİŞİLİK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340768"/>
            <a:ext cx="8711952" cy="3024336"/>
          </a:xfrm>
        </p:spPr>
        <p:txBody>
          <a:bodyPr>
            <a:noAutofit/>
          </a:bodyPr>
          <a:lstStyle/>
          <a:p>
            <a:pPr marL="514350" indent="-514350" algn="just">
              <a:buNone/>
            </a:pPr>
            <a:r>
              <a:rPr lang="tr-TR" sz="2400" b="1" dirty="0">
                <a:latin typeface="Arial Rounded MT Bold" pitchFamily="34" charset="0"/>
              </a:rPr>
              <a:t>2.Ahlaki Karakter: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Bireyler; ahlaki karaktere sahip değillerse, baskı ya da tükenmişlik nedeniyle cesaretlerini kaybedebilirler ahlaklı davranmadıkları için kafaları </a:t>
            </a:r>
            <a:r>
              <a:rPr lang="tr-TR" sz="2400">
                <a:latin typeface="Arial Rounded MT Bold" pitchFamily="34" charset="0"/>
              </a:rPr>
              <a:t>karışabilir ve </a:t>
            </a:r>
            <a:r>
              <a:rPr lang="tr-TR" sz="2400" dirty="0">
                <a:latin typeface="Arial Rounded MT Bold" pitchFamily="34" charset="0"/>
              </a:rPr>
              <a:t>yılgınlık yaşayabilirler.</a:t>
            </a:r>
          </a:p>
          <a:p>
            <a:pPr marL="514350" indent="-514350" algn="just">
              <a:buNone/>
            </a:pPr>
            <a:r>
              <a:rPr lang="tr-TR" sz="2400" b="1" dirty="0">
                <a:latin typeface="Arial Rounded MT Bold" pitchFamily="34" charset="0"/>
              </a:rPr>
              <a:t>3.Ahlak Timsalleri: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Örnek yaşama sahip insanlardır.</a:t>
            </a:r>
          </a:p>
          <a:p>
            <a:pPr marL="514350" indent="-514350" algn="just">
              <a:buNone/>
            </a:pPr>
            <a:endParaRPr lang="tr-TR" sz="2400" b="1" dirty="0">
              <a:latin typeface="Arial Rounded MT Bold" pitchFamily="34" charset="0"/>
            </a:endParaRP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AC7BC3-470D-4D40-BDB2-07E752010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80B4736-5B79-E843-9BF6-BA563C8F6382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2628741"/>
          <a:ext cx="8229600" cy="24688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45401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Bee, H. And Boyd, D. 2010. The Developing Child. Pearson Education, Boston.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78534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Bilgin, M. , İnanç, B.Y. Ve Atıcı, M.K. 2008. Çocuk ve Ergen Gelişimi. Pegem Aakademi Yayınıcılık,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5168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Mertens, B.S. , Anfara, N.A. And Caskey,M.M. 2006. The Young Adolescent and The Middle School. Information Publishing, North Carolina.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8076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 B. 1987. Ergenlik Psikolojisi. Hacettepe Taş,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9992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Onur,B. 2008. Gelişim Psikolojisi. İmge Kitabevi,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89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Schab, L,M. The Anxiety Workbook For Teens.Instant Help Bokks, Oakland.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75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 err="1">
                          <a:effectLst/>
                        </a:rPr>
                        <a:t>Weis</a:t>
                      </a:r>
                      <a:r>
                        <a:rPr lang="tr-TR" dirty="0">
                          <a:effectLst/>
                        </a:rPr>
                        <a:t>, R. 2008. </a:t>
                      </a:r>
                      <a:r>
                        <a:rPr lang="tr-TR" dirty="0" err="1">
                          <a:effectLst/>
                        </a:rPr>
                        <a:t>Abnormal</a:t>
                      </a:r>
                      <a:r>
                        <a:rPr lang="tr-TR" dirty="0">
                          <a:effectLst/>
                        </a:rPr>
                        <a:t> Child </a:t>
                      </a:r>
                      <a:r>
                        <a:rPr lang="tr-TR" dirty="0" err="1">
                          <a:effectLst/>
                        </a:rPr>
                        <a:t>and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Adoslescent</a:t>
                      </a:r>
                      <a:r>
                        <a:rPr lang="tr-TR" dirty="0">
                          <a:effectLst/>
                        </a:rPr>
                        <a:t> </a:t>
                      </a:r>
                      <a:r>
                        <a:rPr lang="tr-TR" dirty="0" err="1">
                          <a:effectLst/>
                        </a:rPr>
                        <a:t>Psychology</a:t>
                      </a:r>
                      <a:r>
                        <a:rPr lang="tr-TR" dirty="0">
                          <a:effectLst/>
                        </a:rPr>
                        <a:t>. </a:t>
                      </a:r>
                      <a:r>
                        <a:rPr lang="tr-TR" dirty="0" err="1">
                          <a:effectLst/>
                        </a:rPr>
                        <a:t>Sage</a:t>
                      </a:r>
                      <a:r>
                        <a:rPr lang="tr-TR" dirty="0">
                          <a:effectLst/>
                        </a:rPr>
                        <a:t> Publications, California.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30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Oval"/>
          <p:cNvSpPr/>
          <p:nvPr/>
        </p:nvSpPr>
        <p:spPr>
          <a:xfrm>
            <a:off x="2051720" y="1628800"/>
            <a:ext cx="5400600" cy="33843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ERGENLİK DÖNEMİNDE AHLAK GELİŞİMİ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556792"/>
            <a:ext cx="8604448" cy="355699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Doğru ve yanlışların standartlarına ilişkin düşünceler, duygular ve davranışları içermektedir. Ahlaki gelişim kişisel ve kişiler arası bir boyuta sahiptir.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Kişisel boyut,sosyal etkileşim içinde değilken bireyin etkinliklerini düzenler.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Kişiler arası boyut ise insanların sosyal etkileşimlerini düzenler ve çalışmalara arabuluculuk yapar.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2555776" y="692696"/>
            <a:ext cx="4176464" cy="50405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AHLAKİ GELİŞİM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2339752" y="980728"/>
            <a:ext cx="4680520" cy="64807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AHLAKİ GELİŞİM AŞAMALARI</a:t>
            </a:r>
          </a:p>
        </p:txBody>
      </p:sp>
      <p:sp>
        <p:nvSpPr>
          <p:cNvPr id="7" name="6 Aşağı Ok"/>
          <p:cNvSpPr/>
          <p:nvPr/>
        </p:nvSpPr>
        <p:spPr>
          <a:xfrm>
            <a:off x="4355976" y="1988840"/>
            <a:ext cx="648072" cy="792088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8" name="7 Yuvarlatılmış Dikdörtgen"/>
          <p:cNvSpPr/>
          <p:nvPr/>
        </p:nvSpPr>
        <p:spPr>
          <a:xfrm>
            <a:off x="0" y="3429000"/>
            <a:ext cx="219573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Ahlaki Düşünce 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2483768" y="3429000"/>
            <a:ext cx="2160240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Ahlaki Davranış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4860032" y="3429000"/>
            <a:ext cx="194421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Ahlaki Duygu</a:t>
            </a:r>
          </a:p>
        </p:txBody>
      </p:sp>
      <p:sp>
        <p:nvSpPr>
          <p:cNvPr id="11" name="10 Yuvarlatılmış Dikdörtgen"/>
          <p:cNvSpPr/>
          <p:nvPr/>
        </p:nvSpPr>
        <p:spPr>
          <a:xfrm>
            <a:off x="7020272" y="3429000"/>
            <a:ext cx="194421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Ahlaki Kişilik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772816"/>
            <a:ext cx="8686800" cy="3484984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Lawrence Kohlberg, ergenlerin doğru ve yanlışa ilişkin nasıl düşündüklerini açıklayan önemli bir kuram ortaya koymuştur.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Ahlaki gelişimin öncelikli olarak akıl yürütmeye dayalı olduğunu ve birbirini izleyen bir dizi evreden oluştuğunu öne sürmüştür.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Kohlberg’in Evreleri: </a:t>
            </a:r>
            <a:r>
              <a:rPr lang="tr-TR" sz="2400" dirty="0">
                <a:latin typeface="Arial Rounded MT Bold" pitchFamily="34" charset="0"/>
              </a:rPr>
              <a:t>Ahlaki gelişim üzerine yaptığı çalışmalarının esası, farklı yaşlardaki bireylerle yapılan görüşmelerdir.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2051720" y="836712"/>
            <a:ext cx="5400600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AHLAKİ DÜŞÜNCE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195736" y="548680"/>
            <a:ext cx="460851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BİRİNCİ DÜZEY</a:t>
            </a:r>
          </a:p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Gelenek Öncesi Düzey</a:t>
            </a:r>
          </a:p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İçselleştirmenin Olmaması</a:t>
            </a:r>
          </a:p>
        </p:txBody>
      </p:sp>
      <p:sp>
        <p:nvSpPr>
          <p:cNvPr id="5" name="4 Aşağı Ok"/>
          <p:cNvSpPr/>
          <p:nvPr/>
        </p:nvSpPr>
        <p:spPr>
          <a:xfrm>
            <a:off x="2771800" y="1628800"/>
            <a:ext cx="360040" cy="5760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Yuvarlatılmış Dikdörtgen"/>
          <p:cNvSpPr/>
          <p:nvPr/>
        </p:nvSpPr>
        <p:spPr>
          <a:xfrm>
            <a:off x="467544" y="2420888"/>
            <a:ext cx="4536504" cy="144016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Birinci Evre (Heteronom Ahlak)</a:t>
            </a: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Çocuklar itaat eder,çünkü yetişkinler itaat etmelerini söylemiştir.</a:t>
            </a: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İnsanlar ahlaki kararlarını cezadan korkmaya dayandırırlar.</a:t>
            </a:r>
          </a:p>
        </p:txBody>
      </p:sp>
      <p:sp>
        <p:nvSpPr>
          <p:cNvPr id="7" name="6 Yuvarlatılmış Dikdörtgen"/>
          <p:cNvSpPr/>
          <p:nvPr/>
        </p:nvSpPr>
        <p:spPr>
          <a:xfrm>
            <a:off x="3923928" y="4221088"/>
            <a:ext cx="4536504" cy="151216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İkinci Evre </a:t>
            </a:r>
          </a:p>
          <a:p>
            <a:pPr algn="ctr"/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(</a:t>
            </a: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Bireysellik,Amaç ve Karşılıklılık)</a:t>
            </a: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Bireyler kendi çıkarlarını gözetler.</a:t>
            </a: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Doğru davranış,karşılıklı olandır.</a:t>
            </a:r>
          </a:p>
        </p:txBody>
      </p:sp>
      <p:sp>
        <p:nvSpPr>
          <p:cNvPr id="8" name="7 Aşağı Ok"/>
          <p:cNvSpPr/>
          <p:nvPr/>
        </p:nvSpPr>
        <p:spPr>
          <a:xfrm>
            <a:off x="6012160" y="3284984"/>
            <a:ext cx="360040" cy="5760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195736" y="548680"/>
            <a:ext cx="460851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İKİNCİ DÜZEY</a:t>
            </a:r>
          </a:p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Geleneksel Düzey</a:t>
            </a:r>
          </a:p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Orta Düzey İçselleştirme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467544" y="2276872"/>
            <a:ext cx="4536504" cy="17281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Üçüncü Evre (Karşılıklı Kişilerarası Beklentiler,İlişkiler ve Kişilerarası Uyum)</a:t>
            </a:r>
            <a:endParaRPr lang="tr-TR" dirty="0">
              <a:solidFill>
                <a:schemeClr val="tx1"/>
              </a:solidFill>
              <a:latin typeface="Arial Rounded MT Bold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Bireyler,ahlaki yargılarında güvene,ilgiye ve diğerlerine bağlılığına önem verirler.</a:t>
            </a:r>
          </a:p>
        </p:txBody>
      </p:sp>
      <p:sp>
        <p:nvSpPr>
          <p:cNvPr id="6" name="5 Aşağı Ok"/>
          <p:cNvSpPr/>
          <p:nvPr/>
        </p:nvSpPr>
        <p:spPr>
          <a:xfrm>
            <a:off x="2771800" y="1628800"/>
            <a:ext cx="360040" cy="5760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>
            <a:off x="3923928" y="4149080"/>
            <a:ext cx="4536504" cy="187220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Dördüncü Evre </a:t>
            </a:r>
          </a:p>
          <a:p>
            <a:pPr algn="ctr"/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(</a:t>
            </a: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Sosyal Sistem Ahlakı)</a:t>
            </a: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Ahlaki yargılar,toplumsal düzeni,hukuku,adaleti ve görevi anlamaya dayandırılır.</a:t>
            </a:r>
          </a:p>
        </p:txBody>
      </p:sp>
      <p:sp>
        <p:nvSpPr>
          <p:cNvPr id="8" name="7 Aşağı Ok"/>
          <p:cNvSpPr/>
          <p:nvPr/>
        </p:nvSpPr>
        <p:spPr>
          <a:xfrm>
            <a:off x="6012160" y="3284984"/>
            <a:ext cx="360040" cy="5760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2195736" y="548680"/>
            <a:ext cx="4608512" cy="93610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ÜÇÜNCÜ DÜZEY</a:t>
            </a:r>
          </a:p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Gelenek Sonrası Düzey</a:t>
            </a:r>
          </a:p>
          <a:p>
            <a:pPr algn="ctr"/>
            <a:r>
              <a:rPr lang="tr-TR" sz="2000" b="1" dirty="0">
                <a:solidFill>
                  <a:schemeClr val="tx1"/>
                </a:solidFill>
                <a:latin typeface="Arial Rounded MT Bold" pitchFamily="34" charset="0"/>
              </a:rPr>
              <a:t>Tam İçselleştirme</a:t>
            </a:r>
          </a:p>
        </p:txBody>
      </p:sp>
      <p:sp>
        <p:nvSpPr>
          <p:cNvPr id="5" name="4 Yuvarlatılmış Dikdörtgen"/>
          <p:cNvSpPr/>
          <p:nvPr/>
        </p:nvSpPr>
        <p:spPr>
          <a:xfrm>
            <a:off x="323528" y="2276872"/>
            <a:ext cx="4536504" cy="187220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Beşinci Evre (Toplumsal Sözleşme/Toplumsal Yararlılık ve Bireysel Haklar)</a:t>
            </a:r>
          </a:p>
          <a:p>
            <a:pPr algn="ctr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Bireyler,hukuku destekleyen ya da aşan değerler,haklar ve ilkelerle akıl yürütürler.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4139952" y="4293096"/>
            <a:ext cx="4536504" cy="201622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Altıncı Evre </a:t>
            </a:r>
          </a:p>
          <a:p>
            <a:pPr algn="ctr"/>
            <a:r>
              <a:rPr lang="tr-TR" dirty="0">
                <a:solidFill>
                  <a:schemeClr val="tx1"/>
                </a:solidFill>
                <a:latin typeface="Arial Rounded MT Bold" pitchFamily="34" charset="0"/>
              </a:rPr>
              <a:t>(</a:t>
            </a: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Evrensel Etik İlkeler)</a:t>
            </a:r>
          </a:p>
          <a:p>
            <a:pPr algn="ctr">
              <a:buFont typeface="Arial" pitchFamily="34" charset="0"/>
              <a:buChar char="•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Birey,evrensel insan haklarına dayanan ahlaki yargılar geliştirmiştir.</a:t>
            </a:r>
          </a:p>
          <a:p>
            <a:pPr algn="ctr">
              <a:buFont typeface="Arial" pitchFamily="34" charset="0"/>
              <a:buChar char="•"/>
            </a:pPr>
            <a:r>
              <a:rPr lang="tr-TR" b="1" dirty="0">
                <a:solidFill>
                  <a:schemeClr val="tx1"/>
                </a:solidFill>
                <a:latin typeface="Arial Rounded MT Bold" pitchFamily="34" charset="0"/>
              </a:rPr>
              <a:t>Kanun ve vicdan arasında bir ikilem  ile karşılaştırıldığında,kişisel vicdan temel alınır. </a:t>
            </a:r>
          </a:p>
        </p:txBody>
      </p:sp>
      <p:sp>
        <p:nvSpPr>
          <p:cNvPr id="7" name="6 Aşağı Ok"/>
          <p:cNvSpPr/>
          <p:nvPr/>
        </p:nvSpPr>
        <p:spPr>
          <a:xfrm>
            <a:off x="2699792" y="1628800"/>
            <a:ext cx="360040" cy="5760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Aşağı Ok"/>
          <p:cNvSpPr/>
          <p:nvPr/>
        </p:nvSpPr>
        <p:spPr>
          <a:xfrm>
            <a:off x="6084168" y="3356992"/>
            <a:ext cx="360040" cy="576064"/>
          </a:xfrm>
          <a:prstGeom prst="downArrow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052736"/>
            <a:ext cx="8604448" cy="3528392"/>
          </a:xfrm>
        </p:spPr>
        <p:txBody>
          <a:bodyPr>
            <a:normAutofit/>
          </a:bodyPr>
          <a:lstStyle/>
          <a:p>
            <a:pPr algn="just"/>
            <a:r>
              <a:rPr lang="tr-TR" sz="2400" b="1" dirty="0">
                <a:latin typeface="Arial Rounded MT Bold" pitchFamily="34" charset="0"/>
              </a:rPr>
              <a:t>Kohlberg’in Evrelerindeki Etkiler: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Çocuklar ve ergenler, ahlaki düşüncelerini, bir kültürün norm ve ahlakını pasif bir şekilde kabul ederek değil, bir evreden diğerine geçerken oluştururlar.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Kohlberg, hangi tür ebeveyn-çocuk yaşantısının, çocuğun ya da ergenin daha ileri düzeyde ahlaki akıl yürütmede düşünebileceğini belirtmiştir.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823</Words>
  <Application>Microsoft Macintosh PowerPoint</Application>
  <PresentationFormat>Ekran Gösterisi (4:3)</PresentationFormat>
  <Paragraphs>89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Ergenlik Döneminde Ahlak Gelişimi</dc:title>
  <dc:creator>CASPER</dc:creator>
  <cp:lastModifiedBy>Taşkın TAŞTEPE</cp:lastModifiedBy>
  <cp:revision>20</cp:revision>
  <dcterms:created xsi:type="dcterms:W3CDTF">2017-10-21T18:28:34Z</dcterms:created>
  <dcterms:modified xsi:type="dcterms:W3CDTF">2020-05-04T20:44:45Z</dcterms:modified>
</cp:coreProperties>
</file>