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handoutMasterIdLst>
    <p:handoutMasterId r:id="rId26"/>
  </p:handoutMasterIdLst>
  <p:sldIdLst>
    <p:sldId id="286" r:id="rId2"/>
    <p:sldId id="257" r:id="rId3"/>
    <p:sldId id="258" r:id="rId4"/>
    <p:sldId id="352" r:id="rId5"/>
    <p:sldId id="274" r:id="rId6"/>
    <p:sldId id="261" r:id="rId7"/>
    <p:sldId id="262" r:id="rId8"/>
    <p:sldId id="260" r:id="rId9"/>
    <p:sldId id="353" r:id="rId10"/>
    <p:sldId id="354" r:id="rId11"/>
    <p:sldId id="355" r:id="rId12"/>
    <p:sldId id="263" r:id="rId13"/>
    <p:sldId id="264" r:id="rId14"/>
    <p:sldId id="265" r:id="rId15"/>
    <p:sldId id="266" r:id="rId16"/>
    <p:sldId id="350" r:id="rId17"/>
    <p:sldId id="270" r:id="rId18"/>
    <p:sldId id="275" r:id="rId19"/>
    <p:sldId id="351" r:id="rId20"/>
    <p:sldId id="305" r:id="rId21"/>
    <p:sldId id="356" r:id="rId22"/>
    <p:sldId id="357" r:id="rId23"/>
    <p:sldId id="358" r:id="rId24"/>
    <p:sldId id="359" r:id="rId25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0" autoAdjust="0"/>
    <p:restoredTop sz="84946" autoAdjust="0"/>
  </p:normalViewPr>
  <p:slideViewPr>
    <p:cSldViewPr>
      <p:cViewPr varScale="1">
        <p:scale>
          <a:sx n="70" d="100"/>
          <a:sy n="70" d="100"/>
        </p:scale>
        <p:origin x="161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2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373218F-77E1-47A6-8F1A-8CD471029B4F}" type="datetimeFigureOut">
              <a:rPr lang="tr-TR"/>
              <a:pPr>
                <a:defRPr/>
              </a:pPr>
              <a:t>11.05.2020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6A5CF3-683F-4752-AA6D-5FF506B5CFF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2EFC0"/>
                </a:solidFill>
              </a:defRPr>
            </a:lvl1pPr>
          </a:lstStyle>
          <a:p>
            <a:pPr>
              <a:defRPr/>
            </a:pPr>
            <a:fld id="{CC5B11B7-C8AF-4BA2-842E-417C0338A41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83992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19027-A3B6-4412-9CC4-A6A477D5DC5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4014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D14ED-226D-47E0-BF63-212AC2D81B7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153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B1721-B295-49D2-9AFB-AAF8FE967E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7083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2EFC0"/>
                </a:solidFill>
              </a:defRPr>
            </a:lvl1pPr>
          </a:lstStyle>
          <a:p>
            <a:pPr>
              <a:defRPr/>
            </a:pPr>
            <a:fld id="{69B98164-1F57-4F9B-B294-63F5209DB3B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5146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FFE58-6F31-447F-9912-3ECA2F30A34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430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77907-D7DC-459D-B1DC-5788B82EBA9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49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D124A-6040-4E36-8099-C76E866D058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9938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78033-95EF-4115-9ED0-870EA301624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215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7B092-E533-436F-9B7E-D8DD7FBD5ED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87589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14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F7790-9439-4844-8CFA-FE021B600E3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67034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404924"/>
                </a:solidFill>
              </a:defRPr>
            </a:lvl1pPr>
          </a:lstStyle>
          <a:p>
            <a:pPr>
              <a:defRPr/>
            </a:pPr>
            <a:fld id="{D0A0EB6A-47B4-47FF-84ED-813A7286E99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789" r:id="rId2"/>
    <p:sldLayoutId id="2147483800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801" r:id="rId9"/>
    <p:sldLayoutId id="2147483795" r:id="rId10"/>
    <p:sldLayoutId id="214748379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7BC2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D092A7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ilveilkyardim.com/acilbakim/agkal5.jp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ilveilkyardim.com/acilbakim/agka6.jpg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ilveilkyardim.com/acilbakim/agka6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ilveilkyardim.com/acilbakim/agkal.JP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ilveilkyardim.com/acilbakim/agkal3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ln>
            <a:miter lim="800000"/>
            <a:headEnd/>
            <a:tailEnd/>
          </a:ln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mtClean="0"/>
              <a:t>VÜCUT MEKANİKLERİ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tr-TR" altLang="tr-TR" sz="2800" smtClean="0"/>
              <a:t/>
            </a:r>
            <a:br>
              <a:rPr lang="tr-TR" altLang="tr-TR" sz="2800" smtClean="0"/>
            </a:br>
            <a:endParaRPr lang="tr-TR" altLang="tr-TR" sz="2800" smtClean="0"/>
          </a:p>
        </p:txBody>
      </p:sp>
      <p:pic>
        <p:nvPicPr>
          <p:cNvPr id="6148" name="Picture 5" descr="http://www.diafiz.com/diafizImages/Fiziktedavi/1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3789363"/>
            <a:ext cx="2606675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7" descr="http://www.animetrik.com/images/pages_images/animetrik_character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04813"/>
            <a:ext cx="3143250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AutoShape 9" descr="https://sites.google.com/site/ercyetkiner/agka6-custom-size-679-407.jpg"/>
          <p:cNvSpPr>
            <a:spLocks noChangeAspect="1" noChangeArrowheads="1"/>
          </p:cNvSpPr>
          <p:nvPr/>
        </p:nvSpPr>
        <p:spPr bwMode="auto">
          <a:xfrm>
            <a:off x="163513" y="-1843088"/>
            <a:ext cx="6438900" cy="384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7BC2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E7BC2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latin typeface="Tahoma" panose="020B0604030504040204" pitchFamily="34" charset="0"/>
            </a:endParaRPr>
          </a:p>
        </p:txBody>
      </p:sp>
      <p:sp>
        <p:nvSpPr>
          <p:cNvPr id="6151" name="AutoShape 11" descr="https://sites.google.com/site/ercyetkiner/agka6-custom-size-679-407.jpg"/>
          <p:cNvSpPr>
            <a:spLocks noChangeAspect="1" noChangeArrowheads="1"/>
          </p:cNvSpPr>
          <p:nvPr/>
        </p:nvSpPr>
        <p:spPr bwMode="auto">
          <a:xfrm>
            <a:off x="163513" y="-1843088"/>
            <a:ext cx="6438900" cy="384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7BC2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E7BC2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latin typeface="Tahoma" panose="020B0604030504040204" pitchFamily="34" charset="0"/>
            </a:endParaRPr>
          </a:p>
        </p:txBody>
      </p:sp>
      <p:sp>
        <p:nvSpPr>
          <p:cNvPr id="6152" name="AutoShape 13" descr="https://sites.google.com/site/ercyetkiner/agka6-custom-size-679-407.jpg"/>
          <p:cNvSpPr>
            <a:spLocks noChangeAspect="1" noChangeArrowheads="1"/>
          </p:cNvSpPr>
          <p:nvPr/>
        </p:nvSpPr>
        <p:spPr bwMode="auto">
          <a:xfrm>
            <a:off x="163513" y="-1843088"/>
            <a:ext cx="6438900" cy="3848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E7BC2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E7BC2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800">
              <a:latin typeface="Tahoma" panose="020B0604030504040204" pitchFamily="34" charset="0"/>
            </a:endParaRPr>
          </a:p>
        </p:txBody>
      </p:sp>
      <p:pic>
        <p:nvPicPr>
          <p:cNvPr id="6153" name="Picture 15" descr="http://www.felc-romatizma.com/wp-content/uploads/2012/02/yurume-siklusu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836613"/>
            <a:ext cx="4162425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 smtClean="0"/>
              <a:t>Kasların Doğru Kullanılması</a:t>
            </a:r>
            <a:r>
              <a:rPr lang="tr-TR" altLang="tr-TR" sz="3600" smtClean="0"/>
              <a:t/>
            </a:r>
            <a:br>
              <a:rPr lang="tr-TR" altLang="tr-TR" sz="3600" smtClean="0"/>
            </a:br>
            <a:endParaRPr lang="tr-TR" altLang="tr-TR" sz="3600" smtClean="0"/>
          </a:p>
        </p:txBody>
      </p:sp>
      <p:sp>
        <p:nvSpPr>
          <p:cNvPr id="153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Egzersiz sırasında birkaç kas yerine, daha fazla kasın kullanılmasına dikkat etmek önemlidir.</a:t>
            </a:r>
          </a:p>
          <a:p>
            <a:pPr eaLnBrk="1" hangingPunct="1"/>
            <a:r>
              <a:rPr lang="tr-TR" altLang="tr-TR" smtClean="0"/>
              <a:t>Kasların tonüsünün korunması önemlidir. </a:t>
            </a:r>
          </a:p>
          <a:p>
            <a:pPr eaLnBrk="1" hangingPunct="1"/>
            <a:r>
              <a:rPr lang="tr-TR" altLang="tr-TR" smtClean="0"/>
              <a:t>Kasın sürekli olarak kasılması ya da büzülmesi sonucu kontraktür meydana gelir. </a:t>
            </a:r>
          </a:p>
          <a:p>
            <a:pPr eaLnBrk="1" hangingPunct="1"/>
            <a:r>
              <a:rPr lang="tr-TR" altLang="tr-TR" smtClean="0"/>
              <a:t>Kontraktür, daha çok eklemlerin kapanmasını sağlayan fleksör kaslarda görülür. </a:t>
            </a:r>
          </a:p>
          <a:p>
            <a:pPr eaLnBrk="1" hangingPunct="1"/>
            <a:r>
              <a:rPr lang="tr-TR" altLang="tr-TR" smtClean="0"/>
              <a:t>Çünkü fleksör kaslar, ekstansör kaslardan daha kuvvetlidir. Örneğin; sürekli hareketsiz oturan kişilerin dizlerinde kontraktür gelişebilir.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Uzun süre kullanılmayan bir kasın </a:t>
            </a:r>
            <a:r>
              <a:rPr lang="tr-TR" dirty="0" err="1" smtClean="0"/>
              <a:t>tonüsünü</a:t>
            </a:r>
            <a:r>
              <a:rPr lang="tr-TR" dirty="0" smtClean="0"/>
              <a:t> kaybederek </a:t>
            </a:r>
            <a:r>
              <a:rPr lang="tr-TR" dirty="0" err="1" smtClean="0"/>
              <a:t>hipotoni</a:t>
            </a:r>
            <a:r>
              <a:rPr lang="tr-TR" dirty="0" smtClean="0"/>
              <a:t> veya </a:t>
            </a:r>
            <a:r>
              <a:rPr lang="tr-TR" dirty="0" err="1" smtClean="0"/>
              <a:t>atoni</a:t>
            </a:r>
            <a:r>
              <a:rPr lang="tr-TR" dirty="0" smtClean="0"/>
              <a:t> ile sonuçlanması kaçınılmazdır.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Daha ileri dönemlerde ise, kas incelerek görevini yapamaz ve </a:t>
            </a:r>
            <a:r>
              <a:rPr lang="tr-TR" dirty="0" err="1" smtClean="0"/>
              <a:t>atrofi</a:t>
            </a:r>
            <a:r>
              <a:rPr lang="tr-TR" dirty="0" smtClean="0"/>
              <a:t> gelişir.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Oysa kasların kasılması, </a:t>
            </a:r>
            <a:r>
              <a:rPr lang="tr-TR" dirty="0" err="1" smtClean="0"/>
              <a:t>venleri</a:t>
            </a:r>
            <a:r>
              <a:rPr lang="tr-TR" dirty="0" smtClean="0"/>
              <a:t> sıkıştırarak kanın kalbe dönüşünü kolaylaştırır.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Karın duvarı kasları ise, iç organları yerinde tutmaya yardım eder.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/>
              <a:t>Karın duvarı kaslarının fazla zorlanması sonucu yırtıklar meydana gelerek fıtık oluşumuna neden olabilir.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dirty="0"/>
          </a:p>
        </p:txBody>
      </p:sp>
      <p:sp>
        <p:nvSpPr>
          <p:cNvPr id="4" name="3 Patlama 1"/>
          <p:cNvSpPr/>
          <p:nvPr/>
        </p:nvSpPr>
        <p:spPr>
          <a:xfrm>
            <a:off x="539750" y="549275"/>
            <a:ext cx="1584325" cy="1008063"/>
          </a:xfrm>
          <a:prstGeom prst="irregularSeal1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dirty="0">
                <a:solidFill>
                  <a:schemeClr val="tx1"/>
                </a:solidFill>
              </a:rPr>
              <a:t>Devam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187624" y="1844824"/>
            <a:ext cx="6624736" cy="258532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tr-TR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VÜCUT MEKANİĞİNİN </a:t>
            </a:r>
            <a:r>
              <a:rPr lang="tr-TR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hlinkClick r:id="rId2"/>
              </a:rPr>
              <a:t>TEMEL İLKELER</a:t>
            </a:r>
            <a:r>
              <a:rPr lang="tr-TR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İ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agkal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196975"/>
            <a:ext cx="8713787" cy="4929188"/>
          </a:xfrm>
        </p:spPr>
        <p:txBody>
          <a:bodyPr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Tabanı kaymayan, terletmeyen, sıkmayan, yüksek topuğu olmayan; rahat bir ayakkabınız olsun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Sadece yuvarlayamadığınız, itemediğiniz veya çekemediğiniz şeyleri kaldırın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Ağır cisimleri çekmekten ziyade itmeyi deneyin, iterken dizinizden destek alın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Mümkün olduğunca yüzünüz hastaya(kaldıracağınız cisme) dönük olsun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 Herhangi bir şeyi veya hastayı kaldırırken,döndürürken vücudunuzu </a:t>
            </a:r>
            <a:r>
              <a:rPr lang="tr-TR" sz="2800" b="1" dirty="0" smtClean="0">
                <a:hlinkClick r:id="rId2"/>
              </a:rPr>
              <a:t>omuzlarınızdan döndürmeyin</a:t>
            </a:r>
            <a:r>
              <a:rPr lang="tr-TR" sz="2800" dirty="0" smtClean="0"/>
              <a:t> (omurganız daima aynı düzlemde olsun)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1075"/>
            <a:ext cx="8229600" cy="48958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tr-TR" altLang="tr-TR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Kaldıracağınız cisme /hastaya mümkün olduğunca yakın durun. Zorunluluk olmadıkça kollarınızı uzatarak kaldırmaya çalışmayın .</a:t>
            </a:r>
          </a:p>
          <a:p>
            <a:pPr eaLnBrk="1" hangingPunct="1">
              <a:lnSpc>
                <a:spcPct val="80000"/>
              </a:lnSpc>
            </a:pPr>
            <a:endParaRPr lang="tr-TR" altLang="tr-TR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 Ayaklarınızı omuzlarınızın genişliğinde açın ve yere tam basın   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mtClean="0">
                <a:latin typeface="Times New Roman" panose="02020603050405020304" pitchFamily="18" charset="0"/>
              </a:rPr>
              <a:t> Yerden bir şey kaldırırken, daima dizlerinizi bükerek ve bacak kaslarınızı kullanarak yere çömelin, asla </a:t>
            </a:r>
            <a:r>
              <a:rPr lang="tr-TR" altLang="tr-TR" b="1" smtClean="0">
                <a:latin typeface="Times New Roman" panose="02020603050405020304" pitchFamily="18" charset="0"/>
                <a:hlinkClick r:id="rId2"/>
              </a:rPr>
              <a:t>belinizden bükülmeyin</a:t>
            </a:r>
            <a:r>
              <a:rPr lang="tr-TR" altLang="tr-TR" smtClean="0">
                <a:latin typeface="Times New Roman" panose="02020603050405020304" pitchFamily="18" charset="0"/>
              </a:rPr>
              <a:t>   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</a:pPr>
            <a:endParaRPr lang="tr-TR" altLang="tr-TR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981075"/>
            <a:ext cx="8532813" cy="5661025"/>
          </a:xfrm>
        </p:spPr>
        <p:txBody>
          <a:bodyPr/>
          <a:lstStyle/>
          <a:p>
            <a:pPr algn="just" eaLnBrk="1" hangingPunct="1"/>
            <a:r>
              <a:rPr lang="tr-TR" altLang="tr-TR" sz="2800" smtClean="0">
                <a:latin typeface="Times New Roman" panose="02020603050405020304" pitchFamily="18" charset="0"/>
              </a:rPr>
              <a:t>Kaldırma esnasında sırtınızı(omurganızı) düz tutun. </a:t>
            </a:r>
          </a:p>
          <a:p>
            <a:pPr algn="just" eaLnBrk="1" hangingPunct="1"/>
            <a:r>
              <a:rPr lang="tr-TR" altLang="tr-TR" sz="2800" smtClean="0">
                <a:latin typeface="Times New Roman" panose="02020603050405020304" pitchFamily="18" charset="0"/>
              </a:rPr>
              <a:t>Kalça kaslarınızı kasın ve karın kaslarınızı içe çekin  .</a:t>
            </a:r>
          </a:p>
          <a:p>
            <a:pPr algn="just" eaLnBrk="1" hangingPunct="1"/>
            <a:r>
              <a:rPr lang="tr-TR" altLang="tr-TR" sz="2800" b="1" smtClean="0">
                <a:latin typeface="Times New Roman" panose="02020603050405020304" pitchFamily="18" charset="0"/>
                <a:hlinkClick r:id="rId2"/>
              </a:rPr>
              <a:t>Ayağa kalkarken</a:t>
            </a:r>
            <a:r>
              <a:rPr lang="tr-TR" altLang="tr-TR" sz="2800" smtClean="0">
                <a:latin typeface="Times New Roman" panose="02020603050405020304" pitchFamily="18" charset="0"/>
              </a:rPr>
              <a:t> bir ayağınızı hafifçe öne çıkarın. Bu sizin daha iyi dengede durmanızı sağlar.</a:t>
            </a:r>
          </a:p>
          <a:p>
            <a:pPr algn="just" eaLnBrk="1" hangingPunct="1"/>
            <a:r>
              <a:rPr lang="tr-TR" altLang="tr-TR" sz="2800" smtClean="0">
                <a:latin typeface="Times New Roman" panose="02020603050405020304" pitchFamily="18" charset="0"/>
              </a:rPr>
              <a:t>Başınızı dik tutun, yumuşak ve dengeli iş yapın. Ani hareketler kaslara aşırı yük bindireceğinden yaralanmalara neden olabilir. </a:t>
            </a:r>
          </a:p>
          <a:p>
            <a:pPr algn="just" eaLnBrk="1" hangingPunct="1"/>
            <a:r>
              <a:rPr lang="tr-TR" altLang="tr-TR" sz="2800" smtClean="0">
                <a:latin typeface="Times New Roman" panose="02020603050405020304" pitchFamily="18" charset="0"/>
              </a:rPr>
              <a:t>Bir şeyi kaldırırken işbirliğini sağlamak için daima bir, iki, üç diye sayıp aynı anda kaldırmak en doğru davranıştır.  </a:t>
            </a:r>
          </a:p>
          <a:p>
            <a:pPr algn="just" eaLnBrk="1" hangingPunct="1"/>
            <a:r>
              <a:rPr lang="tr-TR" altLang="tr-TR" sz="2800" smtClean="0">
                <a:latin typeface="Times New Roman" panose="02020603050405020304" pitchFamily="18" charset="0"/>
              </a:rPr>
              <a:t> Kaldırırken, bacaklarınızı ve güçlü uyluk kaslarınızı kullanın daha zayıf olan bel kaslarınızı değil  </a:t>
            </a:r>
          </a:p>
          <a:p>
            <a:pPr algn="just" eaLnBrk="1" hangingPunct="1"/>
            <a:endParaRPr lang="tr-TR" altLang="tr-TR" sz="2800" smtClean="0">
              <a:latin typeface="Times New Roman" panose="02020603050405020304" pitchFamily="18" charset="0"/>
            </a:endParaRPr>
          </a:p>
          <a:p>
            <a:pPr algn="just" eaLnBrk="1" hangingPunct="1"/>
            <a:endParaRPr lang="tr-TR" altLang="tr-TR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7" descr="agka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875"/>
            <a:ext cx="8229600" cy="5040313"/>
          </a:xfrm>
        </p:spPr>
        <p:txBody>
          <a:bodyPr/>
          <a:lstStyle/>
          <a:p>
            <a:pPr algn="just" eaLnBrk="1" hangingPunct="1"/>
            <a:r>
              <a:rPr lang="tr-TR" altLang="tr-TR" smtClean="0">
                <a:latin typeface="Times New Roman" panose="02020603050405020304" pitchFamily="18" charset="0"/>
              </a:rPr>
              <a:t>Hastayı nasıl kaldırabileceğinizi ve taşıyabileceğinizi, kaldırmadan önce planlayın, kaldırdıktan sonra çok geç olabilir</a:t>
            </a:r>
          </a:p>
          <a:p>
            <a:pPr algn="just" eaLnBrk="1" hangingPunct="1"/>
            <a:r>
              <a:rPr lang="tr-TR" altLang="tr-TR" smtClean="0">
                <a:latin typeface="Times New Roman" panose="02020603050405020304" pitchFamily="18" charset="0"/>
              </a:rPr>
              <a:t>Sedyeyi belinizden yukarı kaldırmaya çalışmayın. Sadece çok gerektiğinde hafif yükler omuz hizasına kadar kaldırılabilirler</a:t>
            </a:r>
          </a:p>
          <a:p>
            <a:pPr algn="just" eaLnBrk="1" hangingPunct="1"/>
            <a:r>
              <a:rPr lang="tr-TR" altLang="tr-TR" smtClean="0">
                <a:latin typeface="Times New Roman" panose="02020603050405020304" pitchFamily="18" charset="0"/>
              </a:rPr>
              <a:t>Hastayı veya bir cismi hareket ettirirken omurganızdan dönmeyin; dönecekseniz ayaklarınızı kullanarak tüm vücudunuzu döndürün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tr-TR" altLang="tr-TR" smtClean="0">
              <a:latin typeface="Times New Roman" panose="02020603050405020304" pitchFamily="18" charset="0"/>
            </a:endParaRPr>
          </a:p>
          <a:p>
            <a:pPr algn="just" eaLnBrk="1" hangingPunct="1"/>
            <a:endParaRPr lang="tr-TR" altLang="tr-TR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4313"/>
            <a:ext cx="8229600" cy="5373687"/>
          </a:xfrm>
        </p:spPr>
        <p:txBody>
          <a:bodyPr/>
          <a:lstStyle/>
          <a:p>
            <a:pPr algn="just" eaLnBrk="1" hangingPunct="1"/>
            <a:r>
              <a:rPr lang="tr-TR" altLang="tr-TR" smtClean="0">
                <a:latin typeface="Times New Roman" panose="02020603050405020304" pitchFamily="18" charset="0"/>
              </a:rPr>
              <a:t>Mümkün olduğunca geri geri (arkaya doğru)değil, ileri(öne doğru) doğru yürüyün</a:t>
            </a:r>
          </a:p>
          <a:p>
            <a:pPr algn="just" eaLnBrk="1" hangingPunct="1"/>
            <a:r>
              <a:rPr lang="tr-TR" altLang="tr-TR" smtClean="0">
                <a:latin typeface="Times New Roman" panose="02020603050405020304" pitchFamily="18" charset="0"/>
              </a:rPr>
              <a:t>Var olan malzemelerden yükünüzü hafifletecek şekilde sonuna kadar yararlanın</a:t>
            </a:r>
          </a:p>
          <a:p>
            <a:pPr algn="just" eaLnBrk="1" hangingPunct="1"/>
            <a:r>
              <a:rPr lang="tr-TR" altLang="tr-TR" smtClean="0">
                <a:latin typeface="Times New Roman" panose="02020603050405020304" pitchFamily="18" charset="0"/>
              </a:rPr>
              <a:t>Sınırlarınızın farkında olun ve kahramanlık yapmayın. Çok ağır hasta olduğunda ya da uzun mesafe taşımanız gerektiğinde mutlaka yardım alın.</a:t>
            </a:r>
          </a:p>
          <a:p>
            <a:pPr algn="just" eaLnBrk="1" hangingPunct="1"/>
            <a:endParaRPr lang="tr-TR" altLang="tr-T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04813"/>
            <a:ext cx="8229600" cy="1143000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/>
              <a:t>VÜCUT MEKANİKLERİ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924175"/>
            <a:ext cx="8229600" cy="34004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/>
              <a:t/>
            </a:r>
            <a:br>
              <a:rPr lang="tr-TR" altLang="tr-TR" smtClean="0"/>
            </a:br>
            <a:r>
              <a:rPr lang="tr-TR" altLang="tr-TR" smtClean="0"/>
              <a:t>Hareket, vücudun canlılık kazanmasını sağlar. Sadece güçlü kaslara sahip olmak yeterli değildir. Kasların doğru ve çeşitli işlerde nasıl ustaca kullanılabileceği, nasıl düzgün duruşa sahip olunacağı bilinmelidir</a:t>
            </a:r>
          </a:p>
        </p:txBody>
      </p:sp>
      <p:sp>
        <p:nvSpPr>
          <p:cNvPr id="4" name="3 Bulut Belirtme Çizgisi"/>
          <p:cNvSpPr/>
          <p:nvPr/>
        </p:nvSpPr>
        <p:spPr>
          <a:xfrm>
            <a:off x="0" y="1484313"/>
            <a:ext cx="3059113" cy="1152525"/>
          </a:xfrm>
          <a:prstGeom prst="cloudCallout">
            <a:avLst>
              <a:gd name="adj1" fmla="val -24178"/>
              <a:gd name="adj2" fmla="val 10714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b="1" dirty="0">
                <a:solidFill>
                  <a:schemeClr val="tx1"/>
                </a:solidFill>
              </a:rPr>
              <a:t>DERSİN AMACI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agka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Başlık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tr-TR" altLang="tr-TR" sz="3600" b="1" smtClean="0"/>
              <a:t>Vücut Mekaniğinin Doğru Kullanılması:</a:t>
            </a:r>
            <a:endParaRPr lang="tr-TR" altLang="tr-TR" sz="3600" smtClean="0"/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>
          <a:xfrm>
            <a:off x="900113" y="2420938"/>
            <a:ext cx="7632700" cy="1800225"/>
          </a:xfrm>
        </p:spPr>
        <p:txBody>
          <a:bodyPr/>
          <a:lstStyle/>
          <a:p>
            <a:pPr eaLnBrk="1" hangingPunct="1"/>
            <a:r>
              <a:rPr lang="tr-TR" altLang="tr-TR" smtClean="0"/>
              <a:t>Vücut mekaniğine uygun duruş, sağlığı olumlu yönde etkiler; solunum ve dolaşım düzenlidir, kas tonüsü korunur ve enerjiden tasarruf edilir.</a:t>
            </a:r>
          </a:p>
        </p:txBody>
      </p:sp>
      <p:sp>
        <p:nvSpPr>
          <p:cNvPr id="4" name="3 Aşağı Ok Belirtme Çizgisi"/>
          <p:cNvSpPr/>
          <p:nvPr/>
        </p:nvSpPr>
        <p:spPr>
          <a:xfrm>
            <a:off x="2843213" y="1412875"/>
            <a:ext cx="3384550" cy="792163"/>
          </a:xfrm>
          <a:prstGeom prst="down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800" b="1" dirty="0">
                <a:solidFill>
                  <a:schemeClr val="bg1"/>
                </a:solidFill>
                <a:latin typeface="Tahoma" pitchFamily="34" charset="0"/>
                <a:ea typeface="Times New Roman" pitchFamily="18" charset="0"/>
              </a:rPr>
              <a:t>Ayakta Durma</a:t>
            </a:r>
            <a:endParaRPr lang="tr-TR" sz="2800" dirty="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4221163"/>
            <a:ext cx="6376988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0" y="3860800"/>
            <a:ext cx="8893175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>
              <a:spcBef>
                <a:spcPct val="20000"/>
              </a:spcBef>
              <a:buClr>
                <a:srgbClr val="E7BC2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E7BC2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092A7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 b="1">
                <a:latin typeface="Tahoma" panose="020B0604030504040204" pitchFamily="34" charset="0"/>
                <a:cs typeface="Times New Roman" panose="02020603050405020304" pitchFamily="18" charset="0"/>
              </a:rPr>
              <a:t>İyi Duruş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 					</a:t>
            </a:r>
            <a:r>
              <a:rPr lang="tr-TR" altLang="tr-TR" sz="1600" b="1">
                <a:latin typeface="Tahoma" panose="020B0604030504040204" pitchFamily="34" charset="0"/>
                <a:cs typeface="Times New Roman" panose="02020603050405020304" pitchFamily="18" charset="0"/>
              </a:rPr>
              <a:t>Kötü Duruş </a:t>
            </a:r>
            <a:endParaRPr lang="tr-TR" altLang="tr-TR" sz="16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Baş dik, çene ile aynı doğrultuda		</a:t>
            </a: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Baş öne doğru eğik</a:t>
            </a:r>
            <a:endParaRPr lang="tr-TR" altLang="tr-TR" sz="16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Göğüs dik ve kalkık 		             	</a:t>
            </a: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Göğüs düz veya içe dönük</a:t>
            </a:r>
            <a:endParaRPr lang="tr-TR" altLang="tr-TR" sz="16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Omuzlar geride 			</a:t>
            </a: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Omuzlar öne doğru kıvrılmış</a:t>
            </a:r>
            <a:endParaRPr lang="tr-TR" altLang="tr-TR" sz="16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Karın düz 				</a:t>
            </a: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Karın ileriye doğru çıkmış</a:t>
            </a:r>
            <a:endParaRPr lang="tr-TR" altLang="tr-TR" sz="16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Sırt normal kıvrımında 			</a:t>
            </a: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Sırt normal kıvrımını kaybetmiş</a:t>
            </a:r>
            <a:endParaRPr lang="tr-TR" altLang="tr-TR" sz="1600">
              <a:latin typeface="Tahoma" panose="020B060403050404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Ayak parmakları ileride ve ağırlık 		</a:t>
            </a:r>
            <a:r>
              <a:rPr lang="tr-TR" altLang="tr-TR" sz="1600">
                <a:latin typeface="Tahoma" panose="020B0604030504040204" pitchFamily="34" charset="0"/>
                <a:ea typeface="ZapfDingbats"/>
                <a:cs typeface="ZapfDingbats"/>
              </a:rPr>
              <a:t>■ </a:t>
            </a:r>
            <a:r>
              <a:rPr lang="tr-TR" altLang="tr-TR" sz="1600">
                <a:latin typeface="Tahoma" panose="020B0604030504040204" pitchFamily="34" charset="0"/>
                <a:cs typeface="Times New Roman" panose="02020603050405020304" pitchFamily="18" charset="0"/>
              </a:rPr>
              <a:t>Ayak parmakları içe veya dışa doğru, ayakların dış kenarında 			  ağırlık ayakların iç kenarındadır.</a:t>
            </a:r>
            <a:endParaRPr lang="tr-TR" altLang="tr-TR" sz="1600">
              <a:latin typeface="Tahoma" panose="020B0604030504040204" pitchFamily="34" charset="0"/>
            </a:endParaRP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96975"/>
            <a:ext cx="2987675" cy="241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1196975"/>
            <a:ext cx="2987675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2 İçerik Yer Tutucusu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048125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Vücut mekaniğine uygun oturuş; baş dik, çene ileride, boyun hafifçe öne kavis yapmış, ayak tabanları yere tamamen temas etmiş durumdadır. </a:t>
            </a:r>
          </a:p>
          <a:p>
            <a:pPr algn="just" eaLnBrk="1" hangingPunct="1"/>
            <a:r>
              <a:rPr lang="tr-TR" altLang="tr-TR" smtClean="0"/>
              <a:t>Sırt ve bel iskemleye dayanmalıdır, gerekirse desteklenmelidir. </a:t>
            </a:r>
          </a:p>
        </p:txBody>
      </p:sp>
      <p:sp>
        <p:nvSpPr>
          <p:cNvPr id="4" name="3 Aşağı Ok Belirtme Çizgisi"/>
          <p:cNvSpPr/>
          <p:nvPr/>
        </p:nvSpPr>
        <p:spPr>
          <a:xfrm>
            <a:off x="2555875" y="981075"/>
            <a:ext cx="3384550" cy="792163"/>
          </a:xfrm>
          <a:prstGeom prst="down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800" b="1" dirty="0"/>
              <a:t>Oturma</a:t>
            </a:r>
            <a:endParaRPr lang="tr-TR" sz="2800" dirty="0"/>
          </a:p>
        </p:txBody>
      </p:sp>
      <p:pic>
        <p:nvPicPr>
          <p:cNvPr id="2970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4292600"/>
            <a:ext cx="1951037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2 İçerik Yer Tutucusu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3903662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Vücut mekaniğine uygun şekilde yürüme; baş dik, çene ileri doğru, boyun anatomik pozisyonunda, kollar iki yanda gevşek ve rahat bir şekilde sarkıktır.</a:t>
            </a:r>
          </a:p>
          <a:p>
            <a:pPr algn="just" eaLnBrk="1" hangingPunct="1"/>
            <a:r>
              <a:rPr lang="tr-TR" altLang="tr-TR" smtClean="0"/>
              <a:t>Ayak parmakları çene ile aynı doğrultuda olup ağırlık ayakların dış kenarındadır.</a:t>
            </a:r>
          </a:p>
          <a:p>
            <a:pPr algn="just" eaLnBrk="1" hangingPunct="1"/>
            <a:endParaRPr lang="tr-TR" altLang="tr-TR" smtClean="0"/>
          </a:p>
        </p:txBody>
      </p:sp>
      <p:sp>
        <p:nvSpPr>
          <p:cNvPr id="4" name="3 Aşağı Ok Belirtme Çizgisi"/>
          <p:cNvSpPr/>
          <p:nvPr/>
        </p:nvSpPr>
        <p:spPr>
          <a:xfrm>
            <a:off x="2555875" y="981075"/>
            <a:ext cx="3384550" cy="792163"/>
          </a:xfrm>
          <a:prstGeom prst="downArrowCallou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tr-TR" sz="2800" b="1" dirty="0"/>
              <a:t>Yürüme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tr-TR" altLang="tr-TR" sz="3600" smtClean="0"/>
              <a:t>Vücuttaki kas,eklem, kemik ve sinirlerin diğer sistemlerle işbirliği yaparak çalışmalarını anlatan bilime </a:t>
            </a:r>
            <a:r>
              <a:rPr lang="tr-TR" altLang="tr-TR" sz="3600" b="1" smtClean="0"/>
              <a:t>VÜCUT MEKANİKLERİ</a:t>
            </a:r>
            <a:r>
              <a:rPr lang="tr-TR" altLang="tr-TR" sz="3600" smtClean="0"/>
              <a:t> denir.</a:t>
            </a:r>
            <a:br>
              <a:rPr lang="tr-TR" altLang="tr-TR" sz="3600" smtClean="0"/>
            </a:br>
            <a:endParaRPr lang="tr-TR" altLang="tr-TR" sz="36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dirty="0" smtClean="0"/>
              <a:t>Vücut mekaniğini anlamak için kasların, kemiklerin, eklemlerin ve sinirlerin, anatomi, fizyoloji ve fizik ilkeleri bilmek gerekir.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3600" dirty="0" smtClean="0"/>
              <a:t>Bir cismin dengede kalabilmesi için </a:t>
            </a:r>
            <a:r>
              <a:rPr lang="tr-TR" sz="3600" dirty="0" smtClean="0">
                <a:hlinkClick r:id="rId2"/>
              </a:rPr>
              <a:t>denge kuralları</a:t>
            </a:r>
            <a:r>
              <a:rPr lang="tr-TR" sz="3600" dirty="0" smtClean="0"/>
              <a:t>na uygun davranması gerekir.</a:t>
            </a:r>
            <a:r>
              <a:rPr lang="tr-TR" dirty="0" smtClean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agkal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0" y="1052513"/>
            <a:ext cx="8686800" cy="5545137"/>
          </a:xfrm>
        </p:spPr>
        <p:txBody>
          <a:bodyPr>
            <a:normAutofit fontScale="92500" lnSpcReduction="10000"/>
          </a:bodyPr>
          <a:lstStyle/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Bir cismin</a:t>
            </a:r>
            <a:r>
              <a:rPr lang="tr-TR" sz="2800" b="1" dirty="0" smtClean="0"/>
              <a:t> ağırlık merkezi,</a:t>
            </a:r>
            <a:r>
              <a:rPr lang="tr-TR" sz="2800" dirty="0" smtClean="0"/>
              <a:t> cismin her durumda dengesini sağladığı noktadır. Ayakta duran bir kişinin ağırlık merkezi, göbeğin arkasında ve kalça kemiklerinin (karın/</a:t>
            </a:r>
            <a:r>
              <a:rPr lang="tr-TR" sz="2800" dirty="0" err="1" smtClean="0"/>
              <a:t>pelvis</a:t>
            </a:r>
            <a:r>
              <a:rPr lang="tr-TR" sz="2800" dirty="0" smtClean="0"/>
              <a:t> boşluğunun) ortasındadır.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sz="28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b="1" u="sng" dirty="0" smtClean="0"/>
              <a:t>İnsanda ağırlık merkezi, </a:t>
            </a:r>
            <a:r>
              <a:rPr lang="tr-TR" sz="2800" b="1" u="sng" dirty="0" err="1" smtClean="0"/>
              <a:t>pelvis</a:t>
            </a:r>
            <a:r>
              <a:rPr lang="tr-TR" sz="2800" b="1" u="sng" dirty="0" smtClean="0"/>
              <a:t> içinde </a:t>
            </a:r>
            <a:r>
              <a:rPr lang="tr-TR" sz="2800" b="1" u="sng" dirty="0" err="1" smtClean="0"/>
              <a:t>lomber</a:t>
            </a:r>
            <a:r>
              <a:rPr lang="tr-TR" sz="2800" b="1" u="sng" dirty="0" smtClean="0"/>
              <a:t> omuru hizasındadır.</a:t>
            </a:r>
            <a:r>
              <a:rPr lang="tr-TR" sz="2800" b="1" dirty="0" smtClean="0"/>
              <a:t>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tr-TR" sz="28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Yerçekimi çizgisi, ağırlık merkezinden geçen düşey çizgidir. 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8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 Ağırlık merkezi yere yakın ve destek alanı genişse, cisim daha dengelidir.</a:t>
            </a:r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800" dirty="0" smtClean="0"/>
          </a:p>
          <a:p>
            <a:pPr marL="274320" indent="-27432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sz="2800" dirty="0" smtClean="0"/>
              <a:t>Ağırlık merkezi yerden yüksek ve destek alanı darsa, cismin dengesi kolay bozulur.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mtClean="0"/>
              <a:t>Aynı şekilde, kişi ayakta dururken ağırlık merkezi yerden yüksekte olduğundan; ayaklarını geniş açarak bastığında dengesini koruyabilirken, ayaklarını bitişik tuttuğunda dengesini kolaylıkla kaybedebilir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b="1" smtClean="0"/>
              <a:t>Cismin dengede olması için</a:t>
            </a:r>
            <a:r>
              <a:rPr lang="tr-TR" altLang="tr-TR" smtClean="0"/>
              <a:t>: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tr-TR" altLang="tr-TR" smtClean="0"/>
          </a:p>
          <a:p>
            <a:pPr eaLnBrk="1" hangingPunct="1"/>
            <a:r>
              <a:rPr lang="tr-TR" altLang="tr-TR" smtClean="0"/>
              <a:t>Cismin ağırlık merkezi yere yakın olmalıdır,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Cismin taban alanı geniş olmalıdır,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Ağırlık merkezinden çıkan çekül doğrultusu, taban alanı içinde olmalıdır.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3600" b="1" smtClean="0"/>
              <a:t>Eklemlerin Doğru Kullanılması:</a:t>
            </a:r>
            <a:r>
              <a:rPr lang="tr-TR" altLang="tr-TR" sz="3600" smtClean="0"/>
              <a:t/>
            </a:r>
            <a:br>
              <a:rPr lang="tr-TR" altLang="tr-TR" sz="3600" smtClean="0"/>
            </a:br>
            <a:endParaRPr lang="tr-TR" altLang="tr-TR" sz="3600" smtClean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Kaslarla korunan kemikler birbirinden eklemlerle ayrılır. Eklemlerin birbiriyle ilişkisi ligamentlerle sağlanır. Eklemlerdeki hareket;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■ Eklemin şekline,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■ Ligamentlerin gevşek veya sık oluşuna,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■ Koruyucu kasların koordinasyonuna bağlıdır.</a:t>
            </a:r>
          </a:p>
          <a:p>
            <a:pPr eaLnBrk="1" hangingPunct="1"/>
            <a:r>
              <a:rPr lang="tr-TR" altLang="tr-TR" smtClean="0"/>
              <a:t>İyi bir vücut mekaniğinde, hareket ederken eklemler sınırlı bir hareketin dışına çıkamaz. Kötü bir hareket yapıldığında ise, koruyucu olarak karşı harekette bulunur.</a:t>
            </a:r>
          </a:p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ğıt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Kağıt">
    <a:dk1>
      <a:sysClr val="windowText" lastClr="000000"/>
    </a:dk1>
    <a:lt1>
      <a:sysClr val="window" lastClr="FFFFFF"/>
    </a:lt1>
    <a:dk2>
      <a:srgbClr val="444D26"/>
    </a:dk2>
    <a:lt2>
      <a:srgbClr val="FEFAC9"/>
    </a:lt2>
    <a:accent1>
      <a:srgbClr val="A5B592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1168</TotalTime>
  <Words>667</Words>
  <Application>Microsoft Office PowerPoint</Application>
  <PresentationFormat>Ekran Gösterisi (4:3)</PresentationFormat>
  <Paragraphs>84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3" baseType="lpstr">
      <vt:lpstr>Tahoma</vt:lpstr>
      <vt:lpstr>Arial</vt:lpstr>
      <vt:lpstr>Calibri</vt:lpstr>
      <vt:lpstr>Constantia</vt:lpstr>
      <vt:lpstr>Wingdings 2</vt:lpstr>
      <vt:lpstr>Wingdings</vt:lpstr>
      <vt:lpstr>Times New Roman</vt:lpstr>
      <vt:lpstr>ZapfDingbats</vt:lpstr>
      <vt:lpstr>Akış</vt:lpstr>
      <vt:lpstr>VÜCUT MEKANİKLERİ</vt:lpstr>
      <vt:lpstr>VÜCUT MEKANİKLERİ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Eklemlerin Doğru Kullanılması: </vt:lpstr>
      <vt:lpstr>Kasların Doğru Kullanılması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Vücut Mekaniğinin Doğru Kullanılması: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VÜCUT MEKANİKLERİ</dc:title>
  <dc:creator>zuhal</dc:creator>
  <cp:lastModifiedBy>HP</cp:lastModifiedBy>
  <cp:revision>111</cp:revision>
  <dcterms:created xsi:type="dcterms:W3CDTF">2006-02-07T21:32:40Z</dcterms:created>
  <dcterms:modified xsi:type="dcterms:W3CDTF">2020-05-10T22:06:28Z</dcterms:modified>
</cp:coreProperties>
</file>