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7" r:id="rId2"/>
    <p:sldId id="258" r:id="rId3"/>
    <p:sldId id="259" r:id="rId4"/>
    <p:sldId id="260" r:id="rId5"/>
    <p:sldId id="256" r:id="rId6"/>
    <p:sldId id="261" r:id="rId7"/>
    <p:sldId id="272" r:id="rId8"/>
    <p:sldId id="277" r:id="rId9"/>
    <p:sldId id="280" r:id="rId10"/>
    <p:sldId id="278" r:id="rId11"/>
    <p:sldId id="279" r:id="rId12"/>
    <p:sldId id="276" r:id="rId13"/>
    <p:sldId id="275" r:id="rId14"/>
    <p:sldId id="273" r:id="rId15"/>
    <p:sldId id="262" r:id="rId16"/>
    <p:sldId id="263" r:id="rId17"/>
    <p:sldId id="267" r:id="rId18"/>
    <p:sldId id="268" r:id="rId19"/>
    <p:sldId id="284" r:id="rId20"/>
    <p:sldId id="269"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37" autoAdjust="0"/>
  </p:normalViewPr>
  <p:slideViewPr>
    <p:cSldViewPr>
      <p:cViewPr varScale="1">
        <p:scale>
          <a:sx n="97" d="100"/>
          <a:sy n="97" d="100"/>
        </p:scale>
        <p:origin x="26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7C7E09-7540-49C1-A71E-9A9F721DC365}" type="datetimeFigureOut">
              <a:rPr lang="tr-TR" smtClean="0"/>
              <a:pPr/>
              <a:t>24.12.2019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314436-4322-4E32-90E1-C831442703AB}" type="slidenum">
              <a:rPr lang="tr-TR" smtClean="0"/>
              <a:pPr/>
              <a:t>‹#›</a:t>
            </a:fld>
            <a:endParaRPr lang="tr-TR"/>
          </a:p>
        </p:txBody>
      </p:sp>
    </p:spTree>
    <p:extLst>
      <p:ext uri="{BB962C8B-B14F-4D97-AF65-F5344CB8AC3E}">
        <p14:creationId xmlns:p14="http://schemas.microsoft.com/office/powerpoint/2010/main" val="406705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ABCCD-0D37-43BE-8A4D-B77A625B84B7}" type="datetimeFigureOut">
              <a:rPr lang="tr-TR" smtClean="0"/>
              <a:pPr/>
              <a:t>24.12.2019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01214-BAE0-4BF4-877B-1EC32867AA34}" type="slidenum">
              <a:rPr lang="tr-TR" smtClean="0"/>
              <a:pPr/>
              <a:t>‹#›</a:t>
            </a:fld>
            <a:endParaRPr lang="tr-TR"/>
          </a:p>
        </p:txBody>
      </p:sp>
    </p:spTree>
    <p:extLst>
      <p:ext uri="{BB962C8B-B14F-4D97-AF65-F5344CB8AC3E}">
        <p14:creationId xmlns:p14="http://schemas.microsoft.com/office/powerpoint/2010/main" val="21827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1</a:t>
            </a:fld>
            <a:endParaRPr lang="tr-TR"/>
          </a:p>
        </p:txBody>
      </p:sp>
    </p:spTree>
    <p:extLst>
      <p:ext uri="{BB962C8B-B14F-4D97-AF65-F5344CB8AC3E}">
        <p14:creationId xmlns:p14="http://schemas.microsoft.com/office/powerpoint/2010/main" val="331413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10</a:t>
            </a:fld>
            <a:endParaRPr lang="tr-TR"/>
          </a:p>
        </p:txBody>
      </p:sp>
    </p:spTree>
    <p:extLst>
      <p:ext uri="{BB962C8B-B14F-4D97-AF65-F5344CB8AC3E}">
        <p14:creationId xmlns:p14="http://schemas.microsoft.com/office/powerpoint/2010/main" val="107165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11</a:t>
            </a:fld>
            <a:endParaRPr lang="tr-TR"/>
          </a:p>
        </p:txBody>
      </p:sp>
    </p:spTree>
    <p:extLst>
      <p:ext uri="{BB962C8B-B14F-4D97-AF65-F5344CB8AC3E}">
        <p14:creationId xmlns:p14="http://schemas.microsoft.com/office/powerpoint/2010/main" val="163446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12</a:t>
            </a:fld>
            <a:endParaRPr lang="tr-TR"/>
          </a:p>
        </p:txBody>
      </p:sp>
    </p:spTree>
    <p:extLst>
      <p:ext uri="{BB962C8B-B14F-4D97-AF65-F5344CB8AC3E}">
        <p14:creationId xmlns:p14="http://schemas.microsoft.com/office/powerpoint/2010/main" val="327951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13</a:t>
            </a:fld>
            <a:endParaRPr lang="tr-TR"/>
          </a:p>
        </p:txBody>
      </p:sp>
    </p:spTree>
    <p:extLst>
      <p:ext uri="{BB962C8B-B14F-4D97-AF65-F5344CB8AC3E}">
        <p14:creationId xmlns:p14="http://schemas.microsoft.com/office/powerpoint/2010/main" val="295721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14</a:t>
            </a:fld>
            <a:endParaRPr lang="tr-TR"/>
          </a:p>
        </p:txBody>
      </p:sp>
    </p:spTree>
    <p:extLst>
      <p:ext uri="{BB962C8B-B14F-4D97-AF65-F5344CB8AC3E}">
        <p14:creationId xmlns:p14="http://schemas.microsoft.com/office/powerpoint/2010/main" val="76492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15</a:t>
            </a:fld>
            <a:endParaRPr lang="tr-TR"/>
          </a:p>
        </p:txBody>
      </p:sp>
    </p:spTree>
    <p:extLst>
      <p:ext uri="{BB962C8B-B14F-4D97-AF65-F5344CB8AC3E}">
        <p14:creationId xmlns:p14="http://schemas.microsoft.com/office/powerpoint/2010/main" val="176870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16</a:t>
            </a:fld>
            <a:endParaRPr lang="tr-TR"/>
          </a:p>
        </p:txBody>
      </p:sp>
    </p:spTree>
    <p:extLst>
      <p:ext uri="{BB962C8B-B14F-4D97-AF65-F5344CB8AC3E}">
        <p14:creationId xmlns:p14="http://schemas.microsoft.com/office/powerpoint/2010/main" val="366426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17</a:t>
            </a:fld>
            <a:endParaRPr lang="tr-TR"/>
          </a:p>
        </p:txBody>
      </p:sp>
    </p:spTree>
    <p:extLst>
      <p:ext uri="{BB962C8B-B14F-4D97-AF65-F5344CB8AC3E}">
        <p14:creationId xmlns:p14="http://schemas.microsoft.com/office/powerpoint/2010/main" val="207716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1A01214-BAE0-4BF4-877B-1EC32867AA34}" type="slidenum">
              <a:rPr lang="tr-TR" smtClean="0"/>
              <a:pPr/>
              <a:t>18</a:t>
            </a:fld>
            <a:endParaRPr lang="tr-TR"/>
          </a:p>
        </p:txBody>
      </p:sp>
    </p:spTree>
    <p:extLst>
      <p:ext uri="{BB962C8B-B14F-4D97-AF65-F5344CB8AC3E}">
        <p14:creationId xmlns:p14="http://schemas.microsoft.com/office/powerpoint/2010/main" val="184593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19</a:t>
            </a:fld>
            <a:endParaRPr lang="tr-TR"/>
          </a:p>
        </p:txBody>
      </p:sp>
    </p:spTree>
    <p:extLst>
      <p:ext uri="{BB962C8B-B14F-4D97-AF65-F5344CB8AC3E}">
        <p14:creationId xmlns:p14="http://schemas.microsoft.com/office/powerpoint/2010/main" val="15850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2</a:t>
            </a:fld>
            <a:endParaRPr lang="tr-TR"/>
          </a:p>
        </p:txBody>
      </p:sp>
    </p:spTree>
    <p:extLst>
      <p:ext uri="{BB962C8B-B14F-4D97-AF65-F5344CB8AC3E}">
        <p14:creationId xmlns:p14="http://schemas.microsoft.com/office/powerpoint/2010/main" val="49180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20</a:t>
            </a:fld>
            <a:endParaRPr lang="tr-TR"/>
          </a:p>
        </p:txBody>
      </p:sp>
    </p:spTree>
    <p:extLst>
      <p:ext uri="{BB962C8B-B14F-4D97-AF65-F5344CB8AC3E}">
        <p14:creationId xmlns:p14="http://schemas.microsoft.com/office/powerpoint/2010/main" val="2455656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21</a:t>
            </a:fld>
            <a:endParaRPr lang="tr-TR"/>
          </a:p>
        </p:txBody>
      </p:sp>
    </p:spTree>
    <p:extLst>
      <p:ext uri="{BB962C8B-B14F-4D97-AF65-F5344CB8AC3E}">
        <p14:creationId xmlns:p14="http://schemas.microsoft.com/office/powerpoint/2010/main" val="2843705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22</a:t>
            </a:fld>
            <a:endParaRPr lang="tr-TR"/>
          </a:p>
        </p:txBody>
      </p:sp>
    </p:spTree>
    <p:extLst>
      <p:ext uri="{BB962C8B-B14F-4D97-AF65-F5344CB8AC3E}">
        <p14:creationId xmlns:p14="http://schemas.microsoft.com/office/powerpoint/2010/main" val="107587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3</a:t>
            </a:fld>
            <a:endParaRPr lang="tr-TR"/>
          </a:p>
        </p:txBody>
      </p:sp>
    </p:spTree>
    <p:extLst>
      <p:ext uri="{BB962C8B-B14F-4D97-AF65-F5344CB8AC3E}">
        <p14:creationId xmlns:p14="http://schemas.microsoft.com/office/powerpoint/2010/main" val="200164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4B841D8-D1E7-4DC4-8F7B-9685B8F6144A}" type="slidenum">
              <a:rPr lang="tr-TR" smtClean="0"/>
              <a:pPr/>
              <a:t>4</a:t>
            </a:fld>
            <a:endParaRPr lang="tr-TR"/>
          </a:p>
        </p:txBody>
      </p:sp>
    </p:spTree>
    <p:extLst>
      <p:ext uri="{BB962C8B-B14F-4D97-AF65-F5344CB8AC3E}">
        <p14:creationId xmlns:p14="http://schemas.microsoft.com/office/powerpoint/2010/main" val="130436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5</a:t>
            </a:fld>
            <a:endParaRPr lang="tr-TR"/>
          </a:p>
        </p:txBody>
      </p:sp>
    </p:spTree>
    <p:extLst>
      <p:ext uri="{BB962C8B-B14F-4D97-AF65-F5344CB8AC3E}">
        <p14:creationId xmlns:p14="http://schemas.microsoft.com/office/powerpoint/2010/main" val="123550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6</a:t>
            </a:fld>
            <a:endParaRPr lang="tr-TR"/>
          </a:p>
        </p:txBody>
      </p:sp>
    </p:spTree>
    <p:extLst>
      <p:ext uri="{BB962C8B-B14F-4D97-AF65-F5344CB8AC3E}">
        <p14:creationId xmlns:p14="http://schemas.microsoft.com/office/powerpoint/2010/main" val="11533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7</a:t>
            </a:fld>
            <a:endParaRPr lang="tr-TR"/>
          </a:p>
        </p:txBody>
      </p:sp>
    </p:spTree>
    <p:extLst>
      <p:ext uri="{BB962C8B-B14F-4D97-AF65-F5344CB8AC3E}">
        <p14:creationId xmlns:p14="http://schemas.microsoft.com/office/powerpoint/2010/main" val="323103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1A01214-BAE0-4BF4-877B-1EC32867AA34}" type="slidenum">
              <a:rPr lang="tr-TR" smtClean="0"/>
              <a:pPr/>
              <a:t>8</a:t>
            </a:fld>
            <a:endParaRPr lang="tr-TR"/>
          </a:p>
        </p:txBody>
      </p:sp>
    </p:spTree>
    <p:extLst>
      <p:ext uri="{BB962C8B-B14F-4D97-AF65-F5344CB8AC3E}">
        <p14:creationId xmlns:p14="http://schemas.microsoft.com/office/powerpoint/2010/main" val="345703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1A01214-BAE0-4BF4-877B-1EC32867AA34}" type="slidenum">
              <a:rPr lang="tr-TR" smtClean="0"/>
              <a:pPr/>
              <a:t>9</a:t>
            </a:fld>
            <a:endParaRPr lang="tr-TR"/>
          </a:p>
        </p:txBody>
      </p:sp>
    </p:spTree>
    <p:extLst>
      <p:ext uri="{BB962C8B-B14F-4D97-AF65-F5344CB8AC3E}">
        <p14:creationId xmlns:p14="http://schemas.microsoft.com/office/powerpoint/2010/main" val="13089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4931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5378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2389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476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234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56998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4271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19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3265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7234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672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6829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6700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6509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0648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1179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F75050-0E15-4C5B-92B0-66D068882F1F}" type="datetimeFigureOut">
              <a:rPr lang="tr-TR" smtClean="0"/>
              <a:pPr/>
              <a:t>24.12.2019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242949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495600" y="640055"/>
            <a:ext cx="74888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2000" b="1" dirty="0">
                <a:latin typeface="Calibri" panose="020F0502020204030204" pitchFamily="34" charset="0"/>
                <a:ea typeface="Calibri" panose="020F0502020204030204" pitchFamily="34" charset="0"/>
                <a:cs typeface="Calibri" panose="020F0502020204030204" pitchFamily="34" charset="0"/>
              </a:rPr>
              <a:t>RHYNCHOCEPHALIDAE (TARAKLILAR-KALAKBAŞLILAR-TEPEGÖZ)</a:t>
            </a:r>
            <a:endParaRPr lang="tr-TR" sz="2000" b="1" dirty="0">
              <a:latin typeface="Calibri" panose="020F0502020204030204" pitchFamily="34" charset="0"/>
              <a:cs typeface="Calibri" panose="020F0502020204030204" pitchFamily="34" charset="0"/>
            </a:endParaRPr>
          </a:p>
        </p:txBody>
      </p:sp>
      <p:sp>
        <p:nvSpPr>
          <p:cNvPr id="4" name="3 Dikdörtgen"/>
          <p:cNvSpPr/>
          <p:nvPr/>
        </p:nvSpPr>
        <p:spPr>
          <a:xfrm>
            <a:off x="983432" y="1268761"/>
            <a:ext cx="10369152" cy="2862322"/>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Günümüzde Yeni Zelanda’da yaşayan ve tek tür ile temsil edilen bir ailesi </a:t>
            </a:r>
            <a:r>
              <a:rPr lang="tr-TR" sz="2000" b="1" dirty="0">
                <a:latin typeface="Calibri" panose="020F0502020204030204" pitchFamily="34" charset="0"/>
                <a:cs typeface="Calibri" panose="020F0502020204030204" pitchFamily="34" charset="0"/>
              </a:rPr>
              <a:t>(</a:t>
            </a:r>
            <a:r>
              <a:rPr lang="tr-TR" sz="2000" b="1" dirty="0" err="1">
                <a:latin typeface="Calibri" panose="020F0502020204030204" pitchFamily="34" charset="0"/>
                <a:cs typeface="Calibri" panose="020F0502020204030204" pitchFamily="34" charset="0"/>
              </a:rPr>
              <a:t>Sphenodontidae</a:t>
            </a:r>
            <a:r>
              <a:rPr lang="tr-TR" sz="2000" b="1" dirty="0">
                <a:latin typeface="Calibri" panose="020F0502020204030204" pitchFamily="34" charset="0"/>
                <a:cs typeface="Calibri" panose="020F0502020204030204" pitchFamily="34" charset="0"/>
              </a:rPr>
              <a:t> ) </a:t>
            </a:r>
            <a:r>
              <a:rPr lang="tr-TR" sz="2000" dirty="0">
                <a:latin typeface="Calibri" panose="020F0502020204030204" pitchFamily="34" charset="0"/>
                <a:cs typeface="Calibri" panose="020F0502020204030204" pitchFamily="34" charset="0"/>
              </a:rPr>
              <a:t>mevcuttur . [</a:t>
            </a:r>
            <a:r>
              <a:rPr lang="tr-TR" sz="2000" i="1" dirty="0" err="1">
                <a:latin typeface="Calibri" panose="020F0502020204030204" pitchFamily="34" charset="0"/>
                <a:cs typeface="Calibri" panose="020F0502020204030204" pitchFamily="34" charset="0"/>
              </a:rPr>
              <a:t>Sphen</a:t>
            </a:r>
            <a:r>
              <a:rPr lang="tr-TR" sz="2000" dirty="0">
                <a:latin typeface="Calibri" panose="020F0502020204030204" pitchFamily="34" charset="0"/>
                <a:cs typeface="Calibri" panose="020F0502020204030204" pitchFamily="34" charset="0"/>
              </a:rPr>
              <a:t>: Keski, testere, </a:t>
            </a:r>
            <a:r>
              <a:rPr lang="tr-TR" sz="2000" i="1" dirty="0">
                <a:latin typeface="Calibri" panose="020F0502020204030204" pitchFamily="34" charset="0"/>
                <a:cs typeface="Calibri" panose="020F0502020204030204" pitchFamily="34" charset="0"/>
              </a:rPr>
              <a:t>don</a:t>
            </a:r>
            <a:r>
              <a:rPr lang="tr-TR" sz="2000" dirty="0">
                <a:latin typeface="Calibri" panose="020F0502020204030204" pitchFamily="34" charset="0"/>
                <a:cs typeface="Calibri" panose="020F0502020204030204" pitchFamily="34" charset="0"/>
              </a:rPr>
              <a:t>: diş].</a:t>
            </a:r>
          </a:p>
          <a:p>
            <a:endParaRPr lang="tr-TR" sz="2000" b="1"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Yaşayan Fosil</a:t>
            </a:r>
            <a:r>
              <a:rPr lang="tr-TR" sz="2000" dirty="0">
                <a:latin typeface="Calibri" panose="020F0502020204030204" pitchFamily="34" charset="0"/>
                <a:cs typeface="Calibri" panose="020F0502020204030204" pitchFamily="34" charset="0"/>
              </a:rPr>
              <a:t>" diyebileceğimiz bu türe, yerel halk tarafından "</a:t>
            </a:r>
            <a:r>
              <a:rPr lang="tr-TR" sz="2000" b="1" dirty="0">
                <a:latin typeface="Calibri" panose="020F0502020204030204" pitchFamily="34" charset="0"/>
                <a:cs typeface="Calibri" panose="020F0502020204030204" pitchFamily="34" charset="0"/>
              </a:rPr>
              <a:t>diken taşıyan</a:t>
            </a:r>
            <a:r>
              <a:rPr lang="tr-TR" sz="2000" dirty="0">
                <a:latin typeface="Calibri" panose="020F0502020204030204" pitchFamily="34" charset="0"/>
                <a:cs typeface="Calibri" panose="020F0502020204030204" pitchFamily="34" charset="0"/>
              </a:rPr>
              <a:t>" anlamında </a:t>
            </a:r>
            <a:r>
              <a:rPr lang="tr-TR" sz="2000" u="sng" dirty="0">
                <a:latin typeface="Calibri" panose="020F0502020204030204" pitchFamily="34" charset="0"/>
                <a:cs typeface="Calibri" panose="020F0502020204030204" pitchFamily="34" charset="0"/>
              </a:rPr>
              <a:t>“</a:t>
            </a:r>
            <a:r>
              <a:rPr lang="tr-TR" sz="2000" b="1" u="sng" dirty="0" err="1">
                <a:latin typeface="Calibri" panose="020F0502020204030204" pitchFamily="34" charset="0"/>
                <a:cs typeface="Calibri" panose="020F0502020204030204" pitchFamily="34" charset="0"/>
              </a:rPr>
              <a:t>Tuatara</a:t>
            </a:r>
            <a:r>
              <a:rPr lang="tr-TR" sz="2000" u="sng"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denmektedir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 Bu isim sırt taraftaki ibik nedeniyle verilmiştir. Boyları 50-75 cm, ağırlıkları 1 kg kadardır. Rengi kahverengi-yeşildir. </a:t>
            </a:r>
          </a:p>
          <a:p>
            <a:endParaRPr lang="tr-TR" sz="2000" dirty="0">
              <a:latin typeface="Calibri" panose="020F0502020204030204" pitchFamily="34" charset="0"/>
              <a:cs typeface="Calibri" panose="020F0502020204030204" pitchFamily="34" charset="0"/>
            </a:endParaRPr>
          </a:p>
        </p:txBody>
      </p:sp>
      <p:sp>
        <p:nvSpPr>
          <p:cNvPr id="2051" name="AutoShape 3" descr="Iguanala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pic>
        <p:nvPicPr>
          <p:cNvPr id="6" name="5 Resim" descr="http://reptilis.net/index4/tuatara.jpg"/>
          <p:cNvPicPr/>
          <p:nvPr/>
        </p:nvPicPr>
        <p:blipFill>
          <a:blip r:embed="rId3" cstate="print"/>
          <a:srcRect/>
          <a:stretch>
            <a:fillRect/>
          </a:stretch>
        </p:blipFill>
        <p:spPr bwMode="auto">
          <a:xfrm>
            <a:off x="1984375" y="4005064"/>
            <a:ext cx="3048791" cy="2376264"/>
          </a:xfrm>
          <a:prstGeom prst="rect">
            <a:avLst/>
          </a:prstGeom>
          <a:noFill/>
          <a:ln w="9525">
            <a:noFill/>
            <a:miter lim="800000"/>
            <a:headEnd/>
            <a:tailEnd/>
          </a:ln>
        </p:spPr>
      </p:pic>
      <p:pic>
        <p:nvPicPr>
          <p:cNvPr id="9" name="8 Resim" descr="http://homepages.abdn.ac.uk/nathist.museum/classify/animalia/chordata/reptilia/tuatara.jpg"/>
          <p:cNvPicPr/>
          <p:nvPr/>
        </p:nvPicPr>
        <p:blipFill>
          <a:blip r:embed="rId4" cstate="print"/>
          <a:srcRect/>
          <a:stretch>
            <a:fillRect/>
          </a:stretch>
        </p:blipFill>
        <p:spPr bwMode="auto">
          <a:xfrm>
            <a:off x="5735960" y="4005064"/>
            <a:ext cx="3744416"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95400" y="404664"/>
            <a:ext cx="10801200" cy="2246769"/>
          </a:xfrm>
          <a:prstGeom prst="rect">
            <a:avLst/>
          </a:prstGeom>
          <a:noFill/>
        </p:spPr>
        <p:txBody>
          <a:bodyPr wrap="square" rtlCol="0">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Yaşlı yeşil iguanalarda </a:t>
            </a:r>
            <a:r>
              <a:rPr lang="tr-TR" sz="2000" dirty="0" err="1">
                <a:latin typeface="Calibri" panose="020F0502020204030204" pitchFamily="34" charset="0"/>
                <a:cs typeface="Calibri" panose="020F0502020204030204" pitchFamily="34" charset="0"/>
              </a:rPr>
              <a:t>nefromegali</a:t>
            </a:r>
            <a:r>
              <a:rPr lang="tr-TR" sz="2000" dirty="0">
                <a:latin typeface="Calibri" panose="020F0502020204030204" pitchFamily="34" charset="0"/>
                <a:cs typeface="Calibri" panose="020F0502020204030204" pitchFamily="34" charset="0"/>
              </a:rPr>
              <a:t> böbrekler arasında uzanan </a:t>
            </a:r>
            <a:r>
              <a:rPr lang="tr-TR" sz="2000" dirty="0" err="1">
                <a:latin typeface="Calibri" panose="020F0502020204030204" pitchFamily="34" charset="0"/>
                <a:cs typeface="Calibri" panose="020F0502020204030204" pitchFamily="34" charset="0"/>
              </a:rPr>
              <a:t>colon’da</a:t>
            </a:r>
            <a:r>
              <a:rPr lang="tr-TR" sz="2000" dirty="0">
                <a:latin typeface="Calibri" panose="020F0502020204030204" pitchFamily="34" charset="0"/>
                <a:cs typeface="Calibri" panose="020F0502020204030204" pitchFamily="34" charset="0"/>
              </a:rPr>
              <a:t> tıkanmaya neden olur.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Testisler böbreklerin </a:t>
            </a:r>
            <a:r>
              <a:rPr lang="tr-TR" sz="2000" dirty="0" err="1">
                <a:latin typeface="Calibri" panose="020F0502020204030204" pitchFamily="34" charset="0"/>
                <a:cs typeface="Calibri" panose="020F0502020204030204" pitchFamily="34" charset="0"/>
              </a:rPr>
              <a:t>cranial’inde</a:t>
            </a:r>
            <a:r>
              <a:rPr lang="tr-TR" sz="2000" dirty="0">
                <a:latin typeface="Calibri" panose="020F0502020204030204" pitchFamily="34" charset="0"/>
                <a:cs typeface="Calibri" panose="020F0502020204030204" pitchFamily="34" charset="0"/>
              </a:rPr>
              <a:t> yer alır.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err="1">
                <a:latin typeface="Calibri" panose="020F0502020204030204" pitchFamily="34" charset="0"/>
                <a:cs typeface="Calibri" panose="020F0502020204030204" pitchFamily="34" charset="0"/>
              </a:rPr>
              <a:t>Hemipenes</a:t>
            </a:r>
            <a:r>
              <a:rPr lang="tr-TR" sz="2000" dirty="0">
                <a:latin typeface="Calibri" panose="020F0502020204030204" pitchFamily="34" charset="0"/>
                <a:cs typeface="Calibri" panose="020F0502020204030204" pitchFamily="34" charset="0"/>
              </a:rPr>
              <a:t> bulunur.Bu vücut içinde ters tutulur. Spermi ileten tam bir kanaldan yoksundur. </a:t>
            </a:r>
            <a:r>
              <a:rPr lang="tr-TR" sz="2000" dirty="0" err="1">
                <a:latin typeface="Calibri" panose="020F0502020204030204" pitchFamily="34" charset="0"/>
                <a:cs typeface="Calibri" panose="020F0502020204030204" pitchFamily="34" charset="0"/>
              </a:rPr>
              <a:t>Urodeuma</a:t>
            </a:r>
            <a:r>
              <a:rPr lang="tr-TR" sz="2000" dirty="0">
                <a:latin typeface="Calibri" panose="020F0502020204030204" pitchFamily="34" charset="0"/>
                <a:cs typeface="Calibri" panose="020F0502020204030204" pitchFamily="34" charset="0"/>
              </a:rPr>
              <a:t> gelen sperma </a:t>
            </a:r>
            <a:r>
              <a:rPr lang="tr-TR" sz="2000" dirty="0" err="1">
                <a:latin typeface="Calibri" panose="020F0502020204030204" pitchFamily="34" charset="0"/>
                <a:cs typeface="Calibri" panose="020F0502020204030204" pitchFamily="34" charset="0"/>
              </a:rPr>
              <a:t>hemipenis’deki</a:t>
            </a:r>
            <a:r>
              <a:rPr lang="tr-TR" sz="2000" dirty="0">
                <a:latin typeface="Calibri" panose="020F0502020204030204" pitchFamily="34" charset="0"/>
                <a:cs typeface="Calibri" panose="020F0502020204030204" pitchFamily="34" charset="0"/>
              </a:rPr>
              <a:t> olukla dişi </a:t>
            </a:r>
            <a:r>
              <a:rPr lang="tr-TR" sz="2000" dirty="0" err="1">
                <a:latin typeface="Calibri" panose="020F0502020204030204" pitchFamily="34" charset="0"/>
                <a:cs typeface="Calibri" panose="020F0502020204030204" pitchFamily="34" charset="0"/>
              </a:rPr>
              <a:t>cloaca’sına</a:t>
            </a:r>
            <a:r>
              <a:rPr lang="tr-TR" sz="2000" dirty="0">
                <a:latin typeface="Calibri" panose="020F0502020204030204" pitchFamily="34" charset="0"/>
                <a:cs typeface="Calibri" panose="020F0502020204030204" pitchFamily="34" charset="0"/>
              </a:rPr>
              <a:t> ulaştırılır</a:t>
            </a:r>
          </a:p>
          <a:p>
            <a:endParaRPr lang="tr-TR" sz="2000" dirty="0">
              <a:latin typeface="Calibri" panose="020F0502020204030204" pitchFamily="34" charset="0"/>
              <a:cs typeface="Calibri" panose="020F0502020204030204" pitchFamily="34" charset="0"/>
            </a:endParaRPr>
          </a:p>
        </p:txBody>
      </p:sp>
      <p:pic>
        <p:nvPicPr>
          <p:cNvPr id="57346" name="Picture 2" descr="http://curlygirl.no.sapo.pt/imagens/hemipenis.jpg"/>
          <p:cNvPicPr>
            <a:picLocks noChangeAspect="1" noChangeArrowheads="1"/>
          </p:cNvPicPr>
          <p:nvPr/>
        </p:nvPicPr>
        <p:blipFill>
          <a:blip r:embed="rId3" cstate="print"/>
          <a:srcRect/>
          <a:stretch>
            <a:fillRect/>
          </a:stretch>
        </p:blipFill>
        <p:spPr bwMode="auto">
          <a:xfrm>
            <a:off x="2423592" y="2996952"/>
            <a:ext cx="4998396" cy="315472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11424" y="1556791"/>
            <a:ext cx="9793088" cy="4093428"/>
          </a:xfrm>
          <a:prstGeom prst="rect">
            <a:avLst/>
          </a:prstGeom>
          <a:noFill/>
        </p:spPr>
        <p:txBody>
          <a:bodyPr wrap="square" rtlCol="0">
            <a:spAutoFit/>
          </a:bodyPr>
          <a:lstStyle/>
          <a:p>
            <a:r>
              <a:rPr lang="tr-TR" sz="2000" b="1" dirty="0">
                <a:latin typeface="Calibri" panose="020F0502020204030204" pitchFamily="34" charset="0"/>
                <a:cs typeface="Calibri" panose="020F0502020204030204" pitchFamily="34" charset="0"/>
              </a:rPr>
              <a:t>Cinsiyet ayırımı</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Erkeklerin renkleri daha parlaktır.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Boyun </a:t>
            </a:r>
            <a:r>
              <a:rPr lang="tr-TR" sz="2000" dirty="0">
                <a:latin typeface="Calibri" panose="020F0502020204030204" pitchFamily="34" charset="0"/>
                <a:cs typeface="Calibri" panose="020F0502020204030204" pitchFamily="34" charset="0"/>
              </a:rPr>
              <a:t>,sırt dikenleri, </a:t>
            </a:r>
            <a:r>
              <a:rPr lang="tr-TR" sz="2000" dirty="0" err="1">
                <a:latin typeface="Calibri" panose="020F0502020204030204" pitchFamily="34" charset="0"/>
                <a:cs typeface="Calibri" panose="020F0502020204030204" pitchFamily="34" charset="0"/>
              </a:rPr>
              <a:t>femoral</a:t>
            </a:r>
            <a:r>
              <a:rPr lang="tr-TR" sz="2000" dirty="0">
                <a:latin typeface="Calibri" panose="020F0502020204030204" pitchFamily="34" charset="0"/>
                <a:cs typeface="Calibri" panose="020F0502020204030204" pitchFamily="34" charset="0"/>
              </a:rPr>
              <a:t> delikler, boyun deri kıvrımları, boynuzlar, baştaki plakalar erkeklerde çok belirgindir.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Bazı türlerde tuzlu </a:t>
            </a:r>
            <a:r>
              <a:rPr lang="tr-TR" sz="2000" dirty="0" err="1">
                <a:latin typeface="Calibri" panose="020F0502020204030204" pitchFamily="34" charset="0"/>
                <a:cs typeface="Calibri" panose="020F0502020204030204" pitchFamily="34" charset="0"/>
              </a:rPr>
              <a:t>solusyonlar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cloaca’ya</a:t>
            </a:r>
            <a:r>
              <a:rPr lang="tr-TR" sz="2000" dirty="0">
                <a:latin typeface="Calibri" panose="020F0502020204030204" pitchFamily="34" charset="0"/>
                <a:cs typeface="Calibri" panose="020F0502020204030204" pitchFamily="34" charset="0"/>
              </a:rPr>
              <a:t> enjekte edilerek </a:t>
            </a:r>
            <a:r>
              <a:rPr lang="tr-TR" sz="2000" dirty="0" err="1">
                <a:latin typeface="Calibri" panose="020F0502020204030204" pitchFamily="34" charset="0"/>
                <a:cs typeface="Calibri" panose="020F0502020204030204" pitchFamily="34" charset="0"/>
              </a:rPr>
              <a:t>hemipenes’in</a:t>
            </a:r>
            <a:r>
              <a:rPr lang="tr-TR" sz="2000" dirty="0">
                <a:latin typeface="Calibri" panose="020F0502020204030204" pitchFamily="34" charset="0"/>
                <a:cs typeface="Calibri" panose="020F0502020204030204" pitchFamily="34" charset="0"/>
              </a:rPr>
              <a:t> döndürülmesi mümkündür.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Endoskopi</a:t>
            </a:r>
            <a:r>
              <a:rPr lang="tr-TR" sz="2000" dirty="0">
                <a:latin typeface="Calibri" panose="020F0502020204030204" pitchFamily="34" charset="0"/>
                <a:cs typeface="Calibri" panose="020F0502020204030204" pitchFamily="34" charset="0"/>
              </a:rPr>
              <a:t>, ultrasonografi, radyografi cinsiyet tayininde kullanılır.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51384" y="404664"/>
            <a:ext cx="11377264" cy="5940088"/>
          </a:xfrm>
          <a:prstGeom prst="rect">
            <a:avLst/>
          </a:prstGeom>
          <a:noFill/>
        </p:spPr>
        <p:txBody>
          <a:bodyPr wrap="square" rtlCol="0">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Kalpleri 3 gözlü kalp ile 4 gözlü kalp arasında bir yapı gösterir.genel olarak kalpleri 2 </a:t>
            </a:r>
            <a:r>
              <a:rPr lang="tr-TR" sz="2000" dirty="0" smtClean="0">
                <a:latin typeface="Calibri" panose="020F0502020204030204" pitchFamily="34" charset="0"/>
                <a:cs typeface="Calibri" panose="020F0502020204030204" pitchFamily="34" charset="0"/>
              </a:rPr>
              <a:t>kulakçık ve </a:t>
            </a:r>
            <a:r>
              <a:rPr lang="tr-TR" sz="2000" dirty="0">
                <a:latin typeface="Calibri" panose="020F0502020204030204" pitchFamily="34" charset="0"/>
                <a:cs typeface="Calibri" panose="020F0502020204030204" pitchFamily="34" charset="0"/>
              </a:rPr>
              <a:t>tam olmayan </a:t>
            </a:r>
            <a:r>
              <a:rPr lang="tr-TR" sz="2000" dirty="0" smtClean="0">
                <a:latin typeface="Calibri" panose="020F0502020204030204" pitchFamily="34" charset="0"/>
                <a:cs typeface="Calibri" panose="020F0502020204030204" pitchFamily="34" charset="0"/>
              </a:rPr>
              <a:t>bir bölme ile </a:t>
            </a:r>
            <a:r>
              <a:rPr lang="tr-TR" sz="2000" dirty="0">
                <a:latin typeface="Calibri" panose="020F0502020204030204" pitchFamily="34" charset="0"/>
                <a:cs typeface="Calibri" panose="020F0502020204030204" pitchFamily="34" charset="0"/>
              </a:rPr>
              <a:t>kısmen ikiye bölünmüş bir </a:t>
            </a:r>
            <a:r>
              <a:rPr lang="tr-TR" sz="2000" dirty="0" smtClean="0">
                <a:latin typeface="Calibri" panose="020F0502020204030204" pitchFamily="34" charset="0"/>
                <a:cs typeface="Calibri" panose="020F0502020204030204" pitchFamily="34" charset="0"/>
              </a:rPr>
              <a:t>karıncık içerir</a:t>
            </a:r>
            <a:r>
              <a:rPr lang="tr-TR" sz="2000" dirty="0">
                <a:latin typeface="Calibri" panose="020F0502020204030204" pitchFamily="34" charset="0"/>
                <a:cs typeface="Calibri" panose="020F0502020204030204" pitchFamily="34" charset="0"/>
              </a:rPr>
              <a:t>. Kalbin sağındaki kirli ve solundaki, temiz kan bir dereceye kadar karışır.Bu nedenle </a:t>
            </a:r>
            <a:r>
              <a:rPr lang="tr-TR" sz="2000" dirty="0" smtClean="0">
                <a:latin typeface="Calibri" panose="020F0502020204030204" pitchFamily="34" charset="0"/>
                <a:cs typeface="Calibri" panose="020F0502020204030204" pitchFamily="34" charset="0"/>
              </a:rPr>
              <a:t>vücut </a:t>
            </a:r>
            <a:r>
              <a:rPr lang="tr-TR" sz="2000" dirty="0">
                <a:latin typeface="Calibri" panose="020F0502020204030204" pitchFamily="34" charset="0"/>
                <a:cs typeface="Calibri" panose="020F0502020204030204" pitchFamily="34" charset="0"/>
              </a:rPr>
              <a:t>sıcaklığı çevre sıcaklığına göre </a:t>
            </a:r>
            <a:r>
              <a:rPr lang="tr-TR" sz="2000" dirty="0" err="1" smtClean="0">
                <a:latin typeface="Calibri" panose="020F0502020204030204" pitchFamily="34" charset="0"/>
                <a:cs typeface="Calibri" panose="020F0502020204030204" pitchFamily="34" charset="0"/>
              </a:rPr>
              <a:t>değişen,soğukkanlı</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hayvanlardır.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Alyuvarları </a:t>
            </a:r>
            <a:r>
              <a:rPr lang="tr-TR" sz="2000" dirty="0" err="1" smtClean="0">
                <a:latin typeface="Calibri" panose="020F0502020204030204" pitchFamily="34" charset="0"/>
                <a:cs typeface="Calibri" panose="020F0502020204030204" pitchFamily="34" charset="0"/>
              </a:rPr>
              <a:t>nucleus’lu</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ve oval şekillidir.</a:t>
            </a: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Büyük </a:t>
            </a:r>
            <a:r>
              <a:rPr lang="tr-TR" sz="2000" dirty="0" err="1">
                <a:latin typeface="Calibri" panose="020F0502020204030204" pitchFamily="34" charset="0"/>
                <a:cs typeface="Calibri" panose="020F0502020204030204" pitchFamily="34" charset="0"/>
              </a:rPr>
              <a:t>kertenkeler</a:t>
            </a:r>
            <a:r>
              <a:rPr lang="tr-TR" sz="2000" dirty="0">
                <a:latin typeface="Calibri" panose="020F0502020204030204" pitchFamily="34" charset="0"/>
                <a:cs typeface="Calibri" panose="020F0502020204030204" pitchFamily="34" charset="0"/>
              </a:rPr>
              <a:t>  göz kürelerine bastırılınca kalp atışları ve kan basınçları </a:t>
            </a:r>
            <a:r>
              <a:rPr lang="tr-TR" sz="2000" dirty="0" err="1">
                <a:latin typeface="Calibri" panose="020F0502020204030204" pitchFamily="34" charset="0"/>
                <a:cs typeface="Calibri" panose="020F0502020204030204" pitchFamily="34" charset="0"/>
              </a:rPr>
              <a:t>düşeren</a:t>
            </a:r>
            <a:r>
              <a:rPr lang="tr-TR" sz="2000" dirty="0">
                <a:latin typeface="Calibri" panose="020F0502020204030204" pitchFamily="34" charset="0"/>
                <a:cs typeface="Calibri" panose="020F0502020204030204" pitchFamily="34" charset="0"/>
              </a:rPr>
              <a:t> reflekse sahiptir.. </a:t>
            </a:r>
            <a:r>
              <a:rPr lang="tr-TR" sz="2000" dirty="0" err="1">
                <a:latin typeface="Calibri" panose="020F0502020204030204" pitchFamily="34" charset="0"/>
                <a:cs typeface="Calibri" panose="020F0502020204030204" pitchFamily="34" charset="0"/>
              </a:rPr>
              <a:t>Klinisyenler</a:t>
            </a:r>
            <a:r>
              <a:rPr lang="tr-TR" sz="2000" dirty="0">
                <a:latin typeface="Calibri" panose="020F0502020204030204" pitchFamily="34" charset="0"/>
                <a:cs typeface="Calibri" panose="020F0502020204030204" pitchFamily="34" charset="0"/>
              </a:rPr>
              <a:t> ağrılı olmayan prosedürleri ( radyografi gibi) gerçekleştirirken bundan yararlanabilirler.</a:t>
            </a:r>
          </a:p>
          <a:p>
            <a:endParaRPr lang="tr-TR" sz="2000" dirty="0">
              <a:latin typeface="Calibri" panose="020F0502020204030204" pitchFamily="34" charset="0"/>
              <a:cs typeface="Calibri" panose="020F0502020204030204" pitchFamily="34" charset="0"/>
            </a:endParaRPr>
          </a:p>
          <a:p>
            <a:r>
              <a:rPr lang="tr-TR" sz="2000" dirty="0" err="1">
                <a:latin typeface="Calibri" panose="020F0502020204030204" pitchFamily="34" charset="0"/>
                <a:cs typeface="Calibri" panose="020F0502020204030204" pitchFamily="34" charset="0"/>
              </a:rPr>
              <a:t>Intra</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venöz</a:t>
            </a:r>
            <a:r>
              <a:rPr lang="tr-TR" sz="2000" dirty="0">
                <a:latin typeface="Calibri" panose="020F0502020204030204" pitchFamily="34" charset="0"/>
                <a:cs typeface="Calibri" panose="020F0502020204030204" pitchFamily="34" charset="0"/>
              </a:rPr>
              <a:t> uygulamalar</a:t>
            </a:r>
          </a:p>
          <a:p>
            <a:pPr>
              <a:buFont typeface="Wingdings" pitchFamily="2" charset="2"/>
              <a:buChar char="Ø"/>
            </a:pPr>
            <a:r>
              <a:rPr lang="tr-TR" sz="2000" dirty="0" err="1">
                <a:latin typeface="Calibri" panose="020F0502020204030204" pitchFamily="34" charset="0"/>
                <a:cs typeface="Calibri" panose="020F0502020204030204" pitchFamily="34" charset="0"/>
              </a:rPr>
              <a:t>Ventral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coccygeal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a:t>
            </a:r>
            <a:r>
              <a:rPr lang="tr-TR" sz="2000" dirty="0">
                <a:latin typeface="Calibri" panose="020F0502020204030204" pitchFamily="34" charset="0"/>
                <a:cs typeface="Calibri" panose="020F0502020204030204" pitchFamily="34" charset="0"/>
              </a:rPr>
              <a:t>’ e girerken </a:t>
            </a:r>
            <a:r>
              <a:rPr lang="tr-TR" sz="2000" dirty="0" err="1">
                <a:latin typeface="Calibri" panose="020F0502020204030204" pitchFamily="34" charset="0"/>
                <a:cs typeface="Calibri" panose="020F0502020204030204" pitchFamily="34" charset="0"/>
              </a:rPr>
              <a:t>hemipenis’e</a:t>
            </a:r>
            <a:r>
              <a:rPr lang="tr-TR" sz="2000" dirty="0">
                <a:latin typeface="Calibri" panose="020F0502020204030204" pitchFamily="34" charset="0"/>
                <a:cs typeface="Calibri" panose="020F0502020204030204" pitchFamily="34" charset="0"/>
              </a:rPr>
              <a:t> zarar vermemeye dikkat etmelidir.</a:t>
            </a: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err="1">
                <a:latin typeface="Calibri" panose="020F0502020204030204" pitchFamily="34" charset="0"/>
                <a:cs typeface="Calibri" panose="020F0502020204030204" pitchFamily="34" charset="0"/>
              </a:rPr>
              <a:t>Kardiak</a:t>
            </a:r>
            <a:r>
              <a:rPr lang="tr-TR" sz="2000" dirty="0">
                <a:latin typeface="Calibri" panose="020F0502020204030204" pitchFamily="34" charset="0"/>
                <a:cs typeface="Calibri" panose="020F0502020204030204" pitchFamily="34" charset="0"/>
              </a:rPr>
              <a:t> müdahaleler kertenkeleler için önerilmez ( tutma zorluğu)</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err="1">
                <a:latin typeface="Calibri" panose="020F0502020204030204" pitchFamily="34" charset="0"/>
                <a:cs typeface="Calibri" panose="020F0502020204030204" pitchFamily="34" charset="0"/>
              </a:rPr>
              <a:t>Aksillar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venöz</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pleksus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humerus’un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caudal’inde</a:t>
            </a:r>
            <a:r>
              <a:rPr lang="tr-TR" sz="2000" dirty="0">
                <a:latin typeface="Calibri" panose="020F0502020204030204" pitchFamily="34" charset="0"/>
                <a:cs typeface="Calibri" panose="020F0502020204030204" pitchFamily="34" charset="0"/>
              </a:rPr>
              <a:t> omuz eklemi yakınında </a:t>
            </a:r>
            <a:r>
              <a:rPr lang="tr-TR" sz="2000" dirty="0" smtClean="0">
                <a:latin typeface="Calibri" panose="020F0502020204030204" pitchFamily="34" charset="0"/>
                <a:cs typeface="Calibri" panose="020F0502020204030204" pitchFamily="34" charset="0"/>
              </a:rPr>
              <a:t>yer alır</a:t>
            </a:r>
            <a:r>
              <a:rPr lang="tr-TR" sz="2000" dirty="0">
                <a:latin typeface="Calibri" panose="020F0502020204030204" pitchFamily="34" charset="0"/>
                <a:cs typeface="Calibri" panose="020F0502020204030204" pitchFamily="34" charset="0"/>
              </a:rPr>
              <a:t>.</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err="1">
                <a:latin typeface="Calibri" panose="020F0502020204030204" pitchFamily="34" charset="0"/>
                <a:cs typeface="Calibri" panose="020F0502020204030204" pitchFamily="34" charset="0"/>
              </a:rPr>
              <a:t>Ventral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abdominal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ventral</a:t>
            </a:r>
            <a:r>
              <a:rPr lang="tr-TR" sz="2000" dirty="0">
                <a:latin typeface="Calibri" panose="020F0502020204030204" pitchFamily="34" charset="0"/>
                <a:cs typeface="Calibri" panose="020F0502020204030204" pitchFamily="34" charset="0"/>
              </a:rPr>
              <a:t> orta hattın ikinci </a:t>
            </a:r>
            <a:r>
              <a:rPr lang="tr-TR" sz="2000" dirty="0" err="1">
                <a:latin typeface="Calibri" panose="020F0502020204030204" pitchFamily="34" charset="0"/>
                <a:cs typeface="Calibri" panose="020F0502020204030204" pitchFamily="34" charset="0"/>
              </a:rPr>
              <a:t>üçtebirlik</a:t>
            </a:r>
            <a:r>
              <a:rPr lang="tr-TR" sz="2000" dirty="0">
                <a:latin typeface="Calibri" panose="020F0502020204030204" pitchFamily="34" charset="0"/>
                <a:cs typeface="Calibri" panose="020F0502020204030204" pitchFamily="34" charset="0"/>
              </a:rPr>
              <a:t> bölümünde </a:t>
            </a:r>
            <a:r>
              <a:rPr lang="tr-TR" sz="2000" dirty="0" err="1">
                <a:latin typeface="Calibri" panose="020F0502020204030204" pitchFamily="34" charset="0"/>
                <a:cs typeface="Calibri" panose="020F0502020204030204" pitchFamily="34" charset="0"/>
              </a:rPr>
              <a:t>yüzeyel</a:t>
            </a:r>
            <a:r>
              <a:rPr lang="tr-TR" sz="2000" dirty="0">
                <a:latin typeface="Calibri" panose="020F0502020204030204" pitchFamily="34" charset="0"/>
                <a:cs typeface="Calibri" panose="020F0502020204030204" pitchFamily="34" charset="0"/>
              </a:rPr>
              <a:t> seyreder özellikle </a:t>
            </a:r>
            <a:r>
              <a:rPr lang="tr-TR" sz="2000" dirty="0" err="1" smtClean="0">
                <a:latin typeface="Calibri" panose="020F0502020204030204" pitchFamily="34" charset="0"/>
                <a:cs typeface="Calibri" panose="020F0502020204030204" pitchFamily="34" charset="0"/>
              </a:rPr>
              <a:t>gekko’larda</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kullanılabilir.</a:t>
            </a:r>
          </a:p>
          <a:p>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2927648" y="2276872"/>
            <a:ext cx="6305550" cy="3990975"/>
          </a:xfrm>
          <a:prstGeom prst="rect">
            <a:avLst/>
          </a:prstGeom>
          <a:noFill/>
          <a:ln w="9525">
            <a:noFill/>
            <a:miter lim="800000"/>
            <a:headEnd/>
            <a:tailEnd/>
          </a:ln>
        </p:spPr>
      </p:pic>
      <p:sp>
        <p:nvSpPr>
          <p:cNvPr id="4" name="3 Dikdörtgen"/>
          <p:cNvSpPr/>
          <p:nvPr/>
        </p:nvSpPr>
        <p:spPr>
          <a:xfrm>
            <a:off x="767408" y="836712"/>
            <a:ext cx="10441160" cy="1323439"/>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Çoğu türde kuyruk kolaylıkla kopabilir (</a:t>
            </a:r>
            <a:r>
              <a:rPr lang="tr-TR" sz="2000" b="1" dirty="0" err="1">
                <a:latin typeface="Calibri" panose="020F0502020204030204" pitchFamily="34" charset="0"/>
                <a:cs typeface="Calibri" panose="020F0502020204030204" pitchFamily="34" charset="0"/>
              </a:rPr>
              <a:t>Autotomi</a:t>
            </a:r>
            <a:r>
              <a:rPr lang="tr-TR" sz="2000" dirty="0">
                <a:latin typeface="Calibri" panose="020F0502020204030204" pitchFamily="34" charset="0"/>
                <a:cs typeface="Calibri" panose="020F0502020204030204" pitchFamily="34" charset="0"/>
              </a:rPr>
              <a:t>) ve kısmen </a:t>
            </a:r>
            <a:r>
              <a:rPr lang="tr-TR" sz="2000" dirty="0" err="1">
                <a:latin typeface="Calibri" panose="020F0502020204030204" pitchFamily="34" charset="0"/>
                <a:cs typeface="Calibri" panose="020F0502020204030204" pitchFamily="34" charset="0"/>
              </a:rPr>
              <a:t>rejenere</a:t>
            </a:r>
            <a:r>
              <a:rPr lang="tr-TR" sz="2000" dirty="0">
                <a:latin typeface="Calibri" panose="020F0502020204030204" pitchFamily="34" charset="0"/>
                <a:cs typeface="Calibri" panose="020F0502020204030204" pitchFamily="34" charset="0"/>
              </a:rPr>
              <a:t> olur. </a:t>
            </a:r>
            <a:r>
              <a:rPr lang="tr-TR" sz="2000" dirty="0" err="1">
                <a:latin typeface="Calibri" panose="020F0502020204030204" pitchFamily="34" charset="0"/>
                <a:cs typeface="Calibri" panose="020F0502020204030204" pitchFamily="34" charset="0"/>
              </a:rPr>
              <a:t>Rejenere</a:t>
            </a:r>
            <a:r>
              <a:rPr lang="tr-TR" sz="2000" dirty="0">
                <a:latin typeface="Calibri" panose="020F0502020204030204" pitchFamily="34" charset="0"/>
                <a:cs typeface="Calibri" panose="020F0502020204030204" pitchFamily="34" charset="0"/>
              </a:rPr>
              <a:t> olan kuyrukta omurlar bulunmaz. </a:t>
            </a:r>
            <a:r>
              <a:rPr lang="tr-TR" sz="2000" dirty="0" err="1">
                <a:latin typeface="Calibri" panose="020F0502020204030204" pitchFamily="34" charset="0"/>
                <a:cs typeface="Calibri" panose="020F0502020204030204" pitchFamily="34" charset="0"/>
              </a:rPr>
              <a:t>Caudal</a:t>
            </a:r>
            <a:r>
              <a:rPr lang="tr-TR" sz="2000" dirty="0">
                <a:latin typeface="Calibri" panose="020F0502020204030204" pitchFamily="34" charset="0"/>
                <a:cs typeface="Calibri" panose="020F0502020204030204" pitchFamily="34" charset="0"/>
              </a:rPr>
              <a:t> arterlerin </a:t>
            </a:r>
            <a:r>
              <a:rPr lang="tr-TR" sz="2000" dirty="0" err="1">
                <a:latin typeface="Calibri" panose="020F0502020204030204" pitchFamily="34" charset="0"/>
                <a:cs typeface="Calibri" panose="020F0502020204030204" pitchFamily="34" charset="0"/>
              </a:rPr>
              <a:t>sfinkter</a:t>
            </a:r>
            <a:r>
              <a:rPr lang="tr-TR" sz="2000" dirty="0">
                <a:latin typeface="Calibri" panose="020F0502020204030204" pitchFamily="34" charset="0"/>
                <a:cs typeface="Calibri" panose="020F0502020204030204" pitchFamily="34" charset="0"/>
              </a:rPr>
              <a:t> kasları, venalardaki </a:t>
            </a:r>
            <a:r>
              <a:rPr lang="tr-TR" sz="2000" dirty="0" err="1">
                <a:latin typeface="Calibri" panose="020F0502020204030204" pitchFamily="34" charset="0"/>
                <a:cs typeface="Calibri" panose="020F0502020204030204" pitchFamily="34" charset="0"/>
              </a:rPr>
              <a:t>kapakcıklar</a:t>
            </a:r>
            <a:r>
              <a:rPr lang="tr-TR" sz="2000" dirty="0">
                <a:latin typeface="Calibri" panose="020F0502020204030204" pitchFamily="34" charset="0"/>
                <a:cs typeface="Calibri" panose="020F0502020204030204" pitchFamily="34" charset="0"/>
              </a:rPr>
              <a:t> nedeniyle kanama minimal düzeydedir</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Rejenerasyondan</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sonra oluşan kuyruk daha küçük ve özgün kuyruktan farklı renktedir.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1484784"/>
            <a:ext cx="10801200" cy="3170099"/>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Besinlerini böcekler, küçük boyda omurgalılar, bazılarında kuş yumurtaları oluşturur.</a:t>
            </a:r>
          </a:p>
          <a:p>
            <a:r>
              <a:rPr lang="tr-TR" sz="2000" dirty="0">
                <a:latin typeface="Calibri" panose="020F0502020204030204" pitchFamily="34" charset="0"/>
                <a:cs typeface="Calibri" panose="020F0502020204030204" pitchFamily="34" charset="0"/>
              </a:rPr>
              <a:t>Çoğu </a:t>
            </a:r>
            <a:r>
              <a:rPr lang="tr-TR" sz="2000" b="1" dirty="0" err="1">
                <a:latin typeface="Calibri" panose="020F0502020204030204" pitchFamily="34" charset="0"/>
                <a:cs typeface="Calibri" panose="020F0502020204030204" pitchFamily="34" charset="0"/>
              </a:rPr>
              <a:t>ovipar</a:t>
            </a:r>
            <a:r>
              <a:rPr lang="tr-TR" sz="2000" dirty="0">
                <a:latin typeface="Calibri" panose="020F0502020204030204" pitchFamily="34" charset="0"/>
                <a:cs typeface="Calibri" panose="020F0502020204030204" pitchFamily="34" charset="0"/>
              </a:rPr>
              <a:t>, az bir kısmı </a:t>
            </a:r>
            <a:r>
              <a:rPr lang="tr-TR" sz="2000" b="1" dirty="0" err="1">
                <a:latin typeface="Calibri" panose="020F0502020204030204" pitchFamily="34" charset="0"/>
                <a:cs typeface="Calibri" panose="020F0502020204030204" pitchFamily="34" charset="0"/>
              </a:rPr>
              <a:t>vivipar</a:t>
            </a:r>
            <a:r>
              <a:rPr lang="tr-TR" sz="2000" dirty="0" err="1">
                <a:latin typeface="Calibri" panose="020F0502020204030204" pitchFamily="34" charset="0"/>
                <a:cs typeface="Calibri" panose="020F0502020204030204" pitchFamily="34" charset="0"/>
              </a:rPr>
              <a:t>dır</a:t>
            </a:r>
            <a:r>
              <a:rPr lang="tr-TR" sz="2000" dirty="0">
                <a:latin typeface="Calibri" panose="020F0502020204030204" pitchFamily="34" charset="0"/>
                <a:cs typeface="Calibri" panose="020F0502020204030204" pitchFamily="34" charset="0"/>
              </a:rPr>
              <a:t>. Bazılarında (örneğin </a:t>
            </a:r>
            <a:r>
              <a:rPr lang="tr-TR" sz="2000" b="1" i="1" dirty="0" err="1">
                <a:latin typeface="Calibri" panose="020F0502020204030204" pitchFamily="34" charset="0"/>
                <a:cs typeface="Calibri" panose="020F0502020204030204" pitchFamily="34" charset="0"/>
              </a:rPr>
              <a:t>Darevskia</a:t>
            </a:r>
            <a:r>
              <a:rPr lang="tr-TR" sz="2000" dirty="0">
                <a:latin typeface="Calibri" panose="020F0502020204030204" pitchFamily="34" charset="0"/>
                <a:cs typeface="Calibri" panose="020F0502020204030204" pitchFamily="34" charset="0"/>
              </a:rPr>
              <a:t> cinsinde) ise </a:t>
            </a:r>
            <a:r>
              <a:rPr lang="tr-TR" sz="2000" b="1" dirty="0" err="1">
                <a:latin typeface="Calibri" panose="020F0502020204030204" pitchFamily="34" charset="0"/>
                <a:cs typeface="Calibri" panose="020F0502020204030204" pitchFamily="34" charset="0"/>
              </a:rPr>
              <a:t>Parthenogenetik</a:t>
            </a:r>
            <a:r>
              <a:rPr lang="tr-TR" sz="2000" dirty="0">
                <a:latin typeface="Calibri" panose="020F0502020204030204" pitchFamily="34" charset="0"/>
                <a:cs typeface="Calibri" panose="020F0502020204030204" pitchFamily="34" charset="0"/>
              </a:rPr>
              <a:t> üreme (</a:t>
            </a:r>
            <a:r>
              <a:rPr lang="tr-TR" sz="2000" i="1" dirty="0">
                <a:latin typeface="Calibri" panose="020F0502020204030204" pitchFamily="34" charset="0"/>
                <a:cs typeface="Calibri" panose="020F0502020204030204" pitchFamily="34" charset="0"/>
              </a:rPr>
              <a:t>döllenme olmaksızın yumurtadan birey gelişimi, </a:t>
            </a:r>
            <a:r>
              <a:rPr lang="tr-TR" sz="2000" i="1" dirty="0" err="1">
                <a:latin typeface="Calibri" panose="020F0502020204030204" pitchFamily="34" charset="0"/>
                <a:cs typeface="Calibri" panose="020F0502020204030204" pitchFamily="34" charset="0"/>
              </a:rPr>
              <a:t>partheno</a:t>
            </a:r>
            <a:r>
              <a:rPr lang="tr-TR" sz="2000" i="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bakire) görülür. Döllenme dahilidir.</a:t>
            </a:r>
          </a:p>
          <a:p>
            <a:pPr>
              <a:buFont typeface="Wingdings" pitchFamily="2" charset="2"/>
              <a:buChar char="Ø"/>
            </a:pPr>
            <a:endParaRPr lang="tr-TR" sz="2000" b="1"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Kertenkelelerin çoğu yer üstünde, bazısı ağaçlarda, bazısı da toprak altında yaşar. Bazıları da yarı suculdur.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i="1" dirty="0">
                <a:latin typeface="Calibri" panose="020F0502020204030204" pitchFamily="34" charset="0"/>
                <a:cs typeface="Calibri" panose="020F0502020204030204" pitchFamily="34" charset="0"/>
              </a:rPr>
              <a:t>İdrar kesesi mevcut</a:t>
            </a:r>
            <a:r>
              <a:rPr lang="tr-TR" sz="2000" dirty="0">
                <a:latin typeface="Calibri" panose="020F0502020204030204" pitchFamily="34" charset="0"/>
                <a:cs typeface="Calibri" panose="020F0502020204030204" pitchFamily="34" charset="0"/>
              </a:rPr>
              <a:t>tur. Boşaltım maddesi tıpkı kuşlarda ve birçok sürüngenlerde olduğu gibi yarı katı haldedir. Beyazımsı olan idrar </a:t>
            </a:r>
            <a:r>
              <a:rPr lang="tr-TR" sz="2000" dirty="0" err="1">
                <a:latin typeface="Calibri" panose="020F0502020204030204" pitchFamily="34" charset="0"/>
                <a:cs typeface="Calibri" panose="020F0502020204030204" pitchFamily="34" charset="0"/>
              </a:rPr>
              <a:t>cloaca</a:t>
            </a:r>
            <a:r>
              <a:rPr lang="tr-TR" sz="2000" dirty="0">
                <a:latin typeface="Calibri" panose="020F0502020204030204" pitchFamily="34" charset="0"/>
                <a:cs typeface="Calibri" panose="020F0502020204030204" pitchFamily="34" charset="0"/>
              </a:rPr>
              <a:t>  yoluyla dışarı atılır.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67408" y="1052736"/>
            <a:ext cx="10729192" cy="4708981"/>
          </a:xfrm>
          <a:prstGeom prst="rect">
            <a:avLst/>
          </a:prstGeom>
          <a:noFill/>
        </p:spPr>
        <p:txBody>
          <a:bodyPr wrap="square" rtlCol="0">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Küçük kertenkeleler beş yıldan az yaşarlar, iguana gibi büyük kertenkelelerin on ila yirmi yıl arasında yaşadığı bildirilmiştir. Avrupa yılan kertenkelelerinin  54 yıl yaşadığını bildiren kaynaklar </a:t>
            </a:r>
            <a:r>
              <a:rPr lang="tr-TR" sz="2000" dirty="0" smtClean="0">
                <a:latin typeface="Calibri" panose="020F0502020204030204" pitchFamily="34" charset="0"/>
                <a:cs typeface="Calibri" panose="020F0502020204030204" pitchFamily="34" charset="0"/>
              </a:rPr>
              <a:t>vardır</a:t>
            </a:r>
            <a:r>
              <a:rPr lang="tr-TR" sz="2000" dirty="0">
                <a:latin typeface="Calibri" panose="020F0502020204030204"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Kertenkelelerin boyutları birkaç gr ağırlığındaki </a:t>
            </a:r>
            <a:r>
              <a:rPr lang="tr-TR" sz="2000" dirty="0" err="1">
                <a:latin typeface="Calibri" panose="020F0502020204030204" pitchFamily="34" charset="0"/>
                <a:cs typeface="Calibri" panose="020F0502020204030204" pitchFamily="34" charset="0"/>
              </a:rPr>
              <a:t>gekkolardan</a:t>
            </a:r>
            <a:r>
              <a:rPr lang="tr-TR" sz="2000" dirty="0">
                <a:latin typeface="Calibri" panose="020F0502020204030204" pitchFamily="34" charset="0"/>
                <a:cs typeface="Calibri" panose="020F0502020204030204" pitchFamily="34" charset="0"/>
              </a:rPr>
              <a:t>, 3.6 m uzunluğundaki 140 kg yaklaşan ağırlıktaki </a:t>
            </a:r>
            <a:r>
              <a:rPr lang="tr-TR" sz="2000" dirty="0" err="1">
                <a:latin typeface="Calibri" panose="020F0502020204030204" pitchFamily="34" charset="0"/>
                <a:cs typeface="Calibri" panose="020F0502020204030204" pitchFamily="34" charset="0"/>
              </a:rPr>
              <a:t>Komodo</a:t>
            </a:r>
            <a:r>
              <a:rPr lang="tr-TR" sz="2000" dirty="0">
                <a:latin typeface="Calibri" panose="020F0502020204030204" pitchFamily="34" charset="0"/>
                <a:cs typeface="Calibri" panose="020F0502020204030204" pitchFamily="34" charset="0"/>
              </a:rPr>
              <a:t> ejderine kadar değişiklik gösterir.  % 80 i 20 gr </a:t>
            </a:r>
            <a:r>
              <a:rPr lang="tr-TR" sz="2000" dirty="0" err="1">
                <a:latin typeface="Calibri" panose="020F0502020204030204" pitchFamily="34" charset="0"/>
                <a:cs typeface="Calibri" panose="020F0502020204030204" pitchFamily="34" charset="0"/>
              </a:rPr>
              <a:t>ın</a:t>
            </a:r>
            <a:r>
              <a:rPr lang="tr-TR" sz="2000" dirty="0">
                <a:latin typeface="Calibri" panose="020F0502020204030204" pitchFamily="34" charset="0"/>
                <a:cs typeface="Calibri" panose="020F0502020204030204" pitchFamily="34" charset="0"/>
              </a:rPr>
              <a:t> altındadır.</a:t>
            </a: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Kertenkelelerin dayanacağı sıcaklık yaşam alanlarına göre değişiklik gösterir. Ilıman sıcaklıkta yaşayanlar 30 derecenin üzerinde yaşayamazken, çöl kertenkeleleri 46 dereceye kadar dayanır.</a:t>
            </a: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Tropikal bölgelerde yaşayanlar kuraklık dönemlerinde yaz uykusuna, ılıman bölgelerde yaşayanlar kış uykusuna yatabilirler.</a:t>
            </a:r>
          </a:p>
          <a:p>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Pek çok kertenkele sabahları koyu renklidir. Daha sonra gün ışığını </a:t>
            </a:r>
            <a:r>
              <a:rPr lang="tr-TR" sz="2000" dirty="0" err="1">
                <a:latin typeface="Calibri" panose="020F0502020204030204" pitchFamily="34" charset="0"/>
                <a:cs typeface="Calibri" panose="020F0502020204030204" pitchFamily="34" charset="0"/>
              </a:rPr>
              <a:t>absorbe</a:t>
            </a:r>
            <a:r>
              <a:rPr lang="tr-TR" sz="2000" dirty="0">
                <a:latin typeface="Calibri" panose="020F0502020204030204" pitchFamily="34" charset="0"/>
                <a:cs typeface="Calibri" panose="020F0502020204030204" pitchFamily="34" charset="0"/>
              </a:rPr>
              <a:t> ettikçe renkleri açılır.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158715"/>
            <a:ext cx="11233248" cy="6247864"/>
          </a:xfrm>
          <a:prstGeom prst="rect">
            <a:avLst/>
          </a:prstGeom>
        </p:spPr>
        <p:txBody>
          <a:bodyPr wrap="square">
            <a:spAutoFit/>
          </a:bodyPr>
          <a:lstStyle/>
          <a:p>
            <a:endParaRPr lang="tr-TR" sz="2000"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Familya: </a:t>
            </a:r>
            <a:r>
              <a:rPr lang="tr-TR" sz="2000" b="1" dirty="0" err="1" smtClean="0">
                <a:latin typeface="Calibri" panose="020F0502020204030204" pitchFamily="34" charset="0"/>
                <a:cs typeface="Calibri" panose="020F0502020204030204" pitchFamily="34" charset="0"/>
              </a:rPr>
              <a:t>Iguanidae</a:t>
            </a:r>
            <a:r>
              <a:rPr lang="tr-TR" sz="2000" b="1" dirty="0" smtClean="0">
                <a:latin typeface="Calibri" panose="020F0502020204030204" pitchFamily="34" charset="0"/>
                <a:cs typeface="Calibri" panose="020F0502020204030204" pitchFamily="34" charset="0"/>
              </a:rPr>
              <a:t> (</a:t>
            </a:r>
            <a:r>
              <a:rPr lang="tr-TR" sz="2000" b="1" dirty="0" err="1" smtClean="0">
                <a:latin typeface="Calibri" panose="020F0502020204030204" pitchFamily="34" charset="0"/>
                <a:cs typeface="Calibri" panose="020F0502020204030204" pitchFamily="34" charset="0"/>
              </a:rPr>
              <a:t>Iguanalar</a:t>
            </a:r>
            <a:r>
              <a:rPr lang="tr-TR" sz="2000" b="1" dirty="0" smtClean="0">
                <a:latin typeface="Calibri" panose="020F0502020204030204" pitchFamily="34" charset="0"/>
                <a:cs typeface="Calibri" panose="020F0502020204030204" pitchFamily="34" charset="0"/>
              </a:rPr>
              <a:t>)</a:t>
            </a:r>
            <a:endParaRPr lang="tr-TR" sz="20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tr-TR" sz="20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tr-TR" sz="2000" dirty="0" smtClean="0">
                <a:latin typeface="Calibri" panose="020F0502020204030204" pitchFamily="34" charset="0"/>
                <a:cs typeface="Calibri" panose="020F0502020204030204" pitchFamily="34" charset="0"/>
              </a:rPr>
              <a:t>Vücutları </a:t>
            </a:r>
            <a:r>
              <a:rPr lang="tr-TR" sz="2000" dirty="0">
                <a:latin typeface="Calibri" panose="020F0502020204030204" pitchFamily="34" charset="0"/>
                <a:cs typeface="Calibri" panose="020F0502020204030204" pitchFamily="34" charset="0"/>
              </a:rPr>
              <a:t>yanal basılmış şekilli, sırtları ve kuyrukları genellikle derimsi taraklı ya da dikenlidir. </a:t>
            </a:r>
            <a:r>
              <a:rPr lang="tr-TR" sz="2000" dirty="0" smtClean="0">
                <a:latin typeface="Calibri" panose="020F0502020204030204" pitchFamily="34" charset="0"/>
                <a:cs typeface="Calibri" panose="020F0502020204030204" pitchFamily="34" charset="0"/>
              </a:rPr>
              <a:t>Boyun keseleri </a:t>
            </a:r>
            <a:r>
              <a:rPr lang="tr-TR" sz="2000" dirty="0">
                <a:latin typeface="Calibri" panose="020F0502020204030204" pitchFamily="34" charset="0"/>
                <a:cs typeface="Calibri" panose="020F0502020204030204" pitchFamily="34" charset="0"/>
              </a:rPr>
              <a:t>ve </a:t>
            </a:r>
            <a:r>
              <a:rPr lang="tr-TR" sz="2000" dirty="0" err="1">
                <a:latin typeface="Calibri" panose="020F0502020204030204" pitchFamily="34" charset="0"/>
                <a:cs typeface="Calibri" panose="020F0502020204030204" pitchFamily="34" charset="0"/>
              </a:rPr>
              <a:t>femoral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porlar</a:t>
            </a:r>
            <a:r>
              <a:rPr lang="tr-TR" sz="2000" dirty="0">
                <a:latin typeface="Calibri" panose="020F0502020204030204" pitchFamily="34" charset="0"/>
                <a:cs typeface="Calibri" panose="020F0502020204030204" pitchFamily="34" charset="0"/>
              </a:rPr>
              <a:t> bulunur.Normal zamanlarda alt çene ve boyun bölgesinde depoladıkları yağı, kurak mevsimlerde </a:t>
            </a:r>
            <a:r>
              <a:rPr lang="tr-TR" sz="2000" dirty="0" err="1">
                <a:latin typeface="Calibri" panose="020F0502020204030204" pitchFamily="34" charset="0"/>
                <a:cs typeface="Calibri" panose="020F0502020204030204" pitchFamily="34" charset="0"/>
              </a:rPr>
              <a:t>metabolik</a:t>
            </a:r>
            <a:r>
              <a:rPr lang="tr-TR" sz="2000" dirty="0">
                <a:latin typeface="Calibri" panose="020F0502020204030204" pitchFamily="34" charset="0"/>
                <a:cs typeface="Calibri" panose="020F0502020204030204" pitchFamily="34" charset="0"/>
              </a:rPr>
              <a:t> olarak su elde etmekte kullanırlar. </a:t>
            </a:r>
            <a:r>
              <a:rPr lang="tr-TR" sz="2000" dirty="0" err="1">
                <a:latin typeface="Calibri" panose="020F0502020204030204" pitchFamily="34" charset="0"/>
                <a:cs typeface="Calibri" panose="020F0502020204030204" pitchFamily="34" charset="0"/>
              </a:rPr>
              <a:t>Subtimpanik</a:t>
            </a:r>
            <a:r>
              <a:rPr lang="tr-TR" sz="2000" dirty="0">
                <a:latin typeface="Calibri" panose="020F0502020204030204" pitchFamily="34" charset="0"/>
                <a:cs typeface="Calibri" panose="020F0502020204030204" pitchFamily="34" charset="0"/>
              </a:rPr>
              <a:t> plakaya sahiptirler.</a:t>
            </a:r>
          </a:p>
          <a:p>
            <a:r>
              <a:rPr lang="tr-TR" sz="2000" dirty="0" smtClean="0">
                <a:latin typeface="Calibri" panose="020F0502020204030204" pitchFamily="34" charset="0"/>
                <a:cs typeface="Calibri" panose="020F0502020204030204" pitchFamily="34" charset="0"/>
              </a:rPr>
              <a:t>  </a:t>
            </a:r>
          </a:p>
          <a:p>
            <a:pPr>
              <a:buFont typeface="Wingdings" pitchFamily="2" charset="2"/>
              <a:buChar char="Ø"/>
            </a:pPr>
            <a:r>
              <a:rPr lang="tr-TR" sz="2000" dirty="0" smtClean="0">
                <a:latin typeface="Calibri" panose="020F0502020204030204" pitchFamily="34" charset="0"/>
                <a:cs typeface="Calibri" panose="020F0502020204030204" pitchFamily="34" charset="0"/>
              </a:rPr>
              <a:t>Ağaçlarda </a:t>
            </a:r>
            <a:r>
              <a:rPr lang="tr-TR" sz="2000" dirty="0">
                <a:latin typeface="Calibri" panose="020F0502020204030204" pitchFamily="34" charset="0"/>
                <a:cs typeface="Calibri" panose="020F0502020204030204" pitchFamily="34" charset="0"/>
              </a:rPr>
              <a:t>yaşayan </a:t>
            </a:r>
            <a:r>
              <a:rPr lang="tr-TR" sz="2000" dirty="0" err="1" smtClean="0">
                <a:latin typeface="Calibri" panose="020F0502020204030204" pitchFamily="34" charset="0"/>
                <a:cs typeface="Calibri" panose="020F0502020204030204" pitchFamily="34" charset="0"/>
              </a:rPr>
              <a:t>iguana’ların</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ortalama yaşam süresi 18-20 yıldır. Tümüyle otçul bir türdür; meyve, </a:t>
            </a:r>
            <a:r>
              <a:rPr lang="tr-TR" sz="2000" dirty="0" smtClean="0">
                <a:latin typeface="Calibri" panose="020F0502020204030204" pitchFamily="34" charset="0"/>
                <a:cs typeface="Calibri" panose="020F0502020204030204" pitchFamily="34" charset="0"/>
              </a:rPr>
              <a:t>         yaprak </a:t>
            </a:r>
            <a:r>
              <a:rPr lang="tr-TR" sz="2000" dirty="0">
                <a:latin typeface="Calibri" panose="020F0502020204030204" pitchFamily="34" charset="0"/>
                <a:cs typeface="Calibri" panose="020F0502020204030204" pitchFamily="34" charset="0"/>
              </a:rPr>
              <a:t>gibi bitkilerle beslenirler. Dilleri dışarıya uzatılamazlar. Büyük yapılı kertenkelelerdir.  Boyu </a:t>
            </a:r>
            <a:r>
              <a:rPr lang="tr-TR" sz="2000" dirty="0" smtClean="0">
                <a:latin typeface="Calibri" panose="020F0502020204030204" pitchFamily="34" charset="0"/>
                <a:cs typeface="Calibri" panose="020F0502020204030204" pitchFamily="34" charset="0"/>
              </a:rPr>
              <a:t>  çoğunlukla </a:t>
            </a:r>
            <a:r>
              <a:rPr lang="tr-TR" sz="2000" dirty="0">
                <a:latin typeface="Calibri" panose="020F0502020204030204" pitchFamily="34" charset="0"/>
                <a:cs typeface="Calibri" panose="020F0502020204030204" pitchFamily="34" charset="0"/>
              </a:rPr>
              <a:t>burnundan kuyruğuna kadar 1.3-2 metredir. Kuyruk, oransal olarak uzundur. </a:t>
            </a:r>
          </a:p>
          <a:p>
            <a:pPr>
              <a:buFont typeface="Wingdings" pitchFamily="2" charset="2"/>
              <a:buChar char="Ø"/>
            </a:pPr>
            <a:endParaRPr lang="tr-TR" sz="2000" dirty="0" smtClean="0">
              <a:latin typeface="Calibri" panose="020F0502020204030204" pitchFamily="34" charset="0"/>
              <a:cs typeface="Calibri" panose="020F0502020204030204" pitchFamily="34" charset="0"/>
            </a:endParaRPr>
          </a:p>
          <a:p>
            <a:pPr>
              <a:buFont typeface="Wingdings" pitchFamily="2" charset="2"/>
              <a:buChar char="Ø"/>
            </a:pPr>
            <a:r>
              <a:rPr lang="tr-TR" sz="2000" dirty="0" smtClean="0">
                <a:latin typeface="Calibri" panose="020F0502020204030204" pitchFamily="34" charset="0"/>
                <a:cs typeface="Calibri" panose="020F0502020204030204" pitchFamily="34" charset="0"/>
              </a:rPr>
              <a:t>Erkek </a:t>
            </a:r>
            <a:r>
              <a:rPr lang="tr-TR" sz="2000" dirty="0" err="1" smtClean="0">
                <a:latin typeface="Calibri" panose="020F0502020204030204" pitchFamily="34" charset="0"/>
                <a:cs typeface="Calibri" panose="020F0502020204030204" pitchFamily="34" charset="0"/>
              </a:rPr>
              <a:t>iguana’lar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dişilerine göre daha saldırgandır. Erkek </a:t>
            </a:r>
            <a:r>
              <a:rPr lang="tr-TR" sz="2000" dirty="0" err="1" smtClean="0">
                <a:latin typeface="Calibri" panose="020F0502020204030204" pitchFamily="34" charset="0"/>
                <a:cs typeface="Calibri" panose="020F0502020204030204" pitchFamily="34" charset="0"/>
              </a:rPr>
              <a:t>iguana’ların</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kendilerini koruma yöntemi kuyruğu kırbaç gibi sallamaktır. </a:t>
            </a:r>
            <a:r>
              <a:rPr lang="tr-TR" sz="2000" dirty="0" err="1" smtClean="0">
                <a:latin typeface="Calibri" panose="020F0502020204030204" pitchFamily="34" charset="0"/>
                <a:cs typeface="Calibri" panose="020F0502020204030204" pitchFamily="34" charset="0"/>
              </a:rPr>
              <a:t>İguana’lar</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özellikle kuşlardan çok korkarlar.</a:t>
            </a:r>
          </a:p>
          <a:p>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Üyeleri </a:t>
            </a:r>
            <a:r>
              <a:rPr lang="tr-TR" sz="2000" dirty="0">
                <a:latin typeface="Calibri" panose="020F0502020204030204" pitchFamily="34" charset="0"/>
                <a:cs typeface="Calibri" panose="020F0502020204030204" pitchFamily="34" charset="0"/>
              </a:rPr>
              <a:t>normal  ve </a:t>
            </a:r>
            <a:r>
              <a:rPr lang="tr-TR" sz="2000" dirty="0" err="1">
                <a:latin typeface="Calibri" panose="020F0502020204030204" pitchFamily="34" charset="0"/>
                <a:cs typeface="Calibri" panose="020F0502020204030204" pitchFamily="34" charset="0"/>
              </a:rPr>
              <a:t>herbirinde</a:t>
            </a:r>
            <a:r>
              <a:rPr lang="tr-TR" sz="2000" dirty="0">
                <a:latin typeface="Calibri" panose="020F0502020204030204" pitchFamily="34" charset="0"/>
                <a:cs typeface="Calibri" panose="020F0502020204030204" pitchFamily="34" charset="0"/>
              </a:rPr>
              <a:t> tırnak içeren 5 parmak bulunur. Dişleri aynı yapıda (</a:t>
            </a:r>
            <a:r>
              <a:rPr lang="tr-TR" sz="2000" b="1" dirty="0" err="1">
                <a:latin typeface="Calibri" panose="020F0502020204030204" pitchFamily="34" charset="0"/>
                <a:cs typeface="Calibri" panose="020F0502020204030204" pitchFamily="34" charset="0"/>
              </a:rPr>
              <a:t>Homodont</a:t>
            </a:r>
            <a:r>
              <a:rPr lang="tr-TR" sz="2000" b="1" dirty="0">
                <a:latin typeface="Calibri" panose="020F0502020204030204" pitchFamily="34" charset="0"/>
                <a:cs typeface="Calibri" panose="020F0502020204030204" pitchFamily="34" charset="0"/>
              </a:rPr>
              <a:t> </a:t>
            </a:r>
            <a:r>
              <a:rPr lang="tr-TR" sz="2000" b="1" dirty="0" smtClean="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ve </a:t>
            </a:r>
            <a:r>
              <a:rPr lang="tr-TR" sz="2000" dirty="0">
                <a:latin typeface="Calibri" panose="020F0502020204030204" pitchFamily="34" charset="0"/>
                <a:cs typeface="Calibri" panose="020F0502020204030204" pitchFamily="34" charset="0"/>
              </a:rPr>
              <a:t>çenelerinin iç yüzeylerine yapışmış şekildedir (</a:t>
            </a:r>
            <a:r>
              <a:rPr lang="tr-TR" sz="2000" b="1" dirty="0" err="1">
                <a:latin typeface="Calibri" panose="020F0502020204030204" pitchFamily="34" charset="0"/>
                <a:cs typeface="Calibri" panose="020F0502020204030204" pitchFamily="34" charset="0"/>
              </a:rPr>
              <a:t>Pleurodont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Kuyrukları oldukça uzundur. </a:t>
            </a:r>
            <a:r>
              <a:rPr lang="tr-TR" sz="2000" dirty="0" err="1" smtClean="0">
                <a:latin typeface="Calibri" panose="020F0502020204030204" pitchFamily="34" charset="0"/>
                <a:cs typeface="Calibri" panose="020F0502020204030204" pitchFamily="34" charset="0"/>
              </a:rPr>
              <a:t>Iguana’larda</a:t>
            </a:r>
            <a:r>
              <a:rPr lang="tr-TR" sz="2000" dirty="0" smtClean="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femoral</a:t>
            </a:r>
            <a:r>
              <a:rPr lang="tr-TR" sz="2000" dirty="0">
                <a:latin typeface="Calibri" panose="020F0502020204030204" pitchFamily="34" charset="0"/>
                <a:cs typeface="Calibri" panose="020F0502020204030204" pitchFamily="34" charset="0"/>
              </a:rPr>
              <a:t> delikler bulunur, bunlar gerçek bir bez değildir, derinin </a:t>
            </a:r>
            <a:r>
              <a:rPr lang="tr-TR" sz="2000" dirty="0" err="1">
                <a:latin typeface="Calibri" panose="020F0502020204030204" pitchFamily="34" charset="0"/>
                <a:cs typeface="Calibri" panose="020F0502020204030204" pitchFamily="34" charset="0"/>
              </a:rPr>
              <a:t>tubuler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invaginasyonlarıdır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Balmumumsu</a:t>
            </a:r>
            <a:r>
              <a:rPr lang="tr-TR" sz="2000" dirty="0">
                <a:latin typeface="Calibri" panose="020F0502020204030204" pitchFamily="34" charset="0"/>
                <a:cs typeface="Calibri" panose="020F0502020204030204" pitchFamily="34" charset="0"/>
              </a:rPr>
              <a:t> salgısı olan bu </a:t>
            </a:r>
            <a:r>
              <a:rPr lang="tr-TR" sz="2000" dirty="0" err="1">
                <a:latin typeface="Calibri" panose="020F0502020204030204" pitchFamily="34" charset="0"/>
                <a:cs typeface="Calibri" panose="020F0502020204030204" pitchFamily="34" charset="0"/>
              </a:rPr>
              <a:t>tubuler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invaginasyonler</a:t>
            </a:r>
            <a:r>
              <a:rPr lang="tr-TR" sz="2000" dirty="0">
                <a:latin typeface="Calibri" panose="020F0502020204030204" pitchFamily="34" charset="0"/>
                <a:cs typeface="Calibri" panose="020F0502020204030204" pitchFamily="34" charset="0"/>
              </a:rPr>
              <a:t> erkekte daha belirgindir, </a:t>
            </a:r>
            <a:r>
              <a:rPr lang="tr-TR" sz="2000" dirty="0" err="1">
                <a:latin typeface="Calibri" panose="020F0502020204030204" pitchFamily="34" charset="0"/>
                <a:cs typeface="Calibri" panose="020F0502020204030204" pitchFamily="34" charset="0"/>
              </a:rPr>
              <a:t>seksuel</a:t>
            </a:r>
            <a:r>
              <a:rPr lang="tr-TR" sz="2000" dirty="0">
                <a:latin typeface="Calibri" panose="020F0502020204030204" pitchFamily="34" charset="0"/>
                <a:cs typeface="Calibri" panose="020F0502020204030204" pitchFamily="34" charset="0"/>
              </a:rPr>
              <a:t> belirlemede yardımcı olurlar.</a:t>
            </a:r>
          </a:p>
          <a:p>
            <a:r>
              <a:rPr lang="tr-TR" sz="2000" dirty="0">
                <a:latin typeface="Calibri" panose="020F0502020204030204" pitchFamily="34" charset="0"/>
                <a:cs typeface="Calibri" panose="020F0502020204030204" pitchFamily="34" charset="0"/>
              </a:rPr>
              <a:t>Sırtta ve kuyruğun üst kısmında, genellikle derimsi taraklar veya dikenler bulunur.. </a:t>
            </a:r>
          </a:p>
          <a:p>
            <a:r>
              <a:rPr lang="tr-TR" sz="2000" dirty="0" smtClean="0">
                <a:latin typeface="Calibri" panose="020F0502020204030204" pitchFamily="34" charset="0"/>
                <a:cs typeface="Calibri" panose="020F0502020204030204" pitchFamily="34" charset="0"/>
              </a:rPr>
              <a:t>                  </a:t>
            </a:r>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07367" y="548680"/>
            <a:ext cx="11363431" cy="2862322"/>
          </a:xfrm>
          <a:prstGeom prst="rect">
            <a:avLst/>
          </a:prstGeom>
        </p:spPr>
        <p:txBody>
          <a:bodyPr wrap="square">
            <a:spAutoFit/>
          </a:bodyPr>
          <a:lstStyle/>
          <a:p>
            <a:r>
              <a:rPr lang="tr-TR" sz="2000" b="1" dirty="0">
                <a:latin typeface="Calibri" panose="020F0502020204030204" pitchFamily="34" charset="0"/>
                <a:cs typeface="Calibri" panose="020F0502020204030204" pitchFamily="34" charset="0"/>
              </a:rPr>
              <a:t>Familya : </a:t>
            </a:r>
            <a:r>
              <a:rPr lang="tr-TR" sz="2000" b="1" dirty="0" err="1">
                <a:latin typeface="Calibri" panose="020F0502020204030204" pitchFamily="34" charset="0"/>
                <a:cs typeface="Calibri" panose="020F0502020204030204" pitchFamily="34" charset="0"/>
              </a:rPr>
              <a:t>Agamidae</a:t>
            </a:r>
            <a:r>
              <a:rPr lang="tr-TR" sz="2000" b="1" dirty="0">
                <a:latin typeface="Calibri" panose="020F0502020204030204" pitchFamily="34" charset="0"/>
                <a:cs typeface="Calibri" panose="020F0502020204030204" pitchFamily="34" charset="0"/>
              </a:rPr>
              <a:t>   </a:t>
            </a:r>
            <a:r>
              <a:rPr lang="tr-TR" sz="2000" b="1" dirty="0" smtClean="0">
                <a:latin typeface="Calibri" panose="020F0502020204030204" pitchFamily="34" charset="0"/>
                <a:cs typeface="Calibri" panose="020F0502020204030204" pitchFamily="34" charset="0"/>
              </a:rPr>
              <a:t>(Kelerler)</a:t>
            </a:r>
            <a:endParaRPr lang="tr-TR" sz="2000" b="1"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Karasal kertenkelelerdir. </a:t>
            </a:r>
            <a:r>
              <a:rPr lang="tr-TR" sz="2000" dirty="0" err="1">
                <a:latin typeface="Calibri" panose="020F0502020204030204" pitchFamily="34" charset="0"/>
                <a:cs typeface="Calibri" panose="020F0502020204030204" pitchFamily="34" charset="0"/>
              </a:rPr>
              <a:t>Acrodont</a:t>
            </a:r>
            <a:r>
              <a:rPr lang="tr-TR" sz="2000" dirty="0">
                <a:latin typeface="Calibri" panose="020F0502020204030204" pitchFamily="34" charset="0"/>
                <a:cs typeface="Calibri" panose="020F0502020204030204" pitchFamily="34" charset="0"/>
              </a:rPr>
              <a:t> dişleri bulunur, bazı türlerde kemirgen benzeri </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kesici dişler  ayrıca </a:t>
            </a:r>
            <a:r>
              <a:rPr lang="tr-TR" sz="2000" dirty="0" err="1">
                <a:latin typeface="Calibri" panose="020F0502020204030204" pitchFamily="34" charset="0"/>
                <a:cs typeface="Calibri" panose="020F0502020204030204" pitchFamily="34" charset="0"/>
              </a:rPr>
              <a:t>seksuel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dimorfik</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crista</a:t>
            </a:r>
            <a:r>
              <a:rPr lang="tr-TR" sz="2000" dirty="0">
                <a:latin typeface="Calibri" panose="020F0502020204030204" pitchFamily="34" charset="0"/>
                <a:cs typeface="Calibri" panose="020F0502020204030204" pitchFamily="34" charset="0"/>
              </a:rPr>
              <a:t> ve dikensi çıkıntılar mevcuttur. Genellikle </a:t>
            </a:r>
            <a:r>
              <a:rPr lang="tr-TR" sz="2000" dirty="0" err="1">
                <a:latin typeface="Calibri" panose="020F0502020204030204" pitchFamily="34" charset="0"/>
                <a:cs typeface="Calibri" panose="020F0502020204030204" pitchFamily="34" charset="0"/>
              </a:rPr>
              <a:t>ovipardırlar</a:t>
            </a:r>
            <a:r>
              <a:rPr lang="tr-TR" sz="2000" dirty="0">
                <a:latin typeface="Calibri" panose="020F0502020204030204" pitchFamily="34" charset="0"/>
                <a:cs typeface="Calibri" panose="020F0502020204030204" pitchFamily="34" charset="0"/>
              </a:rPr>
              <a:t>. Hareketli göz kapakları vardır. Görme yetenekleri zayıftır . Pullar üst üste binmiştir. Renk değiştirme yetenekleri vardır. </a:t>
            </a:r>
            <a:r>
              <a:rPr lang="tr-TR" sz="2000" dirty="0">
                <a:latin typeface="Calibri" panose="020F0502020204030204" pitchFamily="34" charset="0"/>
                <a:cs typeface="Calibri" panose="020F0502020204030204" pitchFamily="34" charset="0"/>
              </a:rPr>
              <a:t>İ</a:t>
            </a:r>
            <a:r>
              <a:rPr lang="tr-TR" sz="2000" dirty="0" smtClean="0">
                <a:latin typeface="Calibri" panose="020F0502020204030204" pitchFamily="34" charset="0"/>
                <a:cs typeface="Calibri" panose="020F0502020204030204" pitchFamily="34" charset="0"/>
              </a:rPr>
              <a:t>ki </a:t>
            </a:r>
            <a:r>
              <a:rPr lang="tr-TR" sz="2000" dirty="0">
                <a:latin typeface="Calibri" panose="020F0502020204030204" pitchFamily="34" charset="0"/>
                <a:cs typeface="Calibri" panose="020F0502020204030204" pitchFamily="34" charset="0"/>
              </a:rPr>
              <a:t>çift üye ve her üyede 5 parmak bulunur. Kuyruk kolay bırakılmaz, ancak koparsa yenilenebilir. Güney Asya uçan kertenkelesi (</a:t>
            </a:r>
            <a:r>
              <a:rPr lang="tr-TR" sz="2000" dirty="0" err="1">
                <a:latin typeface="Calibri" panose="020F0502020204030204" pitchFamily="34" charset="0"/>
                <a:cs typeface="Calibri" panose="020F0502020204030204" pitchFamily="34" charset="0"/>
              </a:rPr>
              <a:t>Draco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volans</a:t>
            </a:r>
            <a:r>
              <a:rPr lang="tr-TR" sz="2000" dirty="0">
                <a:latin typeface="Calibri" panose="020F0502020204030204" pitchFamily="34" charset="0"/>
                <a:cs typeface="Calibri" panose="020F0502020204030204" pitchFamily="34" charset="0"/>
              </a:rPr>
              <a:t>) planör uçuş yeteneğine sahip kertenkeledir,uzamış kaburgalarını destekleyen derinin yelpaze gibi açılmasıyla süzülerek uçuş yapabilir</a:t>
            </a:r>
            <a:r>
              <a:rPr lang="tr-TR" sz="2000" dirty="0" smtClean="0">
                <a:latin typeface="Calibri" panose="020F0502020204030204" pitchFamily="34" charset="0"/>
                <a:cs typeface="Calibri" panose="020F0502020204030204" pitchFamily="34" charset="0"/>
              </a:rPr>
              <a:t>. Avusturalya </a:t>
            </a:r>
            <a:r>
              <a:rPr lang="tr-TR" sz="2000" dirty="0">
                <a:latin typeface="Calibri" panose="020F0502020204030204" pitchFamily="34" charset="0"/>
                <a:cs typeface="Calibri" panose="020F0502020204030204" pitchFamily="34" charset="0"/>
              </a:rPr>
              <a:t>Yakalı </a:t>
            </a:r>
            <a:r>
              <a:rPr lang="tr-TR" sz="2000" dirty="0" err="1">
                <a:latin typeface="Calibri" panose="020F0502020204030204" pitchFamily="34" charset="0"/>
                <a:cs typeface="Calibri" panose="020F0502020204030204" pitchFamily="34" charset="0"/>
              </a:rPr>
              <a:t>kertenkelesi’nin</a:t>
            </a:r>
            <a:r>
              <a:rPr lang="tr-TR" sz="2000"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Chlamydosaurus</a:t>
            </a:r>
            <a:endParaRPr lang="tr-TR" sz="2000" i="1" dirty="0">
              <a:latin typeface="Calibri" panose="020F0502020204030204" pitchFamily="34" charset="0"/>
              <a:cs typeface="Calibri" panose="020F0502020204030204" pitchFamily="34" charset="0"/>
            </a:endParaRPr>
          </a:p>
          <a:p>
            <a:r>
              <a:rPr lang="tr-TR" sz="2000" i="1" dirty="0" err="1">
                <a:latin typeface="Calibri" panose="020F0502020204030204" pitchFamily="34" charset="0"/>
                <a:cs typeface="Calibri" panose="020F0502020204030204" pitchFamily="34" charset="0"/>
              </a:rPr>
              <a:t>kingii</a:t>
            </a:r>
            <a:r>
              <a:rPr lang="tr-TR" sz="2000" i="1"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heyecenlendığı</a:t>
            </a:r>
            <a:r>
              <a:rPr lang="tr-TR" sz="2000" dirty="0">
                <a:latin typeface="Calibri" panose="020F0502020204030204" pitchFamily="34" charset="0"/>
                <a:cs typeface="Calibri" panose="020F0502020204030204" pitchFamily="34" charset="0"/>
              </a:rPr>
              <a:t> zaman açılan boyun üzerinde deri kıvrıntısı vardır, böylece karşısındakini korkutur.</a:t>
            </a:r>
          </a:p>
        </p:txBody>
      </p:sp>
      <p:pic>
        <p:nvPicPr>
          <p:cNvPr id="2052" name="Picture 4" descr="http://astrologievulgarisee.files.wordpress.com/2012/01/draco_volans.jpg"/>
          <p:cNvPicPr>
            <a:picLocks noChangeAspect="1" noChangeArrowheads="1"/>
          </p:cNvPicPr>
          <p:nvPr/>
        </p:nvPicPr>
        <p:blipFill>
          <a:blip r:embed="rId3" cstate="print"/>
          <a:srcRect/>
          <a:stretch>
            <a:fillRect/>
          </a:stretch>
        </p:blipFill>
        <p:spPr bwMode="auto">
          <a:xfrm>
            <a:off x="1984375" y="4078996"/>
            <a:ext cx="2606452" cy="2229495"/>
          </a:xfrm>
          <a:prstGeom prst="rect">
            <a:avLst/>
          </a:prstGeom>
          <a:noFill/>
        </p:spPr>
      </p:pic>
      <p:sp>
        <p:nvSpPr>
          <p:cNvPr id="2054" name="AutoShape 6" descr="data:image/jpeg;base64,/9j/4AAQSkZJRgABAQAAAQABAAD/2wCEAAkGBhQRERUTEhQWFRQVGBkXFhYYFRsXHBgaGBgWGBsYHx0ZISYfHCAjHBcYIi8gIygpLC0sHx4yNTAqNSYsLSkBCQoKBQUFDQUFDSkYEhgpKSkpKSkpKSkpKSkpKSkpKSkpKSkpKSkpKSkpKSkpKSkpKSkpKSkpKSkpKSkpKSkpKf/AABEIALkBEAMBIgACEQEDEQH/xAAbAAEAAgMBAQAAAAAAAAAAAAAABAUCAwYHAf/EAEIQAAIBAgQEBAMFBAkEAgMAAAECAwARBBIhMQUTQVEGImFxFCMyQlKBkaEHYnKxFRYzNENTgpKiJMHR4cLwRGNk/8QAFAEBAAAAAAAAAAAAAAAAAAAAAP/EABQRAQAAAAAAAAAAAAAAAAAAAAD/2gAMAwEAAhEDEQA/APcaUpQKUqsx3iXDQsVeVAwFyoNyLdwNtxvQWdKpJOPyPb4fDSSBhfM55KjXUHOM21jopBvvcWrF4cfJu8EGhBCBpTc282Zgu2otbW979KC9r5eqJfDLsLTYud7kXykRg2N7WUbHr3FaY/AGGBzMZnboWmY2t2AsB+AoOgbEKDYsoPYkVGPG4BcGaLy/V8xdPfXSqofs/wADe5gD22zu8lvbOxt+FSx4RwdgPhYDbvEp9Lm41PqaCWvGYDtNHp++vW9uvofyNSI8QrGysCfQg/yqB/VnDAECCNb6HKoS410JW1xqdKjSeDMKSp5eUqbrlZhY662vYnU70F2wr7VEPDkiW5WKmA6hzzBbsPpI/G9fYfjYr5+XOoAsR5HJ66aKOnU0F5SuexHjeCF8mID4e9sryplRr22b0OhvaryDEo4ujKw7qQd/ag20pSgUpSgUpSgUpSgUpSgUpSgUpSgUpSgUpSgVF4jxJIEzPuTZFGrOx2RR1J/9mwBNbMXiliRpJCFRFLMx6AC5P5VUcB4e0hGLxAvM6+RGC/IViWCLpcGxUMSTcjpoAEIcGxeL82KlMEZH9hCxBtc3DSA66ZRoOhta9W/CPDWHwoIgiVL6k6sx/wBTEn9as6UClKUClKUClKUClKi43Hcu3y5Hv9xQbW73IoJVKrV8Qw6Z2MROwlVor+xcAH8DU6TEKoBZgAdiSADf3oMnQEWIBHY61Ry+DoRdoC+Hcm4aJrAH+A3Sx6i1YycQiDnlYwKSdUYiRd7m1yCNegb2rPhni2GQlHkiV16hxlYdxmsR7H8zQIZsZApEqpiQt7PH8t2FhYGMjLe97kN20ph/GcBsJc+HYsFCzoYzmIJtr6A67etXgN9q14jDJIpV1V1OhVgGBHaxoPsOIVxdWDDuCD/KtlUE/gnD7w58MxN80DmPW3YeU+1u1fE4fjotExKTrb/Hjytpf7UWUG+mtha3W9B0FK53+l8cls+CV9CSYp109AHsT76fhXybxmIy3MwmLULbUQFwbgk2yE7WsTtt3oOjpXP4Px5g5L/O5dhe0qNDpp/mAX3FWuF4tDKAY5Y3B2KuDf8AI0EulfAb19oFKUoFK1T4lEF3ZVH7xA296rJfFuGBAWQyFvpEaNJmvbYqCPtA77a7UFxSqgcUnlA5OHKXvdpyEykaDyLdm69h2Otan4HNMP8AqMU4FtY8OOSp2+1rL0OzLvQXlK0YLApCgjjXKi7DU/iSdST1J1Nb6DnuPky4nDYfIWiLGaYXsMqA5AfvDmlSR6C+ldDVPDJfHSXB8sMaqehLNKzD8lSrigUpSgVFTiaGZoL2kVQ+Ui2ZTpmU/aAOhtsd9xUqqbxFhSFXERqTLAcwA+0hI5i2+15bkDuBQWeIxixlQxtnbKDbTMdgT0vsL7nTcit1V+KVcThw0diSBJESL2a10a3Qg1p4Z4gWTDpM/l1CyC4PLe4BB7WJH50FtVVL4mw6OUd2RgSDmjkUadcxXKR63tVrXwigqm8RoWyxK02l7xsh9erCsm8SQrbmlob/AOajRj/cRk/I1uxvA4Jv7WJHttdRcb6g9Dqdarj4cli1w2IdR/lS/Nj9vN5lHsRQWkoWePyMjAjytYSLr17HSqseFVSO0RHM3BZVZfbKRZV9Ft01qBi8LHCc2Ig5Vz/ecKWQX/fCWcbdQ69zVjBLOqh4ZExcR2BKo/4SJ5G9iq+9BrwvHwjiLFxrC50V/wDDfoLE/SfQkjoGJ0q2m4VC+rRIT3yi/wCe9QYsdh8apidfN9qKQWcd9OvupI9ahvh5sAAYs8+HH1RsbvGO6HqAPstp2K0GGP4XJhWaaBysViWQDMF9SmzL/Dlb1bYz+E+IRIVSQBXYZlKtmRwSbZWsNSBexHffKbT+H8RjxEYeNgynT1B6qQdQe4NUPGOBpCrst+W1yyi5yE7uoFjqbXA30IsQDQdRSuV4Pxp4CsWJfmxuFMWIFjYMNFlI06WEmzdbGuqoFKUoMJIgwswBHqL/AM6g4nw7hpL54ImvofINR2Nt6saUFTF4Xw6fQrIOySyKBpb6Q2XY7WrSfCanTn4q2p/vD9b/AI9f5dhV5Sgpf6sixX4jFWJv/bnS1tAbXtoNPfub608GwhcpfEMt7lWxEpBNsuvmvt676761fUoKtPDGGBVjCjMgsrOOYQNTYF7ncn86so4woAUAACwAFgAOlhWVKBSlKBSlKCkSMpxFiS1pcOuUZvLeKRs/l2vaWPXteruqPxThTljnQuDh3ztkIDNEdJF8wIItZraE5bAg1dRyBgCpBB2INxQZUpSgUpWnFI5A5bKpuLlkLgjqLBl/O9BzzSf0fObg/DYh76D+xkIYsTbZDa9ztr21i8a4UqYhla4gxy5SNCizrd1ci32gve3lN971Zz8WjaPl45BCWuCHPyzYm2WTQXsARqCPcVTYnDctGw+IYS4SUjktkuqWsQpIJvqDddLj6eqgLbC8fYLDn0+Z8PKCpuHy+Vrm2lxa+xzaevQ15/x+F3WYRkDOhbqbSxFZImQC18yg6hgNDXd4acMiuDcMoa/oQDeg20qun8QwKbcxWI3CnMR2vbRfc2rluPeNsUbrgsK8lredbSb9st009WNB3JW+9Vz8DUOZISYpDuV+lv4k2b30PYiqfgmLxKhWnmDksqPGUVMt2CZlK3b6jax00O29dVQUWIgSY8rEII5jYpIv2iuoZH0YMPu6MBe1xrWP9JS4U2xF3ivZZgLsP4wBqPUa+h1NXWJwyyKVYXB/TsR2I3BqgTib4dxh8YA8bnLHPbRuySDo22uxoMsbwRlf4rAlRIwuyX+XMPW2x7MP/INnwriq4hDoVddJI2+pCRexHY9D1/OoHwb4Ml4szwE+aEC5S51ZO+9yvX333Y3Ac3JicMyiUahh9MiG10e247dQdRQVeP4eMK5v/dZSQdLmBm3OtwY2+0p069758F4m2GnGDnJswJw8jG4YXPywx3sLWBJbcG9lZrzA4xcRGbrY/S6NurDdT/MHqLEVSY3h6EjCSEgHz4aS2sbKPpB9Nx6adFuHUUqs4HjzIhSQ/OiOWQbE9mt0zAe172qzoFK1YjFJGLuyqO7MFH61mjgi4IIOxGooMqUpQKUpQKVTYnxXArmNGM0o0yRAuQT0JGi6a6narDh+Id4w0kZiY38hYMR2uV0v7UEmlRMRxWGN1jeWNZHNlQuAzE9gTc1LoFKUoMZLWN9ra+1eaQeNPh5FwcMrSRvEVw+JKq0SspVI7sguQCwR73IOU6BtPTarePcN50LAOYpFVikoOUoSDrf7vcdvUAgLIUrkeCcaYCONnOW8VnLc4DOmsTSn6wWuFlubmynW1+rWUEleotfQ9dvegzpSlBjLEGBVgCCLEEXBB6Guax/hd0zHDMDG4tJhpLlH0tcMTde9u43Gt+npQeZYeVopxHIJFIzEK0i3VggyAtezK2Zl0tnIW6k5mM/+qGKmCqZFjjGWzFjKco2CoflqNugb1Nd3LArghlDA6EEAgjtrWdBTYLwpBGBmXmt1LgH/AI/SLdNKuLWHpX2q7j2LyQtlGZ28qqDYksQunbffppQc1wnBmfiIlVwUhjZnUA3WWZ2dFJva+RsxHTydxXbVXcC4OuGiyC2ZmLyMPtOxux9ugHQADpUzFYtIlLyMFUWuxNgLm2p6a9TQba0Y3BJMhjkUMrCxBqNj+LiABpRaI7yjVV10zDcDbzajvaspccyee3MiIuGjGYgH90XzC2t1/LrQQcDO2FlXDSEtGw+RK2puN4mPcDVT1Gm482GuCm//AJpT+ETn/wCLfpv3vOx+FjxkBUNdWsVZTsRqDpqCDb1FROE4szJJhsR/ax+V+mdT9Mg9+ttj6EUHzjGEeGUYuEMxACzRjXmJfcD7y3uD7jqal8QwiYuAFG3s8TjoRqrA9Kw4PiGUmCQ3dBdTr5k2B16j+RHW9R8LJ8NijCb8qe7xHosmpdPS/wBQHfN3oIYlYMMWbZolMWKVR9QUg5x10F2F9hp3rqFa+oqmmj5WLDXGWdchFvtLex/W3+qs/Dk9kaBiM0DZbXvZDqn6XA75b0HHftF4fNNMDDM0eIjF4Y7eWSNhaQIxGXnHXS5IAW1r3rR4Z8NPCpnwrzyLJYsjS+ZCN10MevoVP43r0yWEMLMAR61QYjgksUvOw73J0ZWOjjWwfva+jjzDrn2IVmC8SYlHCSmO5IAWVWiY+ga2U/jvVp/Wlh9cGTpdpAFPs9sn61ngfEmHxJ5EyiOU3+RKB5rGxKH6ZQD1W5HUA6Vtk8Kw5s8ZeFrW+W1hbtlYFf0oK3iHj+OGSONoyDJaztJEEGYMRqHJI8trgW1FyK+f0wk7OQ5m5atZFYLFnPlyM97N5lsGt1Oh2rT4g8AtiMrCcuwsCJEjAZQSwUGOMFNSbkC59LAirg4LLBL54Csdy8gyLiYyBsA4VZh5iGAIY+U+9BZRcQJBEU2CwhIu5V1lcABRubKQpNv9u1bZYsFI/wA7GPMfunEEKQdhliyqdu2vrUmCCJ0zJhsPNl8gCRhCpDecESC6gb239Kn8FiDZi2EGHa9tREcw73jJ/I0GvgeLwbsfhshcDKWCnMwU2IzsLuAR0Jq7r4qgaAWAr7QKUpQK+MoIIIuDoQetfaUHMcb8I4QRgoI8Iy+VXUKi+c25bqLK6sT9B66ix1rnMBxXEYXErE7idDFIkTh9teZZiRlORVsMxDa2s249JZb6Gub8WeHPih8wFoEW/Jjuskj3vbNcZQLKRbW96CbwfjMckS8p/iEWIHmowfOygaabsRr/AOKmx8VjKo2YDmKWUHRiAMx03uBuK8x/qPi8G8UuHlkKKhy4YTOJToSU1fI3nYub9bjY2pgPHL4WFGx0GVo5WAyKQ5XO1/lNa1szCwY7XFxQel8O43DiIllikVo2Nlba57eaxv6VJbEoGCFlDkXC3FyB1A3NcJD4hwEhMSvCnmEiRvYHOLAZbXUlgSnkJYaaXNbuKYYTXaKeMTrlMct0uXj8yByfNlcAK3UENpZqDuqwadQwUkBmvYd7b272vXEcf8RQNGkjS8u7KssbOfK4+pB5WUyDVbC199b1Wf0thHxc0CyylREsitGDeF0Zka9lBUglDtcXPQ0Ho0mMRcwZgCqljfTyjdvUeornuE4wYyWOYiyoM66/fzCNPUhQzNbTMVtfKDXOzccgniNixsVDSogdS1ldrKG5pRhuApF9OlR8X4wWNeZGR8M12YCwkUWIiyRySCxVgptpotra0HofNSZst2SSPzWuVYbgNpoyn8Qa1x4lkIinswfyrJaytcfSw6E6+h23tfjfEfjMcvDTEIj3V42E4W11uwYFbMjDykqTvfpU+fxI2JjUIqGXSRUEhWzAZ8pzLlkAtfQi4FxboF/g+FfCkLF/dze8ZNwmY/Yv9KD7m1ibWtY4Lg/g7tEGaAm7QqLmO/2ox2G5QdzbYA8/xXxuvwryqRMqMAw88BBBHluC2pNhl63tWzHeLHSEus8bIVvmkSSBkB2OZUdG33sB70HQPCFtiMOLh7MwXaRSL31021v/ANrg6OMQ5lTFQWEii92BF0I1DDe3cbgX6gVR+HPE8jwK0cZEIVlV2VjGcmilZNGdDtmZb3FavDniGV4pJOYrRiRsgyWjZWIa5LKJFtdjci1hpfegvsRxFZYBiY1IljYKQdCrBrGNumUk2zbWYMNLVI4hGmLwucXU5c8bHRo3XUE9irDUdxXKcM8SkxShlhWA2ygSM6kZLMmWREcqbaZb6bE7VV8D8ZTxxSXRkihKkMkcjxlZCeksYkZidbI32veg7XG8QE+EEo0kR0BX7suYKV77toeoIPWqzj2czxYjDSGNZo1XOg+snM6Ztx0ygsDbP0qo4C7PFOhiXDtLIrqAHRWdViMbqzFZV+hfKV9riteI4yyYWDImWW8doi0g8qzhiRmDBip2Z1W2vTSgvuEcexDWDSxkm65JIuW5YE3sQ2Rt108p9KnN4vysA8Xl0BkBOUN1U3HkPoxA9a4mbjOIWcxS4UiN3VC5jfyhr6sAohzDfRl20AJ1iP8AtSlWT5uFW6WQOVmUOmZ1Ofyk7qL2DqDfW+wdl4kGDxKMsqkOBmaIxsH0AOcZASrLpaVdAbAki1QfBXiWRcQcI04xkDE8jEA3dQFL8uUb3ABGZrG9t76VE3joujKuHIMcIxCML5o1IEliyE8sWuL5j0ugFUuL4ouIxGGkM4jMqkwStaOVLNlBdlAZwbWDedTucovQe5UrhI/2oxpEHZSwVkidgwzKzbSuALCIn7a3t92pT/tPwhgklLPGELRs2UNklykhbX1va6t9B+9QdZPOkYLOyqOpJAH5moK+JICfrsPvFHC/7yMv6152niGWdnzMZVhIEZMXmHM82WXLc3GRSskSstmGa4uKo08CZJjPHi2w0a+Z2WUByQMxUCNrG1xrcgnS3Sg9wjlDC6kEdwb/AMqzrxbHzzwpn4fOExklpmiAX5y2NlykZS9rtYAFlbT6LVN8M/txaVGixGHYYpbgZQQjsPvA3MdhcnfQHag9cpUbhuNE0Mcq/TIiuPZlDD+dSaBSlKBSlKCDNwhHmWZrllXKBfy73vbvf+Q7C1EkTvDNNxOGILcqkN1k8rEKoZtszEhQOl73udOrrF0BFiAQdwdaDgR4aikiGNGcPEA0OWRmR2QtYZCSjKXIVbC5ABvqLRJfBKXmlWY2kSSJnkUMRHHYs65MubzDKA5YHQ9TXe8S4SsyquZo8jBlKECxAIGhBGx000NiLEA1Wca8KtM2G5UzQxwEB41uRIgKHIdf3LXN96DjpvAq4XAqszs4L81gBFDlFho50XKpAJAC3N96z4fwPDfETzJIeQIczSpINS5W8aoQVi+lbMoDXvrrp6cyg761FxPCo5CpdQchzAfZzfeKjRiOl72oPKPGfhhjAjxLGsjSB8RFI+Y8s6JK3NYnMDra5Hm20NdDwHgUgB5uEw8sdwUbm+SP7+VHUp9V2ugA1Op3qR4u8OMqT4hWCBEvEkZaO7BcqKQpCls5OVjfVl00FRvCvBJpYpAZSjxMIChUWLKsb82S31yLnIBFr2F9bEBlhkYCRgqiVUKIioDlT6cyanLdzly6A20UW1uuNcESHCs8SDmoFIJLOTZlOTMSXUG1rg3GhG1SU4Lk5cKXK5xJM7bkIPIugtcsFPsGO51l4tubKsS3tGVeQ9OpVPUkhTboPcXCFxnhcMWHlZhnLKbiRi+c228xtc2AvUnF8IiRWkUWlyZBIxLMFvcLcm9rnatPGTzMRh4RrlbnP6Klwv5tYV94/is7R4RQWabVyP8ADiUgs57X+lfU+lA4RwLDGGNxCpDoG84z/X5z9V7XJJ0rV4ZwMXzZBFGpMrAEKPpQBVsfz27mrHH45YgsaqSz6Ii6aAWv6Aaa/wDg1rxMfIwjAWBWM7DTMRuP9RoKng0nnxGIa7IFDjN5srMHkKoTqq8toiR3JqZwmV0jmkkZmy6m5B86reTL2XMSoXpY96ixvyuHZzpzLOf4ZHBt+EZA9hUnimJOHwQNryHKLd5HN/1Y7UEfC+XDStfM+cxrIwW92ZUext9KyFwAb6Ab1Dm4X/0WHQs2aSRLktZn5r3bMVsG+Wzgi1jroKt+Jn4bCpGh18sYJHWx197i9U3HeIyCbDCONyFleKEAgmVuSV5mv0Ihz3Y3va9jpcLnjnFmVeVDlErAHz3AjS9s5sD+A71z/iCVYIiQzTNlDO1wt7JJZR2Fi5y9Bdrljc28+CTB4eSaVpJJCLv52HMdm8qgX0FyFA6L+N4mOwjSYQvIG5l1ZCt1LykZBp0juQoU7qLneg874N4gbCsY2wYmcQOWACqrhFDMrZVtoo0v1zDc1a+L+N8iFZI8FNg3CJyXkdbXByLCqoWCgZh1WwJPeqbi/gh8JMcTE0spmYqtxkeyuHdx0Cm2hNiRrbrU39p3ilZxHhTHnEcavJHcq3NOTlq2W/lYmxA11FiNwF14A8HRYzBmXFRLnMzEEBcpaHLHzMmqsc6OLsDce966Ff2V4DIU5Ztmz3ByHNly/YC3Gxym4v0qy8E8BbBYKKFzeQAtIb6Z3JZgPQE2HoKeLsbioIDLhE5rIGvHbMTpoQNC1juoINtrkWIeR+KPFUXCp5IsLJzRzC7GQq7822Vhe11UEJsAfKwGljX3FeKFxeEhRyuYyM0jkqrLGSZZ2BP3vozdjYi+++b9kWHlAxB+JnYk58s8Kc1rKSw5mwNz1vpsKw8S8KGIwQwWHwy4eSAs8WHaQZpAyZS2YgiR75rAEXtvoAQ57xZ4zj+ISUwWMi5gGLL8o6RkWZreUXU5R9k22NXfDeMPNGWjeQCZTCXlAYKJAUe0gFmVRZybEgoNNTbkvE/hdJhh8RAzmSayYnDPYSQSoqhtGynIQCQSNLDXXTqeE8IhwEYhxGaSB2ZmCqzh/o+kAZr+QAHSxuRoQSHVeHPEc+BZEmIkifVkDMeUuTMDFcEOCoL5QRpnyr5bV6lFIGAZSCpAII1BB1BFeLS4KTGZosqYaJFvHEYEeaQE3zHkvzIdCurNYG2nQdn+y6CRY5vmSPhiynDq4+lfMGsexIHl0A6aEEh3FKUoFKUoFKUoFKUoFKUoNWKwqyoyOAysCCD1BrmeDTHDYxsPKxJmRWVyD53jXIT2u0Spf95H9L9XVZx/g/xMYAZkdGV0dTYhlIP6266bUFnXxVA2FutQeDcQM0fmFpF8rj1tuPQixHvbcGp9BDXBFOY6WMr9W2FtFXQXyjt7961YXhfKzutnmktnkbra9hboq3NlH53JNWNKCPBhbEM5DPa2a1u+3beq3xTdo0iXeWRU/Dc/kBm/A1dVT4eQT4pmF8kAyi40MjfUR7Lp/qoNfH4Q3w8AHleQXHTLGMxH5CtnGIuZPh4+iuZWFvuA5T+Zt+Ir7hHE2JeQfTCDGp7ubF/yAA/E1jwu8mKxEv2Vywp/pGZv+TfzoHHZlEkAe2UM8jE7AIh1/wCWnrWlcYEkEsxWNFi8ovbLzSLLbcsRHsBvcCsMVg/isRMt7LEsaXtmBZjzWFjodk3r74awQfPiZBnkaRxHIwGYIvyxa2gvlJ8oG9BjxPErM8KSowTzTFGBuVRbAMg1JLsCF121F6mcREsiRMiEWljYrezZAbm/qRpl9dTVoyC+Y2vbf0qvx3iCOIA2d76AIuYseyjdz/DcDqQKDTisORC8uIbZHLBWyBBYGyuLFfp+q/c7Vwg/Z3zeKM00gysY5njV2kzJEAFQkgZbub2I1UeU6G3Z8S4ficVYBlhiI1R1EjHbdQcn4MWHpW/g3hSLDSvOC8k8oAklka7G3SwAVR7AUF1SlKCm4l4XjlJdCYnNySv0sTuWQ+Vj+9o3rXPTeGMalws11tullzEWtmQZd7HZjuewruqUHlcvh/EFiZZcUdTqRPJ02yi6kAjSwv79ZuH4XiFACRZgd8+He5FuqzNlvm10tpavR6UHmmC/Zo7uZJFhS6lT8iGPQm98sItfaxLXGovqa9A4Vw8QQpEGZgi2zMbk+v8A6G1S6UClKUClKUClKUCqbxV4kXAwc1gGYkKqFwmbqfMdBZQTr2tuRVzXIeJscTNIBtBELAg2aWZkCLfY6WFv3r9BQan/AGguI+YcMVQFgxziQgp0yxXJut2uNLA9qsuG+NIptgdbjQN0GY+Vwrbdga5LiPCzFMWlV5IcwLgMwCrmjic2FrBMzOMpBGZtbGux/qXhx9BlU3BuJnY6dLuWNvSgtcPxKN9FYX+6fK3+02P6VJrl+JeFJnQqmI9fOupNjbzD3+7XN8U4JxWBw8MkkkQvmRXDEgAbC8ZOY/kKC/4rifgsdFLc8jEHlSDojMSUf/fcHtzCdq62vOPDc82NE6YnAYhAVMfzCyg3JIYNKxN9dSouLDevRIUsoB1IAF9+lBnSlKCFxfHcmJm+1sg6ljsB61B/ueEA3kPQfalft31/QVhhZ/jJ841gw7EKekky3Ukdwmov97+GtsIGIxHM0McFwnYyHc/ht/KgyQDBYQk7opZj3c6/qxtW3hqCDCgtpZS72HUgsfc1o4u3Nmiw42vzJP4V2H4nT8qx4mxmxEeHH0L82b1A0RNPvNqR2FBjgWeHCGQreaQ8wr+/IQAD7DKPwq1wGF5UaINcoAv3PU/ibmorrzpwPsQG5/ekIuB7KCD7kdqnTwh1ZG2YFT00IsaDkeJ8XbEJ8pkaSW64eG4ZVuCRNMvW1s2Q6DsWroODcGEC3ZjLMwHMmb6nPoBoq9kGg97k8RjvDWMwszsEGNwztcKlo5otLWyaJKouNBYi2lqvOHYwlflYgowAvDOpUg9V84DC1rXy+utB1tKoZPEUkWs8DKn+YjB0A7lhsPVstWeC4rFNpG4JABt1sdjbqD3GnrQS6VFxvFIoQTLIiAC5zMBp3qBgPE6TyZIopmUbymPJGB08zkFvZQT3tQXNKjHiUWcR8xM52TOuY+wvc1JoFKUoFKUoFKUoFKUoFKUoPjNYXOwriMQeZymf/wDKxaOL6XSKRTGun7qlrn06kV2OOwvNjeO+XOpUmwNgRY6HTaqbi0QXEYKJLAAv5bfYRVIA9mCH2BoK6BVxEjI7Fo5ziEyOjAqwCXXK+hFsx21sDe1Wfg/HSNCYZxafDnlSb+awGWQZtSGW2uouG1rn5Jf+mXEocwweMkkfK+YPGzMshsD9SpKTlOxUjeu8jcMAykEEAgjqDqKDKlKUClKUCqDjHEHml+EwzWe155B/gxnt++2uXtv0r7i+NNOzQYMguukk1syxf9mb09umo+kR8PhCRgvJI2gOryyNuzH1PsBsLUDiHyo0weGFmZcq2/w0GhYn267k+pFWeFw6YeEKNEjXc9hqSf1NROBcIMQaSU555dZG7dkHoP8A70AjeIOJpmXDsbBrF7C5IJsEAGpJ/T8aDXh8aVjfFFbyTWWFO41yLp3JJJ7VIwWGOFhJdg88hzOx+07EKAAPsi4AA/S9ZI2S8kuUPlYohIURou5JFwLC126Xt1rLhuH5rDEPfYcsEEdCOYQdVuCbKdgTfVjYJvDsFyowtyx3ZiACzHUsbaXJqTSlArViMIkgs6qw7MAf51tpQc/jfDLqt8HMYnBuFfNJG3obEOB7Np2O1ed8ZwGNgxEZaPlyygonIu8dhYu1wBINGlcqbAkR3DZSa9kqNj+HRzoUlQOp6Ede46g+o1oPJMIJCAcpEiOAy8rmzsGBAZedYKRoSR0BAvXRfBSM3z4eI4kFb5HeKOPTuFceY32vsNQLa3OOwfwy5Zx8RgrC+dAzQ5DmUnq63t5vs5R6k7sHw6RVV8Fic8JVckct5UsAfpe+cX03JtbbpQReGyNAX5PDGjOnmzRgvZVtdtToPL127a1f8Pnmc3liWNSoIXmZ3DdQ1hl09GNVcfi7lkJjIXw7HTP9cRNibCRdPsncD9QK6COQMAVIIOoINwR3uKDKlKUClKUClKUClKUClKUCqHjC3x2C9PiDt/8ArA/71fVS8YwmbF4KQEDI8oIPUPC36+Xb37UH3g8ClcRCUGRZXUg2IZXVX1Hs+XXtUzg3D/h4I4b5hGuUG1vKPpH4Cw/CtLqI8UpVf7dSHIA3jAyse/lJX/bVnQKi4rHiPdXNgD5UJ3v23Om3t3qVSgq4+MuxIXDzdbFgqg/7j1qM+Bnmu2JkEUX+XG1jb9+TT/j+dXtQOIQSyrlRljU3DFlzm3oPp19b+1AzRYeMJGFXQ5EGgJsTr+RJJ9darOFxqrNiHJnnbTMguqC18idLabjc1a4Lh8eHQgbbszW19TsB7bVr/pAygjD2NtOYQcg9vvH20/lQV/FeMzhljjRVZzZSxBYjcsF7Ab30qRhOFR4bNiJmDSkXklbQDQDyj7I6d6ywmGWO5T5szaNKRfY2NyNFC2+kdgKlf0dmcPKc5U3QWsq9mtc3b1O3S1BBw2EbEvzZVKRaZI2+p7ah5AdgDqI+h1bWwW7pSgUpSgUpSgUpSg+MtxY6g1TQcOfCt8hc8DG7RXGaMmwzIWIGXuh2+z2q6pQYyxBgVYAg7gi4P4GqzB+GYYZubCDEToyoxCOLWF0+nToQAR7aVa0oFKUoFKUoFKUoFKUoFKUoFa3hDFSRcqSV9CQR/ImtlKBSlKBSlKBWqdGP0sF3vdc3TTqOtbaUENuGhxaUmTa4OikjrlGn86lIgAAAAA2A0tWVKD4BX2lKBSlKBSlKBSlKBSlKBSlKBSlKBSlKBSlK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pic>
        <p:nvPicPr>
          <p:cNvPr id="2058" name="Picture 10" descr="http://i.telegraph.co.uk/multimedia/archive/01738/frilled-lizard_1738329i.jpg"/>
          <p:cNvPicPr>
            <a:picLocks noChangeAspect="1" noChangeArrowheads="1"/>
          </p:cNvPicPr>
          <p:nvPr/>
        </p:nvPicPr>
        <p:blipFill>
          <a:blip r:embed="rId4" cstate="print"/>
          <a:srcRect/>
          <a:stretch>
            <a:fillRect/>
          </a:stretch>
        </p:blipFill>
        <p:spPr bwMode="auto">
          <a:xfrm>
            <a:off x="5951984" y="3855229"/>
            <a:ext cx="2677027" cy="267702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255127"/>
            <a:ext cx="11161239" cy="3477875"/>
          </a:xfrm>
          <a:prstGeom prst="rect">
            <a:avLst/>
          </a:prstGeom>
        </p:spPr>
        <p:txBody>
          <a:bodyPr wrap="square">
            <a:spAutoFit/>
          </a:bodyPr>
          <a:lstStyle/>
          <a:p>
            <a:r>
              <a:rPr lang="tr-TR" sz="2000" b="1" dirty="0">
                <a:latin typeface="Calibri" panose="020F0502020204030204" pitchFamily="34" charset="0"/>
                <a:cs typeface="Calibri" panose="020F0502020204030204" pitchFamily="34" charset="0"/>
              </a:rPr>
              <a:t>Familya: </a:t>
            </a:r>
            <a:r>
              <a:rPr lang="tr-TR" sz="2000" b="1" dirty="0" err="1" smtClean="0">
                <a:latin typeface="Calibri" panose="020F0502020204030204" pitchFamily="34" charset="0"/>
                <a:cs typeface="Calibri" panose="020F0502020204030204" pitchFamily="34" charset="0"/>
              </a:rPr>
              <a:t>Chamaeleonidae</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(Bukalemunlar)</a:t>
            </a:r>
          </a:p>
          <a:p>
            <a:r>
              <a:rPr lang="tr-TR" sz="2000" dirty="0">
                <a:latin typeface="Calibri" panose="020F0502020204030204" pitchFamily="34" charset="0"/>
                <a:cs typeface="Calibri" panose="020F0502020204030204" pitchFamily="34" charset="0"/>
              </a:rPr>
              <a:t>Ağaçlarda yaşarlar yanlardan basılmış  vücutları vardır. Baş üzerinde miğfer benzeri bir çıkıntı bulunur. </a:t>
            </a:r>
            <a:r>
              <a:rPr lang="tr-TR" sz="2000" dirty="0" err="1">
                <a:latin typeface="Calibri" panose="020F0502020204030204" pitchFamily="34" charset="0"/>
                <a:cs typeface="Calibri" panose="020F0502020204030204" pitchFamily="34" charset="0"/>
              </a:rPr>
              <a:t>Böcekcildirler</a:t>
            </a:r>
            <a:r>
              <a:rPr lang="tr-TR" sz="2000" dirty="0">
                <a:latin typeface="Calibri" panose="020F0502020204030204" pitchFamily="34" charset="0"/>
                <a:cs typeface="Calibri" panose="020F0502020204030204" pitchFamily="34" charset="0"/>
              </a:rPr>
              <a:t>. Üst ve alt göz kapağı ortada bir delik bırakacak birbirine yapışmıştır, gözlerini birbirinden bağımsız şekilde hareket ettirebilirler. Dişler </a:t>
            </a:r>
            <a:r>
              <a:rPr lang="tr-TR" sz="2000" dirty="0" err="1">
                <a:latin typeface="Calibri" panose="020F0502020204030204" pitchFamily="34" charset="0"/>
                <a:cs typeface="Calibri" panose="020F0502020204030204" pitchFamily="34" charset="0"/>
              </a:rPr>
              <a:t>acrodont</a:t>
            </a:r>
            <a:r>
              <a:rPr lang="tr-TR" sz="2000" dirty="0">
                <a:latin typeface="Calibri" panose="020F0502020204030204" pitchFamily="34" charset="0"/>
                <a:cs typeface="Calibri" panose="020F0502020204030204" pitchFamily="34" charset="0"/>
              </a:rPr>
              <a:t> tiptir. Dillerini fırlatabilirler. Bir jet uçağıyla kıyaslanırsa bukalemunların dilleri jet uçağına oranla 5 kat daha hızlıdır. Kuyrukları kavrayıcı özelliktedir. İkisi üçü birleşik durumdaki parmakları  kavramaya ve tutunmaya yarar. Sadece parmaklarıyla değil kuyruklarıyla da tutunabilirler. Hızlı bir şekilde renk değiştirebilirler. Çoğu </a:t>
            </a:r>
            <a:r>
              <a:rPr lang="tr-TR" sz="2000" dirty="0" err="1">
                <a:latin typeface="Calibri" panose="020F0502020204030204" pitchFamily="34" charset="0"/>
                <a:cs typeface="Calibri" panose="020F0502020204030204" pitchFamily="34" charset="0"/>
              </a:rPr>
              <a:t>ovipardır</a:t>
            </a:r>
            <a:r>
              <a:rPr lang="tr-TR" sz="2000" dirty="0">
                <a:latin typeface="Calibri" panose="020F0502020204030204" pitchFamily="34" charset="0"/>
                <a:cs typeface="Calibri" panose="020F0502020204030204" pitchFamily="34" charset="0"/>
              </a:rPr>
              <a:t>. Sonbaharda 6-40 adet yumurta bırakabilirler</a:t>
            </a:r>
            <a:r>
              <a:rPr lang="tr-TR" sz="2000" dirty="0" smtClean="0">
                <a:latin typeface="Calibri" panose="020F0502020204030204" pitchFamily="34" charset="0"/>
                <a:cs typeface="Calibri" panose="020F0502020204030204" pitchFamily="34" charset="0"/>
              </a:rPr>
              <a:t>. Ülkemizde </a:t>
            </a:r>
            <a:r>
              <a:rPr lang="tr-TR" sz="2000" dirty="0">
                <a:latin typeface="Calibri" panose="020F0502020204030204" pitchFamily="34" charset="0"/>
                <a:cs typeface="Calibri" panose="020F0502020204030204" pitchFamily="34" charset="0"/>
              </a:rPr>
              <a:t>de bulunan türleri vardır.</a:t>
            </a:r>
          </a:p>
          <a:p>
            <a:r>
              <a:rPr lang="tr-TR" sz="2000" dirty="0" err="1">
                <a:latin typeface="Calibri" panose="020F0502020204030204" pitchFamily="34" charset="0"/>
                <a:cs typeface="Calibri" panose="020F0502020204030204" pitchFamily="34" charset="0"/>
              </a:rPr>
              <a:t>Vomeronasal</a:t>
            </a:r>
            <a:r>
              <a:rPr lang="tr-TR" sz="2000" dirty="0">
                <a:latin typeface="Calibri" panose="020F0502020204030204" pitchFamily="34" charset="0"/>
                <a:cs typeface="Calibri" panose="020F0502020204030204" pitchFamily="34" charset="0"/>
              </a:rPr>
              <a:t> organları az gelişmiştir</a:t>
            </a:r>
            <a:r>
              <a:rPr lang="tr-TR" sz="2000" dirty="0" smtClean="0">
                <a:latin typeface="Calibri" panose="020F0502020204030204" pitchFamily="34" charset="0"/>
                <a:cs typeface="Calibri" panose="020F0502020204030204" pitchFamily="34" charset="0"/>
              </a:rPr>
              <a:t>. Yemen </a:t>
            </a:r>
            <a:r>
              <a:rPr lang="tr-TR" sz="2000" dirty="0">
                <a:latin typeface="Calibri" panose="020F0502020204030204" pitchFamily="34" charset="0"/>
                <a:cs typeface="Calibri" panose="020F0502020204030204" pitchFamily="34" charset="0"/>
              </a:rPr>
              <a:t>pençeli bukalemun ‘u (</a:t>
            </a:r>
            <a:r>
              <a:rPr lang="tr-TR" sz="2000" i="1" dirty="0" err="1">
                <a:latin typeface="Calibri" panose="020F0502020204030204" pitchFamily="34" charset="0"/>
                <a:cs typeface="Calibri" panose="020F0502020204030204" pitchFamily="34" charset="0"/>
              </a:rPr>
              <a:t>Chamaeleo</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calyptratus</a:t>
            </a:r>
            <a:r>
              <a:rPr lang="tr-TR" sz="2000"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Parson’s</a:t>
            </a:r>
            <a:r>
              <a:rPr lang="tr-TR" sz="2000" dirty="0">
                <a:latin typeface="Calibri" panose="020F0502020204030204" pitchFamily="34" charset="0"/>
                <a:cs typeface="Calibri" panose="020F0502020204030204" pitchFamily="34" charset="0"/>
              </a:rPr>
              <a:t> bukalemunu (</a:t>
            </a:r>
            <a:r>
              <a:rPr lang="tr-TR" sz="2000" i="1" dirty="0" err="1">
                <a:latin typeface="Calibri" panose="020F0502020204030204" pitchFamily="34" charset="0"/>
                <a:cs typeface="Calibri" panose="020F0502020204030204" pitchFamily="34" charset="0"/>
              </a:rPr>
              <a:t>Calumma</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parsonii</a:t>
            </a:r>
            <a:r>
              <a:rPr lang="tr-TR" sz="2000"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adi bukalemun (</a:t>
            </a:r>
            <a:r>
              <a:rPr lang="tr-TR" sz="2000" i="1" dirty="0" err="1">
                <a:latin typeface="Calibri" panose="020F0502020204030204" pitchFamily="34" charset="0"/>
                <a:cs typeface="Calibri" panose="020F0502020204030204" pitchFamily="34" charset="0"/>
              </a:rPr>
              <a:t>Chamaeleo</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chamaeleon</a:t>
            </a:r>
            <a:r>
              <a:rPr lang="tr-TR" sz="2000" i="1" dirty="0">
                <a:latin typeface="Calibri" panose="020F0502020204030204" pitchFamily="34" charset="0"/>
                <a:cs typeface="Calibri" panose="020F0502020204030204" pitchFamily="34" charset="0"/>
              </a:rPr>
              <a:t>), boynuzlu bukalemun </a:t>
            </a:r>
            <a:r>
              <a:rPr lang="tr-TR" sz="2000" dirty="0">
                <a:latin typeface="Calibri" panose="020F0502020204030204" pitchFamily="34" charset="0"/>
                <a:cs typeface="Calibri" panose="020F0502020204030204" pitchFamily="34" charset="0"/>
              </a:rPr>
              <a:t>(</a:t>
            </a:r>
            <a:r>
              <a:rPr lang="tr-TR" sz="2000" i="1" dirty="0" err="1">
                <a:latin typeface="Calibri" panose="020F0502020204030204" pitchFamily="34" charset="0"/>
                <a:cs typeface="Calibri" panose="020F0502020204030204" pitchFamily="34" charset="0"/>
              </a:rPr>
              <a:t>Chamaeleo</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jacksoni</a:t>
            </a:r>
            <a:r>
              <a:rPr lang="tr-TR" sz="2000" i="1" dirty="0">
                <a:latin typeface="Calibri" panose="020F0502020204030204" pitchFamily="34" charset="0"/>
                <a:cs typeface="Calibri" panose="020F0502020204030204" pitchFamily="34" charset="0"/>
              </a:rPr>
              <a:t> ) </a:t>
            </a:r>
            <a:r>
              <a:rPr lang="tr-TR" sz="2000" dirty="0">
                <a:latin typeface="Calibri" panose="020F0502020204030204" pitchFamily="34" charset="0"/>
                <a:cs typeface="Calibri" panose="020F0502020204030204" pitchFamily="34" charset="0"/>
              </a:rPr>
              <a:t>örnek verilebilir.</a:t>
            </a:r>
          </a:p>
        </p:txBody>
      </p:sp>
      <p:sp>
        <p:nvSpPr>
          <p:cNvPr id="39942" name="AutoShape 6" descr="data:image/jpeg;base64,/9j/4AAQSkZJRgABAQAAAQABAAD/2wCEAAkGBhISERUUExQVFRUVGBUXFxcWFxoYFxcUFBcWFhUWFRUYHCYeFxojGRgUHy8gJCcpLCwsFx4xNTAqNSYsLCkBCQoKDgwOGg8PGikkHCQsLCwsLCksLCwsKSksLCwsLCwsKSwsLCwsKSwsLCwsLCksLCwsKSwsLCwsLCwpKSwpKf/AABEIAL4BCgMBIgACEQEDEQH/xAAcAAAABwEBAAAAAAAAAAAAAAABAgMEBQYHAAj/xABDEAABAwIEAwUFBgQDCAMBAAABAAIRAyEEEjFBBQZRImFxgZEHEzKh8BRCUrHB0XKC4fEjkrIVJDNDYmOiwlPS4hb/xAAZAQADAQEBAAAAAAAAAAAAAAAAAQMCBAX/xAAmEQADAAICAgEEAwEBAAAAAAAAAQIDERIhMUEEEyIyYRRCUXEz/9oADAMBAAIRAxEAPwDFRXIiNu780WpVLjJM/wBUVAs6Fo5cuXIGK4drSe0YHgT6RupXCtw7WtdMuOZrs1gC4ETlg2jcbqFQgrNTv2IUrZZ7IPfJmT6CE7p8NGUvdUblBGgLifLbzTJq4lNp+gHeIqACaQhgJGb70k2zdLDZMUuQ0EgHMOokT4A/qkstvyQugAKBcQulMYdmhRChbqj16YBtpsgBNAhlAmByFcuQB0oFyEBAAh9oR6bW98ojm3if2Rvd9/mgAKrADYyiI9R8+VkVAHLoQIUAcuXLkALOw5Dc0gjTUSD3jVJgoqEiEhC9Vw/NHoZJ7ZcB1AB+UhI03WNp70v9vIpmnlab6lozDqA5ZaMtBC2ZiSBJ02G56Jb3tLp8j/8AZBharnDJmAaTJmBPdmj+imzgsILOcZFj2dxqsVWvIt6KuHLrIFyqUD1HA6ADw/O+6KgQwgQOQxO2noup1I2B8RPyKNlv1QVh2jbLfS9u690AcHDf5IhXLkDOR/eFEQoAVp4iAeyCTudvDYJFPuFcIqYh+SmJIa517ABom52kwPEhWHAez+r71vvHMNIFpJaScwt2QCAb6TtO6xVzPlgVIt0StWq1zRaHDUzr4CLK84r2fUpble5ovOhJ1IIB06eXmneM5UwzmgZMoDWiQe1DRczESTcyN1F/KxoEZrlQQtVwPBKNOkGNYDDnGXiSS8BjiZ/6REDS/VFo8Cw7GFjaQIJBM9oki282EmLLH8yP2BlsIFqWE5Yw7KbgGNOYgy+XG2gB2F5Edd7JDBcoYZoqAtLs5AubtAIMNyxr5pr5eMNozRHpMkq+YbkiiGVfeu7RcCzLBLGC5idTJ32A62Y1uRSyg9wfmqZuy1oJsDZs6FxBnuhU/k437HoqGUShLIJBUxxHlHE0A0vYZdqBcidLjW24sFCkK00q7TE1oKhlGyWnohp05IHVaAIjZLTHmhp05m4t1+SNVeLQIhIBFCFy5MDoQwj4ctmXglo1AMeF1zgC7sggHQG5SEGpEt7QMHaNUmST4lLVagIAygGdROkaG6Ra8jRCAVpVXM0kfXeime9KjFvce09xB1kk+qQc+6QggXLkIKZoBdK4rkAGY6CjlsiZHmblJJduUiAAD1JP9kmJiBQgI76ZBuPUKY5b5cfiarRDhS++8CwEHQmxM7IdJLbDYy4RwWriXFtIAlozOkgANkCTPjtdXnlflIUQ91YMqPMACCQ0A5puLmQPoqY4XwGlhWuDBEkSZkuI0Bn8u8qVw+FNQieyANTafq30V52X5FX1HgTtEZQwzKYIa1rf4WgZvQD6lOPtIPiNNvVSTeDMN89pF4O+kkpdvBWQTJsbkQD1sToANwuVp+yNZF4K7LiZ2/P18/VDXqEizYN+txH9Pkp17cPlL7ENj72h9CSTb9E1diKYJOVoA3JPzBG3nCzxBZf0RIe4RG/rM+g/qiiekQT+0+l1YcA2m8HM2RaCIJg+BG06+nVQ4LDN1FrgybDW1z+e6WhfW0V5lTK3S5ibbn5/3RBVmLxOvfOun1ZTDsPQLiGsfMGDctgaGx6GQN02bhqLS3XNbUsGmsDNbXTa/m9MayIjy63jH69PFB789beuh28CCpp1ChDSQ0n+IiG3Ii8E+Cb1m4emY7bjBJn8MOMt/FYbbKZRZNjGriA0ayLgg7SbgTtrbuVbx3LFKrWziWM7OZrdS5wkwYhrQALQTfzVi7BPwhskEy68k3l3mBP9khQrMZ2ZDzcOynNdxkuntb6WE3hdmHc9pg7bXRGHkzC1BDQ9tjBDi4tINiWmzge4+iq2P5PxVOo9nunuyz2mtJBb1Eflstw4BwCmQyrIJ0c0XLTtmINndYCNxjC02OLy4NFw1liHZLlzQBM6aKi+VxevIpp+zzrUouaYcCD0IIPoUVbViMPha72NrMa8EOIJE6wSQ7wvZEqck8Mc0k0w2ANHvBJOgHa8fRdUfIVeivRi4C6Fqw5P4YNWvPdndHrKTbyxw77tFz/B73f6dLrX1pNqGzL4QBajXo0mn/d+Fh5vd9ORtE5z+nVV3H8oY6vUL6tKlQ7uxSaBt2GC5v0laWRPtic6KkDGh+jZElTnFOCUKFM5q+etIhjG9kfiLnkz3WCh6OHc85WglxsAASSegAuStqk1tGWtBfeHRFhHiNforpTEEXIUCBnLly5MDk7wTmT2iGxcOILjI0AGnqmsJ1wzhtSvVbSpjM9xsNO8knoBJWX4BlqwHKTsVUD6lVx195YZwRBAA0aCDAN9DZX7AcO9zTaxgLWNAAk7AknXUkkk+KR4VwVuDoBrBJ+8fxvi7oJsOgQPxFRxJJjaAbCOvzXm1TfTfRy3e+pJNj2MM/evlLhaUhWx0OmSPzvsOkzrtqmZJDRMk9OmiTbVmYJnSwntGCT+ev6KVV/hNL2xd2NeDlBcGnrDQ1sH4f36n0a1Me8k2OXvnQTHqT80m7ZrW3vJOt5mevSfVNq1NrnjWDN4ggQbgaTff9FHZtaH32lwvlYHSLRHZ3OhcdO7TVHdVveDePu73Ou5gbpGhiJBeMwDf4BmvAGbonOEph4L35rEgQSfEiPDQX1R2a8sQqYySLtzgAdkF5h0GBNgNNI2KAVyTmLnZZDYb8IPeTEXuTcCNUk3GdowwARc2E7m2tgBrsT0StGoSJyxAOsEgWA6gixOq1o04FjiL7m0CXSAdydJdYeu0pm7EkGA1oGxgRbaTebCfJIU8RFgCS2ARIB7YB7URe23XdEa8OgARE/eMmNzGouDfWTZMSnsUq4gPkPDSNHZW3bYnMZAJaTAiCiGpJa6RaQCYLbgGZ1IMkEd5lJUGhoJ7TnZtSSIJJaQ02OW9v6pfhr81RpvlaJJBESXbtNiYLjbZvek+kbeh6ME7MbEAQesCOwD5R/lRcHgGMcDGjhMDYm8gbQVKVcS6q06RBa5wuczD46BEwcXLiBPWBA87+q3ivZyW2mOOY6lKpRex4fTMdqpTmRY3ygw4amCs8PGRhhSbRrVKoY2pPvAMvbmwBm0kGDvKu+Pwr6oLWvBBH4yxxywSdO78N403NfxHKFQVAQyiwj7zne8NhbK1tNrCe8g9VSJmd78HVNrj2J8T94WtNEmRa2aDDQSdIAiNfxDomWCxVVpIxNGtH4hmOXTUNIsP1Vrw/DXUg2CXQGyTABg3MtIce2ZMye+Ulj8eKJDQ45rWjc5SABmgdbWHnZTkXjRWLVIaUOasDS1pibQ5zS4iNrzdLP9qIaIp/6RbffRc/jDX2eA8EtnMwGxc1xMP0mBcahO6mHwva/wKAnpTb+KbW8FbG5aNutMrON9pGIeIa4tFxrFj4T0Cj6FHF4w9l7oNy7KY83uPjop3F8SwdIn/DogjYNb0joonGe0A/8ALHXpG8281Xz4QcmPGezqhTviMQXHUhkaifvGenzTHinMlDCtNPBMyPcC01Jl5aZmXaxBAjuCrnEeZq1axMA/WqizdVmKf5MfJLwAVyCEMKxgBDKKhTA5cuQgJAC1t1sfInKAw1IVKg/xqg7RP3G2IYOh/F322Cqvsx5a97V+0v8AgpGG31qxN+gAM+MLUcXWgZbSTAt1d6/D06rny3/VHPlr+qIziOMkkC4Hdv8A2TAmxiQfK2un7fsg4gIsIuRed5gHSxmEicOG6PHhI06zGlj+Wy4aeyanSF6dQwZBmHAaajQyoTEY73VRrycrHZmucIMfE1pIvbM2bhTdIyb+ZOnTrvZQHMVOKNRncHRE2vGlhcOPl3hZmU/JrfolTkcBlIMmWkHsnW8N19I8dEQuqBocHaWDiNpuco7rdFnnDOMVKDgWk5ZlzJOU+mh71eqVdlVrajdHR3kReHdIM2v6LV4eH/B1Lk57WlxtOomBadZH3tP6KSwgzUiIjIeuoPa62kk7/wBI0mddPGNxYwdJ23TrhlQZ41DwbyDMCbazv89SspGW2IYjCnta2MztDYPkLCB4pu/j9My1zmSDcRacwy2Im0fNTVXD5n90XMHN2iBEA2meuuULP+bsIBWJAA0mIMWETH7BaiVdaZaeywHjbLkukASPxGxkGQAJsLHqiUuJtqFtOkJlwEZSSGCYytA2MElUhrz1Pqpbl3FCnULnDN2HgAuLRJG8ee48VasKlbNuEWHiGOhhcA8STBc2wcJmG5phuYHRL8Ne73ckBuZvZiZdfNLQBmLQDNtc2oVdxfMbiewymyDMhud2xMufNpHyHRTPL781Fzi6CXdow0Fxv2WvN/T9FG41HgxS0WvCYpzmGRDoA/rpMiO9MK9Fw0cx3cRmcD3n4tJ0sZuAAmtfFU2uDcwmSRIaG6FozPaJYfiuRt3ymPEqrWmXtt8Uki837LWxmFpzAwubHNLoS78ExS4w5gIkQJMCTEfwiB5Ce0bbof8A+ia8QMjpkawYd2dGEXOmkC0lQTeZKNhqMo+7AaNIAAzT5xEX3UXxfi1Kp8FNoMfHDgb/AMx+Y2Vpi6faZVb1pl7bxAH4mltwegsSYBgZQRO+gPcj52b7gXcIkklvhcgCJMX3sstGMcwy17hG8x4oHcfqgz70+Xrr4kqv8en7M1CZZOcqoY0Gm8zaWno4E2B/RU9/Ga5/5jvCUnXx7niDp9baIjMQACMgMiLzYxqO/wDZduLEonTGlroIS5xgyT4oAR975IaVFzvhE6nyGqI5kK4wqNT1uJ+SKhlAB6LJIBMDdGMIKdXKZCLKQBIXLlwTGcE54fgnVqrKbRLnua0eLjCbrQfZZwSXvxL/AIWyxn8ZALnDwBA8XLN1xWzNVxWzQeF8Mp4emKLGyKYBA3Pef+omTPf6p42tBLyWtA0JFhGp67E6nbVOMU8tAdm7Rmfnp+Ud/kqJzLzB91p6gzrYiJK4fJySnTD8X5iaxx93c3g9CZgADSLeiqn+3H0TOckkyWzY9Z8VFYzGTZunXr4dybU2FzgOpA8zZXjCtdnctLpGncvccbimk2a8TnaSSADoRIgz0ReNU87SATLswA3Jd8MzcCztLQL6WmqHKNPAUm5HEue4NJJEmxPZHiDvumdXAh9QHIzNe5GYRf4tARBNidSJK5KSVfaTy4/p3oymoC0kHYx6KY4Bxr3Ryuu031PZPUAdbT4Dop7E8nVMRWe9jPd07QarrugRmEC8kTYACY2Tl/s0pBpHvHOqRMDKxoiAR2pJuR0+a6ayQ1qjb4tDb/bdPUee1jp+Z77I7eLtaWuBnfwMiw0MW1jZU7i3C6mHflcesFrpBgxtok8NiahMBxWfoJraYpxpvRr5LDSzsJOaDe4Bv6AQ6QTqdVXOM8MFSlbXLPYaJdYZZAIhsg695m0JxyfgcUKDy9jjTBDmuIkiSMwbobw2+gva6f8AEacBrLQSA4OBIuAIA7VpI1OjTsuV/ZXRPJFY60zMDSIR2t6lPuZOEupVDMw6YtAjuA02UC+kfFd86tb2W11slW02GZe1g9fkLp3gOItotdDnEmIgQJBib3u09xlQLLJR+Ism49GWtjvFcXJmSSe/z/c+qQGNfkPbgXhu19fBNHt6fXiupxN1RQkCSFDi3R+qKx7nH4jCRRwwxMGOuy1pDAc6UAXISUwFRUYDIboNzIJ3J7kWs5t4v3xHyRWuEGRrv0XNpmY39fyQAZlUxAsN/NDVY0CxJO9rfmpClhXUWl76ZH4SRInVqjiXPPyA2kpAJIzQga28JR4bFvmmITK5LPIDYi53Nt9ks3CN6VP8o/dAxmuXBDCAD0KJe4NaJc4gAdSTAHqt84dwkYWhTpAAZWNmJ+L7xPi4k/Vsu9mPCBWxzCfhog1T3lsBg0j4i0+S1viVcQ6bAAk3i2/y/MrnzPfRyZ67UorHMXFxRBzXMEATrIOvzKyviWPNRx6T6lSvNnGjVqug2m3h181XU8Ua7L454r9nIWlAhBVyhu3K/MLcZgC5xGdrcjx/3BEH+ax800fXYwuqE2AguuY3IJ0m3WbaKg+zvFvGIdTB7D2EuHUsIy/Mx5q6YnBOrFtET/iODZNtXXJb4Anp3EzHnZlxvRSq+rcph8BxR9cn3FJ7x1AMeZNhvafNST+WMZWAzFlLwu7UHRttus+Jur5g+HsoU206YAa0QI/M96TxJIvopuUjujBj30jI+ZfZnX92TTcHmxuC022BJPzKpPLbBRx1JtduUB+VzXCIJsJB2mF6KGK6z+6p3MZc0uqe6BOkgCwE2c7U67dSqLNwnRnNia+6V2T+K4jTFIsGrmwANpt5Kl4vF02uhpJjUy4NaI2DSNjP9lC0eM1cRWNGiWh24kMPZLgdd7jqeyO9TWM5T93hX1qzwSAMrGCGh06ucbuMlx2F91Jy/LOesWT5Fba0RAdhXVjVfkc4WDYLu0LS4aO8DZSn+1aIYWtDGtdEhuVuYaR2e/fpPgmvI/JbcU81Kn/Dbt+I7BaPT5Zw1MdmiweQJ9SnU78Mq/gynrkzL+HcuYTH4z3bGGiwMc4mnA+GIsRpfXVTHGfZTgyxwovqNqDTM4OFtZblG3TorlW4PS+JjQD1DQD8tFU+MYl+HHZbMSc2pBuQSSbX8NVmqyLXFmMnxalfazJOK8Jq4aoadRsOveDBHVsjRNnaTl1vPcrbzTzK3F4fK8Za1N4IMCXtu1wJy2Nw7abzcXqBPVeljp1O68nIt+xEpf3zy3LJyjbaepSVM3BsfHRHJ329bqowhZeEqYDSC25iDOnloUGHpOcezqiZbxa6AChyVw1UtcCJnuSZbG4PgneBwTqhsBANyZjzjuQwFOK8TdUytIDQ0aAyCeqSZhi6BLQLWJgCdyuw1H3jnEXMyGga9fCEas4tMNOYuF7aSLjyCX6AZvNzp5aeSOw5Tsfq4REpUqSAAIA+femAJfmdJHlOnQJwcMBuETCOZnbIOURm0nv2UsOHP2qUh3ZtFlsCvoQgQtC2BrnsuwAo4R1YjtVS6/8A26ctA9c/qi89ccNOhkkTU1jZomfWwU/hML7nC0aNwWU2NIt8QbNT1M69Vk3OXFfe13R8IOUeDbLjW6s5YXO2yBq1JJJ3RFyGF1nUcuQhqEthAE5yXVjFsvEh4PeMhMd9wLLUOWqo+3UgTMGoR4ljo26euu6xahWLHBzTBaQQe8K64TnBgxFKvZoY4FzRMjNOfW5sXegXH8jG3SaKYv8A0TZ6AImEFeiCLD68UTh2ID2tIMggEEbg6EJ7lUktnoN6ZEvwaZ8SEtIgGynK1JROLbGyy1opNcjBudOFVcNiBXaCySIc3Z408JEehVwwfHTjeFE/8wPZTeB+LO2DHeCPUqa5u4W2vRdTP3gYPRwuD5FZVy5xV+ErPpPsHlrXDo+m8Oa71BHg5XX3xr2iT3jyKvTPQvL3B24eg1g1AuerjqU9rAgfvdE4fXLmgyn3u56KCKNtPbIGpRMnp3BR+PwQN8seKstWgVH4qkDZGjfPkjz7zxgG0sS4sENfeNg7eO7dVklbbztys2vTMWcLtPQ/ssWxVBzHFrgQQYIK7cNbWjzc8ca36E2NS9WYMjYRfSSkWBHqVLfXWd1Y5wrHnYwU4fhmhgIMuntd07d/kkqbHEgtBtYHv1TjGYbK3suLhuYgTvBm6QCTaDfxAeU2untVjmUHODwA5wbAEEgC8kGyjmGJ6pTFPMNZJMXO4zHp5QgBfDOqMp5oc1p+83UnYEk6eCa0nOac7ZHQ+Hfui5rQZPSTp3panXdljMdhllACNVpmTeb/AF0RXSIB+pQOK4eGqYE3wnDUjfLmyiXEm0kCNDteybPpuJJBAkkx07tUkzEOa33bZkm42OkKWZw4QLOPfl171hgVxSnLGC97i6FM6OqMnwBl3yBUWrV7NaM49jr/AOGyq+38BaPm4LT8Gaek2aHzVxM06dR8mzTH8VSw07pKxau+XFaJ7RuIRTDB95zj4hgDR85WbqOGetk8K1Ozk+4NwipiazaVIS5x8gN3OOwAuUyWpew7Cg1MS8gHK2kB5l5jw7IPkFW64zs6sc8qSLvwHlGjhaQZSYJjtVHDtvPUnUDu0HRMuYuXKdZkPaHeI08HajxCuwpgapKthw7oFwOn52elpa1ro8yce4UcPXdTvGrZ1ynS+/io8Fbbz5yEys0OD8jm6EiW31ncDw9FkHGOCVcM/JVETdrgZa4dWncLsx5FS0/JwZcTl7Xg2n2Ocx++wnunHtUCGeLDemfSW/yrS2lebPZdxv7PjmAmG1h7s/xG7P8AyGX+Zei8HWzAKFrjR0w+UbHDmBRmOwwN+ik00xLLSVOvBuHplW4hRCyL2i8JyVW1miz+y7+JosfNv+lbNj6c3CpfNPCvf0Xs3Ilv8bbt+dvAlLHXGtlssc5aLB7NuYhicLTJPbaMj/4m2nzEHzV9pmy85ezDj32fGe7cYZV7JnaoPh+ct8wvQ+DqS0LVzxohNcoTFnNTDEU+5SJCbVwEmhy+yv4/DyDIWQe0fgEOFZo0EP8ADY/ottxVOQqrx3hge0tIkEbpRTl7KXKudHn9ApPj3CHYeq5hFtWnq3+ijF6Ce1s8mk09McU6sgAk62G3mnGfM4NzHKI0HyCYhGDoTEOsTTa1xjyvPz6pChlyuJ+L7vj5bpKpUlAgBYNhpzA3+vRJPdpoPBLVIIHa8v3hAKsAgAXEERp4IAPharQ10gEmLnUX+6OqPhx2wXNsQYFt9DBtbomocY7k8bBEujSwvaI2H1dJgGwlIuqCxNwPDz0CtzaDo+Bn+f8A/KjeXuGksDi4tEkgBupNtSdtPJTf2cfiPoFhsEtmcK5+yxo+1VCdqLv/ACqUh+Uqlq2ezSrGMIv2qTx6Fjr+TStX+LMX+LO5+xJNVjfwsB83kvPzPyVUVj55H+8/ys+TVXFnH+KHHUo4LR/YvxUMxNSidazWlveaZJI9HE/yrOFcfZM5o4pRzdKsfxe7fH6p2tyy+J6tG/i9/ryXU6cXP7o1EQErtqvP0env0hliGB3xCfJZr7SOWc1CaY+A5g0fMDpI2WoVGEqN4jhQ5pBCE9PaNcVS0zzNTeWkEGCCCDuCLgheluQ+PjF4dlQauHaHSo2zx638CFhPO/L5w2IMDsPkt7juP181YfY3zIaOLGHcexX07qoBj1Ajyauy9XPJHBG8duGb7KLUFuqGUErmbLpEPxKiq5i8NMq441kgquVW3hT9nRPaMb564C7D1xWYIbUMyPu1Bc+vxeMrb+RON/acJTqblon+IWPzBUVxHhdOvTdTqNDmuEEfkR0IUf7O8FUwNWphnkupOOeg/r+Om7o7Qxv2iO6zrlP7RDhxp/4zSim9VspcFIYh0f0U2C8jesAoXiFEXU08DzUZj2gysnRKM55z5dFemYs9slp7+ngVkz6ZaSCIIMEdCNVv9Wlsfmsv594IGP8AfMFjZ3jsf09F1Yb9M4vk4/aKcuJXFAuo4Tl0rkIQBxKMDeYREZphADpmH/EQ0a3TjAM947KDAJkmOmgRMLhXVjcxG3QdymcPgqdJs28yb98TYrDYElSwWUf8RwAHdt5Ixww/+R3+c/um+H4nQFyWDyk/NORzHR/F8isaZoz+VL8qY33WMovOmbKfB4LD/qUQjBWffRllu9oWGIrB3URPeD+xCqK0HiZ+3YFlUXqNEOj8bRDh5iD5hUjBcMqVqopU2kvdoNNBJJJsBF5Kljelp+jEeNDVO+F8QdQq06rPipuDh4tMwe46Jbi/AK+GIFVkToQQ4HzBUcFRNNdG5ftHqXgXEWYijTqsPZe0OHmNPEaeSlGsELHvY3zWBOEqHq+lPq9n/sPFy2JjrLiqeL0ekq5LYV9NMsRSUnCbV1JlZZSObuWW4qi5hsdWu6OGh8P3WXcscFxFHimGpupuDxWpmNi1rgXOB3blDjPct5LBO6dYam0XAErcW5WhZcapp+x+0oCURr0Wo1ZYkgtZ8qvYtkP3U/VKhOJHuWGdONBqLUFSjvGl/Toi4TETsnRpx6JmWtMe8PxbtDf63T0lR+GEH61/ZP2GUIlXkQraKMxAAUpXbbooqqOsJMvjITHiDOxVc5iwQqU3A3BCs/F6XZUK6iMh+XmtSxZZWjFMVhyxxadQYSbWqx86cPyVsw8D+irsr0Ze1s8W541oFtPvXPpDqi5kGZaMBm07XK7KEUuQSgBanUI0JHmuNTvSMrkAK+8Qe8Sa5AAIUCFMCY5d5gdhnm2am+A9v/sP+oXVzw1ChWLatGplfBAe3UBwIcHtmdz3zdZolKGJcwyxxaeoJH5KV4+Xa6YtF65sBZhslSoKjps686yJ0l0A37/WhBKV8U9/xOLosJM2SYRjjitAkL4TEupva9ji1zSC0jUEXBXpbkvmD7Zg6VawJEPA0D2nK4DukSO4heZAto9huKJw9dh0ZUaR3Z23/wBASyr7dnVgrvRqTnQEkSCgNyhIXCzvlDZzZKWoNRGCSlGuvCSN0KgIRp9fNFpuldK0SEXiZ0vKheJMgblTtKjc+e3eofjwWGui+N96G3D2mBP0OpUlTZI8T8homGBHZE/QGyl6eyEOwjGR+f8AZOGusfr+yI46wiSmiXkW96YUdXEuI0Tlz/mkBcptG4euyI46Q1hnvUIwgs+vJG5zxpAyjqi8Ioyy+w/RZXnRqvx2Uvm/CZmnrP1+igfZ9hWVOJ4VlRrXtNVstcAWmATBBsRIFir/AMw4IFjh1Cz/AJa4gzC8SoVngljKrXENjNBtYEgTfqF14m3LSPM+RPaZ6Ww/KWCcwOOGw95v7ijAj+RY57XuVi/F4dmDwsvNB7nMw9K5DahGZzabdpAmNwOi0FvtZwmXKWVyMsR7tnjP/F1VE5p9qjKWPp1qFFz8uHNJ3vYYQH1hULqZaXAOhsBxmCZiy5fjY8qyRtPSnvb99fsnblp6/wBM7HJmPyh32TEZXM94D7p8GnbtgxpcX70SryljWvLPs9YkOy9ljiCS6owQQLgup1AOuQ9Fax7YKoLXfZaJcBhRLnPg/ZHCow5QQJzNBkyRLgLGEofbTXdTp0nYagWMaGwC9ri33Vake2HZgYqzI0IkXJK9YgUrC8u4qoGmnQrPDxLC2m4hwDxSJaQLj3hDfEgJSpytjG1KdI4auKlUZqbDTdme2JljYkiPRW+n7aMSymKdLD0KQbTNFpYHdmlkc1rRJ2cWvnUlglN63tYquqBxw1CG0n0WsmoGhtRrWvMh+aTkpCxADWZdyUAVh/K2MAaThq4Dml7SaT7sDmsLha4zPYJ6uHVR+Iw7qb3Me0tewlrmuEOa5phzXA3BBBELRcN7ccSwy3D0JysBJzntNa0OeJdaclK2g902Fn3Esca1apVcAHVXvqEDQF7i4xO0lAH/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pic>
        <p:nvPicPr>
          <p:cNvPr id="39944" name="Picture 8" descr="boynuzlu bukalemun"/>
          <p:cNvPicPr>
            <a:picLocks noChangeAspect="1" noChangeArrowheads="1"/>
          </p:cNvPicPr>
          <p:nvPr/>
        </p:nvPicPr>
        <p:blipFill>
          <a:blip r:embed="rId3" cstate="print"/>
          <a:srcRect/>
          <a:stretch>
            <a:fillRect/>
          </a:stretch>
        </p:blipFill>
        <p:spPr bwMode="auto">
          <a:xfrm>
            <a:off x="6744072" y="4077072"/>
            <a:ext cx="2992539" cy="2162448"/>
          </a:xfrm>
          <a:prstGeom prst="rect">
            <a:avLst/>
          </a:prstGeom>
          <a:noFill/>
        </p:spPr>
      </p:pic>
      <p:sp>
        <p:nvSpPr>
          <p:cNvPr id="39946" name="AutoShape 10" descr="data:image/jpeg;base64,/9j/4AAQSkZJRgABAQAAAQABAAD/2wCEAAkGBhQSEBQUEhQWFRUVGBcVFxgXGBcYFRcYGBcXFRgXGBcXHCYfGBwjGRgUIDAgJCcpLCwsFR4xNTAqNSYrLCkBCQoKDgwOGg8PGi0kHyQsLCwsLCosKSksLywsLCwsLCwsKSwsLCwsLCwsLCwqKSwsKSwsLCwpKSwsLCwsLCwsLP/AABEIAK8BIAMBIgACEQEDEQH/xAAbAAABBQEBAAAAAAAAAAAAAAAFAQIDBAYAB//EADoQAAECBAQEBAQFBAICAwAAAAECEQADITEEEkFRBQYiYRNxgZEyobHwB0JSwdEUI+HxYnIkMxWCkv/EABkBAAMBAQEAAAAAAAAAAAAAAAABAgMEBf/EADARAAICAQMCBQEGBwAAAAAAAAABAhEDEiExBFETIkFhcYEUMpHB8PEFI0KhsdHh/9oADAMBAAIRAxEAPwDxCFhIWEB0dHQsAjgY4R0KmAB6UhqwxocTCrWCAGaEA0VtHFMPkllWfzixNl5jQJHrAIpQ5CoeJN+3eGQximH3hgMPFoQDvCMNSiORMYuIt4TGmxCNakb+UMRClFYVmI8/2i/NwxdwUWuAYpYhBB0vo+0OhCBcWvCSpFGBaKJPlConEbQkFD0JDdwYkw0wZqjeHS0lSNL7F7xCpwasD5GABZrZxDVTA8JNSXB37GGJTrEsZyWeJ8NiQlJDA3vFYxyRSEARXjZZFUsaWiGeZZUljSrxGMM4p9IZNwxSRS8VYthcXISGKS8VgYnXNLN+0QGApCC8cYdLS5oHjlpYtrDAQQilQ1RhIRRxhI6OhgLCx0dAI6FhGhWgEdDkw0CFEADobHNHNCA4RJmhgEKYAHonEP3iIw5oTLAAjQ8qeGtHZIBk0pKXD1ieWBtqYrlNBvD8PPKTuIRJdkYgg0doXEzgoin5v2jp0xN0sKbiIUTQ6Xa+/aK4JK69YiJi3ikAuQRc0eKhEBSJ8LjCimjxaxC0rYgQNaJpC2ppADRMsVRdqxypdbQw4j4QagE/OHSp9axDQhkzDnaOlSul4km4h3rrESJvS0J36ALnKRSLuD4ZiMTWTKXMy3ypJAfcxQEyjR61wnAGXIRJQrIUoSolqhVCo1Jq71A2jOcnH5FJqKtnk+Nw65aiiYhSFi4UCCPQxFLku+keocZ4CrEYdQmAZ0f+tbVFM246VOxDO8eWrSxaKxz1L3RUWmrRJJxGUEAesRJS5vDQIemNRkKhDYcqEhlHQkLCQAPjnhSI6AQkKIVo6EAgEKISFBgA6FaEhQYAOhY5xvCPAIcBHNCBQhMwgAVoUiEzR2eAYoEKPKGlcKFwCLWEnhJqB6iJpqElYZg527RQE3tD/wCoO0MVF8ymBLC+0D1isO/qld4Y52PtCYJDSmHJhGOx9jHBJ2PtCKJJgciFlCsR5VfpPtCjP+k+0AqFKaxyJdIaQr9J9oRJWND7QAF+CYNKp8gGoK0uOwIJHqzR6/gpPiSJi2dSs38Ee4MeQ8qqbEgqslExXqEKb5tHtfAAE4WQN0JvQmjksdbx5/Wy0pNGc1ewF4USfFHxMkFi10hvaPKOZJIGIUoDpWcwfve4Grx7Dy+knETAQw6ie7mj+keac5y1KmrowQspDWq5qWuWetWbSH08ryy+ETh+6kZVKaw/M0O8Aw0yo7zcgWamEEKpNY7LDGNMc0KYR4YFjw44ShDoWIEN8EQ7whCwsACCUNoXwBCiHCEA1MgQ4SU7CFhYAE8JOwhwlJ2EdCiADhLGwhwQNh7QkKDCAcANh7QrCGxPh8ItZ6Uk99Pe0ICNhCxoMJysMqFzV9KiAQipGle42g+rg0mQSQlJQpkg/mQbuCfvSMJZ4xdGUs0EY7C8HnTGKJS1A2ISW01tqIvzOUcQls6coNXd9/0vtHoPC8Uw8OmVsqFJNQS4y/8AapIPnBAAhJQXVkCcxIOdjmZRa56Ve0ebk/iE4TrT+3c6IVkhqh/fv2PN8FyjnCnmpSUtQg6/fzHlFrhfJyJyiCtSGAIJYg2B2aNTjOCLR1ykqWVkOlVwCH7OLesUmUhWYtkAyqTqKbfdo0+0SyJuEjinmyQlUkA53KctM4IJWQRcXs/kW7bQQ4XyJKmA5iQpBAUnNQ/mHdiCBBNckmWjwkklgUg/pq7HXSO4epSVJUlZyqfMG6nS/wA9PKM55ssoPS9wx9TWRauANxbkeUlJUlak5TUEEhs1a6MkivbvGfn8uLD5Opk5qXLFiAB2rVv59WzCdVKgUlISQA5BrmJpsRQ2IjMrRkKnSys5S/YUHnvE9L1eRpxlu0dXUz8OSdbM87n4dSSQR8JY+df4MRPHpErBoVJUJqQsAhQ0LsPv3jI8X5ZVLGdDqTsSnNU0ZIuGb5x6ePOpOnsRDLGa2ZBwCSFzCCzEBNe6gfolUeucvIzYWQol8qb1ba5s1R6R5zyHgQueASzZ12LkITlpWheYS9fhMa3g3HMMhM3CT1ZEoUoOotQkKo1g5jHrYuUfKKX3qJ5aFYfFJKlfG4JoxCj0t6xnOeuF/wDlKRLSR4yczVAUtAzdOhOXPS1N43PHeGIXJE6SQpkhiKugMcw9KvtADnrhxmows5JCUjMCpzZct0ENUuRlAFTnbWOXpsv8yLfun+RnCLi2vqeRKiBZi7xEDxFM99bvq/q8Ulx7R0FeYYaIfMERmLGcYSOjmhgWoWEeOCogQ4QsNBibC4ZcwshJUe3tfSEAwQ4QYwXKc6YUg5UBbsSdqNTV9IMJ/DOdrMQCaAVcvbWMZ58cHUmC33RkIWC2M5Xmy1KHScqigl6PUgeoB9oH4jh8xBIUk9JykiofzEaKSatCtEMLDM4hUqBtDGPhQIuyOCTVEAoKXr1Aj2DOfaNpy7yzICVJJPjirm4FwUpNCKsdbxz5uojijqYLd6fUzHC+XlLUnxBlchkqdJUHrU2p9Y9OwuBkeGlKUJUmyQMobRRZ9NdYB4zDzcMEPVFahNCTXL1UBZ23tA1OOMvOmU6Wu7soCymrlULR5+a+pScZfgYrM4ScZx2NHN5aAQAksC5ZRep6kZSLVYQF/rDIOWYgk5goB8xALEVJYt/MFuWeIoEzJNzEzspQsVdQGUpUAOki7ihFaVg7jMCvEJQMqUTZM0HNdJTlNQ10qcApNq6iOZZJ45acu67l5MOKauH/AAxkjFrQvpUEpX8TJOUMbkaaH1ja8An+MhBClKW2VZZgCxUFaOkkafqjBcSQuRNXLUMpSt+xBYgjcEfTcR3BObzg5ueqk/mQ7O5/YOfSN8/T+NC4/T3McEpYp6T0nBomqQp8qZoXlKCS2XMLECvTUfbC+aOU8suZOl1/OpLGm6h9SOxgvjOIIAM2cUmWkomSVD4icrkd7+r9ot8MxUue09BPUnKQSQKFw6d3eu0eXFvG9cdv8fB2SqfllueY4KRMCiDMYZXAexFQzbh4jnS8oucwUDQ9rWvBHnbw5a5cxIVL8XN8VA6SxAH5d/IiMoeJm6SVH4aOSwrpp67x7WJeIlPueY8M9TSPUOUpoVKKgfhKlrFMpzBypVLBiR6xBzikoKZwCSghLDLUmtbWZoi/C2clUucWILpDKsUlIUCAfO8WOckrVJkzJiSlaFzWCCSgIKCEhdWegt8nIjzVBR6mvods05YfOZrD41KS63/uitAcr9tNaQ2fhwycpqBUXpTqozF3gMucpakplg5iT8IHSBV6ltr+ejRJ1ypqgkqmAgCWo/nSEJLvZnrVqN2j03i7M4oY5pa0FeCcvzps+fMlMhKfhKgMxd3Yv0km5/iNVM5PEwLWpDLYuqxUWD5dQzUO8XuV8XL/AKaUvPlyo60moKjckmv+4ty5qMypstalkiiApknvWMcnUZFKlsdLpvc8qnCdg5i5RmPLUAFIStYmShZMzKpyNah6A2vCYrmKZJTiMHN/vS0rUlKyoulSS6S9gHCVN2prGk584W81GLQUoWElMxKyKhlUYggkgqDRj5nFVZ0ywM0sICGP9qYUBYWEryhlJBBL0JcuWjvjJZYqTX7o0jwZ3EYNShmBcnS7tsdYGrQY1mASUzVLlJzylFSVJLEsCFFwk0oUkEG4hvMHLSRKRNw61TEMyioAKCh+VQTQUZt46dauizHrTETRKqI41GhkK0dDgHgGWBJhDK7RZCoK8v4dJmZ1pUpCKlgTXTsPWM3KlZD25LnLPJPjMue6UlylNipq3NA9aXPlWNFhpAwi2UGYEBQHSx7UZVG0184Iqx0uYEP8Q6ks6FJPuHofVvOKHGeKBROchjobtUO5+lw0ed4uSU9+O3+iZpSiLiJ8tK5eR/DUQotbM5BIHezaQZTjpBOZiVpdCSQz52Wkd30s1Y87n8Sl5QE5ukuCdHvfyieXxxJIHwpuaJNQGBFq2h5sGumvcMNwVGlnYhAxJCVkEdVQHVMcAVNukqhs3FBK5c2YgAdPiagKQVS3I2fKdKRmv695iCzgByQ7kO/UCb/zFvBcYInKKgUpUahiUXt2Z/t4vRWOvYz03kv3NbzFwSTlC5krL4ZFUXMskJsQwNQpqsR3gBKwEtOVkBJSjNWjqzJWkgg3yqq31glxPmbKgqStSkjKFCikpyBiQKvmNxYhMDcLOE6Wb5QsLNcqQlV0g6dOrUCYw6aM1CpFdQ/NaNJMAxEgFQSFhyyfQqyi6gUsdb9ozy8cKlFFCmU3AtmCjb4R794IcP4kkACSoHpLgiudaup1FghAdNiHIEJxvhyZjmWnKoE1YupqVcjNXWxYs8ZYoeHJxlxew8y8RRlHmty1wnnIlJl4hImBZJYpBWmlDkNFhxa/nAXmfEIKJJlCWVTEJ+AZU5regINB29qOMwih1uy0BJYhjTsfv96okTVMCwQlaR0tmKFJzhNPiYOwatRpG8cEIy1xCEtacZEXDseaEE1BLpJSRoCDcFw9I9D4TxE4yQmWqYtC0ZHUDWYkFnLauD67xgMNgvDX1EFKsxB0ramjDtBng3E1S5spZBACsiyKdKib7gF/J9IfU41NXHlcGcJVPT6MJ/iHilqwsqYZeQiZMSczWY5Sds2V48/nOb1UOi1GbM/f/Ub3mPinjScRLIdss6TWigmrs7KZlU1jE8Pl51KU7knZq6gU/wAQ+juOOmv0zacklqQZw2LniZLw81alICUmWPy2csPKna0HuXuYFYZcxRBMsXSCKAEZiBuHJbtAIYd5aJjsuXmCC7C7hjv9R7x01JlTARX83k+nnBKEcicWjlc3qU1ybTnWZLxmFmLl1OGGdJyuiYlaXUlPmkDqFR6xgJWPZQMtLIQoFCXITVICg1yAXY3OsXMXxLEplTJEuYUyCkrSKOQfiluS7OrXQQz+m+BQSAFBJJTZLgEikLp8fhR0vj0OjJmpJo2v4fzF/wBFiKDxQteUUSt8rJdLDKHzM8W+bV5JMpayfE8MpIDs5AdSnpQk+qj6Z/lriHg4qXmUckxPhu/SVpCikKAu4NDSzbwT5j4vLnJlJB/9pmJCVUIyvXKH1CvcUrHnzxyXUJ1s3YTkp42/Yx2H4mqWCkICgssX7lNmYvSlaH3g8cLhzKWmVKzFJK8ofLmKcpdz8LGoo/ygaeGB0i7PmNHIAow+7QdwWMRJmpSvKArNkJomp+FxZ0tWtTHZl7xMseao0i3g8WkS/CKSSPDlu1VMyUs1qD5Q7EdC0hU9MlLHKmrljUsKuXFLxCjhKijOqYXKmp8SGUQoih1ANrNarqjgmQFaSmYCr4x0qvYm/sW7RadmaUFerkqcwYiXiwiSMykh3mlK/iTQ5U0c6PVqwBl8izVqV/flJQCUuTMCilv0gDNtW7RssDjEImDLQihIUwCdKa6/7pBOfxyXk61AgqBBOjV1+6w5ZJQqMTeM0lsgbheD+BKSiSgTFJSAVZwlanJLqGUg1o1GtFCdIYkpkrMsuPDyKOYEkgKSAexBFQ5rBTG81SEpqUqIrpvald/eM9xb8Q5a6S0LfejEVLVO8RHxNRUZbGL544OiRif7YIQsZwCKpJJdJbUU94zCkQa49xhU9QzflfVRv2JYW0aAyxHqQulZqhjxMJdIjQa1icl4plIkEbbl/h+ITISZZSArqretS+1Ixoja8K4nLEuVlBXMSlmSVC7ODXKPPeObM5JeUykk1uW8Zh1sFTkAtUKSTmTsQSBmHltGaw+BnY6acnwpupmSB5C5arCNLxiepUmYFCWlQQogBbrqNhQ2iXlpQlYJJSKlJUVPUk1+/KM1KSjbW5C0rgqYfk7CoyeKtS3JBc5GI7B4tYn8PsLMSpUmapGzkLT5EUN9j/mjxGZh5GU4pK50yYM1FKSlAOgAIfzNaRdGEEpMqdIKlSlkDw1FylRDip+JJY3sWvClq5TDdGFx/D5kheSYkpUKh9RoRuIlwnGVoZy6QXYtf7+sbXnDhZm4QzVq/vSqpsxQ7qT3LEn0jIcu8vnErqcktJZSrndkjdh6RopxnFtlri2EBxuStPVLEsZWUkOQTuGNPJtYuf1uGmSky09LDM1XYB+p6OSS5qaRosOjD4SWyJaQdT8RJv1KIr9Hjz3iHEGxExUoBKJhqgWajgbBw8Z42pOktjOUdRuOGTkErzFKBlyJKSAqhzElrJ07uSRaL2E4sCqalbqHx5iXJOgQkWAFKEd948vViCpRUWDta1AAPpBvhuPSWRMVlZLJUNCCSHPt7RGTCm7Y1FxWxuZxlzZYTMQQSkhCQR4ihtUkJs7NfWB+P5cUEFUtYUkhIdnIKWypLWSOrqDtdhEkqagAkqzqQhOZQ+JSSaDbqLeQIi5hsdkW6eslxRR8MC2QMK2sxjC3/Tsl3JT07veTMvhsP4slKAokvci6UjI7vViPlAtfElygplBNcripDg9Qq2gHrrG+w+AQElSAArKemoQAoAuAo+hbYRlsbwYkLKm6TUUY1uB7aa6RvinGXwZt6Z7lCTxeYsy5U3Ilnl57KSkEhZuxoyfbUmBxW8+bmZNz0kFBJYJAy0H+YkOHIzJQHMsZwpw6RQl+zOGG7xyeGPNCVKHUApy7g3btWnrG6UY8HU6a9gxh54VLdWjDVrO5rX78orcX4mlVrJArbUOw1MV1oypKmJAuK/PYDesDmmKVmCSAjLmUkZslXJKQ7sAaHvCUFdnNDFe5blcYKZgc5paWUZb0rR/mPYQXm8TQGtlb8pYF3oxoWp7xl8ZKWhDAKSl1jqSUlQ6Xc0fQ5dHjhjcyWCgkHfMdOwqbWi3iT3LnitJF3FY0KlqSAVkMpJSxyMXJ7W+sX8Xx9cwSZjFfhkmoykkpIUH3u5F6XMAZWCUZzpcEk5QPjo3omj17HePQeTuVES5aZ+I6sxzS5a8qkJSGOZSVUUSTTQO/lnmePGrkaqKjEF8G4Li5qs1ZUoqczVAlO/QA5XdqU7iN3JwEmRI8K6lgg5j1Lc1Y0y0JoBrrFTHczS3NagqAUdMuh7duzeWX5h5sQVPLcqoxNg2w+7xwNzzPS1XwZOLi1KP4MH4/jk2RiFyyvMkE+SgRd2NbHz8oqJ5smigUANRRj57+sCMViDMUVKqomKuIwp9dI9CEFtfJVIIz+LKKswOXsCpu7OYjTiFr1PqafMtFPD4dRLEU7QZwWCIGdwAn8zO3/FA1XDdIG6LfDOAZy8xdL0NB/wBlCwrYOS4YVBjQTuVcPkYnKaD/AJfEzGtD8TgWII0eAK+KmU2ZTqFQHcIN0il8vxK/UopGjxWRzEfiPwpqkP8AEQAkOd2ZzepIrGLjKXA4W2BuLSEomrSgukE5S4LjSqSQfeBy7xbxM0rUVEuVEk9ydT3ipNFY748bmvqLLGptrCrex01hQ4Hp9YaA5hlGuxfCpahQBJ7fxC8NlLQ0tLOXdYYUpYmx09Ymx04yw+V4Eq5jT+lQOhBFDGLTa2IlFPZnofDsKgymlhLsys1y77dRJexgTw5QwqjJWHT1BC2opP6XNiLEdoGcN42nw+k5VLLKL1dVHvoHjS4LGJmLEtYdCUBNQnKVHdJvRveONRlFNyZEmrUUinjeDycQkZiBlBCTUTEh7fpWA71a/vL4YZMqXVKGpmoybD/tYxLiJEkKYJDlCizkAqT5FrQ/EGUZacvQLpCXoSHoQKWhOeyfoxVe3qiHiOOSJKkTEqlhijN0kJzBqMS+tRFfl/hXgJICgsHqSoDftu1NqQG42VLRlE10DcVNXuNIXA80+HLSAxoEvWwA9YvRUfL6lJSa3L/H+MJSkgqZWiCCD7EW9x3jCrUVKJMG+OcyJIT0pUSSTmALC3+ICmaDUBgbCN8UaXBSVDSIemYRDHhQY1aGGeG8wqljKwILOD7X8t41vC+JS5wDpFGQEgsyQUqUvYMddyN485BjW8n8EK0KmEkOWQKsQk9aqCrO1O8cubFFKyJUlZo52MEkEBRVcOxF9XJoPqO5ihhMUViaE9ZKgz7OB2a8Lx6UJctS1JrQMAwS5pm0L/v5wEwvGwFgo1PV5WjLHBbtHPPzLbcKTpaApYXKKZamZSfiJQWUl9i+pt5w/h8nLiUqZ5akeHLdiUjIlYf5hzWogbM4x1E9QLlYNx86MR9BEuFnjO4XmqCRQ5nNTQdP5R5Q6Zq4tR+hLJwYX48tz4bKBIANAaEsCbVpAzDcKSnOmZR28IozVUT8IYOXABY7Ug1hZwE2Yki9Woxo9h2P13gdMllJGYkygVBABcoLAWqDRw5+sW7sWBumkQzuGrzAFQSkhImBNGLF1FCbsDeFPCUrXkQsqPxJXoUuSqhclyTQDXtBAeOViYKBWYEZapGgBZjRg4GhpEeCSlEwhJAcJBIJBJBzEqL9WocEV+U6mvU1c5NP8heH8AANgAC7EJLgVox+TPBAc2FBEnqdLpoLEBvho/1iDHYxwCSU5VBnDOC1TmtTWpraBnHkJUc6WbcNTcFhZgfKCcPE3ZzY27qRoxwwYksuWAQ2WYgN5Z0UJHnW9dsTzHweZh5uWYggGqVaKA1BYezU9oK8F5qXJYK6ki1ft41szG4fGyjJVQK6gSXWlf6g/wA30MRFyxt3wXN00ktjy+VKJb7MWpMgG/8An6P8odxvhk7DLyLDA/AoDpWN0n9tIoJxSgN46EnJWjTQwiZ6E2/x3prXc12itieKVGWjWsSPJgAn0gZ47nb71iYJcd4tQrkFFIYpbw1SiYUpeOIjZJGhGoRAoVEWVRBMEUgJkmh9IrLvDUreFMNKij1heAcUr6QG4jyjLmlwMh7a+kaeZKDNa9fOElSDWr6Mbn7pHEptFUjzbF8qz5JKkdYGqbhtxEWC5mmSswUl8xc6GPTP6f32P7nXWK+K4PKmDqQDXQD9hTSNPEUtpIjSYWZzeTkIScye9CCGqPICKyOPzl9IJIJJZyTXvG3Tybhz+SvnFzCcvyZb5ZY84NUEuBaN7MrheCz1pzIdJ/SqoOtD/MCMRwfEIzAyydm2j1AS7erftEkuQD3iVlL0nkvCllBVmHVZjo30i3jsUFp6rjXWNvxXg0ha+qWFKp1JUym8wa+sB8bybLUOhS0+ZBDeV/nGiyJ7ioxclRKst3tvFgyzsY0EjkcividVw1GivjeAT5aSrxSQPvWK1JioDy5TkDUkD3pHqOGkJly0IS7IRlpmS4Id3JCSdfWPPOFY/M+cpzIYuWD1+r0pvG1w+ME1ASFEuXKcuZTbAAKLd2jl6lXSZnO/RX8gzjaCuUUoclRS4cEUuc1rAawC/wDipqQ4T7Fz9+Ua3EcvYsEql4bpAoCpIO7AKYl7s0ZTiHMU2WsoXLKFC4UCD7GKwpONJ2NJNcUVlzFAjtf6Rak47KSoUNdN/TtFCbzFn+JIP197xXTxJOxHzjXw2DiaDD8SDFRPUqn0Fvf6RIZ5V0vTs7hwTYFr+kZ0YxBN4so4mBZQ/e0TKL7ERi48BuZjs6QhJqlq6vu48yYevFvV/NtXLOaXYN83gAMeM2bON+0Kri6B9+n8waLVUTod2F5+PCpdSlxYAEdyD7j5QCnY8gnKaHT7vp7QyRPQtbALUS9EpcxoOF8E8VQySDrVZoOxFbC0Uo6eTSOMC4TDTBdNDVjf20gjhcQpBDEsC7AtG8TyP09S2VsEhn2q8LI5CDPNmFv+KUg/MGM5SjI10EvDOJy58nwyAtJDKSoCgNHL2OzejxkuaOQ1yAqbK6pV8p+NIPyUPn2jU4Dh6cAvMoGZLUWSugMp6AKAoX/Wz6RoMXOlzpKkq6kqBBH1DaRx65YpeXgxpw5PAMRINx6w2RiI9Vm8o4P9KxuyiW8yX+cAeN/hygpK8LNBUPyKo4bRQLfzHoxyxlyauJklVteI8sNVLXLXlmApIpXtFmYne8XwSV1piCYGiyqK80PFIZUArD0prXWGkMYlVURoxnrI4ul2dyNG92MEJaswDAj2qD3gNNwAbPLLgsWUH+bVES4bFGoFNaHQdiI8+r4LC0xLjprW8dK+E76PrFYYoAXzfJq0cWiwnrbehttt39YQDpfa/wAodNcG38QqTp3uASLkHyhQsh9Ro+msIBCGD23ekU5kwuQk0Z317xPPlhQGcPtakUp2HyUBYGvZv2gQxomAPr277s7Q+hD1r6fOFQkbU7f4ibx0gF7D1F94YFYSSBdiTQECrV1P3WB2K4SqcSFE5BoCBmNXPTYefeDyRmAIokijv9d4lThi4Bubf4G0LVQzH4bk1IU6JYmkPSYSlIY6kEH6xouGjGSkK8KXh0AmwUXPrlr6xcTiESgXLHMQcxs12H0h0zmaRLQFqVQkihCiLsGFdG7awSevlWTpRUxOJ4gkZvDRMANUIX1HX8wD+UVuIcZRPAlYjClQzrSSpBZD/CUqIBSMzdVPiMF8LzZIWQlJclyK38h7+0FFLStLoUDv+484lNR2qg0IwmO/DaQqstS0eXUPZX8xmuNfh/PlAql/3k9gyx/9av6R7CMC4a332ijPk5Sxi455IelHgRG8JHsvEuVJE85lyxm1I6VHzIv6wOlcgYZOi1K0BIb6W9Y6ftEaJ0M85wPBps34EmNRgPw/DAzVEk/lTT5mNlh8IhAASkAaNBBGEo5AFr/6eMpZ2+B6aBfD+X0SqS0ZezOT5mCh/wDH8IAA5lhJ3D7H33iXEzEJTRTaZgw9ATTtAv8A+XJUyhRwQVClP0l2cuziMbb3KNGFF2rfzD2YaxJj5wKQ6g4Isa0v5GM6DNWvMtWVL0SCXNKE0cGpp5+URYvFZbgXYAGo7ga3NIWkLCU/iomJWlNRVKgQ7jVx3GneMpheOKwpXJmKLBSTLzB3SVNV6uASIN4TCa5MrV7PeuW5+3gTxzgycQQolWYPmIqEhqUNW13ilGL2ZDCkjiqFoUQQRmIAqxZRIJP+NBtEc/iptlIJsRUDYULjzirwThvhSAlWQ1cF6q8x5aGLS5hSelZS7gAs/kKMNT3aKpLZAUeIcOTPCc6XIqVUcNpS+8YXiSfDm+GRSjK1U+p9dI9CRgilyoqD/wD6zEMwAFR6axl+eMIOlYB6CxJ1c3941g96EAJiYhmy3i5IleIl7ABydALQ2aKdNB8z97RpYqBc3DAF1Fuwqr209YsYbh61DYaPeEkyQuYBo8G0UicuRxWxEpVwHsDxESwQQWNRVyPMaQmfMVE9LbFjuHraKAxGVdTto4+dogxXEkghg++YONrbfxE6exrYbTiSkl9mBB+94IycehQBLpUkb/Ml6xnxxNKUsAA4BISlr9/eLmHxLpAYOpqWq+pq4+cS4hZoUcS2qk0sWGtxeEXiqsLnb+QdoFyklI77aHS5J+kOlYgvmOlKC3ltGekdhjCTSTUvYOCHA3P3pE2JwYzA7nXXz9vaBSMc1QH3olwb3F4lmLK2PqCf2hUBylMVByAXZgL1ZwTZx84F8S8RUgpS753ykNV6D2INd7QSlJuB8W8D+K4xYBUDmyuwZu5dzUChilyP0BSea5qUUASczrDdJcGqToCSItL5mXMQXV0kFPQ2p1eo10jOcdmgnxEOEzHLbEvmA7ONte0DcHjTLO417j1esa6E1YrDmJ43MUsZnVlYAiygLBYe40Li0EJuOlTsOoJPhqNwpKepTUynQj6HWKUviSsoUmQAkhwcwr+V7vcEftD5MySo1cLFS6UkMTQhrfV2gr2FZS4dw5bFXV0sQQQDXvp/mLWOx0xLTHV0s6FAgeZY1fvtD8TLSE/2sy70JytmuUl2Gh08orJxiFIJdwkF3+Im5AZxD53ANcM/EeYlPUKCwJr5PQQRnfiGJjBAQncqLltgDq/0jzmcozVUASLAaf77wUwHKcyYMzjKBmU2gdte8J4ocsepnoI5mSAFTAyS1U1udjF3h3E5WILy1Zgn0NbEj37R5/huXFLmCWiY6TWzAJFyd9o0szicvAyvDliguS5UpZ1NP3a0YSiuFyWmGsdjEy6mp0FTT+PLaB0vjk01JTl0IYuN3s/Z4yU/is+dOADJBq4LK3cqFTaC6kLCAyurerAmzio2sDeHorkTZPjsUueoIlhJVu5oDqNT7Uh/DAuXLIW+ZLhOUOAXoRmNTe1LxFgeHKSHUpRUrqYLISwrT2F69osysbJKSQASWB+IA7Adxq+94r2RJcMlaRRWcNVQy5yVGhIGrbbx3C0MVZksxJs5LUctpRhux84RaZa6yywQ4KSCA9Hb13OjxaTw4JScimTlDuHFA+ofX7tEgWgpKmtXUBNQNG94HKwoqElkudtNLW7vEilpCbuXypoakaGzWvFYLKmzJD3T2Tb3+/MSBshTMNS4SKijEK3vo9vrFY4j9am6elgQEjQsKh6G+20S4pswSjVyonRKbpAG9B66xaOHzklyl22NyBb93pFolg/+nXMOYKUQGYhhm7kNQfSK/FcN4spUtRYCodnPc9u/1gpLTkSV0sSQpns4AKdGB/eA/FuKnLlp1aDu+p8yd6xS5AAKUEyxLQWSGJOq1bnYbDTziFaRDpwqR3hoX1B7RqDLnBOX1LeYzARJPmoD1EbLBhCcGSnVLx5VjVf3FA7mMZY3ke74Oet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sp>
        <p:nvSpPr>
          <p:cNvPr id="39948" name="AutoShape 12" descr="data:image/jpeg;base64,/9j/4AAQSkZJRgABAQAAAQABAAD/2wCEAAkGBhQSEBQUEhQWFRUVGBcVFxgXGBcYFRcYGBcXFRgXGBcXHCYfGBwjGRgUIDAgJCcpLCwsFR4xNTAqNSYrLCkBCQoKDgwOGg8PGi0kHyQsLCwsLCosKSksLywsLCwsLCwsKSwsLCwsLCwsLCwqKSwsKSwsLCwpKSwsLCwsLCwsLP/AABEIAK8BIAMBIgACEQEDEQH/xAAbAAABBQEBAAAAAAAAAAAAAAAFAQIDBAYAB//EADoQAAECBAQEBAQFBAICAwAAAAECEQADITEEEkFRBQYiYRNxgZEyobHwB0JSwdEUI+HxYnIkMxWCkv/EABkBAAMBAQEAAAAAAAAAAAAAAAABAgMEBf/EADARAAICAQMCBQEGBwAAAAAAAAABAhEDEiExBFETIkFhcYEUMpHB8PEFI0KhsdHh/9oADAMBAAIRAxEAPwDxCFhIWEB0dHQsAjgY4R0KmAB6UhqwxocTCrWCAGaEA0VtHFMPkllWfzixNl5jQJHrAIpQ5CoeJN+3eGQximH3hgMPFoQDvCMNSiORMYuIt4TGmxCNakb+UMRClFYVmI8/2i/NwxdwUWuAYpYhBB0vo+0OhCBcWvCSpFGBaKJPlConEbQkFD0JDdwYkw0wZqjeHS0lSNL7F7xCpwasD5GABZrZxDVTA8JNSXB37GGJTrEsZyWeJ8NiQlJDA3vFYxyRSEARXjZZFUsaWiGeZZUljSrxGMM4p9IZNwxSRS8VYthcXISGKS8VgYnXNLN+0QGApCC8cYdLS5oHjlpYtrDAQQilQ1RhIRRxhI6OhgLCx0dAI6FhGhWgEdDkw0CFEADobHNHNCA4RJmhgEKYAHonEP3iIw5oTLAAjQ8qeGtHZIBk0pKXD1ieWBtqYrlNBvD8PPKTuIRJdkYgg0doXEzgoin5v2jp0xN0sKbiIUTQ6Xa+/aK4JK69YiJi3ikAuQRc0eKhEBSJ8LjCimjxaxC0rYgQNaJpC2ppADRMsVRdqxypdbQw4j4QagE/OHSp9axDQhkzDnaOlSul4km4h3rrESJvS0J36ALnKRSLuD4ZiMTWTKXMy3ypJAfcxQEyjR61wnAGXIRJQrIUoSolqhVCo1Jq71A2jOcnH5FJqKtnk+Nw65aiiYhSFi4UCCPQxFLku+keocZ4CrEYdQmAZ0f+tbVFM246VOxDO8eWrSxaKxz1L3RUWmrRJJxGUEAesRJS5vDQIemNRkKhDYcqEhlHQkLCQAPjnhSI6AQkKIVo6EAgEKISFBgA6FaEhQYAOhY5xvCPAIcBHNCBQhMwgAVoUiEzR2eAYoEKPKGlcKFwCLWEnhJqB6iJpqElYZg527RQE3tD/wCoO0MVF8ymBLC+0D1isO/qld4Y52PtCYJDSmHJhGOx9jHBJ2PtCKJJgciFlCsR5VfpPtCjP+k+0AqFKaxyJdIaQr9J9oRJWND7QAF+CYNKp8gGoK0uOwIJHqzR6/gpPiSJi2dSs38Ee4MeQ8qqbEgqslExXqEKb5tHtfAAE4WQN0JvQmjksdbx5/Wy0pNGc1ewF4USfFHxMkFi10hvaPKOZJIGIUoDpWcwfve4Grx7Dy+knETAQw6ie7mj+keac5y1KmrowQspDWq5qWuWetWbSH08ryy+ETh+6kZVKaw/M0O8Aw0yo7zcgWamEEKpNY7LDGNMc0KYR4YFjw44ShDoWIEN8EQ7whCwsACCUNoXwBCiHCEA1MgQ4SU7CFhYAE8JOwhwlJ2EdCiADhLGwhwQNh7QkKDCAcANh7QrCGxPh8ItZ6Uk99Pe0ICNhCxoMJysMqFzV9KiAQipGle42g+rg0mQSQlJQpkg/mQbuCfvSMJZ4xdGUs0EY7C8HnTGKJS1A2ISW01tqIvzOUcQls6coNXd9/0vtHoPC8Uw8OmVsqFJNQS4y/8AapIPnBAAhJQXVkCcxIOdjmZRa56Ve0ebk/iE4TrT+3c6IVkhqh/fv2PN8FyjnCnmpSUtQg6/fzHlFrhfJyJyiCtSGAIJYg2B2aNTjOCLR1ykqWVkOlVwCH7OLesUmUhWYtkAyqTqKbfdo0+0SyJuEjinmyQlUkA53KctM4IJWQRcXs/kW7bQQ4XyJKmA5iQpBAUnNQ/mHdiCBBNckmWjwkklgUg/pq7HXSO4epSVJUlZyqfMG6nS/wA9PKM55ssoPS9wx9TWRauANxbkeUlJUlak5TUEEhs1a6MkivbvGfn8uLD5Opk5qXLFiAB2rVv59WzCdVKgUlISQA5BrmJpsRQ2IjMrRkKnSys5S/YUHnvE9L1eRpxlu0dXUz8OSdbM87n4dSSQR8JY+df4MRPHpErBoVJUJqQsAhQ0LsPv3jI8X5ZVLGdDqTsSnNU0ZIuGb5x6ePOpOnsRDLGa2ZBwCSFzCCzEBNe6gfolUeucvIzYWQol8qb1ba5s1R6R5zyHgQueASzZ12LkITlpWheYS9fhMa3g3HMMhM3CT1ZEoUoOotQkKo1g5jHrYuUfKKX3qJ5aFYfFJKlfG4JoxCj0t6xnOeuF/wDlKRLSR4yczVAUtAzdOhOXPS1N43PHeGIXJE6SQpkhiKugMcw9KvtADnrhxmows5JCUjMCpzZct0ENUuRlAFTnbWOXpsv8yLfun+RnCLi2vqeRKiBZi7xEDxFM99bvq/q8Ulx7R0FeYYaIfMERmLGcYSOjmhgWoWEeOCogQ4QsNBibC4ZcwshJUe3tfSEAwQ4QYwXKc6YUg5UBbsSdqNTV9IMJ/DOdrMQCaAVcvbWMZ58cHUmC33RkIWC2M5Xmy1KHScqigl6PUgeoB9oH4jh8xBIUk9JykiofzEaKSatCtEMLDM4hUqBtDGPhQIuyOCTVEAoKXr1Aj2DOfaNpy7yzICVJJPjirm4FwUpNCKsdbxz5uojijqYLd6fUzHC+XlLUnxBlchkqdJUHrU2p9Y9OwuBkeGlKUJUmyQMobRRZ9NdYB4zDzcMEPVFahNCTXL1UBZ23tA1OOMvOmU6Wu7soCymrlULR5+a+pScZfgYrM4ScZx2NHN5aAQAksC5ZRep6kZSLVYQF/rDIOWYgk5goB8xALEVJYt/MFuWeIoEzJNzEzspQsVdQGUpUAOki7ihFaVg7jMCvEJQMqUTZM0HNdJTlNQ10qcApNq6iOZZJ45acu67l5MOKauH/AAxkjFrQvpUEpX8TJOUMbkaaH1ja8An+MhBClKW2VZZgCxUFaOkkafqjBcSQuRNXLUMpSt+xBYgjcEfTcR3BObzg5ueqk/mQ7O5/YOfSN8/T+NC4/T3McEpYp6T0nBomqQp8qZoXlKCS2XMLECvTUfbC+aOU8suZOl1/OpLGm6h9SOxgvjOIIAM2cUmWkomSVD4icrkd7+r9ot8MxUue09BPUnKQSQKFw6d3eu0eXFvG9cdv8fB2SqfllueY4KRMCiDMYZXAexFQzbh4jnS8oucwUDQ9rWvBHnbw5a5cxIVL8XN8VA6SxAH5d/IiMoeJm6SVH4aOSwrpp67x7WJeIlPueY8M9TSPUOUpoVKKgfhKlrFMpzBypVLBiR6xBzikoKZwCSghLDLUmtbWZoi/C2clUucWILpDKsUlIUCAfO8WOckrVJkzJiSlaFzWCCSgIKCEhdWegt8nIjzVBR6mvods05YfOZrD41KS63/uitAcr9tNaQ2fhwycpqBUXpTqozF3gMucpakplg5iT8IHSBV6ltr+ejRJ1ypqgkqmAgCWo/nSEJLvZnrVqN2j03i7M4oY5pa0FeCcvzps+fMlMhKfhKgMxd3Yv0km5/iNVM5PEwLWpDLYuqxUWD5dQzUO8XuV8XL/AKaUvPlyo60moKjckmv+4ty5qMypstalkiiApknvWMcnUZFKlsdLpvc8qnCdg5i5RmPLUAFIStYmShZMzKpyNah6A2vCYrmKZJTiMHN/vS0rUlKyoulSS6S9gHCVN2prGk584W81GLQUoWElMxKyKhlUYggkgqDRj5nFVZ0ywM0sICGP9qYUBYWEryhlJBBL0JcuWjvjJZYqTX7o0jwZ3EYNShmBcnS7tsdYGrQY1mASUzVLlJzylFSVJLEsCFFwk0oUkEG4hvMHLSRKRNw61TEMyioAKCh+VQTQUZt46dauizHrTETRKqI41GhkK0dDgHgGWBJhDK7RZCoK8v4dJmZ1pUpCKlgTXTsPWM3KlZD25LnLPJPjMue6UlylNipq3NA9aXPlWNFhpAwi2UGYEBQHSx7UZVG0184Iqx0uYEP8Q6ks6FJPuHofVvOKHGeKBROchjobtUO5+lw0ed4uSU9+O3+iZpSiLiJ8tK5eR/DUQotbM5BIHezaQZTjpBOZiVpdCSQz52Wkd30s1Y87n8Sl5QE5ukuCdHvfyieXxxJIHwpuaJNQGBFq2h5sGumvcMNwVGlnYhAxJCVkEdVQHVMcAVNukqhs3FBK5c2YgAdPiagKQVS3I2fKdKRmv695iCzgByQ7kO/UCb/zFvBcYInKKgUpUahiUXt2Z/t4vRWOvYz03kv3NbzFwSTlC5krL4ZFUXMskJsQwNQpqsR3gBKwEtOVkBJSjNWjqzJWkgg3yqq31glxPmbKgqStSkjKFCikpyBiQKvmNxYhMDcLOE6Wb5QsLNcqQlV0g6dOrUCYw6aM1CpFdQ/NaNJMAxEgFQSFhyyfQqyi6gUsdb9ozy8cKlFFCmU3AtmCjb4R794IcP4kkACSoHpLgiudaup1FghAdNiHIEJxvhyZjmWnKoE1YupqVcjNXWxYs8ZYoeHJxlxew8y8RRlHmty1wnnIlJl4hImBZJYpBWmlDkNFhxa/nAXmfEIKJJlCWVTEJ+AZU5regINB29qOMwih1uy0BJYhjTsfv96okTVMCwQlaR0tmKFJzhNPiYOwatRpG8cEIy1xCEtacZEXDseaEE1BLpJSRoCDcFw9I9D4TxE4yQmWqYtC0ZHUDWYkFnLauD67xgMNgvDX1EFKsxB0ramjDtBng3E1S5spZBACsiyKdKib7gF/J9IfU41NXHlcGcJVPT6MJ/iHilqwsqYZeQiZMSczWY5Sds2V48/nOb1UOi1GbM/f/Ub3mPinjScRLIdss6TWigmrs7KZlU1jE8Pl51KU7knZq6gU/wAQ+juOOmv0zacklqQZw2LniZLw81alICUmWPy2csPKna0HuXuYFYZcxRBMsXSCKAEZiBuHJbtAIYd5aJjsuXmCC7C7hjv9R7x01JlTARX83k+nnBKEcicWjlc3qU1ybTnWZLxmFmLl1OGGdJyuiYlaXUlPmkDqFR6xgJWPZQMtLIQoFCXITVICg1yAXY3OsXMXxLEplTJEuYUyCkrSKOQfiluS7OrXQQz+m+BQSAFBJJTZLgEikLp8fhR0vj0OjJmpJo2v4fzF/wBFiKDxQteUUSt8rJdLDKHzM8W+bV5JMpayfE8MpIDs5AdSnpQk+qj6Z/lriHg4qXmUckxPhu/SVpCikKAu4NDSzbwT5j4vLnJlJB/9pmJCVUIyvXKH1CvcUrHnzxyXUJ1s3YTkp42/Yx2H4mqWCkICgssX7lNmYvSlaH3g8cLhzKWmVKzFJK8ofLmKcpdz8LGoo/ygaeGB0i7PmNHIAow+7QdwWMRJmpSvKArNkJomp+FxZ0tWtTHZl7xMseao0i3g8WkS/CKSSPDlu1VMyUs1qD5Q7EdC0hU9MlLHKmrljUsKuXFLxCjhKijOqYXKmp8SGUQoih1ANrNarqjgmQFaSmYCr4x0qvYm/sW7RadmaUFerkqcwYiXiwiSMykh3mlK/iTQ5U0c6PVqwBl8izVqV/flJQCUuTMCilv0gDNtW7RssDjEImDLQihIUwCdKa6/7pBOfxyXk61AgqBBOjV1+6w5ZJQqMTeM0lsgbheD+BKSiSgTFJSAVZwlanJLqGUg1o1GtFCdIYkpkrMsuPDyKOYEkgKSAexBFQ5rBTG81SEpqUqIrpvald/eM9xb8Q5a6S0LfejEVLVO8RHxNRUZbGL544OiRif7YIQsZwCKpJJdJbUU94zCkQa49xhU9QzflfVRv2JYW0aAyxHqQulZqhjxMJdIjQa1icl4plIkEbbl/h+ITISZZSArqretS+1Ixoja8K4nLEuVlBXMSlmSVC7ODXKPPeObM5JeUykk1uW8Zh1sFTkAtUKSTmTsQSBmHltGaw+BnY6acnwpupmSB5C5arCNLxiepUmYFCWlQQogBbrqNhQ2iXlpQlYJJSKlJUVPUk1+/KM1KSjbW5C0rgqYfk7CoyeKtS3JBc5GI7B4tYn8PsLMSpUmapGzkLT5EUN9j/mjxGZh5GU4pK50yYM1FKSlAOgAIfzNaRdGEEpMqdIKlSlkDw1FylRDip+JJY3sWvClq5TDdGFx/D5kheSYkpUKh9RoRuIlwnGVoZy6QXYtf7+sbXnDhZm4QzVq/vSqpsxQ7qT3LEn0jIcu8vnErqcktJZSrndkjdh6RopxnFtlri2EBxuStPVLEsZWUkOQTuGNPJtYuf1uGmSky09LDM1XYB+p6OSS5qaRosOjD4SWyJaQdT8RJv1KIr9Hjz3iHEGxExUoBKJhqgWajgbBw8Z42pOktjOUdRuOGTkErzFKBlyJKSAqhzElrJ07uSRaL2E4sCqalbqHx5iXJOgQkWAFKEd948vViCpRUWDta1AAPpBvhuPSWRMVlZLJUNCCSHPt7RGTCm7Y1FxWxuZxlzZYTMQQSkhCQR4ihtUkJs7NfWB+P5cUEFUtYUkhIdnIKWypLWSOrqDtdhEkqagAkqzqQhOZQ+JSSaDbqLeQIi5hsdkW6eslxRR8MC2QMK2sxjC3/Tsl3JT07veTMvhsP4slKAokvci6UjI7vViPlAtfElygplBNcripDg9Qq2gHrrG+w+AQElSAArKemoQAoAuAo+hbYRlsbwYkLKm6TUUY1uB7aa6RvinGXwZt6Z7lCTxeYsy5U3Ilnl57KSkEhZuxoyfbUmBxW8+bmZNz0kFBJYJAy0H+YkOHIzJQHMsZwpw6RQl+zOGG7xyeGPNCVKHUApy7g3btWnrG6UY8HU6a9gxh54VLdWjDVrO5rX78orcX4mlVrJArbUOw1MV1oypKmJAuK/PYDesDmmKVmCSAjLmUkZslXJKQ7sAaHvCUFdnNDFe5blcYKZgc5paWUZb0rR/mPYQXm8TQGtlb8pYF3oxoWp7xl8ZKWhDAKSl1jqSUlQ6Xc0fQ5dHjhjcyWCgkHfMdOwqbWi3iT3LnitJF3FY0KlqSAVkMpJSxyMXJ7W+sX8Xx9cwSZjFfhkmoykkpIUH3u5F6XMAZWCUZzpcEk5QPjo3omj17HePQeTuVES5aZ+I6sxzS5a8qkJSGOZSVUUSTTQO/lnmePGrkaqKjEF8G4Li5qs1ZUoqczVAlO/QA5XdqU7iN3JwEmRI8K6lgg5j1Lc1Y0y0JoBrrFTHczS3NagqAUdMuh7duzeWX5h5sQVPLcqoxNg2w+7xwNzzPS1XwZOLi1KP4MH4/jk2RiFyyvMkE+SgRd2NbHz8oqJ5smigUANRRj57+sCMViDMUVKqomKuIwp9dI9CEFtfJVIIz+LKKswOXsCpu7OYjTiFr1PqafMtFPD4dRLEU7QZwWCIGdwAn8zO3/FA1XDdIG6LfDOAZy8xdL0NB/wBlCwrYOS4YVBjQTuVcPkYnKaD/AJfEzGtD8TgWII0eAK+KmU2ZTqFQHcIN0il8vxK/UopGjxWRzEfiPwpqkP8AEQAkOd2ZzepIrGLjKXA4W2BuLSEomrSgukE5S4LjSqSQfeBy7xbxM0rUVEuVEk9ydT3ipNFY748bmvqLLGptrCrex01hQ4Hp9YaA5hlGuxfCpahQBJ7fxC8NlLQ0tLOXdYYUpYmx09Ymx04yw+V4Eq5jT+lQOhBFDGLTa2IlFPZnofDsKgymlhLsys1y77dRJexgTw5QwqjJWHT1BC2opP6XNiLEdoGcN42nw+k5VLLKL1dVHvoHjS4LGJmLEtYdCUBNQnKVHdJvRveONRlFNyZEmrUUinjeDycQkZiBlBCTUTEh7fpWA71a/vL4YZMqXVKGpmoybD/tYxLiJEkKYJDlCizkAqT5FrQ/EGUZacvQLpCXoSHoQKWhOeyfoxVe3qiHiOOSJKkTEqlhijN0kJzBqMS+tRFfl/hXgJICgsHqSoDftu1NqQG42VLRlE10DcVNXuNIXA80+HLSAxoEvWwA9YvRUfL6lJSa3L/H+MJSkgqZWiCCD7EW9x3jCrUVKJMG+OcyJIT0pUSSTmALC3+ICmaDUBgbCN8UaXBSVDSIemYRDHhQY1aGGeG8wqljKwILOD7X8t41vC+JS5wDpFGQEgsyQUqUvYMddyN485BjW8n8EK0KmEkOWQKsQk9aqCrO1O8cubFFKyJUlZo52MEkEBRVcOxF9XJoPqO5ihhMUViaE9ZKgz7OB2a8Lx6UJctS1JrQMAwS5pm0L/v5wEwvGwFgo1PV5WjLHBbtHPPzLbcKTpaApYXKKZamZSfiJQWUl9i+pt5w/h8nLiUqZ5akeHLdiUjIlYf5hzWogbM4x1E9QLlYNx86MR9BEuFnjO4XmqCRQ5nNTQdP5R5Q6Zq4tR+hLJwYX48tz4bKBIANAaEsCbVpAzDcKSnOmZR28IozVUT8IYOXABY7Ug1hZwE2Yki9Woxo9h2P13gdMllJGYkygVBABcoLAWqDRw5+sW7sWBumkQzuGrzAFQSkhImBNGLF1FCbsDeFPCUrXkQsqPxJXoUuSqhclyTQDXtBAeOViYKBWYEZapGgBZjRg4GhpEeCSlEwhJAcJBIJBJBzEqL9WocEV+U6mvU1c5NP8heH8AANgAC7EJLgVox+TPBAc2FBEnqdLpoLEBvho/1iDHYxwCSU5VBnDOC1TmtTWpraBnHkJUc6WbcNTcFhZgfKCcPE3ZzY27qRoxwwYksuWAQ2WYgN5Z0UJHnW9dsTzHweZh5uWYggGqVaKA1BYezU9oK8F5qXJYK6ki1ft41szG4fGyjJVQK6gSXWlf6g/wA30MRFyxt3wXN00ktjy+VKJb7MWpMgG/8An6P8odxvhk7DLyLDA/AoDpWN0n9tIoJxSgN46EnJWjTQwiZ6E2/x3prXc12itieKVGWjWsSPJgAn0gZ47nb71iYJcd4tQrkFFIYpbw1SiYUpeOIjZJGhGoRAoVEWVRBMEUgJkmh9IrLvDUreFMNKij1heAcUr6QG4jyjLmlwMh7a+kaeZKDNa9fOElSDWr6Mbn7pHEptFUjzbF8qz5JKkdYGqbhtxEWC5mmSswUl8xc6GPTP6f32P7nXWK+K4PKmDqQDXQD9hTSNPEUtpIjSYWZzeTkIScye9CCGqPICKyOPzl9IJIJJZyTXvG3Tybhz+SvnFzCcvyZb5ZY84NUEuBaN7MrheCz1pzIdJ/SqoOtD/MCMRwfEIzAyydm2j1AS7erftEkuQD3iVlL0nkvCllBVmHVZjo30i3jsUFp6rjXWNvxXg0ha+qWFKp1JUym8wa+sB8bybLUOhS0+ZBDeV/nGiyJ7ioxclRKst3tvFgyzsY0EjkcividVw1GivjeAT5aSrxSQPvWK1JioDy5TkDUkD3pHqOGkJly0IS7IRlpmS4Id3JCSdfWPPOFY/M+cpzIYuWD1+r0pvG1w+ME1ASFEuXKcuZTbAAKLd2jl6lXSZnO/RX8gzjaCuUUoclRS4cEUuc1rAawC/wDipqQ4T7Fz9+Ua3EcvYsEql4bpAoCpIO7AKYl7s0ZTiHMU2WsoXLKFC4UCD7GKwpONJ2NJNcUVlzFAjtf6Rak47KSoUNdN/TtFCbzFn+JIP197xXTxJOxHzjXw2DiaDD8SDFRPUqn0Fvf6RIZ5V0vTs7hwTYFr+kZ0YxBN4so4mBZQ/e0TKL7ERi48BuZjs6QhJqlq6vu48yYevFvV/NtXLOaXYN83gAMeM2bON+0Kri6B9+n8waLVUTod2F5+PCpdSlxYAEdyD7j5QCnY8gnKaHT7vp7QyRPQtbALUS9EpcxoOF8E8VQySDrVZoOxFbC0Uo6eTSOMC4TDTBdNDVjf20gjhcQpBDEsC7AtG8TyP09S2VsEhn2q8LI5CDPNmFv+KUg/MGM5SjI10EvDOJy58nwyAtJDKSoCgNHL2OzejxkuaOQ1yAqbK6pV8p+NIPyUPn2jU4Dh6cAvMoGZLUWSugMp6AKAoX/Wz6RoMXOlzpKkq6kqBBH1DaRx65YpeXgxpw5PAMRINx6w2RiI9Vm8o4P9KxuyiW8yX+cAeN/hygpK8LNBUPyKo4bRQLfzHoxyxlyauJklVteI8sNVLXLXlmApIpXtFmYne8XwSV1piCYGiyqK80PFIZUArD0prXWGkMYlVURoxnrI4ul2dyNG92MEJaswDAj2qD3gNNwAbPLLgsWUH+bVES4bFGoFNaHQdiI8+r4LC0xLjprW8dK+E76PrFYYoAXzfJq0cWiwnrbehttt39YQDpfa/wAodNcG38QqTp3uASLkHyhQsh9Ro+msIBCGD23ekU5kwuQk0Z317xPPlhQGcPtakUp2HyUBYGvZv2gQxomAPr277s7Q+hD1r6fOFQkbU7f4ibx0gF7D1F94YFYSSBdiTQECrV1P3WB2K4SqcSFE5BoCBmNXPTYefeDyRmAIokijv9d4lThi4Bubf4G0LVQzH4bk1IU6JYmkPSYSlIY6kEH6xouGjGSkK8KXh0AmwUXPrlr6xcTiESgXLHMQcxs12H0h0zmaRLQFqVQkihCiLsGFdG7awSevlWTpRUxOJ4gkZvDRMANUIX1HX8wD+UVuIcZRPAlYjClQzrSSpBZD/CUqIBSMzdVPiMF8LzZIWQlJclyK38h7+0FFLStLoUDv+484lNR2qg0IwmO/DaQqstS0eXUPZX8xmuNfh/PlAql/3k9gyx/9av6R7CMC4a332ijPk5Sxi455IelHgRG8JHsvEuVJE85lyxm1I6VHzIv6wOlcgYZOi1K0BIb6W9Y6ftEaJ0M85wPBps34EmNRgPw/DAzVEk/lTT5mNlh8IhAASkAaNBBGEo5AFr/6eMpZ2+B6aBfD+X0SqS0ZezOT5mCh/wDH8IAA5lhJ3D7H33iXEzEJTRTaZgw9ATTtAv8A+XJUyhRwQVClP0l2cuziMbb3KNGFF2rfzD2YaxJj5wKQ6g4Isa0v5GM6DNWvMtWVL0SCXNKE0cGpp5+URYvFZbgXYAGo7ga3NIWkLCU/iomJWlNRVKgQ7jVx3GneMpheOKwpXJmKLBSTLzB3SVNV6uASIN4TCa5MrV7PeuW5+3gTxzgycQQolWYPmIqEhqUNW13ilGL2ZDCkjiqFoUQQRmIAqxZRIJP+NBtEc/iptlIJsRUDYULjzirwThvhSAlWQ1cF6q8x5aGLS5hSelZS7gAs/kKMNT3aKpLZAUeIcOTPCc6XIqVUcNpS+8YXiSfDm+GRSjK1U+p9dI9CRgilyoqD/wD6zEMwAFR6axl+eMIOlYB6CxJ1c3941g96EAJiYhmy3i5IleIl7ABydALQ2aKdNB8z97RpYqBc3DAF1Fuwqr209YsYbh61DYaPeEkyQuYBo8G0UicuRxWxEpVwHsDxESwQQWNRVyPMaQmfMVE9LbFjuHraKAxGVdTto4+dogxXEkghg++YONrbfxE6exrYbTiSkl9mBB+94IycehQBLpUkb/Ml6xnxxNKUsAA4BISlr9/eLmHxLpAYOpqWq+pq4+cS4hZoUcS2qk0sWGtxeEXiqsLnb+QdoFyklI77aHS5J+kOlYgvmOlKC3ltGekdhjCTSTUvYOCHA3P3pE2JwYzA7nXXz9vaBSMc1QH3olwb3F4lmLK2PqCf2hUBylMVByAXZgL1ZwTZx84F8S8RUgpS753ykNV6D2INd7QSlJuB8W8D+K4xYBUDmyuwZu5dzUChilyP0BSea5qUUASczrDdJcGqToCSItL5mXMQXV0kFPQ2p1eo10jOcdmgnxEOEzHLbEvmA7ONte0DcHjTLO417j1esa6E1YrDmJ43MUsZnVlYAiygLBYe40Li0EJuOlTsOoJPhqNwpKepTUynQj6HWKUviSsoUmQAkhwcwr+V7vcEftD5MySo1cLFS6UkMTQhrfV2gr2FZS4dw5bFXV0sQQQDXvp/mLWOx0xLTHV0s6FAgeZY1fvtD8TLSE/2sy70JytmuUl2Gh08orJxiFIJdwkF3+Im5AZxD53ANcM/EeYlPUKCwJr5PQQRnfiGJjBAQncqLltgDq/0jzmcozVUASLAaf77wUwHKcyYMzjKBmU2gdte8J4ocsepnoI5mSAFTAyS1U1udjF3h3E5WILy1Zgn0NbEj37R5/huXFLmCWiY6TWzAJFyd9o0szicvAyvDliguS5UpZ1NP3a0YSiuFyWmGsdjEy6mp0FTT+PLaB0vjk01JTl0IYuN3s/Z4yU/is+dOADJBq4LK3cqFTaC6kLCAyurerAmzio2sDeHorkTZPjsUueoIlhJVu5oDqNT7Uh/DAuXLIW+ZLhOUOAXoRmNTe1LxFgeHKSHUpRUrqYLISwrT2F69osysbJKSQASWB+IA7Adxq+94r2RJcMlaRRWcNVQy5yVGhIGrbbx3C0MVZksxJs5LUctpRhux84RaZa6yywQ4KSCA9Hb13OjxaTw4JScimTlDuHFA+ofX7tEgWgpKmtXUBNQNG94HKwoqElkudtNLW7vEilpCbuXypoakaGzWvFYLKmzJD3T2Tb3+/MSBshTMNS4SKijEK3vo9vrFY4j9am6elgQEjQsKh6G+20S4pswSjVyonRKbpAG9B66xaOHzklyl22NyBb93pFolg/+nXMOYKUQGYhhm7kNQfSK/FcN4spUtRYCodnPc9u/1gpLTkSV0sSQpns4AKdGB/eA/FuKnLlp1aDu+p8yd6xS5AAKUEyxLQWSGJOq1bnYbDTziFaRDpwqR3hoX1B7RqDLnBOX1LeYzARJPmoD1EbLBhCcGSnVLx5VjVf3FA7mMZY3ke74Oet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pic>
        <p:nvPicPr>
          <p:cNvPr id="39950" name="Picture 14" descr="http://www.biolib.cz/IMG/GAL/12058.jpg"/>
          <p:cNvPicPr>
            <a:picLocks noChangeAspect="1" noChangeArrowheads="1"/>
          </p:cNvPicPr>
          <p:nvPr/>
        </p:nvPicPr>
        <p:blipFill>
          <a:blip r:embed="rId4" cstate="print"/>
          <a:srcRect/>
          <a:stretch>
            <a:fillRect/>
          </a:stretch>
        </p:blipFill>
        <p:spPr bwMode="auto">
          <a:xfrm>
            <a:off x="1816024" y="3981531"/>
            <a:ext cx="3583345" cy="235353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51384" y="764704"/>
            <a:ext cx="10945216" cy="1323439"/>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 Hareketli gözleriyle avını çok iyi gözleyebilir. Tek başına diğerinden bağımsız hareket edebilen gözleri konik bir kas yapısının içindedir ve böylece 180 derecelik  bir açıyla öne, arkaya ya da tam aşağıya bakacak şekilde dönebilir. Bukalemun böylece çevredeki böceklerden bir gözünü ayırmazken, diğeriyle de sürekli olarak gelebilecek tehlikeleri kollayarak kendini korur.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3212976"/>
            <a:ext cx="4324362" cy="30963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11425" y="332657"/>
            <a:ext cx="8136903" cy="1631216"/>
          </a:xfrm>
          <a:prstGeom prst="rect">
            <a:avLst/>
          </a:prstGeom>
          <a:solidFill>
            <a:schemeClr val="bg1"/>
          </a:solidFill>
        </p:spPr>
        <p:txBody>
          <a:bodyPr wrap="square">
            <a:spAutoFit/>
          </a:bodyPr>
          <a:lstStyle/>
          <a:p>
            <a:r>
              <a:rPr lang="tr-TR" sz="2000" dirty="0">
                <a:latin typeface="Calibri" panose="020F0502020204030204" pitchFamily="34" charset="0"/>
                <a:cs typeface="Calibri" panose="020F0502020204030204" pitchFamily="34" charset="0"/>
              </a:rPr>
              <a:t>Suda ve karada yaşarlar, toprak içersine de gömülebilirler. </a:t>
            </a:r>
          </a:p>
          <a:p>
            <a:r>
              <a:rPr lang="tr-TR" sz="2000" dirty="0">
                <a:latin typeface="Calibri" panose="020F0502020204030204" pitchFamily="34" charset="0"/>
                <a:cs typeface="Calibri" panose="020F0502020204030204" pitchFamily="34" charset="0"/>
              </a:rPr>
              <a:t> Gece aktiftir. Besinini böcekler, yumuşakçalar, bazen kuş yumurta ve yavruları teşkil eder.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 Göz bebekleri dikeydir. </a:t>
            </a:r>
          </a:p>
        </p:txBody>
      </p:sp>
      <p:pic>
        <p:nvPicPr>
          <p:cNvPr id="58370" name="Picture 2" descr="http://t2.gstatic.com/images?q=tbn:ANd9GcTL8ZhqM7vHX_mMkTU2PJcMPCjbYT3PntxY05mMM8eJ_6V1fFJ_RLA1E3dxDg"/>
          <p:cNvPicPr>
            <a:picLocks noChangeAspect="1" noChangeArrowheads="1"/>
          </p:cNvPicPr>
          <p:nvPr/>
        </p:nvPicPr>
        <p:blipFill>
          <a:blip r:embed="rId3" cstate="print"/>
          <a:srcRect/>
          <a:stretch>
            <a:fillRect/>
          </a:stretch>
        </p:blipFill>
        <p:spPr bwMode="auto">
          <a:xfrm>
            <a:off x="5159896" y="2924944"/>
            <a:ext cx="3288681" cy="2168707"/>
          </a:xfrm>
          <a:prstGeom prst="rect">
            <a:avLst/>
          </a:prstGeom>
          <a:solidFill>
            <a:schemeClr val="bg1"/>
          </a:solidFill>
        </p:spPr>
      </p:pic>
      <p:pic>
        <p:nvPicPr>
          <p:cNvPr id="5" name="Picture 5" descr="http://1.bp.blogspot.com/-nUDl4XMuuTw/TwhjqYQdQKI/AAAAAAAAAIk/GGWW5RiPtZs/s320/SPHENODON+3.jpg"/>
          <p:cNvPicPr>
            <a:picLocks noChangeAspect="1" noChangeArrowheads="1"/>
          </p:cNvPicPr>
          <p:nvPr/>
        </p:nvPicPr>
        <p:blipFill>
          <a:blip r:embed="rId4" cstate="print"/>
          <a:srcRect/>
          <a:stretch>
            <a:fillRect/>
          </a:stretch>
        </p:blipFill>
        <p:spPr bwMode="auto">
          <a:xfrm>
            <a:off x="1055440" y="2924944"/>
            <a:ext cx="3270250" cy="2125664"/>
          </a:xfrm>
          <a:prstGeom prst="rect">
            <a:avLst/>
          </a:prstGeom>
          <a:solidFill>
            <a:schemeClr val="bg1"/>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332656"/>
            <a:ext cx="11305256" cy="1938992"/>
          </a:xfrm>
          <a:prstGeom prst="rect">
            <a:avLst/>
          </a:prstGeom>
        </p:spPr>
        <p:txBody>
          <a:bodyPr wrap="square">
            <a:spAutoFit/>
          </a:bodyPr>
          <a:lstStyle/>
          <a:p>
            <a:r>
              <a:rPr lang="tr-TR" sz="2000" b="1" dirty="0">
                <a:latin typeface="Calibri" panose="020F0502020204030204" pitchFamily="34" charset="0"/>
                <a:cs typeface="Calibri" panose="020F0502020204030204" pitchFamily="34" charset="0"/>
              </a:rPr>
              <a:t>Familya: </a:t>
            </a:r>
            <a:r>
              <a:rPr lang="tr-TR" sz="2000" b="1" dirty="0" err="1">
                <a:latin typeface="Calibri" panose="020F0502020204030204" pitchFamily="34" charset="0"/>
                <a:cs typeface="Calibri" panose="020F0502020204030204" pitchFamily="34" charset="0"/>
              </a:rPr>
              <a:t>Gekkonidae</a:t>
            </a:r>
            <a:r>
              <a:rPr lang="tr-TR" sz="2000" b="1" dirty="0">
                <a:latin typeface="Calibri" panose="020F0502020204030204" pitchFamily="34" charset="0"/>
                <a:cs typeface="Calibri" panose="020F0502020204030204" pitchFamily="34" charset="0"/>
              </a:rPr>
              <a:t>/</a:t>
            </a:r>
            <a:r>
              <a:rPr lang="tr-TR" sz="2000" b="1" dirty="0" err="1">
                <a:latin typeface="Calibri" panose="020F0502020204030204" pitchFamily="34" charset="0"/>
                <a:cs typeface="Calibri" panose="020F0502020204030204" pitchFamily="34" charset="0"/>
              </a:rPr>
              <a:t>Eublepharidae</a:t>
            </a:r>
            <a:r>
              <a:rPr lang="tr-TR" sz="2000" b="1" dirty="0">
                <a:latin typeface="Calibri" panose="020F0502020204030204" pitchFamily="34" charset="0"/>
                <a:cs typeface="Calibri" panose="020F0502020204030204" pitchFamily="34" charset="0"/>
              </a:rPr>
              <a:t> ( Ev kelerleri, adi </a:t>
            </a:r>
            <a:r>
              <a:rPr lang="tr-TR" sz="2000" b="1" dirty="0" err="1">
                <a:latin typeface="Calibri" panose="020F0502020204030204" pitchFamily="34" charset="0"/>
                <a:cs typeface="Calibri" panose="020F0502020204030204" pitchFamily="34" charset="0"/>
              </a:rPr>
              <a:t>gekkolar</a:t>
            </a:r>
            <a:r>
              <a:rPr lang="tr-TR" sz="2000" b="1" dirty="0">
                <a:latin typeface="Calibri" panose="020F0502020204030204" pitchFamily="34" charset="0"/>
                <a:cs typeface="Calibri" panose="020F0502020204030204" pitchFamily="34" charset="0"/>
              </a:rPr>
              <a:t>)</a:t>
            </a:r>
          </a:p>
          <a:p>
            <a:r>
              <a:rPr lang="tr-TR" sz="2000" b="1" dirty="0" err="1">
                <a:latin typeface="Calibri" panose="020F0502020204030204" pitchFamily="34" charset="0"/>
                <a:cs typeface="Calibri" panose="020F0502020204030204" pitchFamily="34" charset="0"/>
              </a:rPr>
              <a:t>Gekogiller</a:t>
            </a:r>
            <a:r>
              <a:rPr lang="tr-TR" sz="2000" dirty="0">
                <a:latin typeface="Calibri" panose="020F0502020204030204" pitchFamily="34" charset="0"/>
                <a:cs typeface="Calibri" panose="020F0502020204030204" pitchFamily="34" charset="0"/>
              </a:rPr>
              <a:t> ya da </a:t>
            </a:r>
            <a:r>
              <a:rPr lang="tr-TR" sz="2000" b="1" dirty="0">
                <a:latin typeface="Calibri" panose="020F0502020204030204" pitchFamily="34" charset="0"/>
                <a:cs typeface="Calibri" panose="020F0502020204030204" pitchFamily="34" charset="0"/>
              </a:rPr>
              <a:t>ev kelerleri</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Gekkonidae</a:t>
            </a:r>
            <a:r>
              <a:rPr lang="tr-TR" sz="2000" dirty="0">
                <a:latin typeface="Calibri" panose="020F0502020204030204" pitchFamily="34" charset="0"/>
                <a:cs typeface="Calibri" panose="020F0502020204030204" pitchFamily="34" charset="0"/>
              </a:rPr>
              <a:t>), boyları 1,5 cm ilâ 60 cm arasında değişse de genellikle ufak (15 cm den küçük) sürüngenlerdir. Akdeniz ülkelerinde </a:t>
            </a:r>
            <a:r>
              <a:rPr lang="tr-TR" sz="2000" dirty="0" err="1">
                <a:latin typeface="Calibri" panose="020F0502020204030204" pitchFamily="34" charset="0"/>
                <a:cs typeface="Calibri" panose="020F0502020204030204" pitchFamily="34" charset="0"/>
              </a:rPr>
              <a:t>Hemidactylus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turcicus</a:t>
            </a:r>
            <a:r>
              <a:rPr lang="tr-TR" sz="2000" dirty="0">
                <a:latin typeface="Calibri" panose="020F0502020204030204" pitchFamily="34" charset="0"/>
                <a:cs typeface="Calibri" panose="020F0502020204030204" pitchFamily="34" charset="0"/>
              </a:rPr>
              <a:t> türü evlerde en sık görülen </a:t>
            </a:r>
            <a:r>
              <a:rPr lang="tr-TR" sz="2000" dirty="0" err="1">
                <a:latin typeface="Calibri" panose="020F0502020204030204" pitchFamily="34" charset="0"/>
                <a:cs typeface="Calibri" panose="020F0502020204030204" pitchFamily="34" charset="0"/>
              </a:rPr>
              <a:t>geko</a:t>
            </a:r>
            <a:r>
              <a:rPr lang="tr-TR" sz="2000" dirty="0">
                <a:latin typeface="Calibri" panose="020F0502020204030204" pitchFamily="34" charset="0"/>
                <a:cs typeface="Calibri" panose="020F0502020204030204" pitchFamily="34" charset="0"/>
              </a:rPr>
              <a:t> türüdür özelleşmiş </a:t>
            </a:r>
            <a:r>
              <a:rPr lang="tr-TR" sz="2000" dirty="0" err="1">
                <a:latin typeface="Calibri" panose="020F0502020204030204" pitchFamily="34" charset="0"/>
                <a:cs typeface="Calibri" panose="020F0502020204030204" pitchFamily="34" charset="0"/>
              </a:rPr>
              <a:t>parmakaltı</a:t>
            </a:r>
            <a:r>
              <a:rPr lang="tr-TR" sz="2000" dirty="0">
                <a:latin typeface="Calibri" panose="020F0502020204030204" pitchFamily="34" charset="0"/>
                <a:cs typeface="Calibri" panose="020F0502020204030204" pitchFamily="34" charset="0"/>
              </a:rPr>
              <a:t> yapılarıyla ve çoğunlukla yapışmaya uygun şekilde genişlemiş parmaklarıyla, tırmanıcı ve gece aktif kertenkelelerdir. Çoğunda göz bebeği dikey olup, göz kapakları bulunmaz. Gözler sadece gözün önünde birleşen hareketsiz saydam göz kapakları ile korunur. </a:t>
            </a:r>
          </a:p>
        </p:txBody>
      </p:sp>
      <p:sp>
        <p:nvSpPr>
          <p:cNvPr id="4" name="3 Dikdörtgen"/>
          <p:cNvSpPr/>
          <p:nvPr/>
        </p:nvSpPr>
        <p:spPr>
          <a:xfrm>
            <a:off x="479376" y="4869160"/>
            <a:ext cx="11161240" cy="1323439"/>
          </a:xfrm>
          <a:prstGeom prst="rect">
            <a:avLst/>
          </a:prstGeom>
        </p:spPr>
        <p:txBody>
          <a:bodyPr wrap="square">
            <a:spAutoFit/>
          </a:bodyPr>
          <a:lstStyle/>
          <a:p>
            <a:r>
              <a:rPr lang="tr-TR" sz="2000" dirty="0" err="1">
                <a:latin typeface="Calibri" panose="020F0502020204030204" pitchFamily="34" charset="0"/>
                <a:cs typeface="Calibri" panose="020F0502020204030204" pitchFamily="34" charset="0"/>
              </a:rPr>
              <a:t>Ovipardırlar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Kalsifiye</a:t>
            </a:r>
            <a:r>
              <a:rPr lang="tr-TR" sz="2000" dirty="0">
                <a:latin typeface="Calibri" panose="020F0502020204030204" pitchFamily="34" charset="0"/>
                <a:cs typeface="Calibri" panose="020F0502020204030204" pitchFamily="34" charset="0"/>
              </a:rPr>
              <a:t> olmuş sert kabuklu, beyazımsı yumurtalar oluştururlar. Deri , ince ve yumuşak olup, kuyrukları çok çabuk kopar ve </a:t>
            </a:r>
            <a:r>
              <a:rPr lang="tr-TR" sz="2000" dirty="0" err="1">
                <a:latin typeface="Calibri" panose="020F0502020204030204" pitchFamily="34" charset="0"/>
                <a:cs typeface="Calibri" panose="020F0502020204030204" pitchFamily="34" charset="0"/>
              </a:rPr>
              <a:t>rejenere</a:t>
            </a:r>
            <a:r>
              <a:rPr lang="tr-TR" sz="2000" dirty="0">
                <a:latin typeface="Calibri" panose="020F0502020204030204" pitchFamily="34" charset="0"/>
                <a:cs typeface="Calibri" panose="020F0502020204030204" pitchFamily="34" charset="0"/>
              </a:rPr>
              <a:t> edilir. Kolaylıkla renk değiştirirler. Ağaç ve çalılar üzerinde, kayalık, taşlık ve kumluk yerlerde, hatta evlerde duvar veya tavanda yaşayan türleri de bilinir, cam üzerinde bile yürüyebilirler. Bazıları ses çıkarabilir. Özellikle sıcak bölgelerde olmak üzere bütün dünyaya yayılmışlardır.</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2563495"/>
            <a:ext cx="3122712" cy="2063874"/>
          </a:xfrm>
          <a:prstGeom prst="rect">
            <a:avLst/>
          </a:prstGeom>
        </p:spPr>
      </p:pic>
      <p:pic>
        <p:nvPicPr>
          <p:cNvPr id="5" name="Resim 4"/>
          <p:cNvPicPr>
            <a:picLocks noChangeAspect="1"/>
          </p:cNvPicPr>
          <p:nvPr/>
        </p:nvPicPr>
        <p:blipFill>
          <a:blip r:embed="rId4" cstate="print"/>
          <a:stretch>
            <a:fillRect/>
          </a:stretch>
        </p:blipFill>
        <p:spPr>
          <a:xfrm>
            <a:off x="6528048" y="2349463"/>
            <a:ext cx="2180729" cy="239880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79376" y="332657"/>
            <a:ext cx="11161240" cy="3170099"/>
          </a:xfrm>
          <a:prstGeom prst="rect">
            <a:avLst/>
          </a:prstGeom>
        </p:spPr>
        <p:txBody>
          <a:bodyPr wrap="square">
            <a:spAutoFit/>
          </a:bodyPr>
          <a:lstStyle/>
          <a:p>
            <a:r>
              <a:rPr lang="tr-TR" sz="2000" b="1" dirty="0">
                <a:latin typeface="Calibri" panose="020F0502020204030204" pitchFamily="34" charset="0"/>
                <a:cs typeface="Calibri" panose="020F0502020204030204" pitchFamily="34" charset="0"/>
              </a:rPr>
              <a:t>Familya: </a:t>
            </a:r>
            <a:r>
              <a:rPr lang="tr-TR" sz="2000" b="1" dirty="0" err="1">
                <a:latin typeface="Calibri" panose="020F0502020204030204" pitchFamily="34" charset="0"/>
                <a:cs typeface="Calibri" panose="020F0502020204030204" pitchFamily="34" charset="0"/>
              </a:rPr>
              <a:t>Varanidae</a:t>
            </a:r>
            <a:r>
              <a:rPr lang="tr-TR" sz="2000" b="1" dirty="0">
                <a:latin typeface="Calibri" panose="020F0502020204030204" pitchFamily="34" charset="0"/>
                <a:cs typeface="Calibri" panose="020F0502020204030204" pitchFamily="34" charset="0"/>
              </a:rPr>
              <a:t> Dev kertenkeleler</a:t>
            </a:r>
          </a:p>
          <a:p>
            <a:endParaRPr lang="tr-TR" sz="2000" dirty="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Oldukça </a:t>
            </a:r>
            <a:r>
              <a:rPr lang="tr-TR" sz="2000" dirty="0">
                <a:latin typeface="Calibri" panose="020F0502020204030204" pitchFamily="34" charset="0"/>
                <a:cs typeface="Calibri" panose="020F0502020204030204" pitchFamily="34" charset="0"/>
              </a:rPr>
              <a:t>iri yapılı kertenkelelerdir. örn. </a:t>
            </a:r>
            <a:r>
              <a:rPr lang="tr-TR" sz="2000" dirty="0" err="1">
                <a:latin typeface="Calibri" panose="020F0502020204030204" pitchFamily="34" charset="0"/>
                <a:cs typeface="Calibri" panose="020F0502020204030204" pitchFamily="34" charset="0"/>
              </a:rPr>
              <a:t>Komodo</a:t>
            </a:r>
            <a:r>
              <a:rPr lang="tr-TR" sz="2000" dirty="0">
                <a:latin typeface="Calibri" panose="020F0502020204030204" pitchFamily="34" charset="0"/>
                <a:cs typeface="Calibri" panose="020F0502020204030204" pitchFamily="34" charset="0"/>
              </a:rPr>
              <a:t> Adası'nda yaşayan  </a:t>
            </a:r>
            <a:r>
              <a:rPr lang="tr-TR" sz="2000" dirty="0" err="1">
                <a:latin typeface="Calibri" panose="020F0502020204030204" pitchFamily="34" charset="0"/>
                <a:cs typeface="Calibri" panose="020F0502020204030204" pitchFamily="34" charset="0"/>
              </a:rPr>
              <a:t>Komodo</a:t>
            </a:r>
            <a:r>
              <a:rPr lang="tr-TR" sz="2000" dirty="0">
                <a:latin typeface="Calibri" panose="020F0502020204030204" pitchFamily="34" charset="0"/>
                <a:cs typeface="Calibri" panose="020F0502020204030204" pitchFamily="34" charset="0"/>
              </a:rPr>
              <a:t> ejderinin (</a:t>
            </a:r>
            <a:r>
              <a:rPr lang="tr-TR" sz="2000" i="1" dirty="0" err="1">
                <a:latin typeface="Calibri" panose="020F0502020204030204" pitchFamily="34" charset="0"/>
                <a:cs typeface="Calibri" panose="020F0502020204030204" pitchFamily="34" charset="0"/>
              </a:rPr>
              <a:t>Varanus</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komodoensis</a:t>
            </a:r>
            <a:r>
              <a:rPr lang="tr-TR" sz="2000" i="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boyu 3 metredir. Kulak açıklığı belirgindir. Gözkapakları çok iyi gelişmiştir. İnce ve uzun olan dil, ön kısımda belirgin şekilde çatallıdır. Dişler büyük, sivri ve geriye kıvrıktır. Boyun omurları, diğer kertenkele gruplarından daha fazladır. Bu nedenle boyun bölgesi uzundur. Güçlü üyeleri vardır ve hareket kabiliyetleri iyi gelişmiştir. Çok iyi koşucudurlar. Monitör kertenkeleleri olarak da bilinirler. </a:t>
            </a:r>
            <a:r>
              <a:rPr lang="tr-TR" sz="2000" dirty="0" err="1">
                <a:latin typeface="Calibri" panose="020F0502020204030204" pitchFamily="34" charset="0"/>
                <a:cs typeface="Calibri" panose="020F0502020204030204" pitchFamily="34" charset="0"/>
              </a:rPr>
              <a:t>Autotomy</a:t>
            </a:r>
            <a:r>
              <a:rPr lang="tr-TR" sz="2000" dirty="0">
                <a:latin typeface="Calibri" panose="020F0502020204030204" pitchFamily="34" charset="0"/>
                <a:cs typeface="Calibri" panose="020F0502020204030204" pitchFamily="34" charset="0"/>
              </a:rPr>
              <a:t> görülmez.</a:t>
            </a:r>
          </a:p>
          <a:p>
            <a:r>
              <a:rPr lang="tr-TR" sz="2000" dirty="0">
                <a:latin typeface="Calibri" panose="020F0502020204030204" pitchFamily="34" charset="0"/>
                <a:cs typeface="Calibri" panose="020F0502020204030204" pitchFamily="34" charset="0"/>
              </a:rPr>
              <a:t>Yun. </a:t>
            </a:r>
            <a:r>
              <a:rPr lang="tr-TR" sz="2000" b="1" dirty="0" err="1">
                <a:latin typeface="Calibri" panose="020F0502020204030204" pitchFamily="34" charset="0"/>
                <a:cs typeface="Calibri" panose="020F0502020204030204" pitchFamily="34" charset="0"/>
              </a:rPr>
              <a:t>autos</a:t>
            </a:r>
            <a:r>
              <a:rPr lang="tr-TR" sz="2000" dirty="0">
                <a:latin typeface="Calibri" panose="020F0502020204030204" pitchFamily="34" charset="0"/>
                <a:cs typeface="Calibri" panose="020F0502020204030204" pitchFamily="34" charset="0"/>
              </a:rPr>
              <a:t>: kendi; </a:t>
            </a:r>
            <a:r>
              <a:rPr lang="tr-TR" sz="2000" b="1" dirty="0" err="1">
                <a:latin typeface="Calibri" panose="020F0502020204030204" pitchFamily="34" charset="0"/>
                <a:cs typeface="Calibri" panose="020F0502020204030204" pitchFamily="34" charset="0"/>
              </a:rPr>
              <a:t>tome</a:t>
            </a:r>
            <a:r>
              <a:rPr lang="tr-TR" sz="2000" b="1" dirty="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 kesmek  Çoğu  kertenkele  türlerinde olduğu gibi organizmanın bacak, kuyruk gibi bir parçasının atılması.</a:t>
            </a:r>
            <a:endParaRPr lang="tr-TR" sz="2000" i="1" dirty="0">
              <a:latin typeface="Calibri" panose="020F0502020204030204" pitchFamily="34" charset="0"/>
              <a:cs typeface="Calibri" panose="020F0502020204030204" pitchFamily="34" charset="0"/>
            </a:endParaRPr>
          </a:p>
        </p:txBody>
      </p:sp>
      <p:pic>
        <p:nvPicPr>
          <p:cNvPr id="44034" name="Picture 2" descr="http://www.biltek.tubitak.gov.tr/bilgipaket/canlilar/img/varanus_komodoensis.jpg"/>
          <p:cNvPicPr>
            <a:picLocks noChangeAspect="1" noChangeArrowheads="1"/>
          </p:cNvPicPr>
          <p:nvPr/>
        </p:nvPicPr>
        <p:blipFill>
          <a:blip r:embed="rId3" cstate="print"/>
          <a:srcRect/>
          <a:stretch>
            <a:fillRect/>
          </a:stretch>
        </p:blipFill>
        <p:spPr bwMode="auto">
          <a:xfrm>
            <a:off x="767408" y="3993009"/>
            <a:ext cx="5045290" cy="2289275"/>
          </a:xfrm>
          <a:prstGeom prst="rect">
            <a:avLst/>
          </a:prstGeom>
          <a:noFill/>
        </p:spPr>
      </p:pic>
      <p:pic>
        <p:nvPicPr>
          <p:cNvPr id="4" name="Resim 3"/>
          <p:cNvPicPr>
            <a:picLocks noChangeAspect="1"/>
          </p:cNvPicPr>
          <p:nvPr/>
        </p:nvPicPr>
        <p:blipFill>
          <a:blip r:embed="rId4" cstate="print"/>
          <a:stretch>
            <a:fillRect/>
          </a:stretch>
        </p:blipFill>
        <p:spPr>
          <a:xfrm>
            <a:off x="6600056" y="3458542"/>
            <a:ext cx="4392488" cy="28237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79376" y="332657"/>
            <a:ext cx="11377264" cy="2246769"/>
          </a:xfrm>
          <a:prstGeom prst="rect">
            <a:avLst/>
          </a:prstGeom>
        </p:spPr>
        <p:txBody>
          <a:bodyPr wrap="square">
            <a:spAutoFit/>
          </a:bodyPr>
          <a:lstStyle/>
          <a:p>
            <a:r>
              <a:rPr lang="tr-TR" sz="2000" b="1" dirty="0">
                <a:latin typeface="Calibri" panose="020F0502020204030204" pitchFamily="34" charset="0"/>
                <a:cs typeface="Calibri" panose="020F0502020204030204" pitchFamily="34" charset="0"/>
              </a:rPr>
              <a:t>Familya: </a:t>
            </a:r>
            <a:r>
              <a:rPr lang="tr-TR" sz="2000" b="1" dirty="0" err="1">
                <a:latin typeface="Calibri" panose="020F0502020204030204" pitchFamily="34" charset="0"/>
                <a:cs typeface="Calibri" panose="020F0502020204030204" pitchFamily="34" charset="0"/>
              </a:rPr>
              <a:t>Scincidae</a:t>
            </a:r>
            <a:r>
              <a:rPr lang="tr-TR" sz="2000" b="1" dirty="0">
                <a:latin typeface="Calibri" panose="020F0502020204030204" pitchFamily="34" charset="0"/>
                <a:cs typeface="Calibri" panose="020F0502020204030204" pitchFamily="34" charset="0"/>
              </a:rPr>
              <a:t>  Parlak kertenkeleler</a:t>
            </a:r>
          </a:p>
          <a:p>
            <a:endParaRPr lang="tr-TR" sz="2000" b="1"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Baş üzeri simetrik plaklarla örtülüdür. Sırt ve karın tarafı birbirini kiremit gibi örten pullarla kaplıdır. Bazı türlerde göz kapakları birleşerek, gözün önünde saydam bir disk oluşturur. Bu ailenin ilginç bir özelliği de 4 bacaklı formlar yanında, bacak sayısı azalmış veya tamamen bacaksız formlar içermesidir: 2 bacaklı ve bacaksız formları bulunur. Sadece </a:t>
            </a:r>
            <a:r>
              <a:rPr lang="tr-TR" sz="2000" dirty="0" err="1">
                <a:latin typeface="Calibri" panose="020F0502020204030204" pitchFamily="34" charset="0"/>
                <a:cs typeface="Calibri" panose="020F0502020204030204" pitchFamily="34" charset="0"/>
              </a:rPr>
              <a:t>Chalcides</a:t>
            </a:r>
            <a:r>
              <a:rPr lang="tr-TR" sz="2000" dirty="0">
                <a:latin typeface="Calibri" panose="020F0502020204030204" pitchFamily="34" charset="0"/>
                <a:cs typeface="Calibri" panose="020F0502020204030204" pitchFamily="34" charset="0"/>
              </a:rPr>
              <a:t> cinsinde 5,4,3,2 azalan parmaklı türler vardır. Bu familyada bariz bir şekilde bacak körelmesi izlenebilir. Üremeleri </a:t>
            </a:r>
            <a:r>
              <a:rPr lang="tr-TR" sz="2000" dirty="0" err="1">
                <a:latin typeface="Calibri" panose="020F0502020204030204" pitchFamily="34" charset="0"/>
                <a:cs typeface="Calibri" panose="020F0502020204030204" pitchFamily="34" charset="0"/>
              </a:rPr>
              <a:t>vivipari</a:t>
            </a:r>
            <a:r>
              <a:rPr lang="tr-TR" sz="2000" dirty="0">
                <a:latin typeface="Calibri" panose="020F0502020204030204" pitchFamily="34" charset="0"/>
                <a:cs typeface="Calibri" panose="020F0502020204030204" pitchFamily="34" charset="0"/>
              </a:rPr>
              <a:t> ve </a:t>
            </a:r>
            <a:r>
              <a:rPr lang="tr-TR" sz="2000" dirty="0" err="1">
                <a:latin typeface="Calibri" panose="020F0502020204030204" pitchFamily="34" charset="0"/>
                <a:cs typeface="Calibri" panose="020F0502020204030204" pitchFamily="34" charset="0"/>
              </a:rPr>
              <a:t>ovipari</a:t>
            </a:r>
            <a:r>
              <a:rPr lang="tr-TR" sz="2000" dirty="0">
                <a:latin typeface="Calibri" panose="020F0502020204030204" pitchFamily="34" charset="0"/>
                <a:cs typeface="Calibri" panose="020F0502020204030204" pitchFamily="34" charset="0"/>
              </a:rPr>
              <a:t> şeklindedir.</a:t>
            </a:r>
          </a:p>
        </p:txBody>
      </p:sp>
      <p:sp>
        <p:nvSpPr>
          <p:cNvPr id="46082" name="AutoShape 2" descr="data:image/jpeg;base64,/9j/4AAQSkZJRgABAQAAAQABAAD/2wCEAAkGBhMSERUUExQUFRUWGBoaFxgYGB8cHBgXGRgYGBgcGBscGyYgGhojGh0aHy8gIycpLCwsGB8xNTAqNSYrLCkBCQoKDgwOGg8PGiwcHyQsKSkpKSwpKSwpKSwpKSksLCksKSksKSksKSksKSksKSkpKSwpKSksKSwpLCwpLCkpKf/AABEIALMBAAMBIgACEQEDEQH/xAAbAAACAwEBAQAAAAAAAAAAAAADBAACBQEGB//EADkQAAECBAQDBgUEAgICAwAAAAECEQADITEEEkFRBWFxIoGRobHwBhMywdEUQuHxUnJiohaCIzOy/8QAGQEAAwEBAQAAAAAAAAAAAAAAAAECAwQF/8QAKREAAgICAQMDBAMBAQAAAAAAAAECESExAxJBUQQiMnGBkbETFGFCBf/aAAwDAQACEQMRAD8AwZiASC9C4I836/iBOWIrSxHi55VaAiUskFRciuxA1tBhi5IJf5j69G8jHnnqNoFMIDLqDqQfSDLRndhZPZa7g5q82JEFVOQwySkAPTO6i292fugaMcxtLcbJZn5QPJKF04BwC6QDqdOndHFYUZgHSdCSpvSC4fIX7RAq2xNrHaLKmJcgJCSLk/47tvB1OyWkUnoSQct7APVqVc6xnzUOGUDRww0NKecMtRnrzGjtWloIJSSomg6CmosIqLoUo2U+ZkyqljLlAZnckffyj6LgMd82UlV8yR4NHzaTOBcGjadaU8o9T8EY10qlE/QS3+pP59YJJjTQfGcMmFRGTMNNmFdNNYJKSUio5V3aNReZKgAWc1Oyan7eccxUuUsBRY/430rE2ymkZEwzHqm3r36QSUrcjx99YYn4HOQo5wnkad4vF5fDwHASohqUeu3hpFdXkTijOxst0klgBfY6CFcLPASBbYk2BIJbkdo2cZhJpSQgCwFaabHWL4Hh6BLCCkCYxDqq5e7ixhiwhP8AThT2PrfT8wKZLLMCxHlFp8zI4UwIv0jgqWFzaMcm+DsvHLSMucs1PP8Anxi0l9r/AGjs3hswkAsb93V/2wkueC8tA7T0Vr0GgEVXki/A4vXfQ847IOahhRC1JJC1Ank94Khbd8JlGlMQW9IVSe0Q+sMInU16wDFYkJNLnaGvBNAUgoIClVNufdBkzD/Pv0jOmYjOe0A+j3FHr5xZOKqA/UtDoXUE4hw75qKs+nWCYLDCSlJuRqbiIcWQpsr5Q6vwN4YzBTKa+kFhV5GMPNBUHPZeu8OTkScqlZu1oK/j15x5OfxJUqYxBCTTq1z3RrSsQFhwev8AI8PGFoGrNj9PKyACYAWckuWt3b+Ued4xw+Sp8s5DpSaFJD2s55+RjSlySEFVVAe2jymNxoM4KNEpDJY9q7khwxr6RpdRZi17gCELrlBcejje8CmSWUCt2Jc1uPxDqkpA196dYVn4fMlgKnmYzTOhxATUsRmLZWpy1vereMFw0oEupw1v42haRImqX2SFXcnYVjTwsgFBJHQdPZvFSIjkDKlJWsBRSlI1s27c2jT+IcXIASmSkAIB7Q/cS3eRzjCxOFUVEkkC/LaCy5QUlztcCjc960g7CaplJSEkO7OBXvrFv1DEAGhpTZuW8UUuX8rKpq25iAypicrZSo2DUbYkmGtAykwUJG7U9+caHw/xM4eZmbskMRyvrrC84zNgKWJryteOyZde0pVKdgty1BhuqyKs4PRSviKXMWVzAQBYpBejXBLMQ4LGDYn4skpS8sAj9oYvfazeEedxQSUlKAoDmoF+tL2hSQ4LKFOYoYhJFO/yeuT8ay5icwBQEioLOTyIjuM+NQUkSwoLrlJYseYePLqZiGYaNp/MGw86x5sS/urQ3V2GsGnhPimeUlE0JVSu4NwXemkE4N8VKVMV89ToVe/RqWjGmzS+VNTcuPvAZ6Et2iSdvTzihUj6V+nQqikgghwo1odI6MCl0lNCP5ptHisF8QzEpSHdIAFdByb7x6XhfH0K+sltCBSm/Pxg7iapD+L4eF6hBIytvWj8vxCR+HgE5ge2P2gUNdDA8d8WyEKYlSv9RrA5fxihh9wYbSYk2tGfj8KpKgQlQV5N70gacQQO0GNRbXlGniOOSpn0k0s4APrA56EqSouAq9XrXSM2qNFKwIcuPAfcwKYCaghULKxuVYZJW+r6tz1gKMUpJyJ7JF6136coEgbOLRMz0Ycr0tUOWjZwgcOaBqHZr++cL8OwaicxBJ1vD5lF7AA79BA2NJCeCxQWXIsWB3TpD05OUuLfat4UxKMgDC1OW8AVMzACwJubAdYKsVjGIwyZrJJuacukG4ZwoykErWGGum7B4xsdxhEtIyKC1tUNQU/yesZKsZNmnt5iRpp3C0NR8kuRscb+Khl+VJLpJ7StD074ysIxRnnLBaiRcgbNvC0nh6lOkUILkHRxSLrkgUUA7dwFQYttVQknscxWPCQSwOW4H5jOl/EY7WZB0ygVaoc9YdmTk2LDUk2H8QrJ4UFOpKUty8aREelYZcnJu0MlamCkU2S1b29Ik/JlSUhlqAFDatjXT8QzhsaqSUTJaiCKuwLaVd/5hCbjgFgtmZyCNSfZ0gSBto05XDJQSDMNBqTGTjUS87SXI/yNPCKT5y5inUeiRYQWXw8qvQbD3eLdGNPbFpUpINE5yfDujTw+CWpq0sen9w/g+HgC19vKNSRh3dg3TziH9R9Zl4fgZ1AFG7xfpDUrgAUHNDQjpsY1yktdzr4RJKFrNGFK06xyT9Vw8eG7N4cXJLKVCKfhbMPqqVlN7gB6+9IBM+FZgSk5Syqve3KNlUlfvzg0riE1BJBIsO7YRMfVcElbtfYr+LlTpUzxWI4UoUYpe/If3CShMl5gbLLl/ByGj6PiccmYO2gE2BAZhybV/Uxi4vhqFOU0fx8ucbxnGUeqEr/Zm71JUzy2HlhtA5dzazxJyQyl1cG4Hto0cbwtnKaf8dCWr0jFUGLEFJcFri99/CLhyKegapA1KU2oG4Ghr0aGlz5hQE5vpsLU0pFErDa5uRf2IVmTjVOgsdS28apEN0dcrUylAPUOKDu2i+RTGvZHl+IkwOzit9h3coqpRbUE+YhiQ5hSyQCygaMdByMBwfEVCYcs1SWdq76ctbR1U8AZC6TqfOvfCEoAnMQSEkMwoXgS3YSllUb03iKmyqUgmjULsL6AViYTFpfMoEi/sbO3hCAlDWqmboTWnL+YGJTGFVBbZ6Sd8XpSXTmLABgAA3j5wFXxeVEkSzZyCdOjx5xUsJ1KlVYFm638uUMSpYmhAFKPWr3sGfxaC6DLHsX8QTl/4pH/AB59XMJKRmUc+YlqP9ucNSsAfqNeT6dBz6wKdIKQzsNBzubBw0R12V0ADh+2AXCFJB+z+P3iy5qUo7JqS42b+4ot2GViejvzgstDgOwbcdNYqsZJYXD4nKdHUK90DSlSjnZ9C+kcKcqSaXHvwjsvEOoocjMKcstrd8FeCk+zB4STnoFPfNzcOwv5wyiclBJ0I9BqN45NkJf5iEpdL0trXa1acozsYoHsppmD8jVmHfBXUx30l8XjzMJQgAIOg2d2gknA5aee0Th+FbcbGHne7RWlgh5eSScOB79aw1hmB53T06wumdf377oYwkrMsVv9URS2EreDTw7EBSiwHukauGVJVRCk10cCD4XhCPlpLu7uGs28KT+DS7Ubvji5OF+o+TpG3VHh1lj/AOlGpDbg89YDiOLSZJBKwGu/On5jIm/D5FJaiH0BYH39oxcf8JTEF1Fbmvai+P0nDx5oiXLOfc3sR8XyXzXAo7W5RRHxbJWAVZhVnIN/6jxs/BqDhXac76wTDLNElwasSae3jd8UGqasmPUme6w3FMPMsuuzxxSQCW3jxU/AJSl6Esz2L7gBqxfC8VmI/cVAWfblHFzeiTV8PtZ0w5ZRdcmUewyApqBeMnifCUrGxFjZoLw/i4mDY840s7iOb005Qk4Tw/2y+VJ1JHgTKUhZSoMdDuIfwUvMFHKObv4jlvG7xPgaZiWIHUX8ftHnz8yUrKQANL1HLnyMepDm68Pfc5+lRz2BysUliMtma1DrFMTjA/K4GgJFRzHfAH7RdTVoTepikqVnLOLs9do3UYruYOTeBn9QoK+YknNfM7l7QZMjtapJ067Py6x3AYcLOVQILOCOvpHfkFSmSA4fVn3vdmgbLUcWGKkhJu4Irq41bm7d0LkAgXTUu9gNDRzBpOEK5gAS6jYNfbXlrCs9CiSAzCtH2v4ekTdhTSBTFpUEkhu09TtTvD+kM/NSglST9n3ceMAOEKTQjsg026bU3jmHmghTgEjr0f3zhsa8MJLWCXJIGiRdhvpX7GCy3JJFNstgkPTo5rDkib8oMEJUC5GZLs71vC0zGA0CQkuPpGnN4nekOvJbA8OCicxObQg18xa8N4vDhKSQDdiRfcwiCUkBThQsdum4eLjiamOZyGbs2J5vWBplJx0WwnDDiFS0SaqIZZJYAhw76C0W4h8LzcLNHzAHILKdxS5DVvTvifDnHl4dygJOahCkuKEEGpveHeK/EczGlIXkBSDlCQzvfXcRa0ZK2znD5CQBmBUQ1HIdRDO/j3xk8Sm5pgA/aG79Y1hi0mo5noKnWMXCy3cnUtXfwrERTs6ORpLA3IldlvfpBFJPhe9PffHRXu8R5MIFMcszaj+qecPaMLzZVSS2/dz1jR4VM+rd4zzzH9V39IFnKS6SBv72f1MTtUU08M9d/wCQokMFGhGla90J4j4ulg/ubpvHl5yiqpdmatQOY5+MCWFZswyuG3qU7uKxSilgzecnqx8WSiWVmHcYbRxpKwyVBWzm3jHi8RNJrlBVd3v10aO4ueVzAsJAbQH+Xh0mOq0buKkCniTp3QiMIlK86u0mulas7PSG+HcRQZa0zHzN2Sdf6jeVhZS8PRSSXZnD20hpE9VHjFABZZylP0HlTe3OGP06f3W5bfisHRMw805SpUlaDUkOgqHSoeLT+GTCl0n5g/yQXoHqRfyhNM1UkKTZQQRle1XHXxAjSwXF2VlUaaG8ZacIVJKiqzCt3OjecCmAJs72rq+nOOfl4Y8qqW/JcZ9OUe5lTARy/mFuI8LTMSxHfq+5jBwXFVSmCgSOXjaPRYTHpWAUmkccZS9O65F9JGko/wAiuP4PJz+EfLUyiBZibHd2sfKATpJB3L3pc1vHt5+GSsNRjcb6Rg43hCkJUUDMDobi1jtHVHklHM9GSjF6w/BmyZBY9oXd3oE+D0ik1SSMpYvZj5ubWgRRVn1qNRehBEWCMwJ/bqB4eEbvyJWaEniCijMZbJtmBrsPM6CFCsIWouVJLDk5Fq3oIHlKEJKMxdyQSMoLmrbMw7o6lZd1uxDhvfWIirQ1Kzs1DhRB1G4ozU3jsnBqCQ+UZmYlhYG/UgisVll2Yk0yu1+u/wDMXmoUQZZZLWez0Naa/iL/AMFdkRiRZVaNeoPj18IHMQWBdyLc9r+6mLHCgIYLBNRTYVcbxJc1iUsF0o4dyf8AHnFY7C+oKb2lVqedugr1juMkUqBVvDl71g8xTEggE6hm1ryiqpinJQWT/kDcbvp/EUpPsS0u4gmWqztv/wAtG83jTMoIlJKSxZjZ9T+KQv8ALCSSEk0cPZqkPWpYRXGSAoFjUuaEdR9qRTFHuOYKWFg769IU4aljlUS4LHf3e20P4cqCytKUpdVEklgBWsIlf/yFQsXtzu3vWM4vLNJx9pqqlEsNK5tg9WPdEmYIGocGvUjRqMBBcMoVZmFOjkjs7ltYauCbFqnV3sPSJlF3a2KM1XS9GNNwy0OSBSp6mlOcK4iSS4IIYAU318Y9Z+nzAgDkkCwLPXn0G0UxHB11LAijczy3Ih5RNps8euUpO5DkeO0FQ5D11PhRTx6OfwpQzApqNDfNvABw9qc/W/vlFO/AsGEZFKh2D9xt5xwSFWbVu+8basJVmDW/9Rz66x1WFcc7/wDtYeULI1Rh/JJ0015lh944qWdj7P8AEbn6MPSofyP2zRDgbb6/f/s3lCsHR5/5BNQK6dfZESUkoUFB0kVBDvy+8bBwJej8vfu0CmYMg2J0/Hr5QnIFQriJ0xZdSio2zGpLPrfbyignKezhwa7jy/uH/wBPXbZ/ftzA1yjm3/vfr6GI6ygWIxIWzgXN9u6/8QWTOAWyDlFWU7inJgW7oAQNafi0DmSeZF3poYVqSqWh9T2j0HDuOE0WGI13Mb0ielQFiN48UJjVW+YBuR693pDElS0EGWoBJDh6A3u+sYPhSTUNeDTqvL35PRcR+HkTqj6t9QPekecx/BpkoKDODqBU8yLvGpw74lFAdWt78435GPRMAqFPHPBz4lX71+TRtSeT5svDJqQwvXelukHl6UDgdI9xj/hyTNBsDzoejx57EfDE6WaEKSWJ0JHKPQjyJ4eDn6aeDJkzMo7MwAgP2XCqXfTlFFKK0kud3OtrUvSDcTQkOEy/lp/aK/VclR1NYXkzctCSq1eQuKxvd5RFVsKVByASOSqlnvSm3jBpZJdqJexO+h1haXjXJASABXV60ctDOExbEEEcgSaAg7NE2MHPVlFip+bDQdWpHDMLgkuAxaw2ZoZxE9KkJyywFJFToRVnHIxxEgfKzGin8CNIpSwHTYL5asrgsQS5NgPe28V+Sx0rRzR/6giZhUyHcPdqd4eOrmBCmOa12DH7gtAkwdEWoAPVSrKBtSodrm0DnyKBViQTQe6QeT2kqI7VGSeXPm0ZmNngFDO4LirEVr4xKjboqUqRt4NThJBL2tarsnY84bQSCQaMGO4Gaw3NjGNJmZZirgM41zEG3u0bXD8eFnLmAUf2q3OxiXKUe1kOCfehuVicqhQfVZuX09TeHMPxlSQLhkmx/wAjQV9ICJVM2UgPQjzp94EMON2oQC3u8L+1xrbr6i/r8jVpX9DbRxqWTWWk1A+ncdqxu8SZipK3OVKXFGfTRuesYqcPswe3d9+cEPD1DUO9PxG0efjkrtGUuKcXTQ5iZUmpBe3hsOQrXnAFlADUJDh2vz+0K/IVbM3Pv9I5+l0Kg3sxL9TwruilwcvgsuYm+8Lrm+Pv33wZGHFKqIvaA4uYE/td7DVt4h+o43rP0LXBPvj7kl4qvJvz+YMshVwIBw8hZbKyhodRyh35VagiOfk9VCPyTX2No+knL4NP7jOF4bKUPrCS2o5coUxHwwvtKSxANSkgtp1FDEnSjZJAq1fvygiM6CWJBGx190jP+zxMl8HLHaMs8CUSeyX0Gutt/wCISXKyPRV7u2nnG9icStREYvGuIYhAAlp+YrMygomgYZWrSsbRqT9pm21sAtBUC3bSNDdIfXlzFIRmYsgfLP0PQk1T05MY2pOEfKSGU1gRQ+fKB4zhAJUQAC1u+F1qMqZcVejLnEOaW9v3weThSlIUkkEmgBD8qCrQrlUFEG9G3qNt9Ibw2EQQVZmJox6R0P3LI0qY7g/iecDlOVfM37yI3sP8TobtZk7lnH5jx6M2bMnmGOux9mCLxZOUJSz6mz92kQ+GLdpDTPbysbh52stYOgofA2hbFfCOGX9BKNep03jxUmaACpnZQAHjZqbQWXjpksnLMUGP0pJ+p7Aa1jB+nSftbTK63WcmlxL4TnygGaYlv23fnVoyZBXLUc4yMLEXaw/qG5HxFPT9a1Gl2dtOoHONHBfEJUg50JnhN6Vynckh464xcVTdmPVb0YmQkOGFfK7vyjk2Zmcu+nZ/ce83/Ebi0YSaknKqUS7fuST4U6QNXw+SAZcxE3oWLbMYaHZmlWUFqtXlcVjMn4ibnAIY6JFrtGpiOHTJasykK0+qo11Edw0pZWo9nkqwpoC4a58YaklsTjZWUiWEZczgEmpr94tikSsySKqALlQ5/uA2c25QvNw2RSQnMKVYVBGl6HeKLmZkkkJfd6kv6REl3TNE8U0FnoyihUxJIB91pWAspb/TW5L0OnSH5IJyu60C4/cEjQPR3iqMNN7TqZrd9Ym0h1gHL4nMlABKyTSlxqzQ8j4vWCypeepttzzc9OUImUcrrd8zV19nW0JfMUpT5TUvTeKWd5MXGsnq5PxPJ+lSG0NNfGGjxyT/AIf9TaPFiSp8ym7PtjFJK151EO177U74X8cH2X4H7vLPWTuOS+QHMG0O4fjEtQHblN1AjxuMw67KNNPKlzAcVw5awlIBVta1qcvzBHj412QTc3hNn0KXjJazWbLCRsoRlTJiPmhI3uG1r3xicOwCEgBSU5gnlUAnnf8AEGximUHA7PaB20FHeKTV4DodW2eh4hhcpSpFCA461jL/APMUBxMSUmoJoesa2B4gmbJps4PqDWPK4zgqpmIUlCQcx1YC130NHjHl4Icr9w4SlHR6LAfEOFUxKhXfzvGri8TImMpC6tqXfnSPnq5QlHKQCUvR6c/7iuGmA5gQkAEgFP5Mckv/AD1XtZ0r1ErtvJ7hZTf5iR76wliMVLB7c2X7748qZYNAkFx3+PnDJqrIt8tLmx/v1hQ9D0v5MJczkqaRuK4jJAcKBF6IV+ITxfF0hilBJ0JYBqioFd7whOGc5Uu9RTuYCDTOyaHTUA1IjePpop9zOwf6VTuQrMu7MR3bDvMDThx/qKsCKfxaCy5jB63oD50B206xyqlBLtU3pQ1rWukdOsC2LLlFINDZybC7DrvBZSGAdgzkBVa1ry/iLTFAqypAU1Tz32fpBpyEEC9NTq16gcm7xDvBNCc1gjs0cirhydbCwHqI7gpWVQzOT0BYb1uTaHZ2DJSSPpsHNWFnHjA5RA+s59KaD3WF2CjNUnKtyGqwH+NgA+/8w7MBIUpmykWq49/aKY3AAjIsgBwzVe9R1choknHlKTLBC0mleVi9Dzi6tWTdOi6sSUpCtFGgFQDW3vWIkAhRsrQnStvWK4UjtIcEK+k1odD40IgS56EjKTXVIrcMX0d/WFvA7rY5Jxc5ISRNWMws9tKUvHZ81SiCpSibKVWz+sLzcQsJypDpYkDZ608ILKSWynKRoRtBvYL/AAHNmlQzEqWq9TXkTzrDE1CMtWBArq5Ow2rFxlzEpoD63cjfdo4iWkAuQQ5uNCzejxnReimHlKd7D1gyJaQcyb018SadBA/1hlkFL5gAwPrApRLEqLkntHZ9tolpu2CdUN4mQSxDZi1Wv/UAxGBCQFqvqDqRXTca8o7OnTELBDKQ3eove7DQd0TH4wLAGXW/NrQoxdIrDFsGsOygGN21GzsYOJch3AWFEMxY3rVwzP8AaKpyhlIan1J1Fw4hcIzFS3NSLXbX0iu+BV5HF4js5QADq170oe6FOILVKIBGUg2BqOujQZAyIClEvz83jLxspUxZWVFWavt40go3bM+TqWjX+GZKsRNTKNJbl2IoAHo/u8NfEXCF4ZYdilY7JAuNiIxsMoyVJVLKgrQ0d20YbP4Q3MxkxZKlrUTYPWl+l3ipUngUbeynC8WrD/S6kvUONo38Nx2QpObKtKgWUGfx5RiJk0agJ1GmxgSZASDVQ2DOHqKjSn3iW/IdKPZzcXLMszBLStIZ2uBuyriw74SxeHws6Wr5aUIUBoMqhzIFCBHnJ2JmFmYDLlIFGTVwxNtesV+eoHsqNXZttzFC6e4bDSsqQFGu40tel4XVNqzqINS+vWLKxbpqSVakiw0FdesVlLC1MXS7nMKM2+jROVktu9DEokqAAatBUM4FY5NU0wpCa+gpWOIxhFMzj6SRtfb28XRPzFmH+w1pV+Vh3xOmVZaTLqDbSpbK/wDBtAJqC7UDBve4tF1CrKd721+4aKTE5iNB5XNnilViZWW5Dh6U5c4pMxBJ+oBId70HIDpBpaxRKtB15V7oJRFCA51Iamm3OCyRbhWKKpZDgB6AjS9G1i8uWkXD7dH01h4y5aJYylANXQHzDmxDAd+sL/JSOVHdVql/dIby7GtUcxSUsQQqrCm12teKyUJFkgcocq7EtbR3d2MFMkJIAArE2OjJmYcgsN3HfEw6EpWpbEKJfNcBwPCr+MbGHUHzAMXpYeECW4ZgwBD7t94fUHShGeO0kpUc2a48X5aUgvy8oSlTVapuKej+kBlYRRWoIqrtE6AJBuOcN/piZYehN6u/8wCE8QiYihAUCGBFiX392MUkDM+ZTKDEBrgXFoN8tKAyQezVjStQ43pS0B+cK0cA6XzNWFbFVHcRIDOnNXxd9mjq5gWTmrQPS+U6bQZc1RTmIAUBQCjnkdf45QuqbX/6wC7g3KhtvvakCdqhsAZSkrYF9QzuL0350iwVVyVClUkvU3Kdb71gmGQcwoQ59vBVpykPUvqKMR4xLi7EjksGyUDM4Na5duYi3yAFmr6GzUY99Y6pAL5QUEAM2tWUHbYu3IQJWiR/22vaBJFWH4hiapSlwk/uIu9KcotIQlEtTjMSOyXDprqA7v3QPMpIYkkMwewHJhreOSkoLB0u3htSK0G8nVYdiwByu4JrTqKX9ILPxzpZXa2ca8jcbwBbJHZd3u40aGFYuWoB5QzC5SP20dy511iLt6FoWzkuSplPTYjXuiyMSwsEnQgUbkN4o/RL05N79IoaKehAepDg9zUjSgs6tF1G4sWoX2h3CcGXOllUsEtdmagdrv3Ad8DlTgpIcjVhbygePVMlZAlahnUBQ1LDWEt0DurBKkg9lKQDqf8AKtNYMHAUWIKBmPOyfV+VIEjDDM6SoNZ2ty05w785JQSe06T6gt0ZzDdgsiacQ+U1cAPzt4mGZ0xTAEM+2p3Gxr5wqhSDQBnDEORq+v2gqEqSklY+kAJ6E/V9ngxsESShlMo1DgaUoWgknChg5FOj3c+kCUlyVKUFV5hwWvrb1gipa0usMxIBOm4b3yhdhhESRmIJdtf4e0WkrIortJszs3+ugrC65LuSakgMHo35jss0rmAtWzlm9tD2AyvCJclK3JBYWIOjvRumukAGGKVAqcb9L/aKAfVmDvYPowNCItLxKqpBZLOQfBtjDEVmElbOKa+fhyiL0AL6lj73eKomupzSjkANtRvxEQg9o1PJhvqdIGAxJmkUd0E0D2O4pblBwSCSpiCfpsXuxMLJmgkgn29ImOlZgFBgAXNb35xJRWcrOtRDj/Y0Asa+HhDUxQKezvTnzhXCyy7FQAUNTQHbV4ZUhKVhDZ3DdkgOo0TUhhUiLom6Mv8AUE0NWeulelx0iMGcgsCACNy/jAsUpSwAlISR9T0vrzEHmyxkYKqaqYu+zwYEDKVA1JLVY2s3swZBzVJDtq5ZrN5+MSWjmzAVJ6eQ+8PJ4UopJALUIVSxoABz3jOUktjWAClFwAwINCOUAl4sgaKAIcb3f89RDh4StnKgQagud2u24hAo+TMIVQgsWqN6bvygi09AzWm4BKcM5U5NQfI9BfrCeHGQupjo+7/ZvekUCitGUZmG24rU3aOS1AkJWQAB53eEkymxmdiZWUBKppvmSspLi2gA7ucYM/ggSQM7l6sKNrXeNqdPehFLfcMwcF9Y5IQrIVBkIFz+1Q2AFSeXWLjJwREop7FFEqCQaEBnJux1b1goWyTUuaCl0/Yu9djDUrCZwkpYpch1UY3qz9e+FJoyrKXILVGyuuo5xCkpMqqRJKCVhKnD3oTTX7RyalSlJEsO5+nS/KCJJvUnQuXBu9wbUvElzhLSA9bKfrXpt3xTWbF2omGmKCe2GagykFzy7ouvFJLAjMU1SQbPTXx7oiD2mC2QSC+uUvoNdKRZa0JcJSCKVUGfdmLMzd+ugm81QawXw8gAZiWzWa1t94XIygFyNG8btrbuMVVNTMT2TkA057htefOFkz1EqTUpAcbFV+VGEUourByWhrEzgVJKWDuSke7/AIgapqkkUYULDrrvt3QWUpRSfpCqOdDXWtSdY6nEv2SkMAa6gP1Dw+pCotNYkZCwrQCx/HOBJ7JLAsWpdyPekPS0pSQoJSzHMDXerPeAniJWgJypUrM+amY0IorQVtCTsbASZpYsS7ihNH5QVUs0uyqE3Ac1AF/7hdKGUHYOG3aDiYUpAck6Hk/q8UwKyZTuXJ0IsQN4uoBTP2S/1E6acjF5OAmGUZoCciDkUSoOOouQXFYBNBy3zMQ2j8x6QPAkFOHzA2J09tFPmKFQdGL1t33iSZz5UpVfTYvYjueKYudVjloG5eG8TZZxyFZmcXYb+3iDEkqzZQE3F6VszefODyVGW5Fa6DUbU7o4uaAsAJvRqMNekNiohmJJFA3cxAcbW8IFnKcwBok0a2a72cD8xzETQEkhg92t3c4kshNVdp9QK+EJaDuOcQmH5aC5cv6PGdiA2QjUAd3a/ESJGXFoqWzswMlLaxoYGeoyppeoWkDplV+IkSJ5RLYlJnqBUXP0KPeFFo5ISFDMaqs/KJEjSBMgvC5hzTg9L97kegi87tBAVV1H0O0SJFItfEVQgfM8PNnhzikofNIagWABsLMNokSKXyRh2HcdPUgoyEpcgFtQ0ZmOT2AdQTXpmH2ESJGH/Z0P4jM+WAhxfKDFJyAqYXFyX022iRIt/IyFUIACeaQ/Oj+sPTMEjayg1TSnWJEg5Nmq0LLlgOf9h3Apb1MCkSgoLcP2SRyIZm2iRI1h8iJ6ASfp3dJPe8HnCg96piRIctmcR9GGSZbkVr9oz5Jo+oFPOJEhdi3suovX/EgDkAC0VTWWjr6WiRIHpAu4xLWSEcyAWo45teJIHYfV284kSFL4jQXDyEqxJSQCAgsOhT+TC82WBMIHP1jkSEN6L8YVkJy0o9N61beFFrJZ+fo8SJFR0Qyiz2fD/wDTQzgj2H/4/cxIkMS2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pic>
        <p:nvPicPr>
          <p:cNvPr id="46084" name="Picture 4" descr="http://www.turkherptil.org/contents/icerik/Tumb/358_529_678615_13112011142850.jpg"/>
          <p:cNvPicPr>
            <a:picLocks noChangeAspect="1" noChangeArrowheads="1"/>
          </p:cNvPicPr>
          <p:nvPr/>
        </p:nvPicPr>
        <p:blipFill>
          <a:blip r:embed="rId3" cstate="print"/>
          <a:srcRect/>
          <a:stretch>
            <a:fillRect/>
          </a:stretch>
        </p:blipFill>
        <p:spPr bwMode="auto">
          <a:xfrm>
            <a:off x="3791744" y="3429000"/>
            <a:ext cx="3984104" cy="27888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55440" y="908720"/>
            <a:ext cx="8928992" cy="4093428"/>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Bunlar 12 </a:t>
            </a:r>
            <a:r>
              <a:rPr lang="tr-TR" sz="2000" baseline="30000" dirty="0" err="1">
                <a:latin typeface="Calibri" panose="020F0502020204030204" pitchFamily="34" charset="0"/>
                <a:cs typeface="Calibri" panose="020F0502020204030204" pitchFamily="34" charset="0"/>
              </a:rPr>
              <a:t>o</a:t>
            </a:r>
            <a:r>
              <a:rPr lang="tr-TR" sz="2000" dirty="0" err="1">
                <a:latin typeface="Calibri" panose="020F0502020204030204" pitchFamily="34" charset="0"/>
                <a:cs typeface="Calibri" panose="020F0502020204030204" pitchFamily="34" charset="0"/>
              </a:rPr>
              <a:t>C’lik</a:t>
            </a:r>
            <a:r>
              <a:rPr lang="tr-TR" sz="2000" dirty="0">
                <a:latin typeface="Calibri" panose="020F0502020204030204" pitchFamily="34" charset="0"/>
                <a:cs typeface="Calibri" panose="020F0502020204030204" pitchFamily="34" charset="0"/>
              </a:rPr>
              <a:t> vücut sıcaklığında en aktif haldedirler. Metabolizma hızı oldukça düşük, büyüme de çok yavaştır. Hayvanat bahçelerinde 70 yıldan fazla yaşadığı bilinir. Ses çıkarma özelliğine sahiptirler. Rahatsız edildiklerinde havlamaya benzer sesler duyulur.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Dış görünüşleriyle iri bir kertenkeleye benzerler. Fakat anatomik yapısı farklıdır. </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Kertenkelelerin erkeklerinde iki çiftleşme organı bulunduğu halde bu türde hiç yoktur. Çiftleşme dişi ve erkeği arasında </a:t>
            </a:r>
            <a:r>
              <a:rPr lang="tr-TR" sz="2000" dirty="0" err="1">
                <a:latin typeface="Calibri" panose="020F0502020204030204" pitchFamily="34" charset="0"/>
                <a:cs typeface="Calibri" panose="020F0502020204030204" pitchFamily="34" charset="0"/>
              </a:rPr>
              <a:t>cloaca</a:t>
            </a:r>
            <a:r>
              <a:rPr lang="tr-TR" sz="2000" dirty="0">
                <a:latin typeface="Calibri" panose="020F0502020204030204" pitchFamily="34" charset="0"/>
                <a:cs typeface="Calibri" panose="020F0502020204030204" pitchFamily="34" charset="0"/>
              </a:rPr>
              <a:t> teması ile olur. İlk baharda (kuzey kutbunda sonbahar), yerde açtığı çukurlar içerisine sert kabuklu 15 kadar yumurta bırakır ve üzerini toprakla kapatır. Yumurtalar 13-15 ayda açılırlar. Erkekler dişilerinden daha büyüktür. </a:t>
            </a:r>
          </a:p>
          <a:p>
            <a:endParaRPr lang="tr-T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335846"/>
            <a:ext cx="8064896" cy="4093428"/>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Başın tepe kısmında bir </a:t>
            </a:r>
            <a:r>
              <a:rPr lang="tr-TR" sz="2000" b="1" u="sng" dirty="0" err="1">
                <a:latin typeface="Calibri" panose="020F0502020204030204" pitchFamily="34" charset="0"/>
                <a:cs typeface="Calibri" panose="020F0502020204030204" pitchFamily="34" charset="0"/>
              </a:rPr>
              <a:t>Pineal</a:t>
            </a:r>
            <a:r>
              <a:rPr lang="tr-TR" sz="2000" b="1" u="sng" dirty="0">
                <a:latin typeface="Calibri" panose="020F0502020204030204" pitchFamily="34" charset="0"/>
                <a:cs typeface="Calibri" panose="020F0502020204030204" pitchFamily="34" charset="0"/>
              </a:rPr>
              <a:t> Göz  (</a:t>
            </a:r>
            <a:r>
              <a:rPr lang="tr-TR" sz="2000" b="1" u="sng" dirty="0" err="1">
                <a:latin typeface="Calibri" panose="020F0502020204030204" pitchFamily="34" charset="0"/>
                <a:cs typeface="Calibri" panose="020F0502020204030204" pitchFamily="34" charset="0"/>
              </a:rPr>
              <a:t>Parietal</a:t>
            </a:r>
            <a:r>
              <a:rPr lang="tr-TR" sz="2000" b="1" u="sng" dirty="0">
                <a:latin typeface="Calibri" panose="020F0502020204030204" pitchFamily="34" charset="0"/>
                <a:cs typeface="Calibri" panose="020F0502020204030204" pitchFamily="34" charset="0"/>
              </a:rPr>
              <a:t> Göz)</a:t>
            </a:r>
            <a:r>
              <a:rPr lang="tr-TR" sz="2000" dirty="0">
                <a:latin typeface="Calibri" panose="020F0502020204030204" pitchFamily="34" charset="0"/>
                <a:cs typeface="Calibri" panose="020F0502020204030204" pitchFamily="34" charset="0"/>
              </a:rPr>
              <a:t> mevcuttur. Bu göz omurgalı fosillerin çoğunda da görülmektedir. Üçüncü göz  </a:t>
            </a:r>
            <a:r>
              <a:rPr lang="tr-TR" sz="2000" dirty="0" err="1">
                <a:latin typeface="Calibri" panose="020F0502020204030204" pitchFamily="34" charset="0"/>
                <a:cs typeface="Calibri" panose="020F0502020204030204" pitchFamily="34" charset="0"/>
              </a:rPr>
              <a:t>Kalakbaşlılara</a:t>
            </a:r>
            <a:r>
              <a:rPr lang="tr-TR" sz="2000" dirty="0">
                <a:latin typeface="Calibri" panose="020F0502020204030204" pitchFamily="34" charset="0"/>
                <a:cs typeface="Calibri" panose="020F0502020204030204" pitchFamily="34" charset="0"/>
              </a:rPr>
              <a:t> özgü bir şey değildir. Diğer birçok kertenkele türünde de  görülür. Aradaki fark ergin bir </a:t>
            </a:r>
            <a:r>
              <a:rPr lang="tr-TR" sz="2000" dirty="0" err="1">
                <a:latin typeface="Calibri" panose="020F0502020204030204" pitchFamily="34" charset="0"/>
                <a:cs typeface="Calibri" panose="020F0502020204030204" pitchFamily="34" charset="0"/>
              </a:rPr>
              <a:t>tuatara’da</a:t>
            </a:r>
            <a:r>
              <a:rPr lang="tr-TR" sz="2000" dirty="0">
                <a:latin typeface="Calibri" panose="020F0502020204030204" pitchFamily="34" charset="0"/>
                <a:cs typeface="Calibri" panose="020F0502020204030204" pitchFamily="34" charset="0"/>
              </a:rPr>
              <a:t> diğer hayvanlarınkine kıyasla daha iyi gelişmiş olmasıdır</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Parietal</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göz denen bu üçüncü göz, beynin tepesindedir.Kafatasında bunun hemen yukarısında bir delik vardır.Üçüncü gözde merceğin ve ağ dokusunun izleri görülür ama  gözün orta tabakası bulunmaz</a:t>
            </a:r>
            <a:r>
              <a:rPr lang="tr-TR" sz="2000" dirty="0" smtClean="0">
                <a:latin typeface="Calibri" panose="020F0502020204030204" pitchFamily="34" charset="0"/>
                <a:cs typeface="Calibri" panose="020F0502020204030204" pitchFamily="34" charset="0"/>
              </a:rPr>
              <a:t>. </a:t>
            </a:r>
            <a:r>
              <a:rPr lang="tr-TR" sz="2000" dirty="0" err="1" smtClean="0">
                <a:latin typeface="Calibri" panose="020F0502020204030204" pitchFamily="34" charset="0"/>
                <a:cs typeface="Calibri" panose="020F0502020204030204" pitchFamily="34" charset="0"/>
              </a:rPr>
              <a:t>Parietal</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göz beyinde </a:t>
            </a:r>
            <a:r>
              <a:rPr lang="tr-TR" sz="2000" dirty="0" err="1">
                <a:latin typeface="Calibri" panose="020F0502020204030204" pitchFamily="34" charset="0"/>
                <a:cs typeface="Calibri" panose="020F0502020204030204" pitchFamily="34" charset="0"/>
              </a:rPr>
              <a:t>epifiz</a:t>
            </a:r>
            <a:r>
              <a:rPr lang="tr-TR" sz="2000" dirty="0">
                <a:latin typeface="Calibri" panose="020F0502020204030204" pitchFamily="34" charset="0"/>
                <a:cs typeface="Calibri" panose="020F0502020204030204" pitchFamily="34" charset="0"/>
              </a:rPr>
              <a:t> bezine bağlıdır.Fakat ergin hayvanda kafatasındaki deliğin üzerinde deri </a:t>
            </a:r>
            <a:r>
              <a:rPr lang="tr-TR" sz="2000" dirty="0" smtClean="0">
                <a:latin typeface="Calibri" panose="020F0502020204030204" pitchFamily="34" charset="0"/>
                <a:cs typeface="Calibri" panose="020F0502020204030204" pitchFamily="34" charset="0"/>
              </a:rPr>
              <a:t>kalınlaşır</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bu nedenle</a:t>
            </a:r>
            <a:r>
              <a:rPr lang="tr-TR" sz="2000" dirty="0" smtClean="0">
                <a:latin typeface="Calibri" panose="020F0502020204030204" pitchFamily="34" charset="0"/>
                <a:cs typeface="Calibri" panose="020F0502020204030204" pitchFamily="34" charset="0"/>
              </a:rPr>
              <a:t> ışığının </a:t>
            </a:r>
            <a:r>
              <a:rPr lang="tr-TR" sz="2000" dirty="0">
                <a:latin typeface="Calibri" panose="020F0502020204030204" pitchFamily="34" charset="0"/>
                <a:cs typeface="Calibri" panose="020F0502020204030204" pitchFamily="34" charset="0"/>
              </a:rPr>
              <a:t>beyine iletilmesi mümkün olmaz</a:t>
            </a:r>
            <a:r>
              <a:rPr lang="tr-TR" sz="2000" dirty="0" smtClean="0">
                <a:latin typeface="Calibri" panose="020F0502020204030204" pitchFamily="34" charset="0"/>
                <a:cs typeface="Calibri" panose="020F0502020204030204" pitchFamily="34" charset="0"/>
              </a:rPr>
              <a:t>. İlk </a:t>
            </a:r>
            <a:r>
              <a:rPr lang="tr-TR" sz="2000" dirty="0">
                <a:latin typeface="Calibri" panose="020F0502020204030204" pitchFamily="34" charset="0"/>
                <a:cs typeface="Calibri" panose="020F0502020204030204" pitchFamily="34" charset="0"/>
              </a:rPr>
              <a:t>sürüngenlerin bazılarında </a:t>
            </a:r>
            <a:r>
              <a:rPr lang="tr-TR" sz="2000" dirty="0" err="1">
                <a:latin typeface="Calibri" panose="020F0502020204030204" pitchFamily="34" charset="0"/>
                <a:cs typeface="Calibri" panose="020F0502020204030204" pitchFamily="34" charset="0"/>
              </a:rPr>
              <a:t>parietal</a:t>
            </a:r>
            <a:r>
              <a:rPr lang="tr-TR" sz="2000" dirty="0">
                <a:latin typeface="Calibri" panose="020F0502020204030204" pitchFamily="34" charset="0"/>
                <a:cs typeface="Calibri" panose="020F0502020204030204" pitchFamily="34" charset="0"/>
              </a:rPr>
              <a:t> göz önemli bir duyu organı olduğu düşünülmektedir. </a:t>
            </a:r>
            <a:r>
              <a:rPr lang="tr-TR" sz="2000" dirty="0" err="1">
                <a:latin typeface="Calibri" panose="020F0502020204030204" pitchFamily="34" charset="0"/>
                <a:cs typeface="Calibri" panose="020F0502020204030204" pitchFamily="34" charset="0"/>
              </a:rPr>
              <a:t>Tuatara’da</a:t>
            </a:r>
            <a:r>
              <a:rPr lang="tr-TR" sz="2000" dirty="0">
                <a:latin typeface="Calibri" panose="020F0502020204030204" pitchFamily="34" charset="0"/>
                <a:cs typeface="Calibri" panose="020F0502020204030204" pitchFamily="34" charset="0"/>
              </a:rPr>
              <a:t> ultraviyole ışınlarının emilimi, D vitamini sentezinde  görev yapabileceği ayrıca karanlık aydınlık ayırımına yaradığı düşülmektedir.</a:t>
            </a:r>
          </a:p>
        </p:txBody>
      </p:sp>
      <p:sp>
        <p:nvSpPr>
          <p:cNvPr id="60418" name="AutoShape 2" descr="http://www.infidels.eu/Main/Images/Documents/Tuatara1.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sz="2000">
              <a:latin typeface="Calibri" panose="020F0502020204030204" pitchFamily="34" charset="0"/>
              <a:cs typeface="Calibri" panose="020F0502020204030204" pitchFamily="34" charset="0"/>
            </a:endParaRPr>
          </a:p>
        </p:txBody>
      </p:sp>
      <p:pic>
        <p:nvPicPr>
          <p:cNvPr id="60422" name="Picture 6" descr="http://3.bp.blogspot.com/_trLeQaJFWqE/SX_wt2rS8UI/AAAAAAAADQM/frCLJCp2zUA/s400/tuatara.jpg"/>
          <p:cNvPicPr>
            <a:picLocks noChangeAspect="1" noChangeArrowheads="1"/>
          </p:cNvPicPr>
          <p:nvPr/>
        </p:nvPicPr>
        <p:blipFill>
          <a:blip r:embed="rId3" cstate="print"/>
          <a:srcRect/>
          <a:stretch>
            <a:fillRect/>
          </a:stretch>
        </p:blipFill>
        <p:spPr bwMode="auto">
          <a:xfrm>
            <a:off x="4943872" y="4411802"/>
            <a:ext cx="3065917" cy="22994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495600" y="332656"/>
            <a:ext cx="5407722" cy="400110"/>
          </a:xfrm>
          <a:prstGeom prst="rect">
            <a:avLst/>
          </a:prstGeom>
        </p:spPr>
        <p:txBody>
          <a:bodyPr wrap="square">
            <a:spAutoFit/>
          </a:bodyPr>
          <a:lstStyle/>
          <a:p>
            <a:pPr eaLnBrk="0" fontAlgn="base" hangingPunct="0">
              <a:spcBef>
                <a:spcPct val="0"/>
              </a:spcBef>
              <a:spcAft>
                <a:spcPct val="0"/>
              </a:spcAft>
              <a:tabLst>
                <a:tab pos="457200" algn="l"/>
              </a:tabLst>
            </a:pPr>
            <a:r>
              <a:rPr lang="tr-TR" sz="2000" b="1" dirty="0">
                <a:latin typeface="Calibri" panose="020F0502020204030204" pitchFamily="34" charset="0"/>
                <a:ea typeface="Calibri" panose="020F0502020204030204" pitchFamily="34" charset="0"/>
                <a:cs typeface="Calibri" panose="020F0502020204030204" pitchFamily="34" charset="0"/>
              </a:rPr>
              <a:t>SQUAMATA (KERTENKELELER, YILANLAR )</a:t>
            </a:r>
          </a:p>
        </p:txBody>
      </p:sp>
      <p:sp>
        <p:nvSpPr>
          <p:cNvPr id="2050" name="Rectangle 2"/>
          <p:cNvSpPr>
            <a:spLocks noChangeArrowheads="1"/>
          </p:cNvSpPr>
          <p:nvPr/>
        </p:nvSpPr>
        <p:spPr bwMode="auto">
          <a:xfrm>
            <a:off x="407368" y="1040542"/>
            <a:ext cx="1022513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tr-TR" sz="2000" b="1" dirty="0">
                <a:latin typeface="Calibri" panose="020F0502020204030204" pitchFamily="34" charset="0"/>
                <a:ea typeface="Times New Roman" pitchFamily="18" charset="0"/>
                <a:cs typeface="Calibri" panose="020F0502020204030204" pitchFamily="34" charset="0"/>
              </a:rPr>
              <a:t>                          </a:t>
            </a:r>
            <a:r>
              <a:rPr lang="tr-TR" sz="2000" dirty="0">
                <a:latin typeface="Calibri" panose="020F0502020204030204" pitchFamily="34" charset="0"/>
                <a:ea typeface="Times New Roman" pitchFamily="18" charset="0"/>
                <a:cs typeface="Calibri" panose="020F0502020204030204" pitchFamily="34" charset="0"/>
              </a:rPr>
              <a:t>Karasal ve sucul türleri içeren bu takım üç alt takıma ayrılır.</a:t>
            </a:r>
          </a:p>
          <a:p>
            <a:pPr algn="just" fontAlgn="base">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                         </a:t>
            </a:r>
          </a:p>
          <a:p>
            <a:pPr algn="just" fontAlgn="base">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                         </a:t>
            </a:r>
            <a:r>
              <a:rPr lang="tr-TR" sz="2000" dirty="0" err="1" smtClean="0">
                <a:latin typeface="Calibri" panose="020F0502020204030204" pitchFamily="34" charset="0"/>
                <a:ea typeface="Times New Roman" pitchFamily="18" charset="0"/>
                <a:cs typeface="Calibri" panose="020F0502020204030204" pitchFamily="34" charset="0"/>
              </a:rPr>
              <a:t>Sauria</a:t>
            </a:r>
            <a:r>
              <a:rPr lang="tr-TR" sz="2000" dirty="0" smtClean="0">
                <a:latin typeface="Calibri" panose="020F0502020204030204" pitchFamily="34" charset="0"/>
                <a:ea typeface="Times New Roman" pitchFamily="18" charset="0"/>
                <a:cs typeface="Calibri" panose="020F0502020204030204" pitchFamily="34" charset="0"/>
              </a:rPr>
              <a:t> (=</a:t>
            </a:r>
            <a:r>
              <a:rPr lang="tr-TR" sz="2000" dirty="0" err="1" smtClean="0">
                <a:latin typeface="Calibri" panose="020F0502020204030204" pitchFamily="34" charset="0"/>
                <a:ea typeface="Times New Roman" pitchFamily="18" charset="0"/>
                <a:cs typeface="Calibri" panose="020F0502020204030204" pitchFamily="34" charset="0"/>
              </a:rPr>
              <a:t>Lacertilia</a:t>
            </a:r>
            <a:r>
              <a:rPr lang="tr-TR" sz="2000" dirty="0" smtClean="0">
                <a:latin typeface="Calibri" panose="020F0502020204030204" pitchFamily="34" charset="0"/>
                <a:ea typeface="Times New Roman" pitchFamily="18" charset="0"/>
                <a:cs typeface="Calibri" panose="020F0502020204030204" pitchFamily="34" charset="0"/>
              </a:rPr>
              <a:t>) (Kertenkeleler)</a:t>
            </a:r>
            <a:endParaRPr lang="tr-TR" sz="2000" dirty="0" smtClean="0">
              <a:latin typeface="Calibri" panose="020F0502020204030204" pitchFamily="34" charset="0"/>
              <a:cs typeface="Calibri" panose="020F0502020204030204" pitchFamily="34" charset="0"/>
            </a:endParaRPr>
          </a:p>
          <a:p>
            <a:pPr lvl="1" algn="just" eaLnBrk="0" fontAlgn="base" hangingPunct="0">
              <a:spcBef>
                <a:spcPct val="0"/>
              </a:spcBef>
              <a:spcAft>
                <a:spcPct val="0"/>
              </a:spcAft>
            </a:pPr>
            <a:r>
              <a:rPr lang="tr-TR" sz="2000" dirty="0" smtClean="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Amphisbaenia</a:t>
            </a:r>
            <a:r>
              <a:rPr lang="tr-TR" sz="2000" dirty="0">
                <a:latin typeface="Calibri" panose="020F0502020204030204" pitchFamily="34" charset="0"/>
                <a:ea typeface="Times New Roman" pitchFamily="18" charset="0"/>
                <a:cs typeface="Calibri" panose="020F0502020204030204" pitchFamily="34" charset="0"/>
              </a:rPr>
              <a:t> (Kör Kertenkeleler, Halkalı Kertenkeleler, </a:t>
            </a:r>
            <a:r>
              <a:rPr lang="tr-TR" sz="2000" dirty="0" smtClean="0">
                <a:latin typeface="Calibri" panose="020F0502020204030204" pitchFamily="34" charset="0"/>
                <a:ea typeface="Times New Roman" pitchFamily="18" charset="0"/>
                <a:cs typeface="Calibri" panose="020F0502020204030204" pitchFamily="34" charset="0"/>
              </a:rPr>
              <a:t>   Solucan</a:t>
            </a:r>
            <a:r>
              <a:rPr lang="tr-TR" sz="2000" dirty="0">
                <a:latin typeface="Calibri" panose="020F0502020204030204" pitchFamily="34" charset="0"/>
                <a:ea typeface="Times New Roman" pitchFamily="18" charset="0"/>
                <a:cs typeface="Calibri" panose="020F0502020204030204" pitchFamily="34" charset="0"/>
              </a:rPr>
              <a:t> Kertenkeleler)</a:t>
            </a:r>
            <a:endParaRPr lang="tr-TR" sz="2000" dirty="0">
              <a:latin typeface="Calibri" panose="020F0502020204030204" pitchFamily="34" charset="0"/>
              <a:cs typeface="Calibri" panose="020F0502020204030204" pitchFamily="34" charset="0"/>
            </a:endParaRPr>
          </a:p>
          <a:p>
            <a:pPr lvl="1" algn="just" eaLnBrk="0" fontAlgn="base" hangingPunct="0">
              <a:spcBef>
                <a:spcPct val="0"/>
              </a:spcBef>
              <a:spcAft>
                <a:spcPct val="0"/>
              </a:spcAft>
            </a:pP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Serpentes</a:t>
            </a:r>
            <a:r>
              <a:rPr lang="tr-TR" sz="2000" dirty="0">
                <a:latin typeface="Calibri" panose="020F0502020204030204" pitchFamily="34" charset="0"/>
                <a:ea typeface="Times New Roman" pitchFamily="18" charset="0"/>
                <a:cs typeface="Calibri" panose="020F0502020204030204" pitchFamily="34" charset="0"/>
              </a:rPr>
              <a:t> (=</a:t>
            </a:r>
            <a:r>
              <a:rPr lang="tr-TR" sz="2000" dirty="0" err="1">
                <a:latin typeface="Calibri" panose="020F0502020204030204" pitchFamily="34" charset="0"/>
                <a:ea typeface="Times New Roman" pitchFamily="18" charset="0"/>
                <a:cs typeface="Calibri" panose="020F0502020204030204" pitchFamily="34" charset="0"/>
              </a:rPr>
              <a:t>Ophidia</a:t>
            </a:r>
            <a:r>
              <a:rPr lang="tr-TR" sz="2000" dirty="0">
                <a:latin typeface="Calibri" panose="020F0502020204030204" pitchFamily="34" charset="0"/>
                <a:ea typeface="Times New Roman" pitchFamily="18" charset="0"/>
                <a:cs typeface="Calibri" panose="020F0502020204030204" pitchFamily="34" charset="0"/>
              </a:rPr>
              <a:t>) (Yılanlar)</a:t>
            </a:r>
            <a:endParaRPr lang="tr-TR" sz="2000" dirty="0">
              <a:latin typeface="Calibri" panose="020F0502020204030204" pitchFamily="34" charset="0"/>
              <a:cs typeface="Calibri" panose="020F0502020204030204" pitchFamily="34" charset="0"/>
            </a:endParaRPr>
          </a:p>
        </p:txBody>
      </p:sp>
      <p:pic>
        <p:nvPicPr>
          <p:cNvPr id="3" name="Picture 2" descr="http://www.kaieteurnewsonline.com/images/2009/05/lizard.jpg"/>
          <p:cNvPicPr>
            <a:picLocks noChangeAspect="1" noChangeArrowheads="1"/>
          </p:cNvPicPr>
          <p:nvPr/>
        </p:nvPicPr>
        <p:blipFill>
          <a:blip r:embed="rId3" cstate="print"/>
          <a:srcRect/>
          <a:stretch>
            <a:fillRect/>
          </a:stretch>
        </p:blipFill>
        <p:spPr bwMode="auto">
          <a:xfrm>
            <a:off x="770112" y="3968520"/>
            <a:ext cx="3114347" cy="2470584"/>
          </a:xfrm>
          <a:prstGeom prst="rect">
            <a:avLst/>
          </a:prstGeom>
          <a:noFill/>
        </p:spPr>
      </p:pic>
      <p:pic>
        <p:nvPicPr>
          <p:cNvPr id="2054" name="Picture 6" descr="http://www.turkherptil.org/contents/ustFamilya/Tumb/11.jpg"/>
          <p:cNvPicPr>
            <a:picLocks noChangeAspect="1" noChangeArrowheads="1"/>
          </p:cNvPicPr>
          <p:nvPr/>
        </p:nvPicPr>
        <p:blipFill>
          <a:blip r:embed="rId4" cstate="print"/>
          <a:srcRect/>
          <a:stretch>
            <a:fillRect/>
          </a:stretch>
        </p:blipFill>
        <p:spPr bwMode="auto">
          <a:xfrm>
            <a:off x="3993563" y="3968520"/>
            <a:ext cx="3294110" cy="2470584"/>
          </a:xfrm>
          <a:prstGeom prst="rect">
            <a:avLst/>
          </a:prstGeom>
          <a:noFill/>
        </p:spPr>
      </p:pic>
      <p:pic>
        <p:nvPicPr>
          <p:cNvPr id="2058" name="Picture 10" descr="Yılan - Benekli Yılan Resim - Benekli yılan Resimleri"/>
          <p:cNvPicPr>
            <a:picLocks noChangeAspect="1" noChangeArrowheads="1"/>
          </p:cNvPicPr>
          <p:nvPr/>
        </p:nvPicPr>
        <p:blipFill>
          <a:blip r:embed="rId5" cstate="print"/>
          <a:srcRect/>
          <a:stretch>
            <a:fillRect/>
          </a:stretch>
        </p:blipFill>
        <p:spPr bwMode="auto">
          <a:xfrm>
            <a:off x="7752184" y="4365104"/>
            <a:ext cx="3349328" cy="19118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332657"/>
            <a:ext cx="11017224" cy="3785652"/>
          </a:xfrm>
          <a:prstGeom prst="rect">
            <a:avLst/>
          </a:prstGeom>
        </p:spPr>
        <p:txBody>
          <a:bodyPr wrap="square">
            <a:spAutoFit/>
          </a:bodyPr>
          <a:lstStyle/>
          <a:p>
            <a:r>
              <a:rPr lang="tr-TR" sz="2000" b="1" dirty="0">
                <a:latin typeface="Calibri" pitchFamily="34" charset="0"/>
                <a:ea typeface="Times New Roman" pitchFamily="18" charset="0"/>
                <a:cs typeface="Tahoma" pitchFamily="34" charset="0"/>
              </a:rPr>
              <a:t> SAURIA (=LACERTILIA) (KERTENKELELER)</a:t>
            </a:r>
          </a:p>
          <a:p>
            <a:endParaRPr lang="tr-TR" sz="2000" dirty="0">
              <a:latin typeface="Calibri" pitchFamily="34" charset="0"/>
              <a:ea typeface="Times New Roman" pitchFamily="18" charset="0"/>
              <a:cs typeface="Tahoma" pitchFamily="34" charset="0"/>
            </a:endParaRPr>
          </a:p>
          <a:p>
            <a:pPr>
              <a:buFont typeface="Wingdings" pitchFamily="2" charset="2"/>
              <a:buChar char="Ø"/>
            </a:pPr>
            <a:r>
              <a:rPr lang="tr-TR" sz="2000" dirty="0">
                <a:latin typeface="Calibri" pitchFamily="34" charset="0"/>
                <a:ea typeface="Times New Roman" pitchFamily="18" charset="0"/>
                <a:cs typeface="Tahoma" pitchFamily="34" charset="0"/>
              </a:rPr>
              <a:t>Sürüngenler içinde en yaygın olanıdır, kıtaların tümünde görülür. Çoğu türe tropikal bölgelerde bile rastlanır. </a:t>
            </a:r>
          </a:p>
          <a:p>
            <a:endParaRPr lang="tr-TR" sz="2000" dirty="0">
              <a:latin typeface="Calibri" pitchFamily="34" charset="0"/>
              <a:ea typeface="Times New Roman" pitchFamily="18" charset="0"/>
              <a:cs typeface="Tahoma" pitchFamily="34" charset="0"/>
            </a:endParaRPr>
          </a:p>
          <a:p>
            <a:pPr>
              <a:buFont typeface="Wingdings" pitchFamily="2" charset="2"/>
              <a:buChar char="Ø"/>
            </a:pPr>
            <a:r>
              <a:rPr lang="tr-TR" sz="2000" dirty="0">
                <a:latin typeface="Calibri" pitchFamily="34" charset="0"/>
                <a:cs typeface="Tahoma" pitchFamily="34" charset="0"/>
              </a:rPr>
              <a:t>Çoğunlukla dört bacaklıdırlar</a:t>
            </a:r>
            <a:r>
              <a:rPr lang="tr-TR" sz="2000" dirty="0" smtClean="0">
                <a:latin typeface="Calibri" pitchFamily="34" charset="0"/>
                <a:cs typeface="Tahoma" pitchFamily="34" charset="0"/>
              </a:rPr>
              <a:t>. </a:t>
            </a:r>
            <a:r>
              <a:rPr lang="tr-TR" sz="2000" dirty="0" smtClean="0">
                <a:latin typeface="Calibri" pitchFamily="34" charset="0"/>
                <a:ea typeface="Times New Roman" pitchFamily="18" charset="0"/>
                <a:cs typeface="Tahoma" pitchFamily="34" charset="0"/>
              </a:rPr>
              <a:t>Bazı </a:t>
            </a:r>
            <a:r>
              <a:rPr lang="tr-TR" sz="2000" dirty="0">
                <a:latin typeface="Calibri" pitchFamily="34" charset="0"/>
                <a:ea typeface="Times New Roman" pitchFamily="18" charset="0"/>
                <a:cs typeface="Tahoma" pitchFamily="34" charset="0"/>
              </a:rPr>
              <a:t>kertenkele türler üyelerini kaybetmiştir, yılana benzerler, bunları yılanlardan ayıran en önemli fark uzun bir kuyruk ve kısa gövdelerinin olmasıdır. Üye kemerlerinin kalıntısı daima mevcuttur.Bazı türler süzülme uçuşu yapabilirler, iki ayak üzerinde yürüyebilenleri vardır. Yeşil </a:t>
            </a:r>
            <a:r>
              <a:rPr lang="tr-TR" sz="2000" dirty="0" err="1">
                <a:latin typeface="Calibri" pitchFamily="34" charset="0"/>
                <a:ea typeface="Times New Roman" pitchFamily="18" charset="0"/>
                <a:cs typeface="Tahoma" pitchFamily="34" charset="0"/>
              </a:rPr>
              <a:t>basilisk</a:t>
            </a:r>
            <a:r>
              <a:rPr lang="tr-TR" sz="2000" dirty="0">
                <a:latin typeface="Calibri" pitchFamily="34" charset="0"/>
                <a:ea typeface="Times New Roman" pitchFamily="18" charset="0"/>
                <a:cs typeface="Tahoma" pitchFamily="34" charset="0"/>
              </a:rPr>
              <a:t> kertenkele (İsa kertenkele) düşmanlarından kaçarken arka iki ayağı  ile su üzerinde yürüyebilir</a:t>
            </a:r>
            <a:r>
              <a:rPr lang="tr-TR" sz="2000" dirty="0" smtClean="0">
                <a:latin typeface="Calibri" pitchFamily="34" charset="0"/>
                <a:ea typeface="Times New Roman" pitchFamily="18" charset="0"/>
                <a:cs typeface="Tahoma" pitchFamily="34" charset="0"/>
              </a:rPr>
              <a:t>. Büyük </a:t>
            </a:r>
            <a:r>
              <a:rPr lang="tr-TR" sz="2000" dirty="0">
                <a:latin typeface="Calibri" pitchFamily="34" charset="0"/>
                <a:ea typeface="Times New Roman" pitchFamily="18" charset="0"/>
                <a:cs typeface="Tahoma" pitchFamily="34" charset="0"/>
              </a:rPr>
              <a:t>arka ayaklarının 3,4,5. parmakları </a:t>
            </a:r>
            <a:r>
              <a:rPr lang="tr-TR" sz="2000" dirty="0" smtClean="0">
                <a:latin typeface="Calibri" pitchFamily="34" charset="0"/>
                <a:ea typeface="Times New Roman" pitchFamily="18" charset="0"/>
                <a:cs typeface="Tahoma" pitchFamily="34" charset="0"/>
              </a:rPr>
              <a:t>pullu </a:t>
            </a:r>
            <a:r>
              <a:rPr lang="tr-TR" sz="2000" dirty="0">
                <a:latin typeface="Calibri" pitchFamily="34" charset="0"/>
                <a:ea typeface="Times New Roman" pitchFamily="18" charset="0"/>
                <a:cs typeface="Tahoma" pitchFamily="34" charset="0"/>
              </a:rPr>
              <a:t>olan bu kertenkele karadan  su üzerine atladığında parmaklarını açar, parmak yapısı su üzerinde kısa mesafe yürümesine olanak verir.</a:t>
            </a:r>
          </a:p>
          <a:p>
            <a:endParaRPr lang="tr-TR" sz="2000" i="1" dirty="0"/>
          </a:p>
        </p:txBody>
      </p:sp>
      <p:pic>
        <p:nvPicPr>
          <p:cNvPr id="26626" name="Picture 2" descr="http://www.ri.net/schools/West_Warwick/manateeproject/Rainforest2/images/walk%20on%20water.jpg"/>
          <p:cNvPicPr>
            <a:picLocks noChangeAspect="1" noChangeArrowheads="1"/>
          </p:cNvPicPr>
          <p:nvPr/>
        </p:nvPicPr>
        <p:blipFill>
          <a:blip r:embed="rId3" cstate="print"/>
          <a:srcRect/>
          <a:stretch>
            <a:fillRect/>
          </a:stretch>
        </p:blipFill>
        <p:spPr bwMode="auto">
          <a:xfrm>
            <a:off x="3719736" y="3861048"/>
            <a:ext cx="3842732" cy="26642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695400" y="404664"/>
            <a:ext cx="10729192" cy="5016758"/>
          </a:xfrm>
          <a:prstGeom prst="rect">
            <a:avLst/>
          </a:prstGeom>
        </p:spPr>
        <p:txBody>
          <a:bodyPr wrap="square">
            <a:spAutoFit/>
          </a:bodyPr>
          <a:lstStyle/>
          <a:p>
            <a:pPr>
              <a:buFont typeface="Wingdings" pitchFamily="2" charset="2"/>
              <a:buChar char="Ø"/>
            </a:pPr>
            <a:r>
              <a:rPr lang="tr-TR" sz="2000" i="1" dirty="0">
                <a:latin typeface="Calibri" panose="020F0502020204030204" pitchFamily="34" charset="0"/>
                <a:cs typeface="Calibri" panose="020F0502020204030204" pitchFamily="34" charset="0"/>
              </a:rPr>
              <a:t>Alt çenenin iki yarımı, ön tarafta birbirleriyle birleşerek</a:t>
            </a:r>
            <a:r>
              <a:rPr lang="tr-TR" sz="2000" dirty="0">
                <a:latin typeface="Calibri" panose="020F0502020204030204" pitchFamily="34" charset="0"/>
                <a:ea typeface="Times New Roman" pitchFamily="18" charset="0"/>
                <a:cs typeface="Calibri" panose="020F0502020204030204" pitchFamily="34" charset="0"/>
              </a:rPr>
              <a:t> sağlam </a:t>
            </a:r>
            <a:r>
              <a:rPr lang="tr-TR" sz="2000" dirty="0" err="1">
                <a:latin typeface="Calibri" panose="020F0502020204030204" pitchFamily="34" charset="0"/>
                <a:ea typeface="Times New Roman" pitchFamily="18" charset="0"/>
                <a:cs typeface="Calibri" panose="020F0502020204030204" pitchFamily="34" charset="0"/>
              </a:rPr>
              <a:t>symphysis</a:t>
            </a:r>
            <a:r>
              <a:rPr lang="tr-TR" sz="2000" dirty="0">
                <a:latin typeface="Calibri" panose="020F0502020204030204" pitchFamily="34" charset="0"/>
                <a:ea typeface="Times New Roman" pitchFamily="18" charset="0"/>
                <a:cs typeface="Calibri" panose="020F0502020204030204" pitchFamily="34" charset="0"/>
              </a:rPr>
              <a:t> eklem oluşturur.</a:t>
            </a:r>
            <a:r>
              <a:rPr lang="tr-TR" sz="2000" dirty="0">
                <a:latin typeface="Calibri" panose="020F0502020204030204" pitchFamily="34" charset="0"/>
                <a:cs typeface="Calibri" panose="020F0502020204030204" pitchFamily="34" charset="0"/>
              </a:rPr>
              <a:t> Kafatasını oluşturan kemikler, özellikle de yüz kemikleri (</a:t>
            </a:r>
            <a:r>
              <a:rPr lang="tr-TR" sz="2000" i="1" dirty="0" err="1">
                <a:latin typeface="Calibri" panose="020F0502020204030204" pitchFamily="34" charset="0"/>
                <a:cs typeface="Calibri" panose="020F0502020204030204" pitchFamily="34" charset="0"/>
              </a:rPr>
              <a:t>Viscerocranium</a:t>
            </a:r>
            <a:r>
              <a:rPr lang="tr-TR" sz="2000" dirty="0">
                <a:latin typeface="Calibri" panose="020F0502020204030204" pitchFamily="34" charset="0"/>
                <a:cs typeface="Calibri" panose="020F0502020204030204" pitchFamily="34" charset="0"/>
              </a:rPr>
              <a:t>) yılanlardaki gibi oynak değildir.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 Bütün kertenkelelerde diş vardır. Dişin çeneye bağlanma tarzı, kertenkelelerin sınıflandırılmasında rol oynar.  </a:t>
            </a:r>
            <a:r>
              <a:rPr lang="tr-TR" sz="2000" b="1" dirty="0" err="1">
                <a:latin typeface="Calibri" panose="020F0502020204030204" pitchFamily="34" charset="0"/>
                <a:cs typeface="Calibri" panose="020F0502020204030204" pitchFamily="34" charset="0"/>
              </a:rPr>
              <a:t>Acrodont</a:t>
            </a:r>
            <a:r>
              <a:rPr lang="tr-TR" sz="2000" b="1" dirty="0">
                <a:latin typeface="Calibri" panose="020F0502020204030204" pitchFamily="34" charset="0"/>
                <a:cs typeface="Calibri" panose="020F0502020204030204" pitchFamily="34" charset="0"/>
              </a:rPr>
              <a:t> tip (</a:t>
            </a:r>
            <a:r>
              <a:rPr lang="tr-TR" sz="2000" dirty="0">
                <a:latin typeface="Calibri" panose="020F0502020204030204" pitchFamily="34" charset="0"/>
                <a:cs typeface="Calibri" panose="020F0502020204030204" pitchFamily="34" charset="0"/>
              </a:rPr>
              <a:t>Diş çukurları yerine çene kemiklerine kaynaşmış </a:t>
            </a:r>
            <a:r>
              <a:rPr lang="tr-TR" sz="2000" dirty="0" smtClean="0">
                <a:latin typeface="Calibri" panose="020F0502020204030204" pitchFamily="34" charset="0"/>
                <a:cs typeface="Calibri" panose="020F0502020204030204" pitchFamily="34" charset="0"/>
              </a:rPr>
              <a:t>dişler) </a:t>
            </a:r>
            <a:r>
              <a:rPr lang="tr-TR" sz="2000" dirty="0">
                <a:latin typeface="Calibri" panose="020F0502020204030204" pitchFamily="34" charset="0"/>
                <a:cs typeface="Calibri" panose="020F0502020204030204" pitchFamily="34" charset="0"/>
              </a:rPr>
              <a:t>ve </a:t>
            </a:r>
            <a:r>
              <a:rPr lang="tr-TR" sz="2000" b="1" dirty="0" err="1">
                <a:latin typeface="Calibri" panose="020F0502020204030204" pitchFamily="34" charset="0"/>
                <a:cs typeface="Calibri" panose="020F0502020204030204" pitchFamily="34" charset="0"/>
              </a:rPr>
              <a:t>Pleurodont</a:t>
            </a:r>
            <a:r>
              <a:rPr lang="tr-TR" sz="2000" dirty="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tip</a:t>
            </a:r>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        ( </a:t>
            </a:r>
            <a:r>
              <a:rPr lang="tr-TR" sz="2000" dirty="0">
                <a:latin typeface="Calibri" panose="020F0502020204030204" pitchFamily="34" charset="0"/>
                <a:cs typeface="Calibri" panose="020F0502020204030204" pitchFamily="34" charset="0"/>
              </a:rPr>
              <a:t>çenelerin iç kenarına yapışık dişler) </a:t>
            </a:r>
          </a:p>
          <a:p>
            <a:r>
              <a:rPr lang="tr-TR" sz="2000" dirty="0" err="1">
                <a:latin typeface="Calibri" panose="020F0502020204030204" pitchFamily="34" charset="0"/>
                <a:ea typeface="Times New Roman" pitchFamily="18" charset="0"/>
                <a:cs typeface="Calibri" panose="020F0502020204030204" pitchFamily="34" charset="0"/>
              </a:rPr>
              <a:t>Acrodont</a:t>
            </a:r>
            <a:r>
              <a:rPr lang="tr-TR" sz="2000" dirty="0">
                <a:latin typeface="Calibri" panose="020F0502020204030204" pitchFamily="34" charset="0"/>
                <a:ea typeface="Times New Roman" pitchFamily="18" charset="0"/>
                <a:cs typeface="Calibri" panose="020F0502020204030204" pitchFamily="34" charset="0"/>
              </a:rPr>
              <a:t> dişlere sahip olanlar diş eti hastalıklarına daha yatkındır.</a:t>
            </a: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ea typeface="Times New Roman" pitchFamily="18"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pic>
        <p:nvPicPr>
          <p:cNvPr id="24578" name="Picture 2" descr="http://www.turkherptil.org/contents/editor/684230.jpg"/>
          <p:cNvPicPr>
            <a:picLocks noChangeAspect="1" noChangeArrowheads="1"/>
          </p:cNvPicPr>
          <p:nvPr/>
        </p:nvPicPr>
        <p:blipFill>
          <a:blip r:embed="rId3" cstate="print"/>
          <a:srcRect/>
          <a:stretch>
            <a:fillRect/>
          </a:stretch>
        </p:blipFill>
        <p:spPr bwMode="auto">
          <a:xfrm>
            <a:off x="2563353" y="2666821"/>
            <a:ext cx="7065293" cy="2418816"/>
          </a:xfrm>
          <a:prstGeom prst="rect">
            <a:avLst/>
          </a:prstGeom>
          <a:noFill/>
        </p:spPr>
      </p:pic>
      <p:sp>
        <p:nvSpPr>
          <p:cNvPr id="6" name="5 Dikdörtgen"/>
          <p:cNvSpPr/>
          <p:nvPr/>
        </p:nvSpPr>
        <p:spPr>
          <a:xfrm>
            <a:off x="1343472" y="5517232"/>
            <a:ext cx="9217024" cy="707886"/>
          </a:xfrm>
          <a:prstGeom prst="rect">
            <a:avLst/>
          </a:prstGeom>
        </p:spPr>
        <p:txBody>
          <a:bodyPr wrap="square">
            <a:spAutoFit/>
          </a:bodyPr>
          <a:lstStyle/>
          <a:p>
            <a:pPr>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İguanalarda hızlı bir diş yenileme oranı vardır. Senede beş kez dişlerini yenileyebilir.</a:t>
            </a:r>
          </a:p>
          <a:p>
            <a:r>
              <a:rPr lang="tr-TR" sz="2000" dirty="0">
                <a:latin typeface="Calibri" panose="020F0502020204030204" pitchFamily="34" charset="0"/>
                <a:ea typeface="Times New Roman" pitchFamily="18"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767408" y="836713"/>
            <a:ext cx="10297144" cy="1015663"/>
          </a:xfrm>
          <a:prstGeom prst="rect">
            <a:avLst/>
          </a:prstGeom>
          <a:noFill/>
        </p:spPr>
        <p:txBody>
          <a:bodyPr wrap="square" rtlCol="0">
            <a:spAutoFit/>
          </a:bodyPr>
          <a:lstStyle/>
          <a:p>
            <a:pPr>
              <a:buFont typeface="Wingdings" pitchFamily="2" charset="2"/>
              <a:buChar char="Ø"/>
            </a:pPr>
            <a:r>
              <a:rPr lang="tr-TR" sz="2000" dirty="0">
                <a:latin typeface="Calibri" panose="020F0502020204030204" pitchFamily="34" charset="0"/>
                <a:cs typeface="Calibri" panose="020F0502020204030204" pitchFamily="34" charset="0"/>
              </a:rPr>
              <a:t>Tam olmayan </a:t>
            </a:r>
            <a:r>
              <a:rPr lang="tr-TR" sz="2000" dirty="0" err="1">
                <a:latin typeface="Calibri" panose="020F0502020204030204" pitchFamily="34" charset="0"/>
                <a:cs typeface="Calibri" panose="020F0502020204030204" pitchFamily="34" charset="0"/>
              </a:rPr>
              <a:t>trachea</a:t>
            </a:r>
            <a:r>
              <a:rPr lang="tr-TR" sz="2000" dirty="0">
                <a:latin typeface="Calibri" panose="020F0502020204030204" pitchFamily="34" charset="0"/>
                <a:cs typeface="Calibri" panose="020F0502020204030204" pitchFamily="34" charset="0"/>
              </a:rPr>
              <a:t> halkalarına sahiptirler. </a:t>
            </a:r>
            <a:r>
              <a:rPr lang="tr-TR" sz="2000" dirty="0" err="1">
                <a:latin typeface="Calibri" panose="020F0502020204030204" pitchFamily="34" charset="0"/>
                <a:cs typeface="Calibri" panose="020F0502020204030204" pitchFamily="34" charset="0"/>
              </a:rPr>
              <a:t>Trachea</a:t>
            </a:r>
            <a:r>
              <a:rPr lang="tr-TR" sz="2000" dirty="0">
                <a:latin typeface="Calibri" panose="020F0502020204030204" pitchFamily="34" charset="0"/>
                <a:cs typeface="Calibri" panose="020F0502020204030204" pitchFamily="34" charset="0"/>
              </a:rPr>
              <a:t> kalp yakınlarında çatallanır ve sağlı sollu akciğerlere ulaşır. </a:t>
            </a:r>
            <a:r>
              <a:rPr lang="tr-TR" sz="2000" dirty="0" smtClean="0">
                <a:latin typeface="Calibri" panose="020F0502020204030204" pitchFamily="34" charset="0"/>
                <a:cs typeface="Calibri" panose="020F0502020204030204" pitchFamily="34" charset="0"/>
              </a:rPr>
              <a:t>Diyaframları </a:t>
            </a:r>
            <a:r>
              <a:rPr lang="tr-TR" sz="2000" dirty="0">
                <a:latin typeface="Calibri" panose="020F0502020204030204" pitchFamily="34" charset="0"/>
                <a:cs typeface="Calibri" panose="020F0502020204030204" pitchFamily="34" charset="0"/>
              </a:rPr>
              <a:t>yoktur solunum kaburgaların hareketiyle olur.</a:t>
            </a:r>
          </a:p>
          <a:p>
            <a:r>
              <a:rPr lang="tr-TR" sz="2000" dirty="0">
                <a:latin typeface="Calibri" panose="020F0502020204030204" pitchFamily="34" charset="0"/>
                <a:cs typeface="Calibri" panose="020F0502020204030204" pitchFamily="34" charset="0"/>
              </a:rPr>
              <a:t>Farklı ailelerde farklı akciğer tipleri görülür. Üç tip akciğere rastlanır. Bunlar</a:t>
            </a:r>
          </a:p>
        </p:txBody>
      </p:sp>
      <p:sp>
        <p:nvSpPr>
          <p:cNvPr id="4" name="3 Dikdörtgen"/>
          <p:cNvSpPr/>
          <p:nvPr/>
        </p:nvSpPr>
        <p:spPr>
          <a:xfrm>
            <a:off x="2567610" y="2204864"/>
            <a:ext cx="7920879" cy="400110"/>
          </a:xfrm>
          <a:prstGeom prst="rect">
            <a:avLst/>
          </a:prstGeom>
        </p:spPr>
        <p:txBody>
          <a:bodyPr wrap="square">
            <a:spAutoFit/>
          </a:bodyPr>
          <a:lstStyle/>
          <a:p>
            <a:r>
              <a:rPr lang="tr-TR" sz="2000" dirty="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a.</a:t>
            </a:r>
            <a:r>
              <a:rPr lang="tr-TR" sz="2000" b="1" dirty="0" err="1">
                <a:latin typeface="Calibri" panose="020F0502020204030204" pitchFamily="34" charset="0"/>
                <a:cs typeface="Calibri" panose="020F0502020204030204" pitchFamily="34" charset="0"/>
              </a:rPr>
              <a:t>Unicameral</a:t>
            </a:r>
            <a:r>
              <a:rPr lang="tr-TR" sz="2000" b="1" dirty="0">
                <a:latin typeface="Calibri" panose="020F0502020204030204" pitchFamily="34" charset="0"/>
                <a:cs typeface="Calibri" panose="020F0502020204030204" pitchFamily="34" charset="0"/>
              </a:rPr>
              <a:t>    b. </a:t>
            </a:r>
            <a:r>
              <a:rPr lang="tr-TR" sz="2000" b="1" dirty="0" err="1">
                <a:latin typeface="Calibri" panose="020F0502020204030204" pitchFamily="34" charset="0"/>
                <a:cs typeface="Calibri" panose="020F0502020204030204" pitchFamily="34" charset="0"/>
              </a:rPr>
              <a:t>Paucicameral</a:t>
            </a:r>
            <a:r>
              <a:rPr lang="tr-TR" sz="2000" b="1" dirty="0">
                <a:latin typeface="Calibri" panose="020F0502020204030204" pitchFamily="34" charset="0"/>
                <a:cs typeface="Calibri" panose="020F0502020204030204" pitchFamily="34" charset="0"/>
              </a:rPr>
              <a:t>    c.</a:t>
            </a:r>
            <a:r>
              <a:rPr lang="tr-TR" sz="2000" b="1" dirty="0" err="1">
                <a:latin typeface="Calibri" panose="020F0502020204030204" pitchFamily="34" charset="0"/>
                <a:cs typeface="Calibri" panose="020F0502020204030204" pitchFamily="34" charset="0"/>
              </a:rPr>
              <a:t>Multicameral</a:t>
            </a:r>
            <a:r>
              <a:rPr lang="tr-TR" sz="2000" b="1" dirty="0">
                <a:latin typeface="Calibri" panose="020F0502020204030204" pitchFamily="34" charset="0"/>
                <a:cs typeface="Calibri" panose="020F0502020204030204" pitchFamily="34" charset="0"/>
              </a:rPr>
              <a:t> akciğerlerdir.     </a:t>
            </a:r>
          </a:p>
        </p:txBody>
      </p:sp>
      <p:pic>
        <p:nvPicPr>
          <p:cNvPr id="55299" name="Picture 3"/>
          <p:cNvPicPr>
            <a:picLocks noChangeAspect="1" noChangeArrowheads="1"/>
          </p:cNvPicPr>
          <p:nvPr/>
        </p:nvPicPr>
        <p:blipFill>
          <a:blip r:embed="rId3" cstate="print"/>
          <a:srcRect/>
          <a:stretch>
            <a:fillRect/>
          </a:stretch>
        </p:blipFill>
        <p:spPr bwMode="auto">
          <a:xfrm>
            <a:off x="1415481" y="2708920"/>
            <a:ext cx="3960440" cy="3672408"/>
          </a:xfrm>
          <a:prstGeom prst="rect">
            <a:avLst/>
          </a:prstGeom>
          <a:noFill/>
          <a:ln w="57150">
            <a:solidFill>
              <a:schemeClr val="accent1">
                <a:lumMod val="50000"/>
              </a:schemeClr>
            </a:solidFill>
            <a:prstDash val="solid"/>
            <a:miter lim="800000"/>
            <a:headEnd/>
            <a:tailEnd/>
          </a:ln>
        </p:spPr>
      </p:pic>
      <p:sp>
        <p:nvSpPr>
          <p:cNvPr id="8" name="7 Metin kutusu"/>
          <p:cNvSpPr txBox="1"/>
          <p:nvPr/>
        </p:nvSpPr>
        <p:spPr>
          <a:xfrm>
            <a:off x="6672064" y="2708921"/>
            <a:ext cx="5040560" cy="5016758"/>
          </a:xfrm>
          <a:prstGeom prst="rect">
            <a:avLst/>
          </a:prstGeom>
          <a:noFill/>
        </p:spPr>
        <p:txBody>
          <a:bodyPr wrap="square" rtlCol="0">
            <a:spAutoFit/>
          </a:bodyPr>
          <a:lstStyle/>
          <a:p>
            <a:r>
              <a:rPr lang="tr-TR" sz="2000" b="1" dirty="0" err="1" smtClean="0">
                <a:latin typeface="Calibri" panose="020F0502020204030204" pitchFamily="34" charset="0"/>
                <a:cs typeface="Calibri" panose="020F0502020204030204" pitchFamily="34" charset="0"/>
              </a:rPr>
              <a:t>a.Basit</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kese benzeri akciğerlerdir. </a:t>
            </a:r>
            <a:r>
              <a:rPr lang="tr-TR" sz="2000" b="1" dirty="0" err="1">
                <a:latin typeface="Calibri" panose="020F0502020204030204" pitchFamily="34" charset="0"/>
                <a:cs typeface="Calibri" panose="020F0502020204030204" pitchFamily="34" charset="0"/>
              </a:rPr>
              <a:t>Cranial</a:t>
            </a:r>
            <a:r>
              <a:rPr lang="tr-TR" sz="2000" b="1" dirty="0">
                <a:latin typeface="Calibri" panose="020F0502020204030204" pitchFamily="34" charset="0"/>
                <a:cs typeface="Calibri" panose="020F0502020204030204" pitchFamily="34" charset="0"/>
              </a:rPr>
              <a:t> bölümü gaz değişimine aktiftir. </a:t>
            </a:r>
            <a:r>
              <a:rPr lang="tr-TR" sz="2000" b="1" dirty="0" err="1">
                <a:latin typeface="Calibri" panose="020F0502020204030204" pitchFamily="34" charset="0"/>
                <a:cs typeface="Calibri" panose="020F0502020204030204" pitchFamily="34" charset="0"/>
              </a:rPr>
              <a:t>Avaskuler</a:t>
            </a:r>
            <a:r>
              <a:rPr lang="tr-TR" sz="2000" b="1" dirty="0">
                <a:latin typeface="Calibri" panose="020F0502020204030204" pitchFamily="34" charset="0"/>
                <a:cs typeface="Calibri" panose="020F0502020204030204" pitchFamily="34" charset="0"/>
              </a:rPr>
              <a:t> olan </a:t>
            </a:r>
            <a:r>
              <a:rPr lang="tr-TR" sz="2000" b="1" dirty="0" err="1">
                <a:latin typeface="Calibri" panose="020F0502020204030204" pitchFamily="34" charset="0"/>
                <a:cs typeface="Calibri" panose="020F0502020204030204" pitchFamily="34" charset="0"/>
              </a:rPr>
              <a:t>caudal</a:t>
            </a:r>
            <a:r>
              <a:rPr lang="tr-TR" sz="2000" b="1" dirty="0">
                <a:latin typeface="Calibri" panose="020F0502020204030204" pitchFamily="34" charset="0"/>
                <a:cs typeface="Calibri" panose="020F0502020204030204" pitchFamily="34" charset="0"/>
              </a:rPr>
              <a:t> bölümü kanatlıların hava kesesi ile karşılaştırılabilir.</a:t>
            </a:r>
          </a:p>
          <a:p>
            <a:endParaRPr lang="tr-TR" sz="2000" b="1" dirty="0" smtClean="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b.Bazı</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küçük bölmelere sahiptir </a:t>
            </a:r>
            <a:r>
              <a:rPr lang="tr-TR" sz="2000" b="1" dirty="0" err="1">
                <a:latin typeface="Calibri" panose="020F0502020204030204" pitchFamily="34" charset="0"/>
                <a:cs typeface="Calibri" panose="020F0502020204030204" pitchFamily="34" charset="0"/>
              </a:rPr>
              <a:t>caudal</a:t>
            </a:r>
            <a:r>
              <a:rPr lang="tr-TR" sz="2000" b="1" dirty="0">
                <a:latin typeface="Calibri" panose="020F0502020204030204" pitchFamily="34" charset="0"/>
                <a:cs typeface="Calibri" panose="020F0502020204030204" pitchFamily="34" charset="0"/>
              </a:rPr>
              <a:t> bölümünde birtakım </a:t>
            </a:r>
            <a:r>
              <a:rPr lang="tr-TR" sz="2000" b="1" dirty="0" err="1">
                <a:latin typeface="Calibri" panose="020F0502020204030204" pitchFamily="34" charset="0"/>
                <a:cs typeface="Calibri" panose="020F0502020204030204" pitchFamily="34" charset="0"/>
              </a:rPr>
              <a:t>dilatasyonlar</a:t>
            </a:r>
            <a:r>
              <a:rPr lang="tr-TR" sz="2000" b="1" dirty="0">
                <a:latin typeface="Calibri" panose="020F0502020204030204" pitchFamily="34" charset="0"/>
                <a:cs typeface="Calibri" panose="020F0502020204030204" pitchFamily="34" charset="0"/>
              </a:rPr>
              <a:t> vardır.</a:t>
            </a:r>
          </a:p>
          <a:p>
            <a:endParaRPr lang="tr-TR" sz="2000" b="1" dirty="0">
              <a:latin typeface="Calibri" panose="020F0502020204030204" pitchFamily="34" charset="0"/>
              <a:cs typeface="Calibri" panose="020F0502020204030204" pitchFamily="34" charset="0"/>
            </a:endParaRPr>
          </a:p>
          <a:p>
            <a:r>
              <a:rPr lang="tr-TR" sz="2000" b="1" dirty="0" err="1" smtClean="0">
                <a:latin typeface="Calibri" panose="020F0502020204030204" pitchFamily="34" charset="0"/>
                <a:cs typeface="Calibri" panose="020F0502020204030204" pitchFamily="34" charset="0"/>
              </a:rPr>
              <a:t>c.Akciğerlerde</a:t>
            </a:r>
            <a:r>
              <a:rPr lang="tr-TR" sz="2000" b="1" dirty="0" smtClean="0">
                <a:latin typeface="Calibri" panose="020F0502020204030204" pitchFamily="34" charset="0"/>
                <a:cs typeface="Calibri" panose="020F0502020204030204" pitchFamily="34" charset="0"/>
              </a:rPr>
              <a:t> </a:t>
            </a:r>
            <a:r>
              <a:rPr lang="tr-TR" sz="2000" b="1" dirty="0">
                <a:latin typeface="Calibri" panose="020F0502020204030204" pitchFamily="34" charset="0"/>
                <a:cs typeface="Calibri" panose="020F0502020204030204" pitchFamily="34" charset="0"/>
              </a:rPr>
              <a:t>bölmeler ve </a:t>
            </a:r>
            <a:r>
              <a:rPr lang="tr-TR" sz="2000" b="1" dirty="0" err="1">
                <a:latin typeface="Calibri" panose="020F0502020204030204" pitchFamily="34" charset="0"/>
                <a:cs typeface="Calibri" panose="020F0502020204030204" pitchFamily="34" charset="0"/>
              </a:rPr>
              <a:t>intrapulmoner</a:t>
            </a:r>
            <a:r>
              <a:rPr lang="tr-TR" sz="2000" b="1" dirty="0">
                <a:latin typeface="Calibri" panose="020F0502020204030204" pitchFamily="34" charset="0"/>
                <a:cs typeface="Calibri" panose="020F0502020204030204" pitchFamily="34" charset="0"/>
              </a:rPr>
              <a:t> bronşlar bulunur.</a:t>
            </a:r>
          </a:p>
          <a:p>
            <a:endParaRPr lang="tr-TR" sz="2000" b="1" dirty="0">
              <a:latin typeface="Calibri" panose="020F0502020204030204" pitchFamily="34" charset="0"/>
              <a:cs typeface="Calibri" panose="020F0502020204030204" pitchFamily="34" charset="0"/>
            </a:endParaRPr>
          </a:p>
          <a:p>
            <a:endParaRPr lang="tr-TR" sz="2000" b="1"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23392" y="548680"/>
            <a:ext cx="11089232" cy="6247864"/>
          </a:xfrm>
          <a:prstGeom prst="rect">
            <a:avLst/>
          </a:prstGeom>
        </p:spPr>
        <p:txBody>
          <a:bodyPr wrap="square">
            <a:spAutoFit/>
          </a:bodyPr>
          <a:lstStyle/>
          <a:p>
            <a:pPr>
              <a:buFont typeface="Wingdings" pitchFamily="2" charset="2"/>
              <a:buChar char="Ø"/>
            </a:pPr>
            <a:endParaRPr lang="tr-TR" sz="2000"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Hareketli dilleri öne uzar. Yeşil iguanaların dillerinin ucu koyu pembe renklidir, bu patolojik kabul edilmemelidir.</a:t>
            </a:r>
          </a:p>
          <a:p>
            <a:endParaRPr lang="tr-TR" sz="2000"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Kulak zarları her zaman, </a:t>
            </a:r>
            <a:r>
              <a:rPr lang="tr-TR" sz="2000" dirty="0" err="1">
                <a:latin typeface="Calibri" panose="020F0502020204030204" pitchFamily="34" charset="0"/>
                <a:ea typeface="Times New Roman" pitchFamily="18" charset="0"/>
                <a:cs typeface="Calibri" panose="020F0502020204030204" pitchFamily="34" charset="0"/>
              </a:rPr>
              <a:t>parietal</a:t>
            </a:r>
            <a:r>
              <a:rPr lang="tr-TR" sz="2000" dirty="0">
                <a:latin typeface="Calibri" panose="020F0502020204030204" pitchFamily="34" charset="0"/>
                <a:ea typeface="Times New Roman" pitchFamily="18" charset="0"/>
                <a:cs typeface="Calibri" panose="020F0502020204030204" pitchFamily="34" charset="0"/>
              </a:rPr>
              <a:t> göz  ise oldukça yaygın olarak bulunur.</a:t>
            </a:r>
            <a:r>
              <a:rPr lang="tr-TR" sz="2000" dirty="0">
                <a:latin typeface="Calibri" panose="020F0502020204030204" pitchFamily="34" charset="0"/>
                <a:cs typeface="Calibri" panose="020F0502020204030204" pitchFamily="34" charset="0"/>
              </a:rPr>
              <a:t> Bu göz fosil sürüngenlerde çok daha büyük olmasına karşın, aktüel kertenkelelerde ancak kalıntı halinde mevcuttur.</a:t>
            </a:r>
            <a:endParaRPr lang="tr-TR" sz="2000"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Ø"/>
            </a:pPr>
            <a:endParaRPr lang="tr-TR" sz="2000" dirty="0">
              <a:latin typeface="Calibri" panose="020F0502020204030204" pitchFamily="34" charset="0"/>
              <a:ea typeface="Times New Roman" pitchFamily="18" charset="0"/>
              <a:cs typeface="Calibri" panose="020F0502020204030204" pitchFamily="34" charset="0"/>
            </a:endParaRPr>
          </a:p>
          <a:p>
            <a:pPr>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Çok hareketli göz kapakları ve üçüncü göz kapakları genellikle mevcuttur.</a:t>
            </a:r>
          </a:p>
          <a:p>
            <a:r>
              <a:rPr lang="tr-TR" sz="2000" dirty="0">
                <a:latin typeface="Calibri" panose="020F0502020204030204" pitchFamily="34" charset="0"/>
                <a:ea typeface="Times New Roman" pitchFamily="18" charset="0"/>
                <a:cs typeface="Calibri" panose="020F0502020204030204" pitchFamily="34" charset="0"/>
              </a:rPr>
              <a:t>Kuyruk çoğunlukla kopma çizgisine sahiptir. Kuyruğu atma yetenekleri vardır.</a:t>
            </a:r>
          </a:p>
          <a:p>
            <a:r>
              <a:rPr lang="tr-TR" sz="2000" dirty="0">
                <a:latin typeface="Calibri" panose="020F0502020204030204" pitchFamily="34" charset="0"/>
                <a:cs typeface="Calibri" panose="020F0502020204030204" pitchFamily="34" charset="0"/>
              </a:rPr>
              <a:t> </a:t>
            </a:r>
          </a:p>
          <a:p>
            <a:pPr>
              <a:buFont typeface="Wingdings" pitchFamily="2" charset="2"/>
              <a:buChar char="Ø"/>
            </a:pPr>
            <a:r>
              <a:rPr lang="tr-TR" sz="2000" dirty="0">
                <a:latin typeface="Calibri" panose="020F0502020204030204" pitchFamily="34" charset="0"/>
                <a:ea typeface="Times New Roman" pitchFamily="18" charset="0"/>
                <a:cs typeface="Calibri" panose="020F0502020204030204" pitchFamily="34" charset="0"/>
              </a:rPr>
              <a:t>Derileri vücutlarına gevşek şekilde bağlanmıştır.Pulları kiremit gibi dizilmiştir. Vücudun alt tarafındaki pullar daha küçük yapılıdır.</a:t>
            </a:r>
            <a:r>
              <a:rPr lang="tr-TR" sz="2000" dirty="0">
                <a:latin typeface="Calibri" panose="020F0502020204030204" pitchFamily="34" charset="0"/>
                <a:cs typeface="Calibri" panose="020F0502020204030204" pitchFamily="34" charset="0"/>
              </a:rPr>
              <a:t> Bazı kertenkelelerde </a:t>
            </a:r>
            <a:r>
              <a:rPr lang="tr-TR" sz="2000" dirty="0" err="1">
                <a:latin typeface="Calibri" panose="020F0502020204030204" pitchFamily="34" charset="0"/>
                <a:cs typeface="Calibri" panose="020F0502020204030204" pitchFamily="34" charset="0"/>
              </a:rPr>
              <a:t>epidermik</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keratin</a:t>
            </a:r>
            <a:r>
              <a:rPr lang="tr-TR" sz="2000" dirty="0">
                <a:latin typeface="Calibri" panose="020F0502020204030204" pitchFamily="34" charset="0"/>
                <a:cs typeface="Calibri" panose="020F0502020204030204" pitchFamily="34" charset="0"/>
              </a:rPr>
              <a:t> pulların altında </a:t>
            </a:r>
            <a:r>
              <a:rPr lang="tr-TR" sz="2000" dirty="0" err="1">
                <a:latin typeface="Calibri" panose="020F0502020204030204" pitchFamily="34" charset="0"/>
                <a:cs typeface="Calibri" panose="020F0502020204030204" pitchFamily="34" charset="0"/>
              </a:rPr>
              <a:t>dermis</a:t>
            </a:r>
            <a:r>
              <a:rPr lang="tr-TR" sz="2000" dirty="0">
                <a:latin typeface="Calibri" panose="020F0502020204030204" pitchFamily="34" charset="0"/>
                <a:cs typeface="Calibri" panose="020F0502020204030204" pitchFamily="34" charset="0"/>
              </a:rPr>
              <a:t> orijinli kemikleşmiş kısımlar da bulunur. Bu durumda vücut kuvvetli bir zırh içinde gibidir.</a:t>
            </a:r>
          </a:p>
          <a:p>
            <a:pPr>
              <a:buFont typeface="Wingdings" pitchFamily="2" charset="2"/>
              <a:buChar char="Ø"/>
            </a:pPr>
            <a:endParaRPr lang="tr-TR" sz="2000" dirty="0">
              <a:latin typeface="Calibri" panose="020F0502020204030204" pitchFamily="34" charset="0"/>
              <a:cs typeface="Calibri" panose="020F0502020204030204" pitchFamily="34" charset="0"/>
            </a:endParaRPr>
          </a:p>
          <a:p>
            <a:pPr>
              <a:buFont typeface="Wingdings" pitchFamily="2" charset="2"/>
              <a:buChar char="Ø"/>
            </a:pP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Dermiste</a:t>
            </a:r>
            <a:r>
              <a:rPr lang="tr-TR" sz="2000" dirty="0">
                <a:latin typeface="Calibri" panose="020F0502020204030204" pitchFamily="34" charset="0"/>
                <a:cs typeface="Calibri" panose="020F0502020204030204" pitchFamily="34" charset="0"/>
              </a:rPr>
              <a:t> bol bulunan kromatofor sayesinde çeşitli renk ve desenlidirler.  Bazı türleri </a:t>
            </a:r>
            <a:r>
              <a:rPr lang="tr-TR" sz="2000" dirty="0" err="1">
                <a:latin typeface="Calibri" panose="020F0502020204030204" pitchFamily="34" charset="0"/>
                <a:cs typeface="Calibri" panose="020F0502020204030204" pitchFamily="34" charset="0"/>
              </a:rPr>
              <a:t>melanoforların</a:t>
            </a:r>
            <a:r>
              <a:rPr lang="tr-TR" sz="2000" dirty="0">
                <a:latin typeface="Calibri" panose="020F0502020204030204" pitchFamily="34" charset="0"/>
                <a:cs typeface="Calibri" panose="020F0502020204030204" pitchFamily="34" charset="0"/>
              </a:rPr>
              <a:t> yayılıp, </a:t>
            </a:r>
            <a:r>
              <a:rPr lang="tr-TR" sz="2000" dirty="0" smtClean="0">
                <a:latin typeface="Calibri" panose="020F0502020204030204" pitchFamily="34" charset="0"/>
                <a:cs typeface="Calibri" panose="020F0502020204030204" pitchFamily="34" charset="0"/>
              </a:rPr>
              <a:t>yoğunlaşması ,  mevcut </a:t>
            </a:r>
            <a:r>
              <a:rPr lang="tr-TR" sz="2000" dirty="0" err="1" smtClean="0">
                <a:latin typeface="Calibri" panose="020F0502020204030204" pitchFamily="34" charset="0"/>
                <a:cs typeface="Calibri" panose="020F0502020204030204" pitchFamily="34" charset="0"/>
              </a:rPr>
              <a:t>guanin</a:t>
            </a:r>
            <a:r>
              <a:rPr lang="tr-TR" sz="2000" dirty="0" smtClean="0">
                <a:latin typeface="Calibri" panose="020F0502020204030204" pitchFamily="34" charset="0"/>
                <a:cs typeface="Calibri" panose="020F0502020204030204" pitchFamily="34" charset="0"/>
              </a:rPr>
              <a:t> kristallerinin  değişik ışık türlerini yansıtmasıyla renk </a:t>
            </a:r>
            <a:r>
              <a:rPr lang="tr-TR" sz="2000" dirty="0">
                <a:latin typeface="Calibri" panose="020F0502020204030204" pitchFamily="34" charset="0"/>
                <a:cs typeface="Calibri" panose="020F0502020204030204" pitchFamily="34" charset="0"/>
              </a:rPr>
              <a:t>değiştirme özelliğine sahiptir. (örneğin Bukalemunlar,</a:t>
            </a:r>
            <a:r>
              <a:rPr lang="tr-TR" sz="2000" b="1" dirty="0">
                <a:latin typeface="Calibri" panose="020F0502020204030204" pitchFamily="34" charset="0"/>
                <a:cs typeface="Calibri" panose="020F0502020204030204" pitchFamily="34" charset="0"/>
              </a:rPr>
              <a:t> </a:t>
            </a:r>
            <a:r>
              <a:rPr lang="tr-TR" sz="2000" b="1" dirty="0" err="1">
                <a:latin typeface="Calibri" panose="020F0502020204030204" pitchFamily="34" charset="0"/>
                <a:cs typeface="Calibri" panose="020F0502020204030204" pitchFamily="34" charset="0"/>
              </a:rPr>
              <a:t>Chamaeleonidae</a:t>
            </a:r>
            <a:r>
              <a:rPr lang="tr-TR" sz="2000" dirty="0">
                <a:latin typeface="Calibri" panose="020F0502020204030204" pitchFamily="34" charset="0"/>
                <a:cs typeface="Calibri" panose="020F0502020204030204" pitchFamily="34" charset="0"/>
              </a:rPr>
              <a:t>). Çoğu türde puldan daha büyük olan “</a:t>
            </a:r>
            <a:r>
              <a:rPr lang="tr-TR" sz="2000" b="1" dirty="0">
                <a:latin typeface="Calibri" panose="020F0502020204030204" pitchFamily="34" charset="0"/>
                <a:cs typeface="Calibri" panose="020F0502020204030204" pitchFamily="34" charset="0"/>
              </a:rPr>
              <a:t>Plaklar</a:t>
            </a:r>
            <a:r>
              <a:rPr lang="tr-TR" sz="2000" dirty="0">
                <a:latin typeface="Calibri" panose="020F0502020204030204" pitchFamily="34" charset="0"/>
                <a:cs typeface="Calibri" panose="020F0502020204030204" pitchFamily="34" charset="0"/>
              </a:rPr>
              <a:t>” çoğunlukla baş ve karın kısmını kaplar. Pul ve plakların sayıları, konumları ve birbirlerine oranlarına “</a:t>
            </a:r>
            <a:r>
              <a:rPr lang="tr-TR" sz="2000" b="1" dirty="0" err="1">
                <a:latin typeface="Calibri" panose="020F0502020204030204" pitchFamily="34" charset="0"/>
                <a:cs typeface="Calibri" panose="020F0502020204030204" pitchFamily="34" charset="0"/>
              </a:rPr>
              <a:t>Pholidosis</a:t>
            </a:r>
            <a:r>
              <a:rPr lang="tr-TR" sz="2000" dirty="0" err="1">
                <a:latin typeface="Calibri" panose="020F0502020204030204" pitchFamily="34" charset="0"/>
                <a:cs typeface="Calibri" panose="020F0502020204030204" pitchFamily="34" charset="0"/>
              </a:rPr>
              <a:t>”özellikleri</a:t>
            </a:r>
            <a:r>
              <a:rPr lang="tr-TR" sz="2000" dirty="0">
                <a:latin typeface="Calibri" panose="020F0502020204030204" pitchFamily="34" charset="0"/>
                <a:cs typeface="Calibri" panose="020F0502020204030204" pitchFamily="34" charset="0"/>
              </a:rPr>
              <a:t> denir. </a:t>
            </a:r>
          </a:p>
          <a:p>
            <a:pPr>
              <a:buFont typeface="Wingdings" pitchFamily="2" charset="2"/>
              <a:buChar char="Ø"/>
            </a:pPr>
            <a:endParaRPr lang="tr-TR" sz="20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1782</TotalTime>
  <Words>1133</Words>
  <Application>Microsoft Office PowerPoint</Application>
  <PresentationFormat>Geniş ekran</PresentationFormat>
  <Paragraphs>159</Paragraphs>
  <Slides>22</Slides>
  <Notes>22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vt:lpstr>
      <vt:lpstr>Calibri</vt:lpstr>
      <vt:lpstr>Tahoma</vt:lpstr>
      <vt:lpstr>Times New Roman</vt:lpstr>
      <vt:lpstr>Trebuchet MS</vt:lpstr>
      <vt:lpstr>Wingdings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HAZIROĞLU</dc:creator>
  <cp:lastModifiedBy>R.Merih Haziroglu</cp:lastModifiedBy>
  <cp:revision>163</cp:revision>
  <dcterms:created xsi:type="dcterms:W3CDTF">2012-10-18T12:55:36Z</dcterms:created>
  <dcterms:modified xsi:type="dcterms:W3CDTF">2019-12-24T10:35:52Z</dcterms:modified>
</cp:coreProperties>
</file>