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4" r:id="rId5"/>
    <p:sldId id="262" r:id="rId6"/>
    <p:sldId id="263" r:id="rId7"/>
    <p:sldId id="260" r:id="rId8"/>
    <p:sldId id="261" r:id="rId9"/>
    <p:sldId id="266" r:id="rId10"/>
    <p:sldId id="265"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8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2F58418B-B73D-4328-9575-8C1DA26319F1}" type="datetimeFigureOut">
              <a:rPr lang="tr-TR" smtClean="0"/>
              <a:t>6.05.2020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887B2FD6-399A-4AF2-912B-F59AFC7ED971}"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68829690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58418B-B73D-4328-9575-8C1DA26319F1}"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7B2FD6-399A-4AF2-912B-F59AFC7ED971}" type="slidenum">
              <a:rPr lang="tr-TR" smtClean="0"/>
              <a:t>‹#›</a:t>
            </a:fld>
            <a:endParaRPr lang="tr-TR"/>
          </a:p>
        </p:txBody>
      </p:sp>
    </p:spTree>
    <p:extLst>
      <p:ext uri="{BB962C8B-B14F-4D97-AF65-F5344CB8AC3E}">
        <p14:creationId xmlns:p14="http://schemas.microsoft.com/office/powerpoint/2010/main" val="3858854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58418B-B73D-4328-9575-8C1DA26319F1}"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7B2FD6-399A-4AF2-912B-F59AFC7ED971}" type="slidenum">
              <a:rPr lang="tr-TR" smtClean="0"/>
              <a:t>‹#›</a:t>
            </a:fld>
            <a:endParaRPr lang="tr-TR"/>
          </a:p>
        </p:txBody>
      </p:sp>
    </p:spTree>
    <p:extLst>
      <p:ext uri="{BB962C8B-B14F-4D97-AF65-F5344CB8AC3E}">
        <p14:creationId xmlns:p14="http://schemas.microsoft.com/office/powerpoint/2010/main" val="2038688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58418B-B73D-4328-9575-8C1DA26319F1}"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7B2FD6-399A-4AF2-912B-F59AFC7ED971}" type="slidenum">
              <a:rPr lang="tr-TR" smtClean="0"/>
              <a:t>‹#›</a:t>
            </a:fld>
            <a:endParaRPr lang="tr-TR"/>
          </a:p>
        </p:txBody>
      </p:sp>
    </p:spTree>
    <p:extLst>
      <p:ext uri="{BB962C8B-B14F-4D97-AF65-F5344CB8AC3E}">
        <p14:creationId xmlns:p14="http://schemas.microsoft.com/office/powerpoint/2010/main" val="947538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2F58418B-B73D-4328-9575-8C1DA26319F1}" type="datetimeFigureOut">
              <a:rPr lang="tr-TR" smtClean="0"/>
              <a:t>6.05.2020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887B2FD6-399A-4AF2-912B-F59AFC7ED971}"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67881521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F58418B-B73D-4328-9575-8C1DA26319F1}"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7B2FD6-399A-4AF2-912B-F59AFC7ED971}" type="slidenum">
              <a:rPr lang="tr-TR" smtClean="0"/>
              <a:t>‹#›</a:t>
            </a:fld>
            <a:endParaRPr lang="tr-TR"/>
          </a:p>
        </p:txBody>
      </p:sp>
    </p:spTree>
    <p:extLst>
      <p:ext uri="{BB962C8B-B14F-4D97-AF65-F5344CB8AC3E}">
        <p14:creationId xmlns:p14="http://schemas.microsoft.com/office/powerpoint/2010/main" val="2769104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F58418B-B73D-4328-9575-8C1DA26319F1}" type="datetimeFigureOut">
              <a:rPr lang="tr-TR" smtClean="0"/>
              <a:t>6.05.2020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87B2FD6-399A-4AF2-912B-F59AFC7ED971}" type="slidenum">
              <a:rPr lang="tr-TR" smtClean="0"/>
              <a:t>‹#›</a:t>
            </a:fld>
            <a:endParaRPr lang="tr-TR"/>
          </a:p>
        </p:txBody>
      </p:sp>
    </p:spTree>
    <p:extLst>
      <p:ext uri="{BB962C8B-B14F-4D97-AF65-F5344CB8AC3E}">
        <p14:creationId xmlns:p14="http://schemas.microsoft.com/office/powerpoint/2010/main" val="1802518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F58418B-B73D-4328-9575-8C1DA26319F1}" type="datetimeFigureOut">
              <a:rPr lang="tr-TR" smtClean="0"/>
              <a:t>6.05.2020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87B2FD6-399A-4AF2-912B-F59AFC7ED971}" type="slidenum">
              <a:rPr lang="tr-TR" smtClean="0"/>
              <a:t>‹#›</a:t>
            </a:fld>
            <a:endParaRPr lang="tr-TR"/>
          </a:p>
        </p:txBody>
      </p:sp>
    </p:spTree>
    <p:extLst>
      <p:ext uri="{BB962C8B-B14F-4D97-AF65-F5344CB8AC3E}">
        <p14:creationId xmlns:p14="http://schemas.microsoft.com/office/powerpoint/2010/main" val="3634381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58418B-B73D-4328-9575-8C1DA26319F1}" type="datetimeFigureOut">
              <a:rPr lang="tr-TR" smtClean="0"/>
              <a:t>6.05.2020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87B2FD6-399A-4AF2-912B-F59AFC7ED971}" type="slidenum">
              <a:rPr lang="tr-TR" smtClean="0"/>
              <a:t>‹#›</a:t>
            </a:fld>
            <a:endParaRPr lang="tr-TR"/>
          </a:p>
        </p:txBody>
      </p:sp>
    </p:spTree>
    <p:extLst>
      <p:ext uri="{BB962C8B-B14F-4D97-AF65-F5344CB8AC3E}">
        <p14:creationId xmlns:p14="http://schemas.microsoft.com/office/powerpoint/2010/main" val="3783207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F58418B-B73D-4328-9575-8C1DA26319F1}" type="datetimeFigureOut">
              <a:rPr lang="tr-TR" smtClean="0"/>
              <a:t>6.05.2020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87B2FD6-399A-4AF2-912B-F59AFC7ED971}"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28600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F58418B-B73D-4328-9575-8C1DA26319F1}" type="datetimeFigureOut">
              <a:rPr lang="tr-TR" smtClean="0"/>
              <a:t>6.05.2020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87B2FD6-399A-4AF2-912B-F59AFC7ED971}"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08517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2F58418B-B73D-4328-9575-8C1DA26319F1}" type="datetimeFigureOut">
              <a:rPr lang="tr-TR" smtClean="0"/>
              <a:t>6.05.2020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887B2FD6-399A-4AF2-912B-F59AFC7ED971}"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030540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018AD8-E9CB-4EC1-ACFF-587A4A377CCF}"/>
              </a:ext>
            </a:extLst>
          </p:cNvPr>
          <p:cNvSpPr>
            <a:spLocks noGrp="1"/>
          </p:cNvSpPr>
          <p:nvPr>
            <p:ph type="ctrTitle"/>
          </p:nvPr>
        </p:nvSpPr>
        <p:spPr/>
        <p:txBody>
          <a:bodyPr/>
          <a:lstStyle/>
          <a:p>
            <a:r>
              <a:rPr lang="tr-TR" sz="6600" cap="none" dirty="0"/>
              <a:t>Gelir Ve Gider Kavramları</a:t>
            </a:r>
          </a:p>
        </p:txBody>
      </p:sp>
      <p:sp>
        <p:nvSpPr>
          <p:cNvPr id="3" name="Alt Başlık 2">
            <a:extLst>
              <a:ext uri="{FF2B5EF4-FFF2-40B4-BE49-F238E27FC236}">
                <a16:creationId xmlns:a16="http://schemas.microsoft.com/office/drawing/2014/main" id="{6F838AC9-245E-4099-87E3-E9D35C467C9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270379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6BC285-3A06-4B04-98B1-A3A9507991DF}"/>
              </a:ext>
            </a:extLst>
          </p:cNvPr>
          <p:cNvSpPr>
            <a:spLocks noGrp="1"/>
          </p:cNvSpPr>
          <p:nvPr>
            <p:ph type="title"/>
          </p:nvPr>
        </p:nvSpPr>
        <p:spPr>
          <a:xfrm>
            <a:off x="1371600" y="685800"/>
            <a:ext cx="9601200" cy="723275"/>
          </a:xfrm>
        </p:spPr>
        <p:txBody>
          <a:bodyPr/>
          <a:lstStyle/>
          <a:p>
            <a:pPr algn="ctr"/>
            <a:r>
              <a:rPr lang="tr-TR" dirty="0"/>
              <a:t>Gelir Tablosu ve Bilânço İlişkisi</a:t>
            </a:r>
          </a:p>
        </p:txBody>
      </p:sp>
      <p:sp>
        <p:nvSpPr>
          <p:cNvPr id="3" name="İçerik Yer Tutucusu 2">
            <a:extLst>
              <a:ext uri="{FF2B5EF4-FFF2-40B4-BE49-F238E27FC236}">
                <a16:creationId xmlns:a16="http://schemas.microsoft.com/office/drawing/2014/main" id="{27520EE0-688C-4CFB-AB12-CCB83C8E19E4}"/>
              </a:ext>
            </a:extLst>
          </p:cNvPr>
          <p:cNvSpPr>
            <a:spLocks noGrp="1"/>
          </p:cNvSpPr>
          <p:nvPr>
            <p:ph idx="1"/>
          </p:nvPr>
        </p:nvSpPr>
        <p:spPr>
          <a:xfrm>
            <a:off x="1371600" y="1993692"/>
            <a:ext cx="9601200" cy="3873708"/>
          </a:xfrm>
        </p:spPr>
        <p:txBody>
          <a:bodyPr>
            <a:normAutofit/>
          </a:bodyPr>
          <a:lstStyle/>
          <a:p>
            <a:pPr marL="0" indent="0" algn="just">
              <a:buNone/>
            </a:pPr>
            <a:r>
              <a:rPr lang="tr-TR" dirty="0"/>
              <a:t>8- </a:t>
            </a:r>
            <a:r>
              <a:rPr lang="tr-TR" sz="2400" dirty="0"/>
              <a:t>Kesin mizanın düzenlenmesi </a:t>
            </a:r>
          </a:p>
          <a:p>
            <a:pPr marL="0" indent="0" algn="just">
              <a:buNone/>
            </a:pPr>
            <a:r>
              <a:rPr lang="tr-TR" sz="2400" dirty="0"/>
              <a:t>9- Dönem sonu bilançosunun düzenlenmesi </a:t>
            </a:r>
          </a:p>
          <a:p>
            <a:pPr marL="0" indent="0" algn="just">
              <a:buNone/>
            </a:pPr>
            <a:r>
              <a:rPr lang="tr-TR" sz="2400" dirty="0"/>
              <a:t>10-Hesapların kapatılması </a:t>
            </a:r>
          </a:p>
          <a:p>
            <a:pPr marL="0" indent="0" algn="just">
              <a:buNone/>
            </a:pPr>
            <a:r>
              <a:rPr lang="tr-TR" sz="2400" dirty="0"/>
              <a:t>11-Yeni dönemin hesaplarının açılarak, yeni dönem açılış bilançosunun düzenlenmesi şeklinde takip eder</a:t>
            </a:r>
          </a:p>
        </p:txBody>
      </p:sp>
    </p:spTree>
    <p:extLst>
      <p:ext uri="{BB962C8B-B14F-4D97-AF65-F5344CB8AC3E}">
        <p14:creationId xmlns:p14="http://schemas.microsoft.com/office/powerpoint/2010/main" val="2342466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a:extLst>
              <a:ext uri="{FF2B5EF4-FFF2-40B4-BE49-F238E27FC236}">
                <a16:creationId xmlns:a16="http://schemas.microsoft.com/office/drawing/2014/main" id="{2021C2A2-6427-48D4-BB10-59BE7C5B8924}"/>
              </a:ext>
            </a:extLst>
          </p:cNvPr>
          <p:cNvCxnSpPr/>
          <p:nvPr/>
        </p:nvCxnSpPr>
        <p:spPr>
          <a:xfrm>
            <a:off x="2218544" y="1783830"/>
            <a:ext cx="3177915" cy="0"/>
          </a:xfrm>
          <a:prstGeom prst="line">
            <a:avLst/>
          </a:prstGeom>
          <a:ln/>
        </p:spPr>
        <p:style>
          <a:lnRef idx="2">
            <a:schemeClr val="dk1"/>
          </a:lnRef>
          <a:fillRef idx="0">
            <a:schemeClr val="dk1"/>
          </a:fillRef>
          <a:effectRef idx="1">
            <a:schemeClr val="dk1"/>
          </a:effectRef>
          <a:fontRef idx="minor">
            <a:schemeClr val="tx1"/>
          </a:fontRef>
        </p:style>
      </p:cxnSp>
      <p:cxnSp>
        <p:nvCxnSpPr>
          <p:cNvPr id="7" name="Düz Bağlayıcı 6">
            <a:extLst>
              <a:ext uri="{FF2B5EF4-FFF2-40B4-BE49-F238E27FC236}">
                <a16:creationId xmlns:a16="http://schemas.microsoft.com/office/drawing/2014/main" id="{7658518D-BF60-44C2-9775-0C003BDB7A9E}"/>
              </a:ext>
            </a:extLst>
          </p:cNvPr>
          <p:cNvCxnSpPr/>
          <p:nvPr/>
        </p:nvCxnSpPr>
        <p:spPr>
          <a:xfrm>
            <a:off x="6820525" y="1813810"/>
            <a:ext cx="3117954"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9" name="Düz Bağlayıcı 8">
            <a:extLst>
              <a:ext uri="{FF2B5EF4-FFF2-40B4-BE49-F238E27FC236}">
                <a16:creationId xmlns:a16="http://schemas.microsoft.com/office/drawing/2014/main" id="{2410A27D-02C6-4763-B466-74DD0B62958C}"/>
              </a:ext>
            </a:extLst>
          </p:cNvPr>
          <p:cNvCxnSpPr/>
          <p:nvPr/>
        </p:nvCxnSpPr>
        <p:spPr>
          <a:xfrm>
            <a:off x="3717561" y="1783830"/>
            <a:ext cx="0" cy="1645170"/>
          </a:xfrm>
          <a:prstGeom prst="line">
            <a:avLst/>
          </a:prstGeom>
          <a:ln/>
        </p:spPr>
        <p:style>
          <a:lnRef idx="2">
            <a:schemeClr val="dk1"/>
          </a:lnRef>
          <a:fillRef idx="0">
            <a:schemeClr val="dk1"/>
          </a:fillRef>
          <a:effectRef idx="1">
            <a:schemeClr val="dk1"/>
          </a:effectRef>
          <a:fontRef idx="minor">
            <a:schemeClr val="tx1"/>
          </a:fontRef>
        </p:style>
      </p:cxnSp>
      <p:cxnSp>
        <p:nvCxnSpPr>
          <p:cNvPr id="11" name="Düz Bağlayıcı 10">
            <a:extLst>
              <a:ext uri="{FF2B5EF4-FFF2-40B4-BE49-F238E27FC236}">
                <a16:creationId xmlns:a16="http://schemas.microsoft.com/office/drawing/2014/main" id="{AF79F418-C20E-4387-BF92-C331CE90B89B}"/>
              </a:ext>
            </a:extLst>
          </p:cNvPr>
          <p:cNvCxnSpPr/>
          <p:nvPr/>
        </p:nvCxnSpPr>
        <p:spPr>
          <a:xfrm>
            <a:off x="8424472" y="1813810"/>
            <a:ext cx="0" cy="1615190"/>
          </a:xfrm>
          <a:prstGeom prst="line">
            <a:avLst/>
          </a:prstGeom>
          <a:ln/>
        </p:spPr>
        <p:style>
          <a:lnRef idx="2">
            <a:schemeClr val="dk1"/>
          </a:lnRef>
          <a:fillRef idx="0">
            <a:schemeClr val="dk1"/>
          </a:fillRef>
          <a:effectRef idx="1">
            <a:schemeClr val="dk1"/>
          </a:effectRef>
          <a:fontRef idx="minor">
            <a:schemeClr val="tx1"/>
          </a:fontRef>
        </p:style>
      </p:cxnSp>
      <p:cxnSp>
        <p:nvCxnSpPr>
          <p:cNvPr id="13" name="Düz Bağlayıcı 12">
            <a:extLst>
              <a:ext uri="{FF2B5EF4-FFF2-40B4-BE49-F238E27FC236}">
                <a16:creationId xmlns:a16="http://schemas.microsoft.com/office/drawing/2014/main" id="{A4BB406D-A8B9-4025-B6AD-E2456B1D997B}"/>
              </a:ext>
            </a:extLst>
          </p:cNvPr>
          <p:cNvCxnSpPr>
            <a:cxnSpLocks/>
          </p:cNvCxnSpPr>
          <p:nvPr/>
        </p:nvCxnSpPr>
        <p:spPr>
          <a:xfrm>
            <a:off x="4839683" y="4197247"/>
            <a:ext cx="2560461"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29" name="Düz Bağlayıcı 28">
            <a:extLst>
              <a:ext uri="{FF2B5EF4-FFF2-40B4-BE49-F238E27FC236}">
                <a16:creationId xmlns:a16="http://schemas.microsoft.com/office/drawing/2014/main" id="{3E77B424-E5B1-49DA-8521-84C2BB9EA53D}"/>
              </a:ext>
            </a:extLst>
          </p:cNvPr>
          <p:cNvCxnSpPr/>
          <p:nvPr/>
        </p:nvCxnSpPr>
        <p:spPr>
          <a:xfrm>
            <a:off x="6096000" y="4197247"/>
            <a:ext cx="0" cy="146903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31" name="Metin kutusu 30">
            <a:extLst>
              <a:ext uri="{FF2B5EF4-FFF2-40B4-BE49-F238E27FC236}">
                <a16:creationId xmlns:a16="http://schemas.microsoft.com/office/drawing/2014/main" id="{A99C5B27-8089-4BD8-824D-2E22C9AE1F17}"/>
              </a:ext>
            </a:extLst>
          </p:cNvPr>
          <p:cNvSpPr txBox="1"/>
          <p:nvPr/>
        </p:nvSpPr>
        <p:spPr>
          <a:xfrm>
            <a:off x="2218544" y="1414497"/>
            <a:ext cx="2998033" cy="369332"/>
          </a:xfrm>
          <a:prstGeom prst="rect">
            <a:avLst/>
          </a:prstGeom>
          <a:noFill/>
        </p:spPr>
        <p:txBody>
          <a:bodyPr wrap="square" rtlCol="0">
            <a:spAutoFit/>
          </a:bodyPr>
          <a:lstStyle/>
          <a:p>
            <a:r>
              <a:rPr lang="tr-TR" b="1" dirty="0"/>
              <a:t>B       GİDER TABLOSU          A</a:t>
            </a:r>
          </a:p>
        </p:txBody>
      </p:sp>
      <p:pic>
        <p:nvPicPr>
          <p:cNvPr id="38" name="İçerik Yer Tutucusu 37">
            <a:extLst>
              <a:ext uri="{FF2B5EF4-FFF2-40B4-BE49-F238E27FC236}">
                <a16:creationId xmlns:a16="http://schemas.microsoft.com/office/drawing/2014/main" id="{84300BA4-6F39-438F-B018-2A2B0DF96E6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15594" y="1414497"/>
            <a:ext cx="3048264" cy="487722"/>
          </a:xfrm>
        </p:spPr>
      </p:pic>
      <p:pic>
        <p:nvPicPr>
          <p:cNvPr id="40" name="Resim 39">
            <a:extLst>
              <a:ext uri="{FF2B5EF4-FFF2-40B4-BE49-F238E27FC236}">
                <a16:creationId xmlns:a16="http://schemas.microsoft.com/office/drawing/2014/main" id="{21D21068-1719-4F55-8ED8-DC51B3E8BA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4752" y="3739505"/>
            <a:ext cx="2722496" cy="487722"/>
          </a:xfrm>
          <a:prstGeom prst="rect">
            <a:avLst/>
          </a:prstGeom>
        </p:spPr>
      </p:pic>
      <p:sp>
        <p:nvSpPr>
          <p:cNvPr id="42" name="Metin kutusu 41">
            <a:extLst>
              <a:ext uri="{FF2B5EF4-FFF2-40B4-BE49-F238E27FC236}">
                <a16:creationId xmlns:a16="http://schemas.microsoft.com/office/drawing/2014/main" id="{67630C84-E78B-40C9-A259-7E322743D8DF}"/>
              </a:ext>
            </a:extLst>
          </p:cNvPr>
          <p:cNvSpPr txBox="1"/>
          <p:nvPr/>
        </p:nvSpPr>
        <p:spPr>
          <a:xfrm flipH="1">
            <a:off x="2233541" y="1915974"/>
            <a:ext cx="1364093" cy="646331"/>
          </a:xfrm>
          <a:prstGeom prst="rect">
            <a:avLst/>
          </a:prstGeom>
          <a:noFill/>
        </p:spPr>
        <p:txBody>
          <a:bodyPr wrap="square" rtlCol="0">
            <a:spAutoFit/>
          </a:bodyPr>
          <a:lstStyle/>
          <a:p>
            <a:r>
              <a:rPr lang="tr-TR" dirty="0"/>
              <a:t>İlk Kayıt</a:t>
            </a:r>
          </a:p>
          <a:p>
            <a:r>
              <a:rPr lang="tr-TR" dirty="0"/>
              <a:t>Artışlar</a:t>
            </a:r>
          </a:p>
        </p:txBody>
      </p:sp>
      <p:sp>
        <p:nvSpPr>
          <p:cNvPr id="43" name="Metin kutusu 42">
            <a:extLst>
              <a:ext uri="{FF2B5EF4-FFF2-40B4-BE49-F238E27FC236}">
                <a16:creationId xmlns:a16="http://schemas.microsoft.com/office/drawing/2014/main" id="{7D9A4BED-39AE-49E0-B140-8BAF7E285F78}"/>
              </a:ext>
            </a:extLst>
          </p:cNvPr>
          <p:cNvSpPr txBox="1"/>
          <p:nvPr/>
        </p:nvSpPr>
        <p:spPr>
          <a:xfrm flipH="1">
            <a:off x="8485182" y="1915974"/>
            <a:ext cx="1648169" cy="646331"/>
          </a:xfrm>
          <a:prstGeom prst="rect">
            <a:avLst/>
          </a:prstGeom>
          <a:noFill/>
        </p:spPr>
        <p:txBody>
          <a:bodyPr wrap="square" rtlCol="0">
            <a:spAutoFit/>
          </a:bodyPr>
          <a:lstStyle/>
          <a:p>
            <a:r>
              <a:rPr lang="tr-TR" dirty="0"/>
              <a:t>İlk Kayıt</a:t>
            </a:r>
          </a:p>
          <a:p>
            <a:r>
              <a:rPr lang="tr-TR" dirty="0"/>
              <a:t>Artışlar</a:t>
            </a:r>
          </a:p>
        </p:txBody>
      </p:sp>
      <p:sp>
        <p:nvSpPr>
          <p:cNvPr id="44" name="Ok: Sağa Bükülü 43">
            <a:extLst>
              <a:ext uri="{FF2B5EF4-FFF2-40B4-BE49-F238E27FC236}">
                <a16:creationId xmlns:a16="http://schemas.microsoft.com/office/drawing/2014/main" id="{A45DC985-B6F5-4166-B509-ADFDF6C71F26}"/>
              </a:ext>
            </a:extLst>
          </p:cNvPr>
          <p:cNvSpPr/>
          <p:nvPr/>
        </p:nvSpPr>
        <p:spPr>
          <a:xfrm rot="18861648">
            <a:off x="2174595" y="2635193"/>
            <a:ext cx="1858172" cy="4596589"/>
          </a:xfrm>
          <a:prstGeom prst="curvedRightArrow">
            <a:avLst>
              <a:gd name="adj1" fmla="val 25000"/>
              <a:gd name="adj2" fmla="val 55047"/>
              <a:gd name="adj3" fmla="val 332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45" name="Ok: Sola Bükülü 44">
            <a:extLst>
              <a:ext uri="{FF2B5EF4-FFF2-40B4-BE49-F238E27FC236}">
                <a16:creationId xmlns:a16="http://schemas.microsoft.com/office/drawing/2014/main" id="{11184A97-3A31-4548-AC89-3B5F2F9A9ABC}"/>
              </a:ext>
            </a:extLst>
          </p:cNvPr>
          <p:cNvSpPr/>
          <p:nvPr/>
        </p:nvSpPr>
        <p:spPr>
          <a:xfrm rot="1853713">
            <a:off x="7870505" y="2952357"/>
            <a:ext cx="2490224" cy="4077232"/>
          </a:xfrm>
          <a:prstGeom prst="curvedLeftArrow">
            <a:avLst>
              <a:gd name="adj1" fmla="val 17224"/>
              <a:gd name="adj2" fmla="val 42781"/>
              <a:gd name="adj3" fmla="val 250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cxnSp>
        <p:nvCxnSpPr>
          <p:cNvPr id="47" name="Düz Bağlayıcı 46">
            <a:extLst>
              <a:ext uri="{FF2B5EF4-FFF2-40B4-BE49-F238E27FC236}">
                <a16:creationId xmlns:a16="http://schemas.microsoft.com/office/drawing/2014/main" id="{83D07B74-A27C-4577-9A18-FD4EC0B7C13E}"/>
              </a:ext>
            </a:extLst>
          </p:cNvPr>
          <p:cNvCxnSpPr/>
          <p:nvPr/>
        </p:nvCxnSpPr>
        <p:spPr>
          <a:xfrm>
            <a:off x="4991725" y="4916774"/>
            <a:ext cx="223353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Metin kutusu 47">
            <a:extLst>
              <a:ext uri="{FF2B5EF4-FFF2-40B4-BE49-F238E27FC236}">
                <a16:creationId xmlns:a16="http://schemas.microsoft.com/office/drawing/2014/main" id="{6B2EA347-A8CB-410C-A5A2-9880BF2CF82B}"/>
              </a:ext>
            </a:extLst>
          </p:cNvPr>
          <p:cNvSpPr txBox="1"/>
          <p:nvPr/>
        </p:nvSpPr>
        <p:spPr>
          <a:xfrm>
            <a:off x="4962455" y="5016797"/>
            <a:ext cx="2471942" cy="1477328"/>
          </a:xfrm>
          <a:prstGeom prst="rect">
            <a:avLst/>
          </a:prstGeom>
          <a:noFill/>
        </p:spPr>
        <p:txBody>
          <a:bodyPr wrap="square" rtlCol="0">
            <a:spAutoFit/>
          </a:bodyPr>
          <a:lstStyle/>
          <a:p>
            <a:r>
              <a:rPr lang="tr-TR" dirty="0"/>
              <a:t>Borç Top.    Alacak Top.</a:t>
            </a:r>
          </a:p>
          <a:p>
            <a:endParaRPr lang="tr-TR" dirty="0"/>
          </a:p>
          <a:p>
            <a:endParaRPr lang="tr-TR" dirty="0"/>
          </a:p>
          <a:p>
            <a:r>
              <a:rPr lang="tr-TR" dirty="0"/>
              <a:t>       B.T. &lt; A.T.  KAR</a:t>
            </a:r>
          </a:p>
          <a:p>
            <a:r>
              <a:rPr lang="tr-TR" dirty="0"/>
              <a:t>      B.T &gt; A.T. ZARAR</a:t>
            </a:r>
          </a:p>
        </p:txBody>
      </p:sp>
    </p:spTree>
    <p:extLst>
      <p:ext uri="{BB962C8B-B14F-4D97-AF65-F5344CB8AC3E}">
        <p14:creationId xmlns:p14="http://schemas.microsoft.com/office/powerpoint/2010/main" val="3579969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81931D54-4876-4BA0-88E2-584D21A0E0A3}"/>
              </a:ext>
            </a:extLst>
          </p:cNvPr>
          <p:cNvSpPr>
            <a:spLocks noGrp="1"/>
          </p:cNvSpPr>
          <p:nvPr>
            <p:ph idx="1"/>
          </p:nvPr>
        </p:nvSpPr>
        <p:spPr>
          <a:xfrm>
            <a:off x="1386590" y="2338466"/>
            <a:ext cx="3282694" cy="2683239"/>
          </a:xfrm>
        </p:spPr>
        <p:txBody>
          <a:bodyPr>
            <a:normAutofit fontScale="92500" lnSpcReduction="10000"/>
          </a:bodyPr>
          <a:lstStyle/>
          <a:p>
            <a:pPr marL="0" indent="0" algn="just">
              <a:buNone/>
            </a:pPr>
            <a:r>
              <a:rPr lang="tr-TR" sz="3200" b="1" dirty="0"/>
              <a:t>GELİR HESAPLARI, GİDER HESAPLARI </a:t>
            </a:r>
            <a:r>
              <a:rPr lang="tr-TR" sz="3200" dirty="0"/>
              <a:t>ile birlikte tekdüzen hesap planının 6. grubunda yer alır. </a:t>
            </a:r>
          </a:p>
          <a:p>
            <a:endParaRPr lang="en-US" dirty="0"/>
          </a:p>
        </p:txBody>
      </p:sp>
      <p:pic>
        <p:nvPicPr>
          <p:cNvPr id="4" name="İçerik Yer Tutucusu 3">
            <a:extLst>
              <a:ext uri="{FF2B5EF4-FFF2-40B4-BE49-F238E27FC236}">
                <a16:creationId xmlns:a16="http://schemas.microsoft.com/office/drawing/2014/main" id="{7B8428DF-54C5-4234-83C6-3EA96C268A8C}"/>
              </a:ext>
            </a:extLst>
          </p:cNvPr>
          <p:cNvPicPr>
            <a:picLocks noChangeAspect="1"/>
          </p:cNvPicPr>
          <p:nvPr/>
        </p:nvPicPr>
        <p:blipFill>
          <a:blip r:embed="rId2"/>
          <a:stretch>
            <a:fillRect/>
          </a:stretch>
        </p:blipFill>
        <p:spPr>
          <a:xfrm>
            <a:off x="5031467" y="539647"/>
            <a:ext cx="6517065" cy="5756222"/>
          </a:xfrm>
          <a:prstGeom prst="rect">
            <a:avLst/>
          </a:prstGeom>
        </p:spPr>
      </p:pic>
    </p:spTree>
    <p:extLst>
      <p:ext uri="{BB962C8B-B14F-4D97-AF65-F5344CB8AC3E}">
        <p14:creationId xmlns:p14="http://schemas.microsoft.com/office/powerpoint/2010/main" val="2046288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1AFA3CCD-DDDE-4010-A7F2-921B0A6E7E50}"/>
              </a:ext>
            </a:extLst>
          </p:cNvPr>
          <p:cNvPicPr>
            <a:picLocks noGrp="1" noChangeAspect="1"/>
          </p:cNvPicPr>
          <p:nvPr>
            <p:ph idx="1"/>
          </p:nvPr>
        </p:nvPicPr>
        <p:blipFill>
          <a:blip r:embed="rId2"/>
          <a:stretch>
            <a:fillRect/>
          </a:stretch>
        </p:blipFill>
        <p:spPr>
          <a:xfrm>
            <a:off x="2503357" y="779489"/>
            <a:ext cx="7285219" cy="5411449"/>
          </a:xfrm>
          <a:prstGeom prst="rect">
            <a:avLst/>
          </a:prstGeom>
        </p:spPr>
      </p:pic>
    </p:spTree>
    <p:extLst>
      <p:ext uri="{BB962C8B-B14F-4D97-AF65-F5344CB8AC3E}">
        <p14:creationId xmlns:p14="http://schemas.microsoft.com/office/powerpoint/2010/main" val="1732933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ACF916-AF83-4CDA-883C-DC7683B69CD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9DBA404-4014-4995-AE26-70778B140C98}"/>
              </a:ext>
            </a:extLst>
          </p:cNvPr>
          <p:cNvSpPr>
            <a:spLocks noGrp="1"/>
          </p:cNvSpPr>
          <p:nvPr>
            <p:ph idx="1"/>
          </p:nvPr>
        </p:nvSpPr>
        <p:spPr/>
        <p:txBody>
          <a:bodyPr/>
          <a:lstStyle/>
          <a:p>
            <a:pPr algn="just">
              <a:buFont typeface="Wingdings" panose="05000000000000000000" pitchFamily="2" charset="2"/>
              <a:buChar char="Ø"/>
            </a:pPr>
            <a:r>
              <a:rPr lang="tr-TR" b="1" u="sng" dirty="0"/>
              <a:t>Gelir Kavramı</a:t>
            </a:r>
            <a:r>
              <a:rPr lang="tr-TR" dirty="0"/>
              <a:t>, gider hesapları ile birlikte tekdüzen hesap planının 6. grubunda yer alır.</a:t>
            </a:r>
          </a:p>
          <a:p>
            <a:pPr algn="just">
              <a:buFont typeface="Wingdings" panose="05000000000000000000" pitchFamily="2" charset="2"/>
              <a:buChar char="Ø"/>
            </a:pPr>
            <a:r>
              <a:rPr lang="tr-TR" b="1" dirty="0"/>
              <a:t>NOT: 61 ile başlayan satış indirimleri grubunda yer alan hesaplar; net satışları bulmamızı sağlayan geliri azaltan hesaplardır. </a:t>
            </a:r>
            <a:r>
              <a:rPr lang="tr-TR" b="1"/>
              <a:t>(-) OLARAK GÖSTERİLİRLER</a:t>
            </a:r>
            <a:r>
              <a:rPr lang="tr-TR" b="1" dirty="0"/>
              <a:t>.</a:t>
            </a:r>
            <a:endParaRPr lang="tr-TR" b="1"/>
          </a:p>
        </p:txBody>
      </p:sp>
    </p:spTree>
    <p:extLst>
      <p:ext uri="{BB962C8B-B14F-4D97-AF65-F5344CB8AC3E}">
        <p14:creationId xmlns:p14="http://schemas.microsoft.com/office/powerpoint/2010/main" val="479451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189A38-AE91-4F98-A068-C808FF61909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D66F391-94A1-4580-B208-B22EDB12F902}"/>
              </a:ext>
            </a:extLst>
          </p:cNvPr>
          <p:cNvSpPr>
            <a:spLocks noGrp="1"/>
          </p:cNvSpPr>
          <p:nvPr>
            <p:ph idx="1"/>
          </p:nvPr>
        </p:nvSpPr>
        <p:spPr/>
        <p:txBody>
          <a:bodyPr/>
          <a:lstStyle/>
          <a:p>
            <a:pPr algn="just">
              <a:buFont typeface="Wingdings" panose="05000000000000000000" pitchFamily="2" charset="2"/>
              <a:buChar char="Ø"/>
            </a:pPr>
            <a:r>
              <a:rPr lang="tr-TR" sz="2800" b="1" u="sng" dirty="0"/>
              <a:t>Gider Kavramı: </a:t>
            </a:r>
            <a:r>
              <a:rPr lang="tr-TR" sz="2400" dirty="0"/>
              <a:t>İşletmelerin faaliyetlerinde kullandıkları varlıkları elde edebilmek için katlanmak zorunda oldukları unsurlara gider, bu unsurların izlendiği hesaplara da gider hesapları denir. Örneğin, işçilere ödenen ücretler, telefon, elektrik gibi giderler, faiz giderleri, komisyon giderleri vb.</a:t>
            </a:r>
            <a:endParaRPr lang="tr-TR" dirty="0"/>
          </a:p>
        </p:txBody>
      </p:sp>
    </p:spTree>
    <p:extLst>
      <p:ext uri="{BB962C8B-B14F-4D97-AF65-F5344CB8AC3E}">
        <p14:creationId xmlns:p14="http://schemas.microsoft.com/office/powerpoint/2010/main" val="1083815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6D22BD-874D-44B5-A7CB-19276A79286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283F27F-AD08-499B-A991-4283BBB0A2B3}"/>
              </a:ext>
            </a:extLst>
          </p:cNvPr>
          <p:cNvSpPr>
            <a:spLocks noGrp="1"/>
          </p:cNvSpPr>
          <p:nvPr>
            <p:ph idx="1"/>
          </p:nvPr>
        </p:nvSpPr>
        <p:spPr/>
        <p:txBody>
          <a:bodyPr>
            <a:normAutofit/>
          </a:bodyPr>
          <a:lstStyle/>
          <a:p>
            <a:pPr algn="just">
              <a:buFont typeface="Wingdings" panose="05000000000000000000" pitchFamily="2" charset="2"/>
              <a:buChar char="Ø"/>
            </a:pPr>
            <a:r>
              <a:rPr lang="tr-TR" sz="2800" dirty="0"/>
              <a:t>İşletmeler giderlerini dönem içerisinde 7 ile başlayan ilgili maliyet (gider) hesaplarında takip ederler ve dönem sonlarında 6 ile başlayan ilgili gelir tablosu hesaplarına, yansıtma hesapları aracılığıyla devrederler.</a:t>
            </a:r>
          </a:p>
          <a:p>
            <a:pPr algn="just">
              <a:buFont typeface="Wingdings" panose="05000000000000000000" pitchFamily="2" charset="2"/>
              <a:buChar char="Ø"/>
            </a:pPr>
            <a:r>
              <a:rPr lang="tr-TR" sz="2800" dirty="0"/>
              <a:t>Gider hesapları, gelir hesapları ile birlikte tekdüzen hesap planının 6. grubunda yer alır.</a:t>
            </a:r>
          </a:p>
        </p:txBody>
      </p:sp>
    </p:spTree>
    <p:extLst>
      <p:ext uri="{BB962C8B-B14F-4D97-AF65-F5344CB8AC3E}">
        <p14:creationId xmlns:p14="http://schemas.microsoft.com/office/powerpoint/2010/main" val="3728834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79839C-5160-45D1-8209-F9708C78B6A0}"/>
              </a:ext>
            </a:extLst>
          </p:cNvPr>
          <p:cNvSpPr>
            <a:spLocks noGrp="1"/>
          </p:cNvSpPr>
          <p:nvPr>
            <p:ph type="title"/>
          </p:nvPr>
        </p:nvSpPr>
        <p:spPr>
          <a:xfrm>
            <a:off x="1371600" y="990600"/>
            <a:ext cx="9601200" cy="1181100"/>
          </a:xfrm>
        </p:spPr>
        <p:txBody>
          <a:bodyPr/>
          <a:lstStyle/>
          <a:p>
            <a:r>
              <a:rPr lang="tr-TR" dirty="0"/>
              <a:t>Gelir Hesaplarıyla ilgili Kurallar</a:t>
            </a:r>
          </a:p>
        </p:txBody>
      </p:sp>
      <p:sp>
        <p:nvSpPr>
          <p:cNvPr id="3" name="İçerik Yer Tutucusu 2">
            <a:extLst>
              <a:ext uri="{FF2B5EF4-FFF2-40B4-BE49-F238E27FC236}">
                <a16:creationId xmlns:a16="http://schemas.microsoft.com/office/drawing/2014/main" id="{A374BF55-D430-4BF6-9C8B-33317B027917}"/>
              </a:ext>
            </a:extLst>
          </p:cNvPr>
          <p:cNvSpPr>
            <a:spLocks noGrp="1"/>
          </p:cNvSpPr>
          <p:nvPr>
            <p:ph idx="1"/>
          </p:nvPr>
        </p:nvSpPr>
        <p:spPr/>
        <p:txBody>
          <a:bodyPr>
            <a:normAutofit/>
          </a:bodyPr>
          <a:lstStyle/>
          <a:p>
            <a:pPr algn="just">
              <a:buFont typeface="Wingdings" panose="05000000000000000000" pitchFamily="2" charset="2"/>
              <a:buChar char="Ø"/>
            </a:pPr>
            <a:r>
              <a:rPr lang="tr-TR" sz="2400" dirty="0"/>
              <a:t>Gelir hesaplarındaki artışlar, ilgili hesapların alacak tarafına kaydedilirler.</a:t>
            </a:r>
          </a:p>
          <a:p>
            <a:pPr algn="just">
              <a:buFont typeface="Wingdings" panose="05000000000000000000" pitchFamily="2" charset="2"/>
              <a:buChar char="Ø"/>
            </a:pPr>
            <a:r>
              <a:rPr lang="tr-TR" sz="2400" dirty="0"/>
              <a:t>Gelir hesaplarındaki azalmalar alacak tarafına kaydedilir.</a:t>
            </a:r>
          </a:p>
          <a:p>
            <a:pPr algn="just">
              <a:buFont typeface="Wingdings" panose="05000000000000000000" pitchFamily="2" charset="2"/>
              <a:buChar char="Ø"/>
            </a:pPr>
            <a:r>
              <a:rPr lang="tr-TR" sz="2400" dirty="0"/>
              <a:t>Gelir hesapları ya sürekli alacak kalanı verirler ya da kalan vermezler.</a:t>
            </a:r>
          </a:p>
          <a:p>
            <a:pPr algn="just">
              <a:buFont typeface="Wingdings" panose="05000000000000000000" pitchFamily="2" charset="2"/>
              <a:buChar char="Ø"/>
            </a:pPr>
            <a:r>
              <a:rPr lang="tr-TR" sz="2400" dirty="0"/>
              <a:t>Gelirler brüt tutarları ile gelir hesaplarına yazılırlar.</a:t>
            </a:r>
          </a:p>
          <a:p>
            <a:pPr algn="just">
              <a:buFont typeface="Wingdings" panose="05000000000000000000" pitchFamily="2" charset="2"/>
              <a:buChar char="Ø"/>
            </a:pPr>
            <a:r>
              <a:rPr lang="tr-TR" sz="2400" dirty="0"/>
              <a:t>Gelir hesapları borçlandırılarak kapatılırlar.</a:t>
            </a:r>
          </a:p>
        </p:txBody>
      </p:sp>
    </p:spTree>
    <p:extLst>
      <p:ext uri="{BB962C8B-B14F-4D97-AF65-F5344CB8AC3E}">
        <p14:creationId xmlns:p14="http://schemas.microsoft.com/office/powerpoint/2010/main" val="141094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79839C-5160-45D1-8209-F9708C78B6A0}"/>
              </a:ext>
            </a:extLst>
          </p:cNvPr>
          <p:cNvSpPr>
            <a:spLocks noGrp="1"/>
          </p:cNvSpPr>
          <p:nvPr>
            <p:ph type="title"/>
          </p:nvPr>
        </p:nvSpPr>
        <p:spPr>
          <a:xfrm>
            <a:off x="1371600" y="990600"/>
            <a:ext cx="9601200" cy="1181100"/>
          </a:xfrm>
        </p:spPr>
        <p:txBody>
          <a:bodyPr/>
          <a:lstStyle/>
          <a:p>
            <a:r>
              <a:rPr lang="tr-TR" dirty="0"/>
              <a:t>Gider Hesaplarıyla ilgili Kurallar</a:t>
            </a:r>
          </a:p>
        </p:txBody>
      </p:sp>
      <p:sp>
        <p:nvSpPr>
          <p:cNvPr id="3" name="İçerik Yer Tutucusu 2">
            <a:extLst>
              <a:ext uri="{FF2B5EF4-FFF2-40B4-BE49-F238E27FC236}">
                <a16:creationId xmlns:a16="http://schemas.microsoft.com/office/drawing/2014/main" id="{A374BF55-D430-4BF6-9C8B-33317B027917}"/>
              </a:ext>
            </a:extLst>
          </p:cNvPr>
          <p:cNvSpPr>
            <a:spLocks noGrp="1"/>
          </p:cNvSpPr>
          <p:nvPr>
            <p:ph idx="1"/>
          </p:nvPr>
        </p:nvSpPr>
        <p:spPr/>
        <p:txBody>
          <a:bodyPr>
            <a:normAutofit/>
          </a:bodyPr>
          <a:lstStyle/>
          <a:p>
            <a:pPr algn="just">
              <a:buFont typeface="Wingdings" panose="05000000000000000000" pitchFamily="2" charset="2"/>
              <a:buChar char="Ø"/>
            </a:pPr>
            <a:r>
              <a:rPr lang="tr-TR" sz="2400" dirty="0"/>
              <a:t>Gider hesaplarındaki artışlar, ilgili hesapların borç tarafına kaydedilirler.</a:t>
            </a:r>
          </a:p>
          <a:p>
            <a:pPr algn="just">
              <a:buFont typeface="Wingdings" panose="05000000000000000000" pitchFamily="2" charset="2"/>
              <a:buChar char="Ø"/>
            </a:pPr>
            <a:r>
              <a:rPr lang="tr-TR" sz="2400" dirty="0"/>
              <a:t>Gider hesaplarındaki azalmalar alacak tarafına kaydedilir.</a:t>
            </a:r>
          </a:p>
          <a:p>
            <a:pPr algn="just">
              <a:buFont typeface="Wingdings" panose="05000000000000000000" pitchFamily="2" charset="2"/>
              <a:buChar char="Ø"/>
            </a:pPr>
            <a:r>
              <a:rPr lang="tr-TR" sz="2400" dirty="0"/>
              <a:t>Gider hesapları ya sürekli borç kalanı verirler ya da kalan vermezler.</a:t>
            </a:r>
          </a:p>
          <a:p>
            <a:pPr algn="just">
              <a:buFont typeface="Wingdings" panose="05000000000000000000" pitchFamily="2" charset="2"/>
              <a:buChar char="Ø"/>
            </a:pPr>
            <a:r>
              <a:rPr lang="tr-TR" sz="2400" dirty="0"/>
              <a:t>Giderler brüt tutarları ile gider hesaplarına yazılırlar.</a:t>
            </a:r>
          </a:p>
          <a:p>
            <a:pPr algn="just">
              <a:buFont typeface="Wingdings" panose="05000000000000000000" pitchFamily="2" charset="2"/>
              <a:buChar char="Ø"/>
            </a:pPr>
            <a:r>
              <a:rPr lang="tr-TR" sz="2400" dirty="0"/>
              <a:t>Gider hesapları </a:t>
            </a:r>
            <a:r>
              <a:rPr lang="tr-TR" sz="2400" dirty="0" err="1"/>
              <a:t>alacaklandırılarak</a:t>
            </a:r>
            <a:r>
              <a:rPr lang="tr-TR" sz="2400" dirty="0"/>
              <a:t> kapatılırlar.</a:t>
            </a:r>
          </a:p>
        </p:txBody>
      </p:sp>
    </p:spTree>
    <p:extLst>
      <p:ext uri="{BB962C8B-B14F-4D97-AF65-F5344CB8AC3E}">
        <p14:creationId xmlns:p14="http://schemas.microsoft.com/office/powerpoint/2010/main" val="3633164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6BC285-3A06-4B04-98B1-A3A9507991DF}"/>
              </a:ext>
            </a:extLst>
          </p:cNvPr>
          <p:cNvSpPr>
            <a:spLocks noGrp="1"/>
          </p:cNvSpPr>
          <p:nvPr>
            <p:ph type="title"/>
          </p:nvPr>
        </p:nvSpPr>
        <p:spPr>
          <a:xfrm>
            <a:off x="1371600" y="685800"/>
            <a:ext cx="9601200" cy="723275"/>
          </a:xfrm>
        </p:spPr>
        <p:txBody>
          <a:bodyPr/>
          <a:lstStyle/>
          <a:p>
            <a:pPr algn="ctr"/>
            <a:r>
              <a:rPr lang="tr-TR" dirty="0"/>
              <a:t>Gelir Tablosu ve Bilânço İlişkisi</a:t>
            </a:r>
          </a:p>
        </p:txBody>
      </p:sp>
      <p:sp>
        <p:nvSpPr>
          <p:cNvPr id="3" name="İçerik Yer Tutucusu 2">
            <a:extLst>
              <a:ext uri="{FF2B5EF4-FFF2-40B4-BE49-F238E27FC236}">
                <a16:creationId xmlns:a16="http://schemas.microsoft.com/office/drawing/2014/main" id="{27520EE0-688C-4CFB-AB12-CCB83C8E19E4}"/>
              </a:ext>
            </a:extLst>
          </p:cNvPr>
          <p:cNvSpPr>
            <a:spLocks noGrp="1"/>
          </p:cNvSpPr>
          <p:nvPr>
            <p:ph idx="1"/>
          </p:nvPr>
        </p:nvSpPr>
        <p:spPr>
          <a:xfrm>
            <a:off x="1371600" y="1492146"/>
            <a:ext cx="9601200" cy="3873708"/>
          </a:xfrm>
        </p:spPr>
        <p:txBody>
          <a:bodyPr>
            <a:normAutofit lnSpcReduction="10000"/>
          </a:bodyPr>
          <a:lstStyle/>
          <a:p>
            <a:pPr marL="0" indent="0" algn="just">
              <a:buNone/>
            </a:pPr>
            <a:r>
              <a:rPr lang="tr-TR" sz="2400" dirty="0"/>
              <a:t>1- Açılış bilânçosunun düzenlenmesi </a:t>
            </a:r>
          </a:p>
          <a:p>
            <a:pPr marL="0" indent="0" algn="just">
              <a:buNone/>
            </a:pPr>
            <a:r>
              <a:rPr lang="tr-TR" sz="2400" dirty="0"/>
              <a:t>2- Kayıtlar elde tutuluyor ise belgelerin yevmiye defterine ve büyük deftere (Defter-i kebire) kaydı. Kayıtlar bilgisayarda tutuluyorsa; belgelerin muhasebe fişlerine kayıt edilmesi. </a:t>
            </a:r>
          </a:p>
          <a:p>
            <a:pPr marL="0" indent="0" algn="just">
              <a:buNone/>
            </a:pPr>
            <a:r>
              <a:rPr lang="tr-TR" sz="2400" dirty="0"/>
              <a:t>3- Aylık mizanların düzenlenmesi </a:t>
            </a:r>
          </a:p>
          <a:p>
            <a:pPr marL="0" indent="0" algn="just">
              <a:buNone/>
            </a:pPr>
            <a:r>
              <a:rPr lang="tr-TR" sz="2400" dirty="0"/>
              <a:t>4- Genel geçici mizanın düzenlenmesi </a:t>
            </a:r>
          </a:p>
          <a:p>
            <a:pPr marL="0" indent="0" algn="just">
              <a:buNone/>
            </a:pPr>
            <a:r>
              <a:rPr lang="tr-TR" sz="2400" dirty="0"/>
              <a:t>5- Dönem sonu envanter işlemlerinin yapılması </a:t>
            </a:r>
          </a:p>
          <a:p>
            <a:pPr marL="0" indent="0" algn="just">
              <a:buNone/>
            </a:pPr>
            <a:r>
              <a:rPr lang="tr-TR" sz="2400" dirty="0"/>
              <a:t>6- Dönemin gelir tablosunun düzenlenmesi </a:t>
            </a:r>
          </a:p>
          <a:p>
            <a:pPr marL="0" indent="0" algn="just">
              <a:buNone/>
            </a:pPr>
            <a:r>
              <a:rPr lang="tr-TR" sz="2400" dirty="0"/>
              <a:t>7- Sonuç (gelir-gider) hesaplarının kapatılması</a:t>
            </a:r>
          </a:p>
        </p:txBody>
      </p:sp>
    </p:spTree>
    <p:extLst>
      <p:ext uri="{BB962C8B-B14F-4D97-AF65-F5344CB8AC3E}">
        <p14:creationId xmlns:p14="http://schemas.microsoft.com/office/powerpoint/2010/main" val="271057965"/>
      </p:ext>
    </p:extLst>
  </p:cSld>
  <p:clrMapOvr>
    <a:masterClrMapping/>
  </p:clrMapOvr>
</p:sld>
</file>

<file path=ppt/theme/theme1.xml><?xml version="1.0" encoding="utf-8"?>
<a:theme xmlns:a="http://schemas.openxmlformats.org/drawingml/2006/main" name="Kırpma">
  <a:themeElements>
    <a:clrScheme name="Kırpma">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Kırpma">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ırpm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37</TotalTime>
  <Words>372</Words>
  <Application>Microsoft Office PowerPoint</Application>
  <PresentationFormat>Geniş ekran</PresentationFormat>
  <Paragraphs>42</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Franklin Gothic Book</vt:lpstr>
      <vt:lpstr>Wingdings</vt:lpstr>
      <vt:lpstr>Kırpma</vt:lpstr>
      <vt:lpstr>Gelir Ve Gider Kavramları</vt:lpstr>
      <vt:lpstr>PowerPoint Sunusu</vt:lpstr>
      <vt:lpstr>PowerPoint Sunusu</vt:lpstr>
      <vt:lpstr>PowerPoint Sunusu</vt:lpstr>
      <vt:lpstr>PowerPoint Sunusu</vt:lpstr>
      <vt:lpstr>PowerPoint Sunusu</vt:lpstr>
      <vt:lpstr>Gelir Hesaplarıyla ilgili Kurallar</vt:lpstr>
      <vt:lpstr>Gider Hesaplarıyla ilgili Kurallar</vt:lpstr>
      <vt:lpstr>Gelir Tablosu ve Bilânço İlişkisi</vt:lpstr>
      <vt:lpstr>Gelir Tablosu ve Bilânço İlişkisi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Gelir Ve Gider Kavramları</dc:title>
  <dc:creator>User</dc:creator>
  <cp:lastModifiedBy>User</cp:lastModifiedBy>
  <cp:revision>6</cp:revision>
  <dcterms:created xsi:type="dcterms:W3CDTF">2020-05-05T21:40:30Z</dcterms:created>
  <dcterms:modified xsi:type="dcterms:W3CDTF">2020-05-05T22:19:39Z</dcterms:modified>
</cp:coreProperties>
</file>