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2" r:id="rId5"/>
    <p:sldId id="263" r:id="rId6"/>
    <p:sldId id="264" r:id="rId7"/>
    <p:sldId id="265" r:id="rId8"/>
    <p:sldId id="266" r:id="rId9"/>
    <p:sldId id="267" r:id="rId10"/>
    <p:sldId id="268" r:id="rId11"/>
    <p:sldId id="271" r:id="rId12"/>
    <p:sldId id="270" r:id="rId13"/>
    <p:sldId id="272"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91" d="100"/>
          <a:sy n="91" d="100"/>
        </p:scale>
        <p:origin x="43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9C9677-1C43-4EA8-9225-9569DDA07E35}" type="doc">
      <dgm:prSet loTypeId="urn:microsoft.com/office/officeart/2005/8/layout/chevron1" loCatId="process" qsTypeId="urn:microsoft.com/office/officeart/2005/8/quickstyle/simple1" qsCatId="simple" csTypeId="urn:microsoft.com/office/officeart/2005/8/colors/accent1_2" csCatId="accent1" phldr="1"/>
      <dgm:spPr/>
    </dgm:pt>
    <dgm:pt modelId="{3BFAF8F0-3509-4AB6-905C-9E03122530FB}">
      <dgm:prSet phldrT="[Metin]"/>
      <dgm:spPr/>
      <dgm:t>
        <a:bodyPr/>
        <a:lstStyle/>
        <a:p>
          <a:r>
            <a:rPr lang="tr-TR" dirty="0" smtClean="0"/>
            <a:t>Sorunu tanımlama </a:t>
          </a:r>
          <a:endParaRPr lang="tr-TR" dirty="0"/>
        </a:p>
      </dgm:t>
    </dgm:pt>
    <dgm:pt modelId="{C09BA24A-9AD6-4A1D-86C2-9220E7F8B430}" type="parTrans" cxnId="{9BDEFAC3-4BD7-498E-AFE9-5C110E99E8E4}">
      <dgm:prSet/>
      <dgm:spPr/>
    </dgm:pt>
    <dgm:pt modelId="{DF56D60C-04F6-4C55-B1C7-481962563686}" type="sibTrans" cxnId="{9BDEFAC3-4BD7-498E-AFE9-5C110E99E8E4}">
      <dgm:prSet/>
      <dgm:spPr/>
    </dgm:pt>
    <dgm:pt modelId="{9D55BF19-5BD5-478F-BED8-BE7A0F821DA2}">
      <dgm:prSet phldrT="[Metin]"/>
      <dgm:spPr/>
      <dgm:t>
        <a:bodyPr/>
        <a:lstStyle/>
        <a:p>
          <a:r>
            <a:rPr lang="tr-TR" dirty="0" smtClean="0"/>
            <a:t>Bilgi araştırma</a:t>
          </a:r>
          <a:endParaRPr lang="tr-TR" dirty="0"/>
        </a:p>
      </dgm:t>
    </dgm:pt>
    <dgm:pt modelId="{12207AD6-53E9-4647-8948-E0FA47D98E52}" type="parTrans" cxnId="{4E21CE62-F29E-4C45-B483-B1D1E65AE51E}">
      <dgm:prSet/>
      <dgm:spPr/>
    </dgm:pt>
    <dgm:pt modelId="{4116DCF9-8A17-4800-84FB-0F0FCEFDC586}" type="sibTrans" cxnId="{4E21CE62-F29E-4C45-B483-B1D1E65AE51E}">
      <dgm:prSet/>
      <dgm:spPr/>
    </dgm:pt>
    <dgm:pt modelId="{C4465EC4-D5E4-4B87-A003-03E8F4C6505C}">
      <dgm:prSet phldrT="[Metin]"/>
      <dgm:spPr/>
      <dgm:t>
        <a:bodyPr/>
        <a:lstStyle/>
        <a:p>
          <a:r>
            <a:rPr lang="tr-TR" dirty="0" smtClean="0"/>
            <a:t>Alternatiflerin değerlendirilmesi</a:t>
          </a:r>
          <a:endParaRPr lang="tr-TR" dirty="0"/>
        </a:p>
      </dgm:t>
    </dgm:pt>
    <dgm:pt modelId="{80FB5594-C3EC-45F8-BEAB-CC4B36EC3377}" type="parTrans" cxnId="{872450AD-B7F9-420E-8D52-22432F639178}">
      <dgm:prSet/>
      <dgm:spPr/>
    </dgm:pt>
    <dgm:pt modelId="{91A1CA3B-6C49-469E-A8CA-1BFA9E8B8A57}" type="sibTrans" cxnId="{872450AD-B7F9-420E-8D52-22432F639178}">
      <dgm:prSet/>
      <dgm:spPr/>
    </dgm:pt>
    <dgm:pt modelId="{7FEB8587-277E-4CC9-9BD8-DB84C0F4BA95}">
      <dgm:prSet phldrT="[Metin]"/>
      <dgm:spPr/>
      <dgm:t>
        <a:bodyPr/>
        <a:lstStyle/>
        <a:p>
          <a:r>
            <a:rPr lang="tr-TR" dirty="0" smtClean="0"/>
            <a:t>Satın alma kararı</a:t>
          </a:r>
          <a:endParaRPr lang="tr-TR" dirty="0"/>
        </a:p>
      </dgm:t>
    </dgm:pt>
    <dgm:pt modelId="{92C16A30-005C-4481-9170-1707256E0A27}" type="parTrans" cxnId="{235FA97D-E473-4DFB-B757-84E1E1019927}">
      <dgm:prSet/>
      <dgm:spPr/>
    </dgm:pt>
    <dgm:pt modelId="{0DFF9736-CB2D-4AF4-9D1D-26F80A9AE064}" type="sibTrans" cxnId="{235FA97D-E473-4DFB-B757-84E1E1019927}">
      <dgm:prSet/>
      <dgm:spPr/>
    </dgm:pt>
    <dgm:pt modelId="{A76A894A-9886-4555-B566-BCC6A283BDA7}">
      <dgm:prSet phldrT="[Metin]"/>
      <dgm:spPr/>
      <dgm:t>
        <a:bodyPr/>
        <a:lstStyle/>
        <a:p>
          <a:r>
            <a:rPr lang="tr-TR" dirty="0" smtClean="0"/>
            <a:t>Satın alma sonrası değerlendirme </a:t>
          </a:r>
          <a:endParaRPr lang="tr-TR" dirty="0"/>
        </a:p>
      </dgm:t>
    </dgm:pt>
    <dgm:pt modelId="{09EEE8E3-456D-4625-B111-DBE1DBA0360D}" type="parTrans" cxnId="{4E76688A-6948-436D-8599-609F2CB73383}">
      <dgm:prSet/>
      <dgm:spPr/>
    </dgm:pt>
    <dgm:pt modelId="{92A5E7F7-0142-4767-8183-B9524FCF6912}" type="sibTrans" cxnId="{4E76688A-6948-436D-8599-609F2CB73383}">
      <dgm:prSet/>
      <dgm:spPr/>
    </dgm:pt>
    <dgm:pt modelId="{12375E7B-8972-4FC1-AFEA-A837EADF2734}" type="pres">
      <dgm:prSet presAssocID="{829C9677-1C43-4EA8-9225-9569DDA07E35}" presName="Name0" presStyleCnt="0">
        <dgm:presLayoutVars>
          <dgm:dir/>
          <dgm:animLvl val="lvl"/>
          <dgm:resizeHandles val="exact"/>
        </dgm:presLayoutVars>
      </dgm:prSet>
      <dgm:spPr/>
    </dgm:pt>
    <dgm:pt modelId="{6705FD1A-DC35-4072-A78F-B8261FF83E0A}" type="pres">
      <dgm:prSet presAssocID="{3BFAF8F0-3509-4AB6-905C-9E03122530FB}" presName="parTxOnly" presStyleLbl="node1" presStyleIdx="0" presStyleCnt="5">
        <dgm:presLayoutVars>
          <dgm:chMax val="0"/>
          <dgm:chPref val="0"/>
          <dgm:bulletEnabled val="1"/>
        </dgm:presLayoutVars>
      </dgm:prSet>
      <dgm:spPr/>
      <dgm:t>
        <a:bodyPr/>
        <a:lstStyle/>
        <a:p>
          <a:endParaRPr lang="tr-TR"/>
        </a:p>
      </dgm:t>
    </dgm:pt>
    <dgm:pt modelId="{B625650F-CC3C-43F4-A880-529ACBB6160C}" type="pres">
      <dgm:prSet presAssocID="{DF56D60C-04F6-4C55-B1C7-481962563686}" presName="parTxOnlySpace" presStyleCnt="0"/>
      <dgm:spPr/>
    </dgm:pt>
    <dgm:pt modelId="{2796B504-3BB4-48CF-A42F-F2093960206B}" type="pres">
      <dgm:prSet presAssocID="{9D55BF19-5BD5-478F-BED8-BE7A0F821DA2}" presName="parTxOnly" presStyleLbl="node1" presStyleIdx="1" presStyleCnt="5">
        <dgm:presLayoutVars>
          <dgm:chMax val="0"/>
          <dgm:chPref val="0"/>
          <dgm:bulletEnabled val="1"/>
        </dgm:presLayoutVars>
      </dgm:prSet>
      <dgm:spPr/>
      <dgm:t>
        <a:bodyPr/>
        <a:lstStyle/>
        <a:p>
          <a:endParaRPr lang="tr-TR"/>
        </a:p>
      </dgm:t>
    </dgm:pt>
    <dgm:pt modelId="{8829C7B4-40C6-499C-8830-06642AFC7607}" type="pres">
      <dgm:prSet presAssocID="{4116DCF9-8A17-4800-84FB-0F0FCEFDC586}" presName="parTxOnlySpace" presStyleCnt="0"/>
      <dgm:spPr/>
    </dgm:pt>
    <dgm:pt modelId="{1709F234-5A5D-4BCB-ABC7-8FEC962FBA41}" type="pres">
      <dgm:prSet presAssocID="{C4465EC4-D5E4-4B87-A003-03E8F4C6505C}" presName="parTxOnly" presStyleLbl="node1" presStyleIdx="2" presStyleCnt="5">
        <dgm:presLayoutVars>
          <dgm:chMax val="0"/>
          <dgm:chPref val="0"/>
          <dgm:bulletEnabled val="1"/>
        </dgm:presLayoutVars>
      </dgm:prSet>
      <dgm:spPr/>
      <dgm:t>
        <a:bodyPr/>
        <a:lstStyle/>
        <a:p>
          <a:endParaRPr lang="tr-TR"/>
        </a:p>
      </dgm:t>
    </dgm:pt>
    <dgm:pt modelId="{D10A536F-A266-4E37-8506-598E9E78D336}" type="pres">
      <dgm:prSet presAssocID="{91A1CA3B-6C49-469E-A8CA-1BFA9E8B8A57}" presName="parTxOnlySpace" presStyleCnt="0"/>
      <dgm:spPr/>
    </dgm:pt>
    <dgm:pt modelId="{464AD997-376B-4809-94AC-26AA53851FE3}" type="pres">
      <dgm:prSet presAssocID="{7FEB8587-277E-4CC9-9BD8-DB84C0F4BA95}" presName="parTxOnly" presStyleLbl="node1" presStyleIdx="3" presStyleCnt="5">
        <dgm:presLayoutVars>
          <dgm:chMax val="0"/>
          <dgm:chPref val="0"/>
          <dgm:bulletEnabled val="1"/>
        </dgm:presLayoutVars>
      </dgm:prSet>
      <dgm:spPr/>
      <dgm:t>
        <a:bodyPr/>
        <a:lstStyle/>
        <a:p>
          <a:endParaRPr lang="tr-TR"/>
        </a:p>
      </dgm:t>
    </dgm:pt>
    <dgm:pt modelId="{32D83C37-A70A-460B-830B-738B1762ACD6}" type="pres">
      <dgm:prSet presAssocID="{0DFF9736-CB2D-4AF4-9D1D-26F80A9AE064}" presName="parTxOnlySpace" presStyleCnt="0"/>
      <dgm:spPr/>
    </dgm:pt>
    <dgm:pt modelId="{EECDF011-3905-44FA-B71F-EF7D82BFE60A}" type="pres">
      <dgm:prSet presAssocID="{A76A894A-9886-4555-B566-BCC6A283BDA7}" presName="parTxOnly" presStyleLbl="node1" presStyleIdx="4" presStyleCnt="5">
        <dgm:presLayoutVars>
          <dgm:chMax val="0"/>
          <dgm:chPref val="0"/>
          <dgm:bulletEnabled val="1"/>
        </dgm:presLayoutVars>
      </dgm:prSet>
      <dgm:spPr/>
      <dgm:t>
        <a:bodyPr/>
        <a:lstStyle/>
        <a:p>
          <a:endParaRPr lang="tr-TR"/>
        </a:p>
      </dgm:t>
    </dgm:pt>
  </dgm:ptLst>
  <dgm:cxnLst>
    <dgm:cxn modelId="{4E21CE62-F29E-4C45-B483-B1D1E65AE51E}" srcId="{829C9677-1C43-4EA8-9225-9569DDA07E35}" destId="{9D55BF19-5BD5-478F-BED8-BE7A0F821DA2}" srcOrd="1" destOrd="0" parTransId="{12207AD6-53E9-4647-8948-E0FA47D98E52}" sibTransId="{4116DCF9-8A17-4800-84FB-0F0FCEFDC586}"/>
    <dgm:cxn modelId="{07498A96-5AB0-481B-B57E-B3AB5CA043EC}" type="presOf" srcId="{829C9677-1C43-4EA8-9225-9569DDA07E35}" destId="{12375E7B-8972-4FC1-AFEA-A837EADF2734}" srcOrd="0" destOrd="0" presId="urn:microsoft.com/office/officeart/2005/8/layout/chevron1"/>
    <dgm:cxn modelId="{235FA97D-E473-4DFB-B757-84E1E1019927}" srcId="{829C9677-1C43-4EA8-9225-9569DDA07E35}" destId="{7FEB8587-277E-4CC9-9BD8-DB84C0F4BA95}" srcOrd="3" destOrd="0" parTransId="{92C16A30-005C-4481-9170-1707256E0A27}" sibTransId="{0DFF9736-CB2D-4AF4-9D1D-26F80A9AE064}"/>
    <dgm:cxn modelId="{14675BF3-241C-4A0D-97E3-70D54AB5F50F}" type="presOf" srcId="{7FEB8587-277E-4CC9-9BD8-DB84C0F4BA95}" destId="{464AD997-376B-4809-94AC-26AA53851FE3}" srcOrd="0" destOrd="0" presId="urn:microsoft.com/office/officeart/2005/8/layout/chevron1"/>
    <dgm:cxn modelId="{872450AD-B7F9-420E-8D52-22432F639178}" srcId="{829C9677-1C43-4EA8-9225-9569DDA07E35}" destId="{C4465EC4-D5E4-4B87-A003-03E8F4C6505C}" srcOrd="2" destOrd="0" parTransId="{80FB5594-C3EC-45F8-BEAB-CC4B36EC3377}" sibTransId="{91A1CA3B-6C49-469E-A8CA-1BFA9E8B8A57}"/>
    <dgm:cxn modelId="{4E76688A-6948-436D-8599-609F2CB73383}" srcId="{829C9677-1C43-4EA8-9225-9569DDA07E35}" destId="{A76A894A-9886-4555-B566-BCC6A283BDA7}" srcOrd="4" destOrd="0" parTransId="{09EEE8E3-456D-4625-B111-DBE1DBA0360D}" sibTransId="{92A5E7F7-0142-4767-8183-B9524FCF6912}"/>
    <dgm:cxn modelId="{A741BDE8-1CF8-40A7-9C2E-106CEEDF3A07}" type="presOf" srcId="{C4465EC4-D5E4-4B87-A003-03E8F4C6505C}" destId="{1709F234-5A5D-4BCB-ABC7-8FEC962FBA41}" srcOrd="0" destOrd="0" presId="urn:microsoft.com/office/officeart/2005/8/layout/chevron1"/>
    <dgm:cxn modelId="{856EF872-B85A-42BA-819D-7DFF68DA70F0}" type="presOf" srcId="{3BFAF8F0-3509-4AB6-905C-9E03122530FB}" destId="{6705FD1A-DC35-4072-A78F-B8261FF83E0A}" srcOrd="0" destOrd="0" presId="urn:microsoft.com/office/officeart/2005/8/layout/chevron1"/>
    <dgm:cxn modelId="{FC90AE8B-045A-46D8-BD0D-C11EBEE0C27F}" type="presOf" srcId="{A76A894A-9886-4555-B566-BCC6A283BDA7}" destId="{EECDF011-3905-44FA-B71F-EF7D82BFE60A}" srcOrd="0" destOrd="0" presId="urn:microsoft.com/office/officeart/2005/8/layout/chevron1"/>
    <dgm:cxn modelId="{60CCCCE5-DA36-4AF9-AF80-F5D00820ECF1}" type="presOf" srcId="{9D55BF19-5BD5-478F-BED8-BE7A0F821DA2}" destId="{2796B504-3BB4-48CF-A42F-F2093960206B}" srcOrd="0" destOrd="0" presId="urn:microsoft.com/office/officeart/2005/8/layout/chevron1"/>
    <dgm:cxn modelId="{9BDEFAC3-4BD7-498E-AFE9-5C110E99E8E4}" srcId="{829C9677-1C43-4EA8-9225-9569DDA07E35}" destId="{3BFAF8F0-3509-4AB6-905C-9E03122530FB}" srcOrd="0" destOrd="0" parTransId="{C09BA24A-9AD6-4A1D-86C2-9220E7F8B430}" sibTransId="{DF56D60C-04F6-4C55-B1C7-481962563686}"/>
    <dgm:cxn modelId="{17FDE0BF-F7EF-48D2-909A-1DC356660DC1}" type="presParOf" srcId="{12375E7B-8972-4FC1-AFEA-A837EADF2734}" destId="{6705FD1A-DC35-4072-A78F-B8261FF83E0A}" srcOrd="0" destOrd="0" presId="urn:microsoft.com/office/officeart/2005/8/layout/chevron1"/>
    <dgm:cxn modelId="{415B420D-A092-4E8A-8212-BAB5B6FBDBE7}" type="presParOf" srcId="{12375E7B-8972-4FC1-AFEA-A837EADF2734}" destId="{B625650F-CC3C-43F4-A880-529ACBB6160C}" srcOrd="1" destOrd="0" presId="urn:microsoft.com/office/officeart/2005/8/layout/chevron1"/>
    <dgm:cxn modelId="{7C3B615C-3D5C-4318-A763-C299A15E630C}" type="presParOf" srcId="{12375E7B-8972-4FC1-AFEA-A837EADF2734}" destId="{2796B504-3BB4-48CF-A42F-F2093960206B}" srcOrd="2" destOrd="0" presId="urn:microsoft.com/office/officeart/2005/8/layout/chevron1"/>
    <dgm:cxn modelId="{05D47E0B-EE59-47E3-88C1-83C2F7A2EEFD}" type="presParOf" srcId="{12375E7B-8972-4FC1-AFEA-A837EADF2734}" destId="{8829C7B4-40C6-499C-8830-06642AFC7607}" srcOrd="3" destOrd="0" presId="urn:microsoft.com/office/officeart/2005/8/layout/chevron1"/>
    <dgm:cxn modelId="{4287F980-31E9-451E-91CB-E3A136CF948C}" type="presParOf" srcId="{12375E7B-8972-4FC1-AFEA-A837EADF2734}" destId="{1709F234-5A5D-4BCB-ABC7-8FEC962FBA41}" srcOrd="4" destOrd="0" presId="urn:microsoft.com/office/officeart/2005/8/layout/chevron1"/>
    <dgm:cxn modelId="{0C1EFAAF-6C90-40E3-9FD2-61665C96239C}" type="presParOf" srcId="{12375E7B-8972-4FC1-AFEA-A837EADF2734}" destId="{D10A536F-A266-4E37-8506-598E9E78D336}" srcOrd="5" destOrd="0" presId="urn:microsoft.com/office/officeart/2005/8/layout/chevron1"/>
    <dgm:cxn modelId="{08A9D7CD-00F4-4B14-B749-EC4BA9C49B49}" type="presParOf" srcId="{12375E7B-8972-4FC1-AFEA-A837EADF2734}" destId="{464AD997-376B-4809-94AC-26AA53851FE3}" srcOrd="6" destOrd="0" presId="urn:microsoft.com/office/officeart/2005/8/layout/chevron1"/>
    <dgm:cxn modelId="{7BAE469F-0F68-414C-912F-48271E769C1F}" type="presParOf" srcId="{12375E7B-8972-4FC1-AFEA-A837EADF2734}" destId="{32D83C37-A70A-460B-830B-738B1762ACD6}" srcOrd="7" destOrd="0" presId="urn:microsoft.com/office/officeart/2005/8/layout/chevron1"/>
    <dgm:cxn modelId="{F7C424CD-079C-4C97-97F9-31386FD9AF77}" type="presParOf" srcId="{12375E7B-8972-4FC1-AFEA-A837EADF2734}" destId="{EECDF011-3905-44FA-B71F-EF7D82BFE60A}"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5FD1A-DC35-4072-A78F-B8261FF83E0A}">
      <dsp:nvSpPr>
        <dsp:cNvPr id="0" name=""/>
        <dsp:cNvSpPr/>
      </dsp:nvSpPr>
      <dsp:spPr>
        <a:xfrm>
          <a:off x="2567" y="1718692"/>
          <a:ext cx="2284883" cy="9139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tr-TR" sz="1400" kern="1200" dirty="0" smtClean="0"/>
            <a:t>Sorunu tanımlama </a:t>
          </a:r>
          <a:endParaRPr lang="tr-TR" sz="1400" kern="1200" dirty="0"/>
        </a:p>
      </dsp:txBody>
      <dsp:txXfrm>
        <a:off x="459544" y="1718692"/>
        <a:ext cx="1370930" cy="913953"/>
      </dsp:txXfrm>
    </dsp:sp>
    <dsp:sp modelId="{2796B504-3BB4-48CF-A42F-F2093960206B}">
      <dsp:nvSpPr>
        <dsp:cNvPr id="0" name=""/>
        <dsp:cNvSpPr/>
      </dsp:nvSpPr>
      <dsp:spPr>
        <a:xfrm>
          <a:off x="2058962" y="1718692"/>
          <a:ext cx="2284883" cy="9139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tr-TR" sz="1400" kern="1200" dirty="0" smtClean="0"/>
            <a:t>Bilgi araştırma</a:t>
          </a:r>
          <a:endParaRPr lang="tr-TR" sz="1400" kern="1200" dirty="0"/>
        </a:p>
      </dsp:txBody>
      <dsp:txXfrm>
        <a:off x="2515939" y="1718692"/>
        <a:ext cx="1370930" cy="913953"/>
      </dsp:txXfrm>
    </dsp:sp>
    <dsp:sp modelId="{1709F234-5A5D-4BCB-ABC7-8FEC962FBA41}">
      <dsp:nvSpPr>
        <dsp:cNvPr id="0" name=""/>
        <dsp:cNvSpPr/>
      </dsp:nvSpPr>
      <dsp:spPr>
        <a:xfrm>
          <a:off x="4115358" y="1718692"/>
          <a:ext cx="2284883" cy="9139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tr-TR" sz="1400" kern="1200" dirty="0" smtClean="0"/>
            <a:t>Alternatiflerin değerlendirilmesi</a:t>
          </a:r>
          <a:endParaRPr lang="tr-TR" sz="1400" kern="1200" dirty="0"/>
        </a:p>
      </dsp:txBody>
      <dsp:txXfrm>
        <a:off x="4572335" y="1718692"/>
        <a:ext cx="1370930" cy="913953"/>
      </dsp:txXfrm>
    </dsp:sp>
    <dsp:sp modelId="{464AD997-376B-4809-94AC-26AA53851FE3}">
      <dsp:nvSpPr>
        <dsp:cNvPr id="0" name=""/>
        <dsp:cNvSpPr/>
      </dsp:nvSpPr>
      <dsp:spPr>
        <a:xfrm>
          <a:off x="6171753" y="1718692"/>
          <a:ext cx="2284883" cy="9139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tr-TR" sz="1400" kern="1200" dirty="0" smtClean="0"/>
            <a:t>Satın alma kararı</a:t>
          </a:r>
          <a:endParaRPr lang="tr-TR" sz="1400" kern="1200" dirty="0"/>
        </a:p>
      </dsp:txBody>
      <dsp:txXfrm>
        <a:off x="6628730" y="1718692"/>
        <a:ext cx="1370930" cy="913953"/>
      </dsp:txXfrm>
    </dsp:sp>
    <dsp:sp modelId="{EECDF011-3905-44FA-B71F-EF7D82BFE60A}">
      <dsp:nvSpPr>
        <dsp:cNvPr id="0" name=""/>
        <dsp:cNvSpPr/>
      </dsp:nvSpPr>
      <dsp:spPr>
        <a:xfrm>
          <a:off x="8228148" y="1718692"/>
          <a:ext cx="2284883" cy="91395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tr-TR" sz="1400" kern="1200" dirty="0" smtClean="0"/>
            <a:t>Satın alma sonrası değerlendirme </a:t>
          </a:r>
          <a:endParaRPr lang="tr-TR" sz="1400" kern="1200" dirty="0"/>
        </a:p>
      </dsp:txBody>
      <dsp:txXfrm>
        <a:off x="8685125" y="1718692"/>
        <a:ext cx="1370930" cy="91395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8910A02-32FA-420D-8BF9-5B08846FD6BC}"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1632107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910A02-32FA-420D-8BF9-5B08846FD6BC}"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14828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910A02-32FA-420D-8BF9-5B08846FD6BC}"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185198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910A02-32FA-420D-8BF9-5B08846FD6BC}"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233027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8910A02-32FA-420D-8BF9-5B08846FD6BC}" type="datetimeFigureOut">
              <a:rPr lang="tr-TR" smtClean="0"/>
              <a:t>27.03.2018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3255378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8910A02-32FA-420D-8BF9-5B08846FD6BC}" type="datetimeFigureOut">
              <a:rPr lang="tr-TR" smtClean="0"/>
              <a:t>27.03.2018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4282499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8910A02-32FA-420D-8BF9-5B08846FD6BC}" type="datetimeFigureOut">
              <a:rPr lang="tr-TR" smtClean="0"/>
              <a:t>27.03.2018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1237816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8910A02-32FA-420D-8BF9-5B08846FD6BC}" type="datetimeFigureOut">
              <a:rPr lang="tr-TR" smtClean="0"/>
              <a:t>27.03.2018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122585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8910A02-32FA-420D-8BF9-5B08846FD6BC}" type="datetimeFigureOut">
              <a:rPr lang="tr-TR" smtClean="0"/>
              <a:t>27.03.2018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1689693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8910A02-32FA-420D-8BF9-5B08846FD6BC}" type="datetimeFigureOut">
              <a:rPr lang="tr-TR" smtClean="0"/>
              <a:t>27.03.2018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2091932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8910A02-32FA-420D-8BF9-5B08846FD6BC}" type="datetimeFigureOut">
              <a:rPr lang="tr-TR" smtClean="0"/>
              <a:t>27.03.2018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B5C57E-AAB3-445C-9C6D-8437ABB46C19}" type="slidenum">
              <a:rPr lang="tr-TR" smtClean="0"/>
              <a:t>‹#›</a:t>
            </a:fld>
            <a:endParaRPr lang="tr-TR"/>
          </a:p>
        </p:txBody>
      </p:sp>
    </p:spTree>
    <p:extLst>
      <p:ext uri="{BB962C8B-B14F-4D97-AF65-F5344CB8AC3E}">
        <p14:creationId xmlns:p14="http://schemas.microsoft.com/office/powerpoint/2010/main" val="620209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910A02-32FA-420D-8BF9-5B08846FD6BC}" type="datetimeFigureOut">
              <a:rPr lang="tr-TR" smtClean="0"/>
              <a:t>27.03.2018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5C57E-AAB3-445C-9C6D-8437ABB46C19}" type="slidenum">
              <a:rPr lang="tr-TR" smtClean="0"/>
              <a:t>‹#›</a:t>
            </a:fld>
            <a:endParaRPr lang="tr-TR"/>
          </a:p>
        </p:txBody>
      </p:sp>
    </p:spTree>
    <p:extLst>
      <p:ext uri="{BB962C8B-B14F-4D97-AF65-F5344CB8AC3E}">
        <p14:creationId xmlns:p14="http://schemas.microsoft.com/office/powerpoint/2010/main" val="1011243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Tüketici </a:t>
            </a:r>
            <a:r>
              <a:rPr lang="tr-TR" dirty="0" smtClean="0"/>
              <a:t>Davranışları</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65094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Seçici Algı</a:t>
            </a:r>
            <a:endParaRPr lang="tr-TR" dirty="0"/>
          </a:p>
        </p:txBody>
      </p:sp>
      <p:sp>
        <p:nvSpPr>
          <p:cNvPr id="3" name="İçerik Yer Tutucusu 2"/>
          <p:cNvSpPr>
            <a:spLocks noGrp="1"/>
          </p:cNvSpPr>
          <p:nvPr>
            <p:ph idx="1"/>
          </p:nvPr>
        </p:nvSpPr>
        <p:spPr/>
        <p:txBody>
          <a:bodyPr>
            <a:normAutofit/>
          </a:bodyPr>
          <a:lstStyle/>
          <a:p>
            <a:r>
              <a:rPr lang="tr-TR" dirty="0" smtClean="0"/>
              <a:t>Seçici algı tüketicinin belirli uyaranlara odaklanmayı tercih ederken bazılarını görmezden gelmesine ilişkindir. </a:t>
            </a:r>
          </a:p>
          <a:p>
            <a:r>
              <a:rPr lang="tr-TR" dirty="0" smtClean="0"/>
              <a:t>Yapılan bir araştırma insanların günde 1500 reklam mesajıyla karşılaşmalarına rağmen bunun sadece 76’sının mesajını hatırladıklarını ortaya koymuştur. </a:t>
            </a:r>
          </a:p>
          <a:p>
            <a:r>
              <a:rPr lang="tr-TR" dirty="0" smtClean="0"/>
              <a:t>Unutmayın tüketiciler mesajınızı anlasa bile her zaman sizin istediğiniz gibi algılamaz! </a:t>
            </a:r>
            <a:endParaRPr lang="tr-TR" dirty="0"/>
          </a:p>
        </p:txBody>
      </p:sp>
    </p:spTree>
    <p:extLst>
      <p:ext uri="{BB962C8B-B14F-4D97-AF65-F5344CB8AC3E}">
        <p14:creationId xmlns:p14="http://schemas.microsoft.com/office/powerpoint/2010/main" val="2741717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pic>
        <p:nvPicPr>
          <p:cNvPr id="7" name="İçerik Yer Tutucusu 6"/>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736813" y="1825625"/>
            <a:ext cx="3384374" cy="4351338"/>
          </a:xfrm>
        </p:spPr>
      </p:pic>
      <p:pic>
        <p:nvPicPr>
          <p:cNvPr id="8" name="İçerik Yer Tutucusu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683105" y="1825626"/>
            <a:ext cx="5670695" cy="4351338"/>
          </a:xfrm>
        </p:spPr>
      </p:pic>
    </p:spTree>
    <p:extLst>
      <p:ext uri="{BB962C8B-B14F-4D97-AF65-F5344CB8AC3E}">
        <p14:creationId xmlns:p14="http://schemas.microsoft.com/office/powerpoint/2010/main" val="57121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3) Seçeneklerin Değerlendirilmesi</a:t>
            </a:r>
            <a:endParaRPr lang="tr-TR" dirty="0"/>
          </a:p>
        </p:txBody>
      </p:sp>
      <p:sp>
        <p:nvSpPr>
          <p:cNvPr id="3" name="İçerik Yer Tutucusu 2"/>
          <p:cNvSpPr>
            <a:spLocks noGrp="1"/>
          </p:cNvSpPr>
          <p:nvPr>
            <p:ph idx="1"/>
          </p:nvPr>
        </p:nvSpPr>
        <p:spPr/>
        <p:txBody>
          <a:bodyPr/>
          <a:lstStyle/>
          <a:p>
            <a:r>
              <a:rPr lang="tr-TR" dirty="0" smtClean="0"/>
              <a:t>Bilgiye ulaşan tüketici ulaştığı alternatifleri değerlendirmeye yönelir. </a:t>
            </a:r>
          </a:p>
          <a:p>
            <a:r>
              <a:rPr lang="tr-TR" dirty="0" smtClean="0"/>
              <a:t>Bu aşamada tüketici sorununu çözebileceğini düşündüğü çeşitli markaları, ürünleri ya da hizmetleri karşılaştırır. </a:t>
            </a:r>
          </a:p>
          <a:p>
            <a:r>
              <a:rPr lang="tr-TR" dirty="0" smtClean="0"/>
              <a:t>Tüketici zihninde çeşitli markalar satın alınabilecek markalar olarak belirlenir ve bu markalara «marka kümesi» adı verilir. Reklamların amacı işte tüketicinin zihninde oluşan bu marka  kümesi içerisinde yer alabilmektir. </a:t>
            </a:r>
            <a:endParaRPr lang="tr-TR" dirty="0"/>
          </a:p>
        </p:txBody>
      </p:sp>
    </p:spTree>
    <p:extLst>
      <p:ext uri="{BB962C8B-B14F-4D97-AF65-F5344CB8AC3E}">
        <p14:creationId xmlns:p14="http://schemas.microsoft.com/office/powerpoint/2010/main" val="510673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4) Satın alma kararı </a:t>
            </a:r>
            <a:endParaRPr lang="tr-TR" dirty="0"/>
          </a:p>
        </p:txBody>
      </p:sp>
      <p:sp>
        <p:nvSpPr>
          <p:cNvPr id="3" name="İçerik Yer Tutucusu 2"/>
          <p:cNvSpPr>
            <a:spLocks noGrp="1"/>
          </p:cNvSpPr>
          <p:nvPr>
            <p:ph idx="1"/>
          </p:nvPr>
        </p:nvSpPr>
        <p:spPr/>
        <p:txBody>
          <a:bodyPr/>
          <a:lstStyle/>
          <a:p>
            <a:r>
              <a:rPr lang="tr-TR" dirty="0" smtClean="0"/>
              <a:t>Sürecin sonucunda tüketici alternatif markalar içerisinde birini seçerek satın alma kararını verir. Kolayda mallarda satın alma kararı verilir verilmez satın alma davranışı gerçekleştirilse de örneğin otomobil gibi ürünlerde aradaki süre çok daha uzun olabilir. </a:t>
            </a:r>
            <a:endParaRPr lang="tr-TR" dirty="0"/>
          </a:p>
          <a:p>
            <a:r>
              <a:rPr lang="tr-TR" dirty="0" smtClean="0"/>
              <a:t>Unutmayın pek çok satın alma davranışımız rutin ve alışkanlığa bağlıdır. </a:t>
            </a:r>
          </a:p>
        </p:txBody>
      </p:sp>
    </p:spTree>
    <p:extLst>
      <p:ext uri="{BB962C8B-B14F-4D97-AF65-F5344CB8AC3E}">
        <p14:creationId xmlns:p14="http://schemas.microsoft.com/office/powerpoint/2010/main" val="4257536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Tüketicinin Karar Verme Süreci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1205153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4797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 Sorun Tanımlama</a:t>
            </a:r>
            <a:endParaRPr lang="tr-TR" dirty="0"/>
          </a:p>
        </p:txBody>
      </p:sp>
      <p:sp>
        <p:nvSpPr>
          <p:cNvPr id="3" name="İçerik Yer Tutucusu 2"/>
          <p:cNvSpPr>
            <a:spLocks noGrp="1"/>
          </p:cNvSpPr>
          <p:nvPr>
            <p:ph sz="half" idx="1"/>
          </p:nvPr>
        </p:nvSpPr>
        <p:spPr/>
        <p:txBody>
          <a:bodyPr/>
          <a:lstStyle/>
          <a:p>
            <a:r>
              <a:rPr lang="tr-TR" dirty="0" smtClean="0"/>
              <a:t>Eldeki ürünün bitmiş olması</a:t>
            </a:r>
          </a:p>
          <a:p>
            <a:r>
              <a:rPr lang="tr-TR" dirty="0" smtClean="0"/>
              <a:t>Tatminsizlik</a:t>
            </a:r>
          </a:p>
          <a:p>
            <a:r>
              <a:rPr lang="tr-TR" dirty="0" smtClean="0"/>
              <a:t>Yeni ihtiyaçlar/istekler</a:t>
            </a:r>
          </a:p>
          <a:p>
            <a:r>
              <a:rPr lang="tr-TR" dirty="0" smtClean="0"/>
              <a:t>İlgili ürün satın almalar</a:t>
            </a:r>
          </a:p>
          <a:p>
            <a:r>
              <a:rPr lang="tr-TR" dirty="0" smtClean="0"/>
              <a:t>Pazarlamacılar tarafından uyarılmış ihtiyaçlar</a:t>
            </a:r>
          </a:p>
          <a:p>
            <a:r>
              <a:rPr lang="tr-TR" dirty="0" smtClean="0"/>
              <a:t>Yeni ürünler </a:t>
            </a:r>
            <a:endParaRPr lang="tr-TR" dirty="0"/>
          </a:p>
        </p:txBody>
      </p:sp>
      <p:pic>
        <p:nvPicPr>
          <p:cNvPr id="5" name="İçerik Yer Tutucusu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398147" y="365125"/>
            <a:ext cx="4104043" cy="6165699"/>
          </a:xfrm>
        </p:spPr>
      </p:pic>
    </p:spTree>
    <p:extLst>
      <p:ext uri="{BB962C8B-B14F-4D97-AF65-F5344CB8AC3E}">
        <p14:creationId xmlns:p14="http://schemas.microsoft.com/office/powerpoint/2010/main" val="1409295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Bilgi Araştırması</a:t>
            </a:r>
            <a:endParaRPr lang="tr-TR" dirty="0"/>
          </a:p>
        </p:txBody>
      </p:sp>
      <p:sp>
        <p:nvSpPr>
          <p:cNvPr id="3" name="İçerik Yer Tutucusu 2"/>
          <p:cNvSpPr>
            <a:spLocks noGrp="1"/>
          </p:cNvSpPr>
          <p:nvPr>
            <p:ph idx="1"/>
          </p:nvPr>
        </p:nvSpPr>
        <p:spPr/>
        <p:txBody>
          <a:bodyPr/>
          <a:lstStyle/>
          <a:p>
            <a:r>
              <a:rPr lang="tr-TR" dirty="0" smtClean="0"/>
              <a:t>Tüketici karar verme sürecinin ikinci aşaması bilgi araştırmasıdır.  </a:t>
            </a:r>
          </a:p>
          <a:p>
            <a:endParaRPr lang="tr-TR" dirty="0"/>
          </a:p>
          <a:p>
            <a:pPr lvl="1"/>
            <a:r>
              <a:rPr lang="tr-TR" dirty="0" smtClean="0"/>
              <a:t>İçsel bilgi araştırması</a:t>
            </a:r>
          </a:p>
          <a:p>
            <a:pPr lvl="1"/>
            <a:r>
              <a:rPr lang="tr-TR" dirty="0" smtClean="0"/>
              <a:t>Dışsal bilgi araştırması </a:t>
            </a:r>
          </a:p>
          <a:p>
            <a:pPr marL="914400" lvl="2" indent="0">
              <a:buNone/>
            </a:pPr>
            <a:endParaRPr lang="tr-TR" dirty="0"/>
          </a:p>
        </p:txBody>
      </p:sp>
    </p:spTree>
    <p:extLst>
      <p:ext uri="{BB962C8B-B14F-4D97-AF65-F5344CB8AC3E}">
        <p14:creationId xmlns:p14="http://schemas.microsoft.com/office/powerpoint/2010/main" val="2735317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İçsel Araştırma </a:t>
            </a:r>
            <a:endParaRPr lang="tr-TR" dirty="0"/>
          </a:p>
        </p:txBody>
      </p:sp>
      <p:sp>
        <p:nvSpPr>
          <p:cNvPr id="3" name="İçerik Yer Tutucusu 2"/>
          <p:cNvSpPr>
            <a:spLocks noGrp="1"/>
          </p:cNvSpPr>
          <p:nvPr>
            <p:ph idx="1"/>
          </p:nvPr>
        </p:nvSpPr>
        <p:spPr/>
        <p:txBody>
          <a:bodyPr/>
          <a:lstStyle/>
          <a:p>
            <a:pPr marL="0" indent="0">
              <a:buNone/>
            </a:pPr>
            <a:r>
              <a:rPr lang="tr-TR" dirty="0" smtClean="0"/>
              <a:t>İlk önce tüketici değerlendirmeye almak istediği markaları düşünerek başlar. Eğer bu süreçten tatmin edici bir sonuca ulaşmazsa dışsal araştırmaya yönelir.</a:t>
            </a:r>
          </a:p>
          <a:p>
            <a:endParaRPr lang="tr-TR" dirty="0"/>
          </a:p>
        </p:txBody>
      </p:sp>
    </p:spTree>
    <p:extLst>
      <p:ext uri="{BB962C8B-B14F-4D97-AF65-F5344CB8AC3E}">
        <p14:creationId xmlns:p14="http://schemas.microsoft.com/office/powerpoint/2010/main" val="312244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Dışsal araştırma</a:t>
            </a:r>
            <a:endParaRPr lang="tr-TR" dirty="0"/>
          </a:p>
        </p:txBody>
      </p:sp>
      <p:sp>
        <p:nvSpPr>
          <p:cNvPr id="3" name="İçerik Yer Tutucusu 2"/>
          <p:cNvSpPr>
            <a:spLocks noGrp="1"/>
          </p:cNvSpPr>
          <p:nvPr>
            <p:ph idx="1"/>
          </p:nvPr>
        </p:nvSpPr>
        <p:spPr/>
        <p:txBody>
          <a:bodyPr/>
          <a:lstStyle/>
          <a:p>
            <a:r>
              <a:rPr lang="tr-TR" dirty="0" smtClean="0"/>
              <a:t>Arkadaşlar, akrabalar gibi kişisel kaynaklar</a:t>
            </a:r>
          </a:p>
          <a:p>
            <a:r>
              <a:rPr lang="tr-TR" dirty="0" smtClean="0"/>
              <a:t>Reklamlar, </a:t>
            </a:r>
            <a:r>
              <a:rPr lang="tr-TR" dirty="0" err="1" smtClean="0"/>
              <a:t>POP’ler</a:t>
            </a:r>
            <a:r>
              <a:rPr lang="tr-TR" dirty="0" smtClean="0"/>
              <a:t> gibi pazarlamacıların kontrol ettiği kaynaklar</a:t>
            </a:r>
          </a:p>
          <a:p>
            <a:r>
              <a:rPr lang="tr-TR" dirty="0" smtClean="0"/>
              <a:t>Kişisel deneyimler</a:t>
            </a:r>
          </a:p>
          <a:p>
            <a:endParaRPr lang="tr-TR" dirty="0"/>
          </a:p>
          <a:p>
            <a:r>
              <a:rPr lang="tr-TR" dirty="0" smtClean="0"/>
              <a:t>Dışsal araştırma daha çok tüketicinin satın alma motivasyonu seviyesine bağlıdır. </a:t>
            </a:r>
          </a:p>
          <a:p>
            <a:pPr lvl="1"/>
            <a:r>
              <a:rPr lang="tr-TR" dirty="0" smtClean="0"/>
              <a:t>Tüketicinin ürüne olan ilgi düzeyi</a:t>
            </a:r>
          </a:p>
          <a:p>
            <a:pPr lvl="1"/>
            <a:r>
              <a:rPr lang="tr-TR" dirty="0" smtClean="0"/>
              <a:t>Ürünün özelliklerini kavramaya ihtiyacı</a:t>
            </a:r>
          </a:p>
          <a:p>
            <a:pPr lvl="1"/>
            <a:r>
              <a:rPr lang="tr-TR" dirty="0" smtClean="0"/>
              <a:t>Alışveriş coşkusunun seviyesi </a:t>
            </a:r>
          </a:p>
          <a:p>
            <a:endParaRPr lang="tr-TR" dirty="0"/>
          </a:p>
        </p:txBody>
      </p:sp>
    </p:spTree>
    <p:extLst>
      <p:ext uri="{BB962C8B-B14F-4D97-AF65-F5344CB8AC3E}">
        <p14:creationId xmlns:p14="http://schemas.microsoft.com/office/powerpoint/2010/main" val="992698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Pazarlamacılar özellikle üç noktayla ilgilenirler:</a:t>
            </a:r>
          </a:p>
          <a:p>
            <a:pPr marL="514350" indent="-514350">
              <a:buAutoNum type="arabicParenR"/>
            </a:pPr>
            <a:r>
              <a:rPr lang="tr-TR" dirty="0" smtClean="0"/>
              <a:t>Tüketiciler dış bilgiyi nasıl algılarlar?</a:t>
            </a:r>
          </a:p>
          <a:p>
            <a:pPr marL="514350" indent="-514350">
              <a:buAutoNum type="arabicParenR"/>
            </a:pPr>
            <a:r>
              <a:rPr lang="tr-TR" dirty="0" smtClean="0"/>
              <a:t>Belirli bir tür bilgiyi nasıl seçiyorlar ve ona katılıyorlar?</a:t>
            </a:r>
          </a:p>
          <a:p>
            <a:pPr marL="514350" indent="-514350">
              <a:buAutoNum type="arabicParenR"/>
            </a:pPr>
            <a:r>
              <a:rPr lang="tr-TR" dirty="0" smtClean="0"/>
              <a:t>Bilgi nasıl yorumlanıyor ve anlam yaratılıyor?</a:t>
            </a:r>
            <a:endParaRPr lang="tr-TR" dirty="0"/>
          </a:p>
        </p:txBody>
      </p:sp>
    </p:spTree>
    <p:extLst>
      <p:ext uri="{BB962C8B-B14F-4D97-AF65-F5344CB8AC3E}">
        <p14:creationId xmlns:p14="http://schemas.microsoft.com/office/powerpoint/2010/main" val="3101064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Dış bilgi nasıl algılanır?</a:t>
            </a:r>
            <a:endParaRPr lang="tr-TR" dirty="0"/>
          </a:p>
        </p:txBody>
      </p:sp>
      <p:sp>
        <p:nvSpPr>
          <p:cNvPr id="3" name="İçerik Yer Tutucusu 2"/>
          <p:cNvSpPr>
            <a:spLocks noGrp="1"/>
          </p:cNvSpPr>
          <p:nvPr>
            <p:ph sz="half" idx="1"/>
          </p:nvPr>
        </p:nvSpPr>
        <p:spPr/>
        <p:txBody>
          <a:bodyPr/>
          <a:lstStyle/>
          <a:p>
            <a:r>
              <a:rPr lang="tr-TR" dirty="0" smtClean="0"/>
              <a:t>Algı duyuları uyaranın bir temsili yaratacak şekilde kullanır. Pazarlamacılar için tüketicilerin çeşitli pazarlama uyaranlarına verdiği psikolojik algıyı anlamaları önemlidir. Örneğin bir paket tasarımındaki görsel unsurlar tüketicilerin olumlu anlamda ilgisini çekmelidir.</a:t>
            </a:r>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72200" y="1690688"/>
            <a:ext cx="5650832" cy="4279614"/>
          </a:xfrm>
        </p:spPr>
      </p:pic>
    </p:spTree>
    <p:extLst>
      <p:ext uri="{BB962C8B-B14F-4D97-AF65-F5344CB8AC3E}">
        <p14:creationId xmlns:p14="http://schemas.microsoft.com/office/powerpoint/2010/main" val="1990178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Bilginin Seçilmesi ve Yorumlanması</a:t>
            </a:r>
            <a:endParaRPr lang="tr-TR" dirty="0"/>
          </a:p>
        </p:txBody>
      </p:sp>
      <p:sp>
        <p:nvSpPr>
          <p:cNvPr id="3" name="İçerik Yer Tutucusu 2"/>
          <p:cNvSpPr>
            <a:spLocks noGrp="1"/>
          </p:cNvSpPr>
          <p:nvPr>
            <p:ph sz="half" idx="1"/>
          </p:nvPr>
        </p:nvSpPr>
        <p:spPr/>
        <p:txBody>
          <a:bodyPr/>
          <a:lstStyle/>
          <a:p>
            <a:r>
              <a:rPr lang="tr-TR" dirty="0" smtClean="0"/>
              <a:t>Duyulara yönelik girdiler önemli olmakla birlikte algı sürecinin sadece bir  kısmını oluştururlar. Algılanan pazarlama uyaranının ne şekilde yorumlanacağı kişinin kişiliğine, ihtiyaçlarına, motivasyonlarına, beklentilerine vb. bağlıdır. </a:t>
            </a:r>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13910" y="1941096"/>
            <a:ext cx="5825164" cy="3561346"/>
          </a:xfrm>
        </p:spPr>
      </p:pic>
    </p:spTree>
    <p:extLst>
      <p:ext uri="{BB962C8B-B14F-4D97-AF65-F5344CB8AC3E}">
        <p14:creationId xmlns:p14="http://schemas.microsoft.com/office/powerpoint/2010/main" val="38459088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382</Words>
  <Application>Microsoft Office PowerPoint</Application>
  <PresentationFormat>Geniş ekran</PresentationFormat>
  <Paragraphs>49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Tüketici Davranışları</vt:lpstr>
      <vt:lpstr>Tüketicinin Karar Verme Süreci</vt:lpstr>
      <vt:lpstr>1) Sorun Tanımlama</vt:lpstr>
      <vt:lpstr>2) Bilgi Araştırması</vt:lpstr>
      <vt:lpstr>İçsel Araştırma </vt:lpstr>
      <vt:lpstr>Dışsal araştırma</vt:lpstr>
      <vt:lpstr>PowerPoint Sunusu</vt:lpstr>
      <vt:lpstr>Dış bilgi nasıl algılanır?</vt:lpstr>
      <vt:lpstr>Bilginin Seçilmesi ve Yorumlanması</vt:lpstr>
      <vt:lpstr>Seçici Algı</vt:lpstr>
      <vt:lpstr>PowerPoint Sunusu</vt:lpstr>
      <vt:lpstr>3) Seçeneklerin Değerlendirilmesi</vt:lpstr>
      <vt:lpstr>4) Satın alma kararı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DAVRANIŞLARINA İLİŞKİN PERSPEKTİFLER</dc:title>
  <dc:creator>PINAR ÖZDEMİR</dc:creator>
  <cp:lastModifiedBy>ilef</cp:lastModifiedBy>
  <cp:revision>27</cp:revision>
  <dcterms:created xsi:type="dcterms:W3CDTF">2016-10-06T10:22:24Z</dcterms:created>
  <dcterms:modified xsi:type="dcterms:W3CDTF">2018-03-27T12:06:13Z</dcterms:modified>
</cp:coreProperties>
</file>