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F20B-08DB-444F-8BEA-6FAF62B722B6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E6BB-63D8-48EB-92D5-A4C9FD7EE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9130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F20B-08DB-444F-8BEA-6FAF62B722B6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E6BB-63D8-48EB-92D5-A4C9FD7EE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2725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F20B-08DB-444F-8BEA-6FAF62B722B6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E6BB-63D8-48EB-92D5-A4C9FD7EE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215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F20B-08DB-444F-8BEA-6FAF62B722B6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E6BB-63D8-48EB-92D5-A4C9FD7EE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464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F20B-08DB-444F-8BEA-6FAF62B722B6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E6BB-63D8-48EB-92D5-A4C9FD7EE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759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F20B-08DB-444F-8BEA-6FAF62B722B6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E6BB-63D8-48EB-92D5-A4C9FD7EE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038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F20B-08DB-444F-8BEA-6FAF62B722B6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E6BB-63D8-48EB-92D5-A4C9FD7EE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41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F20B-08DB-444F-8BEA-6FAF62B722B6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E6BB-63D8-48EB-92D5-A4C9FD7EE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620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F20B-08DB-444F-8BEA-6FAF62B722B6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E6BB-63D8-48EB-92D5-A4C9FD7EE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65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F20B-08DB-444F-8BEA-6FAF62B722B6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E6BB-63D8-48EB-92D5-A4C9FD7EE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810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F20B-08DB-444F-8BEA-6FAF62B722B6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E6BB-63D8-48EB-92D5-A4C9FD7EE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39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BF20B-08DB-444F-8BEA-6FAF62B722B6}" type="datetimeFigureOut">
              <a:rPr lang="tr-TR" smtClean="0"/>
              <a:t>10.03.2022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6E6BB-63D8-48EB-92D5-A4C9FD7EE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28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33182" y="955344"/>
            <a:ext cx="9144000" cy="3521122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TARIMSAL KURAKLIK </a:t>
            </a: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YÖNETİMİ</a:t>
            </a:r>
            <a:b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Kuraklık, küresel ısınma ve iklim değişikliği üçgeninde tarımsal sulama</a:t>
            </a:r>
            <a:b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Prof.Dr.Belgin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ÇAKMAK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774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5119" y="310724"/>
            <a:ext cx="10515600" cy="59399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Kuraklık, küresel ısınma ve iklim değişikliği üçlüsünde; sulama nasıl olmalı?</a:t>
            </a: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Suyun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etkin ve verimli kullanımı konusunda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uygulamalar desteklenmeli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Tasarruflu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kullanımı için eğitim, yayın ve bilgilendirme faaliyetleri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yaygınlaştırılarak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 tasarrufu sağlayan teknolojilerin kullanımı teşvik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edilmeli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hakkında bilinçlendirme ve eğitim çalışmaları okul öncesi programı dahil tüm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eğitim müfredatlarında yer almalı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Toplum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bilinci ve farkındalığı arttırıcı kamu spotu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bilgileri görsel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medya kullanılarak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arttırılmalı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Tarımsal su kullanımında kayıp/kaçak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azaltılmalı, kullanılan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faturalandırılarak tahsilat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sorunları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giderilmeli</a:t>
            </a:r>
          </a:p>
        </p:txBody>
      </p:sp>
    </p:spTree>
    <p:extLst>
      <p:ext uri="{BB962C8B-B14F-4D97-AF65-F5344CB8AC3E}">
        <p14:creationId xmlns:p14="http://schemas.microsoft.com/office/powerpoint/2010/main" val="3954986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8767" y="747452"/>
            <a:ext cx="10515600" cy="4351338"/>
          </a:xfrm>
        </p:spPr>
        <p:txBody>
          <a:bodyPr>
            <a:normAutofit/>
          </a:bodyPr>
          <a:lstStyle/>
          <a:p>
            <a:pPr marL="177800" lvl="0" indent="-177800" algn="just"/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Sulamada modern teknikler kullanılmalı, yeraltı suyu kullanan çiftçiler için basınçlı sulama sistemleri ve sulama programlarına uyulması zorunlu hale getirilmesi için gerekli düzenlemelerin yapılmalı</a:t>
            </a:r>
          </a:p>
          <a:p>
            <a:pPr marL="177800" lvl="0" indent="-177800" algn="just"/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 sulama teknikleri teşvik edilip, yaygınlaştırılarak aşırı </a:t>
            </a: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sulama engellenmeli, kaçak 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kuyu açmanın önüne </a:t>
            </a: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geçilmeli, mevcut 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kuyular </a:t>
            </a: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ruhsatlandırılmalı</a:t>
            </a:r>
          </a:p>
          <a:p>
            <a:pPr marL="177800" lvl="0" indent="-177800" algn="just"/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Tarımsal 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sulamada su kayıplarının azaltılması ve suyun daha </a:t>
            </a: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verimli kullanılması 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 sulamada kapalı sistemlerin kullanıldığı alanlar </a:t>
            </a: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arttırılmalı 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su </a:t>
            </a: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tasarrufu sağlayan 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tarla içi modern sulama </a:t>
            </a: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yöntemleri yaygınlaştırılmalı</a:t>
            </a: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857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92540" y="447201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Destekleme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politikaları,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bitki-toprak-su ilişkileri dikkate alınarak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hazırlanmalı ekonomi açıdan uygun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pazarların bulunması için gerekli önlemler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alınmalı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Sulama programlarının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esaslara göre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yapılması için gerekli altyapı oluşturulmalı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tahsisinde su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kısıtı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dikkate alınmalı ve ürün deseni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kısıtı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koşulu dikkate alınarak belirlenmeli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Optimum bitki deseni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çalışmaları yapılarak elde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çıktılara göre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destekleme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politikaları hazırlanmalı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92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1723" y="651918"/>
            <a:ext cx="10515600" cy="4351338"/>
          </a:xfrm>
        </p:spPr>
        <p:txBody>
          <a:bodyPr>
            <a:no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Sulamada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enerji maliyetini azaltacak yenilenebilir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enerji kaynaklarının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kullanımına yönelik AR-GE projeleri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hazırlanmalı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kullanıcı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organizasyonların verimliliğini arttırıcı tedbirler alınmalı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Temiz üretim teknikleri yaygınlaştırılarak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atıksu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miktarı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azaltılmalı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Arıtılmış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atıksuların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yeniden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kullanımını  arttırıcı uygulamalar ve teşvikler oluşturulmalı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Yağmur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suyu hasadı, arıtılmış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atıksuların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yeniden kullanılması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gri su sistemlerinin kurulması vb. uygulamalar ile suyun yeniden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kullanımı yaygınlaştırılmalı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158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6854" y="627797"/>
            <a:ext cx="10766946" cy="5549166"/>
          </a:xfrm>
        </p:spPr>
        <p:txBody>
          <a:bodyPr>
            <a:normAutofit/>
          </a:bodyPr>
          <a:lstStyle/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Suyun etkin ve verimli kullanımı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sağlanması için kayıplar azaltılmalı ve su israfı giderilmeli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Sulama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sistemlerinin rehabilitasyonu ile sulama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verimliliğinin arttırılması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Arıtılmış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atıksuların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yeniden kullanılabilirliğinin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arttırılması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kaynaklarının korunması ve geliştirilmesi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kaynakları üzerindeki kirletici baskılarının azaltılması, kirletenlere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yönelik caydırıcılığın arttırılması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i="1" dirty="0" smtClean="0">
              <a:latin typeface="TimesNewRomanPS-ItalicMT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769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6187" y="515440"/>
            <a:ext cx="11199125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sz="2400" dirty="0" smtClean="0">
                <a:latin typeface="TimesNewRomanPSMT"/>
              </a:rPr>
              <a:t>Mevcut büyüme hızı ve su tüketim alışkanlıkları gibi nedenler halihazırda su kaynakları üzerinde önemli bir baskı oluşturmaktadır. İklim değişikliğinin ise ilaveten su üzerinde yadsınamaz etkisi vardır. Özellikle suyun hidrolojik </a:t>
            </a:r>
            <a:r>
              <a:rPr lang="tr-TR" sz="2400" dirty="0" err="1" smtClean="0">
                <a:latin typeface="TimesNewRomanPSMT"/>
              </a:rPr>
              <a:t>çevriminine</a:t>
            </a:r>
            <a:r>
              <a:rPr lang="tr-TR" sz="2400" dirty="0" smtClean="0">
                <a:latin typeface="TimesNewRomanPSMT"/>
              </a:rPr>
              <a:t>, mekânsal ve zamansal dağılımı etkisi gün geçtikçe daha da fazla hale gelmektedir. Hidrolojik çevrimde meydana getirdiği önemli değişikler şöyle sıralanabilir:</a:t>
            </a:r>
          </a:p>
          <a:p>
            <a:pPr algn="just"/>
            <a:r>
              <a:rPr lang="tr-TR" sz="2400" dirty="0" smtClean="0">
                <a:latin typeface="TimesNewRomanPSMT"/>
              </a:rPr>
              <a:t>Yağışların </a:t>
            </a:r>
            <a:r>
              <a:rPr lang="tr-TR" sz="2400" dirty="0">
                <a:latin typeface="TimesNewRomanPSMT"/>
              </a:rPr>
              <a:t>mevsimsel dağılım ve miktarında değişiklikler,</a:t>
            </a:r>
          </a:p>
          <a:p>
            <a:pPr marL="0" indent="0">
              <a:buNone/>
            </a:pPr>
            <a:r>
              <a:rPr lang="tr-TR" sz="2400" dirty="0">
                <a:latin typeface="TimesNewRomanPSMT"/>
              </a:rPr>
              <a:t>• Yağış yoğunluklarında artış</a:t>
            </a:r>
          </a:p>
          <a:p>
            <a:pPr marL="0" indent="0">
              <a:buNone/>
            </a:pPr>
            <a:r>
              <a:rPr lang="tr-TR" sz="2400" dirty="0">
                <a:latin typeface="TimesNewRomanPSMT"/>
              </a:rPr>
              <a:t>• Kar ve yağmur arasındaki dengede değişiklikler</a:t>
            </a:r>
          </a:p>
          <a:p>
            <a:pPr marL="0" indent="0">
              <a:buNone/>
            </a:pPr>
            <a:r>
              <a:rPr lang="tr-TR" sz="2400" dirty="0">
                <a:latin typeface="TimesNewRomanPSMT"/>
              </a:rPr>
              <a:t>• Buharlaşmada artış ve toprak neminde azalma</a:t>
            </a:r>
          </a:p>
          <a:p>
            <a:pPr marL="0" indent="0">
              <a:buNone/>
            </a:pPr>
            <a:r>
              <a:rPr lang="tr-TR" sz="2400" dirty="0">
                <a:latin typeface="TimesNewRomanPSMT"/>
              </a:rPr>
              <a:t>• Sıcaklık ve yağışlara bağlı olarak bitki örtüsünde değişimler</a:t>
            </a:r>
          </a:p>
          <a:p>
            <a:pPr marL="0" indent="0">
              <a:buNone/>
            </a:pPr>
            <a:r>
              <a:rPr lang="tr-TR" sz="2400" dirty="0">
                <a:latin typeface="TimesNewRomanPSMT"/>
              </a:rPr>
              <a:t>• Buzul erimesinde artış</a:t>
            </a:r>
          </a:p>
          <a:p>
            <a:pPr marL="0" indent="0">
              <a:buNone/>
            </a:pPr>
            <a:r>
              <a:rPr lang="tr-TR" sz="2400" dirty="0">
                <a:latin typeface="TimesNewRomanPSMT"/>
              </a:rPr>
              <a:t>• Deniz seviyesinin yükselmesi ve yeraltı sularının tuzlanması</a:t>
            </a:r>
            <a:endParaRPr lang="tr-TR" sz="2400" dirty="0" smtClean="0">
              <a:latin typeface="TimesNewRomanPSMT"/>
            </a:endParaRPr>
          </a:p>
          <a:p>
            <a:pPr marL="0" indent="0" algn="just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74621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3232" y="297075"/>
            <a:ext cx="11240069" cy="63903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değişiklikler bazı bölgeleri yarı kurak ve kurak hale getirecek tuzlanmayla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birlikte uzun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vadede çölleşmelere neden olacaktır. Bazı bölgelerde ise afetlerde artışa neden olacaktır.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Dünya Bankası’nın bir raporuna göre Türkiye 21. Yüzyılın sonlarına doğru Avrupa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 Asya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Bölgesinde Rusya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Arnavutluktan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 ekstrem iklim olaylarına maruz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kalacak üçüncü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ülke olacaktır4. Tayfunlar, kasırgalar ve yoğun yağışlar sonucu seller mevcut su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temin sisteminde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hasarlar meydana getirebilecek ve aynı zamanda kalite sorunları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yaşanmasına sebep olacaktır. </a:t>
            </a:r>
          </a:p>
          <a:p>
            <a:pPr marL="0" indent="0" algn="just">
              <a:buNone/>
            </a:pP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Hükümetlerarası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İklim Değişikliği Paneli (IPCC, 2008) çalışmalarında 2000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2005 yılları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kuzey yarımkürede, iklim değişikliği öngörülenden daha hızlı ivme kazandığı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bunun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çevrimi üzerinde tahmin edilemeyecek şekilde etkiler yaratacağı ifade edilmiştir.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IPCC tarafından iklim değişikliği üzerine birçok senaryo geliştirilmiş olup senaryoların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kaynakları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üzerine etkilerini değerlendirmiştir, 2050 yılında su kaynaklarının 1961 ile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1990 yılları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arasındaki ortalamasına göre değişimi öngörülmüştür. Türkiye açısından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bakıldığında ise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2030 itibarıyla, iç ve batı bölgelerinde %40'ı aşan oranda; güneydoğu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doğu bölgelerinde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 %20-40 arasında su stresi yaşanacağı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öngörülmektedir.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081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2136" y="556383"/>
            <a:ext cx="11300347" cy="61173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 yüzyılda sıcaklığın Türkiye’de 2030’lardan itibaren hızla artması, yağışta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Akdeniz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Güneydoğu Anadolu Bölgeleri’nde önemli ölçüde düşüşlerin, Karadeniz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Bölgesi’nde önemli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artışların; yüzey akışları açısından ise ülkenin batısında kış ve ilkbahar mevsimi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yüzey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akışlarında önemli ölçüde azalma, doğusunda ilkbahar mevsimi yüzey akışlarında 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önemli ölçüde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azalma yaşanması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beklenmektedir.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Yapılan simülasyon çalışmalarında; ilk 30-yıllık (2011-2040) dönem için ECHAM5 A2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simülasyonu hem kış hem de ilkbahar mevsimlerinde Türkiye’nin hemen her bölgesi için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yüzey akışında artış öngörmektedir.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akış deseni ikinci dönemde değişmeye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başlamaktadır.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dönemde yüzey akışının Doğu Anadolu’da kışın artması, ilkbaharda ise azalması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tahmin edilmektedir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durum büyük olasılıkla artan yüzey sıcaklıklarından kaynaklanan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erken erimenin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göstergesidir. Aynı dönemde; yüzey akışının Batı Karadeniz Bölgesi’nde her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iki mevsimde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artması, Ege ve Güneydoğu Anadolu’da ise ilkbaharda artması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tahmin edilmektedir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Akdeniz Bölgesi’nde 2041-2070 döneminde, mevcut döneme kıyasla daha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yüzey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akışı olması beklenmektedir. Son dönemdeki (2071-2100) değişiklik deseni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ikinci dönemdeki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değişikliklerle büyük ölçüde benzerlik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göstermektedir.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76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33484" y="802042"/>
            <a:ext cx="10515600" cy="58307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İklim değişikliğinin hidrolojik döngü üzerindeki etkisi ile yağışlarda ve su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akımlarında daha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 değişkenlik görülecek, aşırı hidrolojik olayların yoğunluğu artacaktır. 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durumda su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kaynaklarının temininde ve kalitesinde önemli değişiklikler ortaya çıkacaktır.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değişikliklerin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suyun hayati öneme sahip olduğu başta içme-kullanma ve tarımsal üretim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dâhil olmak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üzere, enerji, sağlık, turizm, ulaşım, taşkın ve kuraklık olayları ile ekosistem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bütünlüğü üzerine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olumsuz etkileri olacaktır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Ulusal İklim Değişikliği Uyum Stratejisi ve Eylem Planı kapsamında Türkiye’de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iklim değişikliğinden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etkilenebilir alanlar olarak teknik ve bilimsel çalışmaların desteklediği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katılımcı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süreçler ile kabul edilen beş önemli alana odaklanılmıştır.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 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Kaynakları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Yönetimi’dir.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0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6313" y="911225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2100 yılına kadar yapılan öngörülerde, sıcaklıkların artışına da bağlı olarak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kış yağışlarının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çok yağmur şeklinde düşmesi ve kar örtüsünün daha hızlı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şekilde eriyerek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yüzeysel akışa katılması söz konusudur. Aynı zamanda yağışların yıl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içerisindeki dağılımının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yani şiddet ve sıklığının da değişmesi veya kayması gözlenecektir.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Yağışın kar yerine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çok yağmur şeklinde düşmesi ve kar yükünün daha hızlı bir şekilde erimesi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özellikle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kentsel ve tarımsal su ihtiyaçları yıl boyunca yüksek rakımlardaki kar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yükü tarafından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regüle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edilen bölgelerde suya en çok ihtiyaç duyulan zamanlarda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sıkıntı duyulmasına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 olacaktır.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816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9308" y="256132"/>
            <a:ext cx="11696131" cy="61378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döngüsündeki düzenin bu şekilde değişmesi, su kaynaklarının kalitesinde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temininde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önemli değişikliklere neden olacak ve suyun hayati öneme sahip olduğu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gıda üretimi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dâhil olmak üzere, iklime bağımlı birçok sektörü etkileyecektir. Türkiye’de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iklim değişikliğinden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kaynaklanan yaz sıcaklıklarının artması, kış yağışlarının azalması (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 batı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illerinde), yüzey sularının kaybı, kuraklıkların sıklaşması, toprağın bozulması,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kıyılarda erozyon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taşkın ve su baskınları gibi etkiler doğrudan su kaynaklarının varlığını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tehdit etmektedir.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İklim değişikliği nedeniyle su döngüsündeki ve sıcaklıklardaki değişiklikler ile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olası mevsimsel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kaymaların doğrudan bu sistemlerin kontrolünde olan tarım sektörünü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etkilemesi kaçınılmazdır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Sıcaklık ve yağış düzenin değişimine bağlı olarak tarımsal zararlıların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yayılım alanları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türlerinde artışlar söz konusu olacaktır. Tarımda öngörülen iklim değişiklikleri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üretimi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üretim yerlerini ve hayvancılığı etkileyecek, aşırı hava olaylarının şiddeti, sıklığı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artma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olasılığı tarımda rekoltenin azalması riskini önemli ölçüde artıracaktır. 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 doğrudan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gıda güvencesi ile ilgilidir.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667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6063" y="324370"/>
            <a:ext cx="11281012" cy="62129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NewRomanPSMT"/>
              </a:rPr>
              <a:t>Türkiye’de iklim değişikliğinin, gıda üretimi ve güvencesi için elzem olan su ve </a:t>
            </a:r>
            <a:r>
              <a:rPr lang="tr-TR" sz="2400" dirty="0" smtClean="0">
                <a:latin typeface="TimesNewRomanPSMT"/>
              </a:rPr>
              <a:t>toprak kaynakları </a:t>
            </a:r>
            <a:r>
              <a:rPr lang="tr-TR" sz="2400" dirty="0">
                <a:latin typeface="TimesNewRomanPSMT"/>
              </a:rPr>
              <a:t>ve dolayısıyla kırsal kalkınma üzerinde şiddeti giderek artan olumsuz </a:t>
            </a:r>
            <a:r>
              <a:rPr lang="tr-TR" sz="2400" dirty="0" smtClean="0">
                <a:latin typeface="TimesNewRomanPSMT"/>
              </a:rPr>
              <a:t>etkiler yaratması </a:t>
            </a:r>
            <a:r>
              <a:rPr lang="tr-TR" sz="2400" dirty="0">
                <a:latin typeface="TimesNewRomanPSMT"/>
              </a:rPr>
              <a:t>beklenmektedir. Örneğin, Türkiye’nin Ege kıyılarında yer alan Gediz ve </a:t>
            </a:r>
            <a:r>
              <a:rPr lang="tr-TR" sz="2400" dirty="0" smtClean="0">
                <a:latin typeface="TimesNewRomanPSMT"/>
              </a:rPr>
              <a:t>Büyük Menderes </a:t>
            </a:r>
            <a:r>
              <a:rPr lang="tr-TR" sz="2400" dirty="0" err="1">
                <a:latin typeface="TimesNewRomanPSMT"/>
              </a:rPr>
              <a:t>Havzaları’nda</a:t>
            </a:r>
            <a:r>
              <a:rPr lang="tr-TR" sz="2400" dirty="0">
                <a:latin typeface="TimesNewRomanPSMT"/>
              </a:rPr>
              <a:t> bu yüzyılın sonunda yüzey sularının %50’sinin kaybolacağı</a:t>
            </a:r>
            <a:r>
              <a:rPr lang="tr-TR" sz="2400" dirty="0" smtClean="0">
                <a:latin typeface="TimesNewRomanPSMT"/>
              </a:rPr>
              <a:t>, tarımda</a:t>
            </a:r>
            <a:r>
              <a:rPr lang="tr-TR" sz="2400" dirty="0">
                <a:latin typeface="TimesNewRomanPSMT"/>
              </a:rPr>
              <a:t>, yerleşimlerde ve sanayide aşırı su sıkıntısı yaşanacağı tahmin edilmektedir.</a:t>
            </a:r>
          </a:p>
          <a:p>
            <a:pPr marL="0" indent="0" algn="just">
              <a:buNone/>
            </a:pPr>
            <a:r>
              <a:rPr lang="tr-TR" sz="2400" dirty="0">
                <a:latin typeface="TimesNewRomanPSMT"/>
              </a:rPr>
              <a:t>İklim değişikliğine bağlı olarak özellikle taşkın ve kuraklık gibi su </a:t>
            </a:r>
            <a:r>
              <a:rPr lang="tr-TR" sz="2400" dirty="0" smtClean="0">
                <a:latin typeface="TimesNewRomanPSMT"/>
              </a:rPr>
              <a:t>döngüsünün değişmesine </a:t>
            </a:r>
            <a:r>
              <a:rPr lang="tr-TR" sz="2400" dirty="0">
                <a:latin typeface="TimesNewRomanPSMT"/>
              </a:rPr>
              <a:t>duyarlı doğal afetlerin sıklığı, şiddeti ve ülke çapındaki mekânsal </a:t>
            </a:r>
            <a:r>
              <a:rPr lang="tr-TR" sz="2400" dirty="0" smtClean="0">
                <a:latin typeface="TimesNewRomanPSMT"/>
              </a:rPr>
              <a:t>dağılımlarında artışlar </a:t>
            </a:r>
            <a:r>
              <a:rPr lang="tr-TR" sz="2400" dirty="0">
                <a:latin typeface="TimesNewRomanPSMT"/>
              </a:rPr>
              <a:t>öngörülmektedir. Örneğin kış aylarında yüzeysel akışa geçen su miktarının artması</a:t>
            </a:r>
            <a:r>
              <a:rPr lang="tr-TR" sz="2400" dirty="0" smtClean="0">
                <a:latin typeface="TimesNewRomanPSMT"/>
              </a:rPr>
              <a:t>, taşkınlar </a:t>
            </a:r>
            <a:r>
              <a:rPr lang="tr-TR" sz="2400" dirty="0">
                <a:latin typeface="TimesNewRomanPSMT"/>
              </a:rPr>
              <a:t>konusunda ilave önlemlerin alınması ve mevcut altyapının geliştirilmesini </a:t>
            </a:r>
            <a:r>
              <a:rPr lang="tr-TR" sz="2400" dirty="0" smtClean="0">
                <a:latin typeface="TimesNewRomanPSMT"/>
              </a:rPr>
              <a:t>gerekli kılacaktır</a:t>
            </a:r>
            <a:r>
              <a:rPr lang="tr-TR" sz="2400" dirty="0">
                <a:latin typeface="TimesNewRomanPSMT"/>
              </a:rPr>
              <a:t>. Benzer şekilde yağışların şiddetinin artacağı öngörülen bölgeler vardır. </a:t>
            </a:r>
            <a:r>
              <a:rPr lang="tr-TR" sz="2400" dirty="0" smtClean="0">
                <a:latin typeface="TimesNewRomanPSMT"/>
              </a:rPr>
              <a:t>Dolayısıyla bu </a:t>
            </a:r>
            <a:r>
              <a:rPr lang="tr-TR" sz="2400" dirty="0">
                <a:latin typeface="TimesNewRomanPSMT"/>
              </a:rPr>
              <a:t>tür bölgelerde hem kırsal hem de kentsel alanlarda taşkın riski ortaya çıkacak veya </a:t>
            </a:r>
            <a:r>
              <a:rPr lang="tr-TR" sz="2400" dirty="0" smtClean="0">
                <a:latin typeface="TimesNewRomanPSMT"/>
              </a:rPr>
              <a:t>mevcut taşkın </a:t>
            </a:r>
            <a:r>
              <a:rPr lang="tr-TR" sz="2400" dirty="0">
                <a:latin typeface="TimesNewRomanPSMT"/>
              </a:rPr>
              <a:t>riski artacaktır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89156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6188" y="583679"/>
            <a:ext cx="10515600" cy="5639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NewRomanPSMT"/>
              </a:rPr>
              <a:t>Su Kaynakları Yönetimi </a:t>
            </a:r>
            <a:r>
              <a:rPr lang="tr-TR" sz="2400" dirty="0" smtClean="0">
                <a:latin typeface="TimesNewRomanPSMT"/>
              </a:rPr>
              <a:t>kapsamında,</a:t>
            </a:r>
          </a:p>
          <a:p>
            <a:pPr algn="just"/>
            <a:r>
              <a:rPr lang="tr-TR" sz="2400" dirty="0" smtClean="0">
                <a:latin typeface="TimesNewRomanPSMT"/>
              </a:rPr>
              <a:t>İklim değişimine uyuma </a:t>
            </a:r>
            <a:r>
              <a:rPr lang="tr-TR" sz="2400" dirty="0">
                <a:latin typeface="TimesNewRomanPSMT"/>
              </a:rPr>
              <a:t>ve sürdürülebilir su yönetimine (yüzey </a:t>
            </a:r>
            <a:r>
              <a:rPr lang="tr-TR" sz="2400" dirty="0" smtClean="0">
                <a:latin typeface="TimesNewRomanPSMT"/>
              </a:rPr>
              <a:t>ve yeraltı </a:t>
            </a:r>
            <a:r>
              <a:rPr lang="tr-TR" sz="2400" dirty="0">
                <a:latin typeface="TimesNewRomanPSMT"/>
              </a:rPr>
              <a:t>suları) yönelik stratejilerin geliştirilmesi, </a:t>
            </a:r>
            <a:endParaRPr lang="tr-TR" sz="2400" dirty="0" smtClean="0">
              <a:latin typeface="TimesNewRomanPSMT"/>
            </a:endParaRPr>
          </a:p>
          <a:p>
            <a:pPr algn="just"/>
            <a:r>
              <a:rPr lang="tr-TR" sz="2400" dirty="0">
                <a:latin typeface="TimesNewRomanPSMT"/>
              </a:rPr>
              <a:t>F</a:t>
            </a:r>
            <a:r>
              <a:rPr lang="tr-TR" sz="2400" dirty="0" smtClean="0">
                <a:latin typeface="TimesNewRomanPSMT"/>
              </a:rPr>
              <a:t>arklı </a:t>
            </a:r>
            <a:r>
              <a:rPr lang="tr-TR" sz="2400" dirty="0">
                <a:latin typeface="TimesNewRomanPSMT"/>
              </a:rPr>
              <a:t>sektörlerdeki (içme suyu, sanayi</a:t>
            </a:r>
            <a:r>
              <a:rPr lang="tr-TR" sz="2400" dirty="0" smtClean="0">
                <a:latin typeface="TimesNewRomanPSMT"/>
              </a:rPr>
              <a:t>, sulama</a:t>
            </a:r>
            <a:r>
              <a:rPr lang="tr-TR" sz="2400" dirty="0">
                <a:latin typeface="TimesNewRomanPSMT"/>
              </a:rPr>
              <a:t>) ihtiyaçların belirlenerek gerçekçi arz/talep dengelerinin sağlanması, </a:t>
            </a:r>
            <a:endParaRPr lang="tr-TR" sz="2400" dirty="0" smtClean="0">
              <a:latin typeface="TimesNewRomanPSMT"/>
            </a:endParaRPr>
          </a:p>
          <a:p>
            <a:pPr algn="just"/>
            <a:r>
              <a:rPr lang="tr-TR" sz="2400" dirty="0" smtClean="0">
                <a:latin typeface="TimesNewRomanPSMT"/>
              </a:rPr>
              <a:t>Su kaynaklarının verimli </a:t>
            </a:r>
            <a:r>
              <a:rPr lang="tr-TR" sz="2400" dirty="0">
                <a:latin typeface="TimesNewRomanPSMT"/>
              </a:rPr>
              <a:t>bir şekilde kullanımının sağlanması ve havza ölçeğindeki ani değişimlerin (</a:t>
            </a:r>
            <a:r>
              <a:rPr lang="tr-TR" sz="2400" dirty="0" smtClean="0">
                <a:latin typeface="TimesNewRomanPSMT"/>
              </a:rPr>
              <a:t>kuraklık ve </a:t>
            </a:r>
            <a:r>
              <a:rPr lang="tr-TR" sz="2400" dirty="0">
                <a:latin typeface="TimesNewRomanPSMT"/>
              </a:rPr>
              <a:t>taşkın) su kalitesi üzerinde oluşturacağı baskıların minimum seviyelere indirilmesi</a:t>
            </a:r>
            <a:r>
              <a:rPr lang="tr-TR" sz="2400" dirty="0" smtClean="0">
                <a:latin typeface="TimesNewRomanPSMT"/>
              </a:rPr>
              <a:t>, </a:t>
            </a:r>
          </a:p>
          <a:p>
            <a:pPr algn="just"/>
            <a:r>
              <a:rPr lang="tr-TR" sz="2400" dirty="0" smtClean="0">
                <a:latin typeface="TimesNewRomanPSMT"/>
              </a:rPr>
              <a:t>Barajların </a:t>
            </a:r>
            <a:r>
              <a:rPr lang="tr-TR" sz="2400" dirty="0">
                <a:latin typeface="TimesNewRomanPSMT"/>
              </a:rPr>
              <a:t>(içme suyu/sanayi su temini, sulama, hidroelektrik enerji, taşkın kontrol barajları</a:t>
            </a:r>
            <a:r>
              <a:rPr lang="tr-TR" sz="2400" dirty="0" smtClean="0">
                <a:latin typeface="TimesNewRomanPSMT"/>
              </a:rPr>
              <a:t>) geliştirilmesi</a:t>
            </a:r>
            <a:r>
              <a:rPr lang="tr-TR" sz="2400" dirty="0">
                <a:latin typeface="TimesNewRomanPSMT"/>
              </a:rPr>
              <a:t>, sulama ve drenaj sistemlerinin </a:t>
            </a:r>
            <a:r>
              <a:rPr lang="tr-TR" sz="2400" dirty="0" smtClean="0">
                <a:latin typeface="TimesNewRomanPSMT"/>
              </a:rPr>
              <a:t>yapılması,</a:t>
            </a:r>
          </a:p>
          <a:p>
            <a:pPr algn="just"/>
            <a:r>
              <a:rPr lang="tr-TR" sz="2400" dirty="0" smtClean="0">
                <a:latin typeface="TimesNewRomanPSMT"/>
              </a:rPr>
              <a:t>Su </a:t>
            </a:r>
            <a:r>
              <a:rPr lang="tr-TR" sz="2400" dirty="0">
                <a:latin typeface="TimesNewRomanPSMT"/>
              </a:rPr>
              <a:t>temini ve arıtma </a:t>
            </a:r>
            <a:r>
              <a:rPr lang="tr-TR" sz="2400" dirty="0" smtClean="0">
                <a:latin typeface="TimesNewRomanPSMT"/>
              </a:rPr>
              <a:t>tesislerinin geliştirilmesi, gerekmektedir.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0006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1344</Words>
  <Application>Microsoft Office PowerPoint</Application>
  <PresentationFormat>Geniş ekran</PresentationFormat>
  <Paragraphs>60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TimesNewRomanPS-ItalicMT</vt:lpstr>
      <vt:lpstr>TimesNewRomanPSMT</vt:lpstr>
      <vt:lpstr>Office Teması</vt:lpstr>
      <vt:lpstr> TARIMSAL KURAKLIK YÖNETİMİ  8. Kuraklık, küresel ısınma ve iklim değişikliği üçgeninde tarımsal sulama   Prof.Dr.Belgin ÇAKMAK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TARIMSAL KURAKLIK YÖNETİMİ  8. Kuraklık, küresel ısınma ve iklim değişikliği üçgeninde tarımsal sulama   Prof.Dr.Belgin ÇAKMAK </dc:title>
  <dc:creator>Belgin</dc:creator>
  <cp:lastModifiedBy>Belgin</cp:lastModifiedBy>
  <cp:revision>16</cp:revision>
  <dcterms:created xsi:type="dcterms:W3CDTF">2022-03-10T09:04:07Z</dcterms:created>
  <dcterms:modified xsi:type="dcterms:W3CDTF">2022-03-10T10:54:38Z</dcterms:modified>
</cp:coreProperties>
</file>