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113-6EF6-4988-9E45-3DB231A5CF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AD61-25D7-4575-88CF-CBD44D712C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36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113-6EF6-4988-9E45-3DB231A5CF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AD61-25D7-4575-88CF-CBD44D712C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03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113-6EF6-4988-9E45-3DB231A5CF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AD61-25D7-4575-88CF-CBD44D712C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74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113-6EF6-4988-9E45-3DB231A5CF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AD61-25D7-4575-88CF-CBD44D712C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055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113-6EF6-4988-9E45-3DB231A5CF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AD61-25D7-4575-88CF-CBD44D712C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21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113-6EF6-4988-9E45-3DB231A5CF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AD61-25D7-4575-88CF-CBD44D712C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0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113-6EF6-4988-9E45-3DB231A5CF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AD61-25D7-4575-88CF-CBD44D712C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83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113-6EF6-4988-9E45-3DB231A5CF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AD61-25D7-4575-88CF-CBD44D712C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87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113-6EF6-4988-9E45-3DB231A5CF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AD61-25D7-4575-88CF-CBD44D712C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26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113-6EF6-4988-9E45-3DB231A5CF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AD61-25D7-4575-88CF-CBD44D712C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9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113-6EF6-4988-9E45-3DB231A5CF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AD61-25D7-4575-88CF-CBD44D712C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43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F113-6EF6-4988-9E45-3DB231A5CF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AD61-25D7-4575-88CF-CBD44D712C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21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140024" y="1052737"/>
            <a:ext cx="7772400" cy="1974081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JEM 454</a:t>
            </a:r>
            <a:br>
              <a:rPr lang="tr-TR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HİDROJEOKİMYA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927648" y="3908648"/>
            <a:ext cx="4752528" cy="1752600"/>
          </a:xfrm>
        </p:spPr>
        <p:txBody>
          <a:bodyPr/>
          <a:lstStyle/>
          <a:p>
            <a:r>
              <a:rPr lang="tr-TR" b="1" i="1" dirty="0" smtClean="0"/>
              <a:t>Prof. Dr. Mehmet Çelik</a:t>
            </a:r>
          </a:p>
          <a:p>
            <a:r>
              <a:rPr lang="tr-TR" b="1" i="1" dirty="0" smtClean="0"/>
              <a:t>Uygulamalı Jeoloji Uzmanı</a:t>
            </a:r>
          </a:p>
          <a:p>
            <a:r>
              <a:rPr lang="tr-TR" b="1" i="1" dirty="0" smtClean="0"/>
              <a:t>(</a:t>
            </a:r>
            <a:r>
              <a:rPr lang="tr-TR" b="1" i="1" dirty="0" err="1" smtClean="0"/>
              <a:t>Hidrojeolog</a:t>
            </a:r>
            <a:r>
              <a:rPr lang="tr-TR" b="1" i="1" dirty="0" smtClean="0"/>
              <a:t>)</a:t>
            </a:r>
          </a:p>
        </p:txBody>
      </p:sp>
      <p:sp>
        <p:nvSpPr>
          <p:cNvPr id="4" name="2 Dikdörtgen"/>
          <p:cNvSpPr>
            <a:spLocks noChangeArrowheads="1"/>
          </p:cNvSpPr>
          <p:nvPr/>
        </p:nvSpPr>
        <p:spPr bwMode="auto">
          <a:xfrm>
            <a:off x="6384032" y="6237313"/>
            <a:ext cx="3528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 sz="32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s u   h a y a t </a:t>
            </a:r>
            <a:r>
              <a:rPr lang="tr-TR" altLang="tr-TR" sz="3200" b="1" i="1" dirty="0" err="1">
                <a:solidFill>
                  <a:srgbClr val="00B0F0"/>
                </a:solidFill>
                <a:latin typeface="Footlight MT Light" panose="0204060206030A020304" pitchFamily="18" charset="0"/>
              </a:rPr>
              <a:t>t</a:t>
            </a:r>
            <a:r>
              <a:rPr lang="tr-TR" altLang="tr-TR" sz="32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 ı r…</a:t>
            </a:r>
          </a:p>
        </p:txBody>
      </p:sp>
    </p:spTree>
    <p:extLst>
      <p:ext uri="{BB962C8B-B14F-4D97-AF65-F5344CB8AC3E}">
        <p14:creationId xmlns:p14="http://schemas.microsoft.com/office/powerpoint/2010/main" val="16966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67609" y="260649"/>
            <a:ext cx="5112567" cy="54060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Haftalık Ders Programı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07569" y="1125654"/>
            <a:ext cx="7543801" cy="4895634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 err="1"/>
              <a:t>Hidrojeokimyaya</a:t>
            </a:r>
            <a:r>
              <a:rPr lang="tr-TR" dirty="0"/>
              <a:t> giriş, </a:t>
            </a:r>
            <a:r>
              <a:rPr lang="tr-TR" dirty="0" smtClean="0"/>
              <a:t>suyun önemi</a:t>
            </a:r>
            <a:r>
              <a:rPr lang="tr-TR" dirty="0"/>
              <a:t>, standartlar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Çözünmüş maddelerin konsantrasyon dönüşümleri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Yeraltı Suyu Örneklemesi ve korunması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Su Dünyasında kullanılan yaygın parametrelerin açıklaması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Aktivite katsayıları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Sudaki elementlerin kökeni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Kimyasal verilerin analizi-grafiksel değerlendirme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/>
              <a:t>Schoeller</a:t>
            </a:r>
            <a:r>
              <a:rPr lang="tr-TR" dirty="0" smtClean="0"/>
              <a:t>, </a:t>
            </a:r>
            <a:r>
              <a:rPr lang="tr-TR" dirty="0" err="1" smtClean="0"/>
              <a:t>Piper</a:t>
            </a:r>
            <a:r>
              <a:rPr lang="tr-TR" dirty="0" smtClean="0"/>
              <a:t>, Bar, </a:t>
            </a:r>
            <a:r>
              <a:rPr lang="tr-TR" dirty="0" err="1" smtClean="0"/>
              <a:t>Stiff</a:t>
            </a:r>
            <a:r>
              <a:rPr lang="tr-TR" dirty="0" smtClean="0"/>
              <a:t>, Dairesel diyagramların yorumları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/>
              <a:t>Hidrokimyasal</a:t>
            </a:r>
            <a:r>
              <a:rPr lang="tr-TR" dirty="0" smtClean="0"/>
              <a:t> verilerin örnek çalışmalarla </a:t>
            </a:r>
            <a:r>
              <a:rPr lang="tr-TR" dirty="0" err="1" smtClean="0"/>
              <a:t>değerlendrilmesi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Bilgisayar laboratuvarında </a:t>
            </a:r>
            <a:r>
              <a:rPr lang="tr-TR" dirty="0" err="1" smtClean="0"/>
              <a:t>hidrokimyasal</a:t>
            </a:r>
            <a:r>
              <a:rPr lang="tr-TR" dirty="0" smtClean="0"/>
              <a:t> analiz yöntemlerinin kullanılması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Kompozisyon diyagramları ve karışım hesabı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/>
              <a:t>Laboratuarda</a:t>
            </a:r>
            <a:r>
              <a:rPr lang="tr-TR" dirty="0" smtClean="0"/>
              <a:t> Multi </a:t>
            </a:r>
            <a:r>
              <a:rPr lang="tr-TR" dirty="0" err="1" smtClean="0"/>
              <a:t>Analizer</a:t>
            </a:r>
            <a:r>
              <a:rPr lang="tr-TR" dirty="0" smtClean="0"/>
              <a:t> cihazının kullanımı ve </a:t>
            </a:r>
            <a:r>
              <a:rPr lang="tr-TR" dirty="0" err="1" smtClean="0"/>
              <a:t>pH</a:t>
            </a:r>
            <a:r>
              <a:rPr lang="tr-TR" dirty="0" smtClean="0"/>
              <a:t>, EC, T parametrelerinin ölçümü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Yüzey-yeraltı suyu ilişkisinin </a:t>
            </a:r>
            <a:r>
              <a:rPr lang="tr-TR" dirty="0" err="1"/>
              <a:t>hidrokimyasal</a:t>
            </a:r>
            <a:r>
              <a:rPr lang="tr-TR" dirty="0"/>
              <a:t> yöntemle incelenmesi-örnek çalışma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/>
              <a:t>Duraylı</a:t>
            </a:r>
            <a:r>
              <a:rPr lang="tr-TR" dirty="0" smtClean="0"/>
              <a:t> izotopların hidrolojide kullanımı</a:t>
            </a:r>
          </a:p>
          <a:p>
            <a:pPr marL="457200" indent="-457200">
              <a:buFont typeface="+mj-lt"/>
              <a:buAutoNum type="arabicPeriod"/>
            </a:pP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638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1584" y="476673"/>
            <a:ext cx="7632848" cy="1116673"/>
          </a:xfrm>
        </p:spPr>
        <p:txBody>
          <a:bodyPr>
            <a:normAutofit fontScale="90000"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İçme suyunun besin olarak katkısı ve içme suyu bileşenleri için standartlar. Avrupa Birliği İçme Suyu limitleri «www.europa.eu.int» adresinden bulunabilir. Dünya Sağlık Örgütü (WHO) için www.who.int/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entity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dwq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/en,</a:t>
            </a:r>
            <a:br>
              <a:rPr lang="tr-TR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USA için «www.epa.gov/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safewater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/»  adresine bakabilirsiniz.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56" y="1556792"/>
            <a:ext cx="7885266" cy="4392488"/>
          </a:xfrm>
        </p:spPr>
      </p:pic>
      <p:sp>
        <p:nvSpPr>
          <p:cNvPr id="3" name="Metin kutusu 2"/>
          <p:cNvSpPr txBox="1"/>
          <p:nvPr/>
        </p:nvSpPr>
        <p:spPr>
          <a:xfrm>
            <a:off x="7464152" y="59399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Appelo</a:t>
            </a:r>
            <a:r>
              <a:rPr lang="tr-TR" dirty="0"/>
              <a:t> ve </a:t>
            </a:r>
            <a:r>
              <a:rPr lang="tr-TR" dirty="0" err="1"/>
              <a:t>Postma</a:t>
            </a:r>
            <a:r>
              <a:rPr lang="tr-TR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35704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Deri lezyonları (siyah ayak hastalığı) </a:t>
            </a:r>
            <a:br>
              <a:rPr lang="tr-TR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Yüksek konsantrasyonlu arsenik içeren içme sularından kaynaklanmaktadır.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5" y="1732421"/>
            <a:ext cx="3312367" cy="4382133"/>
          </a:xfrm>
        </p:spPr>
      </p:pic>
      <p:sp>
        <p:nvSpPr>
          <p:cNvPr id="5" name="Metin kutusu 4"/>
          <p:cNvSpPr txBox="1"/>
          <p:nvPr/>
        </p:nvSpPr>
        <p:spPr>
          <a:xfrm>
            <a:off x="7824191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Appelo</a:t>
            </a:r>
            <a:r>
              <a:rPr lang="tr-TR" dirty="0"/>
              <a:t> ve </a:t>
            </a:r>
            <a:r>
              <a:rPr lang="tr-TR" dirty="0" err="1"/>
              <a:t>Postma</a:t>
            </a:r>
            <a:r>
              <a:rPr lang="tr-TR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5241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farklı kayaç türlerinin geçirimliliği (hidrolik iletkenlik).t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5961" y="260648"/>
            <a:ext cx="4189103" cy="583264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495600" y="1844824"/>
            <a:ext cx="305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</a:rPr>
              <a:t>Birimlerin geçirimlilik değerleri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567608" y="5805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Domenico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Schwartz</a:t>
            </a:r>
            <a:r>
              <a:rPr lang="tr-TR" dirty="0"/>
              <a:t> (1990)</a:t>
            </a:r>
          </a:p>
        </p:txBody>
      </p:sp>
    </p:spTree>
    <p:extLst>
      <p:ext uri="{BB962C8B-B14F-4D97-AF65-F5344CB8AC3E}">
        <p14:creationId xmlns:p14="http://schemas.microsoft.com/office/powerpoint/2010/main" val="172474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40632" y="1124745"/>
            <a:ext cx="7543800" cy="54060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Çözünmüş maddeler için konsantrasyon birimleri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90" y="1933700"/>
            <a:ext cx="4476524" cy="2031314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4221088"/>
            <a:ext cx="4882896" cy="113385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464152" y="59399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Appelo</a:t>
            </a:r>
            <a:r>
              <a:rPr lang="tr-TR" dirty="0"/>
              <a:t> ve </a:t>
            </a:r>
            <a:r>
              <a:rPr lang="tr-TR" dirty="0" err="1"/>
              <a:t>Postma</a:t>
            </a:r>
            <a:r>
              <a:rPr lang="tr-TR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20373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tr-TR" dirty="0"/>
          </a:p>
          <a:p>
            <a:r>
              <a:rPr lang="tr-TR" dirty="0"/>
              <a:t> </a:t>
            </a:r>
            <a:r>
              <a:rPr lang="tr-TR" dirty="0" smtClean="0"/>
              <a:t>Analiz birimleri</a:t>
            </a:r>
            <a:r>
              <a:rPr lang="tr-TR" dirty="0"/>
              <a:t>:</a:t>
            </a:r>
          </a:p>
          <a:p>
            <a:r>
              <a:rPr lang="tr-TR" dirty="0" smtClean="0"/>
              <a:t>mg/l (</a:t>
            </a:r>
            <a:r>
              <a:rPr lang="tr-TR" dirty="0" err="1" smtClean="0"/>
              <a:t>miligramsperliter</a:t>
            </a:r>
            <a:r>
              <a:rPr lang="tr-TR" dirty="0" smtClean="0"/>
              <a:t>)bir litre çözeltideki bileşen konsantrasyonu</a:t>
            </a:r>
            <a:endParaRPr lang="tr-TR" dirty="0"/>
          </a:p>
          <a:p>
            <a:r>
              <a:rPr lang="tr-TR" dirty="0" err="1" smtClean="0"/>
              <a:t>Ppm</a:t>
            </a:r>
            <a:r>
              <a:rPr lang="tr-TR" dirty="0" smtClean="0"/>
              <a:t> (</a:t>
            </a:r>
            <a:r>
              <a:rPr lang="tr-TR" dirty="0" err="1"/>
              <a:t>partspermillion</a:t>
            </a:r>
            <a:r>
              <a:rPr lang="tr-TR" dirty="0" smtClean="0"/>
              <a:t>) bileşenin kütlesinin çözelti kütlesine oranı(</a:t>
            </a:r>
            <a:r>
              <a:rPr lang="tr-TR" dirty="0" err="1" smtClean="0"/>
              <a:t>massfraction</a:t>
            </a:r>
            <a:r>
              <a:rPr lang="tr-TR" dirty="0" smtClean="0"/>
              <a:t>). Konsantrasyonla karıştırılmamalı</a:t>
            </a:r>
            <a:endParaRPr lang="tr-TR" dirty="0"/>
          </a:p>
          <a:p>
            <a:r>
              <a:rPr lang="tr-TR" dirty="0" err="1"/>
              <a:t>p</a:t>
            </a:r>
            <a:r>
              <a:rPr lang="tr-TR" dirty="0" err="1" smtClean="0"/>
              <a:t>pb</a:t>
            </a:r>
            <a:r>
              <a:rPr lang="tr-TR" dirty="0" smtClean="0"/>
              <a:t> (</a:t>
            </a:r>
            <a:r>
              <a:rPr lang="tr-TR" dirty="0" err="1"/>
              <a:t>partsperbillion</a:t>
            </a:r>
            <a:r>
              <a:rPr lang="tr-TR" dirty="0"/>
              <a:t>)</a:t>
            </a:r>
          </a:p>
          <a:p>
            <a:r>
              <a:rPr lang="tr-TR" dirty="0" err="1" smtClean="0"/>
              <a:t>mmol</a:t>
            </a:r>
            <a:r>
              <a:rPr lang="tr-TR" dirty="0" smtClean="0"/>
              <a:t>/</a:t>
            </a:r>
            <a:r>
              <a:rPr lang="tr-TR" dirty="0" err="1" smtClean="0"/>
              <a:t>lbir</a:t>
            </a:r>
            <a:r>
              <a:rPr lang="tr-TR" dirty="0" smtClean="0"/>
              <a:t> </a:t>
            </a:r>
            <a:r>
              <a:rPr lang="tr-TR" dirty="0" err="1" smtClean="0"/>
              <a:t>litreçözeltideki</a:t>
            </a:r>
            <a:r>
              <a:rPr lang="tr-TR" dirty="0" smtClean="0"/>
              <a:t> herhangi bir bileşenin </a:t>
            </a:r>
            <a:r>
              <a:rPr lang="tr-TR" dirty="0" err="1" smtClean="0"/>
              <a:t>milimol</a:t>
            </a:r>
            <a:r>
              <a:rPr lang="tr-TR" dirty="0" smtClean="0"/>
              <a:t> cinsinden konsantrasyonu (</a:t>
            </a:r>
            <a:r>
              <a:rPr lang="tr-TR" dirty="0" err="1" smtClean="0"/>
              <a:t>molarkonsantrasyon</a:t>
            </a:r>
            <a:r>
              <a:rPr lang="tr-TR" dirty="0"/>
              <a:t>)</a:t>
            </a:r>
          </a:p>
          <a:p>
            <a:r>
              <a:rPr lang="tr-TR" dirty="0" err="1"/>
              <a:t>meq</a:t>
            </a:r>
            <a:r>
              <a:rPr lang="tr-TR" dirty="0"/>
              <a:t>/l(</a:t>
            </a:r>
            <a:r>
              <a:rPr lang="tr-TR" dirty="0" err="1"/>
              <a:t>miliequivalentperliter</a:t>
            </a:r>
            <a:r>
              <a:rPr lang="tr-TR" dirty="0" smtClean="0"/>
              <a:t>) </a:t>
            </a:r>
            <a:r>
              <a:rPr lang="tr-TR" dirty="0" err="1" smtClean="0"/>
              <a:t>molar</a:t>
            </a:r>
            <a:r>
              <a:rPr lang="tr-TR" dirty="0" smtClean="0"/>
              <a:t> konsantrasyonun elektriksel eşdeğeri</a:t>
            </a:r>
            <a:endParaRPr lang="tr-TR" dirty="0"/>
          </a:p>
          <a:p>
            <a:r>
              <a:rPr lang="tr-TR" dirty="0" err="1"/>
              <a:t>epm</a:t>
            </a:r>
            <a:r>
              <a:rPr lang="tr-TR" dirty="0"/>
              <a:t>(</a:t>
            </a:r>
            <a:r>
              <a:rPr lang="tr-TR" dirty="0" err="1"/>
              <a:t>equivalentspermillion</a:t>
            </a:r>
            <a:r>
              <a:rPr lang="tr-TR" dirty="0" smtClean="0"/>
              <a:t>) çözeltideki bir bileşenin çözeltinin tamamının elektriksel eşdeğerine oranı</a:t>
            </a:r>
            <a:endParaRPr lang="tr-TR" dirty="0"/>
          </a:p>
          <a:p>
            <a:r>
              <a:rPr lang="tr-TR" dirty="0"/>
              <a:t>M(</a:t>
            </a:r>
            <a:r>
              <a:rPr lang="tr-TR" dirty="0" err="1"/>
              <a:t>molality</a:t>
            </a:r>
            <a:r>
              <a:rPr lang="tr-TR" dirty="0" smtClean="0"/>
              <a:t>) çözeltideki bir bileşenin çözücü(H2O)</a:t>
            </a:r>
            <a:r>
              <a:rPr lang="tr-TR" dirty="0" err="1" smtClean="0"/>
              <a:t>nun</a:t>
            </a:r>
            <a:r>
              <a:rPr lang="tr-TR" dirty="0" smtClean="0"/>
              <a:t> kütlesine oranı</a:t>
            </a:r>
            <a:endParaRPr lang="tr-TR" dirty="0"/>
          </a:p>
          <a:p>
            <a:r>
              <a:rPr lang="tr-TR" dirty="0"/>
              <a:t>EC(</a:t>
            </a:r>
            <a:r>
              <a:rPr lang="tr-TR" dirty="0" err="1"/>
              <a:t>electricalconductivity</a:t>
            </a:r>
            <a:r>
              <a:rPr lang="tr-TR" dirty="0" smtClean="0"/>
              <a:t>) elektriksel iletkenlik</a:t>
            </a:r>
            <a:endParaRPr lang="tr-TR" dirty="0"/>
          </a:p>
          <a:p>
            <a:r>
              <a:rPr lang="tr-TR" dirty="0" err="1"/>
              <a:t>pH-log</a:t>
            </a:r>
            <a:r>
              <a:rPr lang="tr-TR" dirty="0"/>
              <a:t>[H+]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464152" y="59399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Appelo</a:t>
            </a:r>
            <a:r>
              <a:rPr lang="tr-TR" dirty="0"/>
              <a:t> ve </a:t>
            </a:r>
            <a:r>
              <a:rPr lang="tr-TR" dirty="0" err="1"/>
              <a:t>Postma</a:t>
            </a:r>
            <a:r>
              <a:rPr lang="tr-TR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9079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Geniş ekran</PresentationFormat>
  <Paragraphs>40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Footlight MT Light</vt:lpstr>
      <vt:lpstr>Office Teması</vt:lpstr>
      <vt:lpstr>JEM 454 HİDROJEOKİMYA</vt:lpstr>
      <vt:lpstr>Haftalık Ders Programı</vt:lpstr>
      <vt:lpstr>İçme suyunun besin olarak katkısı ve içme suyu bileşenleri için standartlar. Avrupa Birliği İçme Suyu limitleri «www.europa.eu.int» adresinden bulunabilir. Dünya Sağlık Örgütü (WHO) için www.who.int/entity/dwq/en, USA için «www.epa.gov/safewater/»  adresine bakabilirsiniz.</vt:lpstr>
      <vt:lpstr>Deri lezyonları (siyah ayak hastalığı)  Yüksek konsantrasyonlu arsenik içeren içme sularından kaynaklanmaktadır.</vt:lpstr>
      <vt:lpstr>PowerPoint Sunusu</vt:lpstr>
      <vt:lpstr>Çözünmüş maddeler için konsantrasyon birimleri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JEM 454 HİDROJEOKİMYA</dc:title>
  <dc:creator>mehmet</dc:creator>
  <cp:lastModifiedBy>mehmet</cp:lastModifiedBy>
  <cp:revision>2</cp:revision>
  <dcterms:created xsi:type="dcterms:W3CDTF">2019-02-18T08:21:59Z</dcterms:created>
  <dcterms:modified xsi:type="dcterms:W3CDTF">2019-02-18T08:24:20Z</dcterms:modified>
</cp:coreProperties>
</file>