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0"/>
  </p:notesMasterIdLst>
  <p:handoutMasterIdLst>
    <p:handoutMasterId r:id="rId21"/>
  </p:handoutMasterIdLst>
  <p:sldIdLst>
    <p:sldId id="256" r:id="rId2"/>
    <p:sldId id="257" r:id="rId3"/>
    <p:sldId id="258" r:id="rId4"/>
    <p:sldId id="259" r:id="rId5"/>
    <p:sldId id="260" r:id="rId6"/>
    <p:sldId id="261" r:id="rId7"/>
    <p:sldId id="262" r:id="rId8"/>
    <p:sldId id="263" r:id="rId9"/>
    <p:sldId id="264" r:id="rId10"/>
    <p:sldId id="270" r:id="rId11"/>
    <p:sldId id="265" r:id="rId12"/>
    <p:sldId id="271" r:id="rId13"/>
    <p:sldId id="266" r:id="rId14"/>
    <p:sldId id="272" r:id="rId15"/>
    <p:sldId id="267" r:id="rId16"/>
    <p:sldId id="273" r:id="rId17"/>
    <p:sldId id="268" r:id="rId18"/>
    <p:sldId id="269"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2206E58-8AFE-4C53-A0AD-DB4E3B87D2DF}" type="datetimeFigureOut">
              <a:rPr lang="tr-TR" smtClean="0"/>
              <a:t>27.04.2020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4DA3745-4550-446D-910F-F4FAD71F5487}" type="slidenum">
              <a:rPr lang="tr-TR" smtClean="0"/>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96083F-B586-4AC2-A6B9-DF2F31A1AF88}" type="datetimeFigureOut">
              <a:rPr lang="tr-TR" smtClean="0"/>
              <a:t>27.04.2020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2CA630-98EB-424B-B6E0-63FCABC60282}"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262CA630-98EB-424B-B6E0-63FCABC60282}" type="slidenum">
              <a:rPr lang="tr-TR" smtClean="0"/>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3D5025B-67D2-410A-92B6-2E531F2639BF}" type="datetimeFigureOut">
              <a:rPr lang="tr-TR" smtClean="0"/>
              <a:t>27.04.2020</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079077B3-775A-4837-9E15-AA8C04492358}"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3D5025B-67D2-410A-92B6-2E531F2639BF}" type="datetimeFigureOut">
              <a:rPr lang="tr-TR" smtClean="0"/>
              <a:t>27.04.2020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79077B3-775A-4837-9E15-AA8C0449235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63D5025B-67D2-410A-92B6-2E531F2639BF}" type="datetimeFigureOut">
              <a:rPr lang="tr-TR" smtClean="0"/>
              <a:t>27.04.2020</a:t>
            </a:fld>
            <a:endParaRPr lang="tr-TR"/>
          </a:p>
        </p:txBody>
      </p:sp>
      <p:sp>
        <p:nvSpPr>
          <p:cNvPr id="5" name="4 Altbilgi Yer Tutucusu"/>
          <p:cNvSpPr>
            <a:spLocks noGrp="1"/>
          </p:cNvSpPr>
          <p:nvPr>
            <p:ph type="ftr" sz="quarter" idx="11"/>
          </p:nvPr>
        </p:nvSpPr>
        <p:spPr>
          <a:xfrm>
            <a:off x="457201" y="6248207"/>
            <a:ext cx="5573483" cy="365125"/>
          </a:xfrm>
        </p:spPr>
        <p:txBody>
          <a:bodyPr/>
          <a:lstStyle/>
          <a:p>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079077B3-775A-4837-9E15-AA8C04492358}"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63D5025B-67D2-410A-92B6-2E531F2639BF}" type="datetimeFigureOut">
              <a:rPr lang="tr-TR" smtClean="0"/>
              <a:t>27.04.2020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079077B3-775A-4837-9E15-AA8C04492358}" type="slidenum">
              <a:rPr lang="tr-TR" smtClean="0"/>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63D5025B-67D2-410A-92B6-2E531F2639BF}" type="datetimeFigureOut">
              <a:rPr lang="tr-TR" smtClean="0"/>
              <a:t>27.04.2020</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79077B3-775A-4837-9E15-AA8C04492358}" type="slidenum">
              <a:rPr lang="tr-TR" smtClean="0"/>
              <a:t>‹#›</a:t>
            </a:fld>
            <a:endParaRPr lang="tr-TR"/>
          </a:p>
        </p:txBody>
      </p:sp>
      <p:sp>
        <p:nvSpPr>
          <p:cNvPr id="14" name="13 Altbilgi Yer Tutucusu"/>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63D5025B-67D2-410A-92B6-2E531F2639BF}" type="datetimeFigureOut">
              <a:rPr lang="tr-TR" smtClean="0"/>
              <a:t>27.04.2020</a:t>
            </a:fld>
            <a:endParaRPr lang="tr-TR"/>
          </a:p>
        </p:txBody>
      </p:sp>
      <p:sp>
        <p:nvSpPr>
          <p:cNvPr id="10" name="9 Slayt Numarası Yer Tutucusu"/>
          <p:cNvSpPr>
            <a:spLocks noGrp="1"/>
          </p:cNvSpPr>
          <p:nvPr>
            <p:ph type="sldNum" sz="quarter" idx="16"/>
          </p:nvPr>
        </p:nvSpPr>
        <p:spPr/>
        <p:txBody>
          <a:bodyPr rtlCol="0"/>
          <a:lstStyle/>
          <a:p>
            <a:fld id="{079077B3-775A-4837-9E15-AA8C04492358}" type="slidenum">
              <a:rPr lang="tr-TR" smtClean="0"/>
              <a:t>‹#›</a:t>
            </a:fld>
            <a:endParaRPr lang="tr-TR"/>
          </a:p>
        </p:txBody>
      </p:sp>
      <p:sp>
        <p:nvSpPr>
          <p:cNvPr id="12" name="11 Altbilgi Yer Tutucusu"/>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63D5025B-67D2-410A-92B6-2E531F2639BF}" type="datetimeFigureOut">
              <a:rPr lang="tr-TR" smtClean="0"/>
              <a:t>27.04.2020</a:t>
            </a:fld>
            <a:endParaRPr lang="tr-TR"/>
          </a:p>
        </p:txBody>
      </p:sp>
      <p:sp>
        <p:nvSpPr>
          <p:cNvPr id="12" name="11 Slayt Numarası Yer Tutucusu"/>
          <p:cNvSpPr>
            <a:spLocks noGrp="1"/>
          </p:cNvSpPr>
          <p:nvPr>
            <p:ph type="sldNum" sz="quarter" idx="16"/>
          </p:nvPr>
        </p:nvSpPr>
        <p:spPr/>
        <p:txBody>
          <a:bodyPr rtlCol="0"/>
          <a:lstStyle/>
          <a:p>
            <a:fld id="{079077B3-775A-4837-9E15-AA8C04492358}" type="slidenum">
              <a:rPr lang="tr-TR" smtClean="0"/>
              <a:t>‹#›</a:t>
            </a:fld>
            <a:endParaRPr lang="tr-TR"/>
          </a:p>
        </p:txBody>
      </p:sp>
      <p:sp>
        <p:nvSpPr>
          <p:cNvPr id="14" name="13 Altbilgi Yer Tutucusu"/>
          <p:cNvSpPr>
            <a:spLocks noGrp="1"/>
          </p:cNvSpPr>
          <p:nvPr>
            <p:ph type="ftr" sz="quarter" idx="17"/>
          </p:nvPr>
        </p:nvSpPr>
        <p:spPr/>
        <p:txBody>
          <a:bodyPr rtlCol="0"/>
          <a:lstStyle/>
          <a:p>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63D5025B-67D2-410A-92B6-2E531F2639BF}" type="datetimeFigureOut">
              <a:rPr lang="tr-TR" smtClean="0"/>
              <a:t>27.04.2020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079077B3-775A-4837-9E15-AA8C0449235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3D5025B-67D2-410A-92B6-2E531F2639BF}" type="datetimeFigureOut">
              <a:rPr lang="tr-TR" smtClean="0"/>
              <a:t>27.04.2020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079077B3-775A-4837-9E15-AA8C0449235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3D5025B-67D2-410A-92B6-2E531F2639BF}" type="datetimeFigureOut">
              <a:rPr lang="tr-TR" smtClean="0"/>
              <a:t>27.04.2020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079077B3-775A-4837-9E15-AA8C04492358}" type="slidenum">
              <a:rPr lang="tr-TR" smtClean="0"/>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63D5025B-67D2-410A-92B6-2E531F2639BF}" type="datetimeFigureOut">
              <a:rPr lang="tr-TR" smtClean="0"/>
              <a:t>27.04.2020</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079077B3-775A-4837-9E15-AA8C04492358}" type="slidenum">
              <a:rPr lang="tr-TR" smtClean="0"/>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3D5025B-67D2-410A-92B6-2E531F2639BF}" type="datetimeFigureOut">
              <a:rPr lang="tr-TR" smtClean="0"/>
              <a:t>27.04.2020</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79077B3-775A-4837-9E15-AA8C0449235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71538" y="1000108"/>
            <a:ext cx="7119942" cy="971544"/>
          </a:xfrm>
        </p:spPr>
        <p:txBody>
          <a:bodyPr>
            <a:normAutofit/>
          </a:bodyPr>
          <a:lstStyle/>
          <a:p>
            <a:r>
              <a:rPr lang="tr-TR" sz="2400" b="1" dirty="0" err="1" smtClean="0">
                <a:latin typeface="Times New Roman" pitchFamily="18" charset="0"/>
                <a:ea typeface="Tahoma" pitchFamily="34" charset="0"/>
                <a:cs typeface="Times New Roman" pitchFamily="18" charset="0"/>
              </a:rPr>
              <a:t>Türkİye’de</a:t>
            </a:r>
            <a:r>
              <a:rPr lang="tr-TR" sz="2400" b="1" dirty="0" smtClean="0">
                <a:latin typeface="Times New Roman" pitchFamily="18" charset="0"/>
                <a:ea typeface="Tahoma" pitchFamily="34" charset="0"/>
                <a:cs typeface="Times New Roman" pitchFamily="18" charset="0"/>
              </a:rPr>
              <a:t> </a:t>
            </a:r>
            <a:r>
              <a:rPr lang="tr-TR" sz="2400" b="1" dirty="0" err="1" smtClean="0">
                <a:latin typeface="Times New Roman" pitchFamily="18" charset="0"/>
                <a:ea typeface="Tahoma" pitchFamily="34" charset="0"/>
                <a:cs typeface="Times New Roman" pitchFamily="18" charset="0"/>
              </a:rPr>
              <a:t>Planli</a:t>
            </a:r>
            <a:r>
              <a:rPr lang="tr-TR" sz="2400" b="1" dirty="0" smtClean="0">
                <a:latin typeface="Times New Roman" pitchFamily="18" charset="0"/>
                <a:ea typeface="Tahoma" pitchFamily="34" charset="0"/>
                <a:cs typeface="Times New Roman" pitchFamily="18" charset="0"/>
              </a:rPr>
              <a:t> </a:t>
            </a:r>
            <a:r>
              <a:rPr lang="tr-TR" sz="2400" b="1" dirty="0" err="1" smtClean="0">
                <a:latin typeface="Times New Roman" pitchFamily="18" charset="0"/>
                <a:ea typeface="Tahoma" pitchFamily="34" charset="0"/>
                <a:cs typeface="Times New Roman" pitchFamily="18" charset="0"/>
              </a:rPr>
              <a:t>Kalkinma</a:t>
            </a:r>
            <a:r>
              <a:rPr lang="tr-TR" sz="2400" b="1" dirty="0" smtClean="0">
                <a:latin typeface="Times New Roman" pitchFamily="18" charset="0"/>
                <a:ea typeface="Tahoma" pitchFamily="34" charset="0"/>
                <a:cs typeface="Times New Roman" pitchFamily="18" charset="0"/>
              </a:rPr>
              <a:t> </a:t>
            </a:r>
            <a:r>
              <a:rPr lang="tr-TR" sz="2400" b="1" dirty="0" err="1" smtClean="0">
                <a:latin typeface="Times New Roman" pitchFamily="18" charset="0"/>
                <a:ea typeface="Tahoma" pitchFamily="34" charset="0"/>
                <a:cs typeface="Times New Roman" pitchFamily="18" charset="0"/>
              </a:rPr>
              <a:t>Dönemİ</a:t>
            </a:r>
            <a:endParaRPr lang="tr-TR" sz="2400" dirty="0">
              <a:latin typeface="Times New Roman" pitchFamily="18" charset="0"/>
              <a:ea typeface="Tahoma" pitchFamily="34" charset="0"/>
              <a:cs typeface="Times New Roman" pitchFamily="18" charset="0"/>
            </a:endParaRPr>
          </a:p>
        </p:txBody>
      </p:sp>
      <p:sp>
        <p:nvSpPr>
          <p:cNvPr id="3" name="2 Alt Başlık"/>
          <p:cNvSpPr>
            <a:spLocks noGrp="1"/>
          </p:cNvSpPr>
          <p:nvPr>
            <p:ph type="subTitle" idx="1"/>
          </p:nvPr>
        </p:nvSpPr>
        <p:spPr>
          <a:xfrm>
            <a:off x="1000100" y="3000372"/>
            <a:ext cx="7643866" cy="2143140"/>
          </a:xfrm>
        </p:spPr>
        <p:txBody>
          <a:bodyPr>
            <a:noAutofit/>
          </a:bodyPr>
          <a:lstStyle/>
          <a:p>
            <a:endParaRPr lang="tr-TR" sz="1600" dirty="0" smtClean="0"/>
          </a:p>
          <a:p>
            <a:endParaRPr lang="tr-TR" sz="1600" dirty="0" smtClean="0"/>
          </a:p>
          <a:p>
            <a:r>
              <a:rPr lang="tr-TR" sz="2400" dirty="0" smtClean="0"/>
              <a:t>Türkiye’nin Ekonomik Yapısı </a:t>
            </a:r>
          </a:p>
          <a:p>
            <a:r>
              <a:rPr lang="tr-TR" sz="2400" dirty="0" smtClean="0"/>
              <a:t>Ders Notu</a:t>
            </a:r>
          </a:p>
          <a:p>
            <a:r>
              <a:rPr lang="tr-TR" sz="1600" dirty="0" smtClean="0"/>
              <a:t>Prof. Dr. Hasan Hüseyin Aksoy</a:t>
            </a:r>
          </a:p>
          <a:p>
            <a:endParaRPr lang="tr-TR" sz="1600" dirty="0" smtClean="0"/>
          </a:p>
          <a:p>
            <a:r>
              <a:rPr lang="tr-TR" sz="1600" dirty="0" smtClean="0"/>
              <a:t>Burada yer alan bilgiler yazarın özgün görüş ve değerlendirmeleri olmadığından bu çalışmaya atıf yapılmaması ve ilgili bilgiyi taşıyan planlar ya da derleme yapılan kaynakların bulunarak bu kaynaklara atıf yapılması gerekmektedir. </a:t>
            </a:r>
          </a:p>
          <a:p>
            <a:r>
              <a:rPr lang="tr-TR" sz="1600" dirty="0" smtClean="0"/>
              <a:t>Burada yer alan bilgiler, öğrencilerin ilgili konuları anımsamasını kolaylaştırmak ve tartışmalarda başlıkları görmeyi sağlamak amacıyladır.</a:t>
            </a:r>
            <a:endParaRPr lang="tr-TR" sz="1600" dirty="0" smtClean="0"/>
          </a:p>
          <a:p>
            <a:endParaRPr lang="tr-TR" sz="1600" dirty="0" smtClean="0"/>
          </a:p>
          <a:p>
            <a:endParaRPr lang="tr-TR"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700" b="1" dirty="0" smtClean="0"/>
              <a:t/>
            </a:r>
            <a:br>
              <a:rPr lang="tr-TR" sz="2700" b="1" dirty="0" smtClean="0"/>
            </a:br>
            <a:r>
              <a:rPr lang="tr-TR" sz="2700" b="1" dirty="0" smtClean="0"/>
              <a:t/>
            </a:r>
            <a:br>
              <a:rPr lang="tr-TR" sz="2700" b="1" dirty="0" smtClean="0"/>
            </a:br>
            <a:r>
              <a:rPr lang="tr-TR" sz="2700" b="1" dirty="0" smtClean="0"/>
              <a:t>	III</a:t>
            </a:r>
            <a:r>
              <a:rPr lang="tr-TR" sz="2700" b="1" dirty="0" smtClean="0"/>
              <a:t>. Beş Yıllık Kalkınma Planı (1973 -1977) </a:t>
            </a:r>
            <a:r>
              <a:rPr lang="tr-TR" sz="2700" dirty="0" smtClean="0"/>
              <a:t/>
            </a:r>
            <a:br>
              <a:rPr lang="tr-TR" sz="2700" dirty="0" smtClean="0"/>
            </a:br>
            <a:endParaRPr lang="tr-TR" dirty="0"/>
          </a:p>
        </p:txBody>
      </p:sp>
      <p:sp>
        <p:nvSpPr>
          <p:cNvPr id="3" name="2 İçerik Yer Tutucusu"/>
          <p:cNvSpPr>
            <a:spLocks noGrp="1"/>
          </p:cNvSpPr>
          <p:nvPr>
            <p:ph sz="quarter" idx="1"/>
          </p:nvPr>
        </p:nvSpPr>
        <p:spPr/>
        <p:txBody>
          <a:bodyPr>
            <a:normAutofit/>
          </a:bodyPr>
          <a:lstStyle/>
          <a:p>
            <a:r>
              <a:rPr lang="tr-TR" dirty="0" smtClean="0"/>
              <a:t>Değişen </a:t>
            </a:r>
            <a:r>
              <a:rPr lang="tr-TR" dirty="0" smtClean="0"/>
              <a:t>dünya şartları ve Türkiye’nin Avrupa Ekonomik Topluluğu ile ilişkileri dikkate alınarak 1973 </a:t>
            </a:r>
            <a:r>
              <a:rPr lang="tr-TR" dirty="0" smtClean="0"/>
              <a:t>-1995 </a:t>
            </a:r>
            <a:r>
              <a:rPr lang="tr-TR" dirty="0" smtClean="0"/>
              <a:t>dönemini kapsayan yeni bir perspektif planın ilk aşaması olarak hazırlanan plandır.</a:t>
            </a:r>
          </a:p>
          <a:p>
            <a:r>
              <a:rPr lang="tr-TR" dirty="0" smtClean="0"/>
              <a:t>Gelir seviyesinin artırılması amaçlanmıştır. </a:t>
            </a:r>
            <a:r>
              <a:rPr lang="tr-TR" dirty="0" smtClean="0"/>
              <a:t> </a:t>
            </a:r>
            <a:r>
              <a:rPr lang="tr-TR" dirty="0" smtClean="0"/>
              <a:t>Sanayileşmenin özellikle ara ve yatırım malları üreten sektörlerde hızlandırılması amaçlanmıştır.</a:t>
            </a:r>
          </a:p>
          <a:p>
            <a:r>
              <a:rPr lang="tr-TR" dirty="0" smtClean="0"/>
              <a:t>Dış kaynaklara bağımlılığın azaltılması amaçlanmıştır.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901014" cy="1143000"/>
          </a:xfrm>
        </p:spPr>
        <p:txBody>
          <a:bodyPr>
            <a:noAutofit/>
          </a:bodyPr>
          <a:lstStyle/>
          <a:p>
            <a:r>
              <a:rPr lang="tr-TR" sz="3200" b="1" dirty="0" smtClean="0"/>
              <a:t>IV. Beş Yıllık Kalkınma Planı (1979 1983</a:t>
            </a:r>
            <a:r>
              <a:rPr lang="tr-TR" sz="3200" dirty="0" smtClean="0"/>
              <a:t>)</a:t>
            </a:r>
            <a:br>
              <a:rPr lang="tr-TR" sz="3200" dirty="0" smtClean="0"/>
            </a:br>
            <a:endParaRPr lang="tr-TR" sz="3200" dirty="0"/>
          </a:p>
        </p:txBody>
      </p:sp>
      <p:sp>
        <p:nvSpPr>
          <p:cNvPr id="3" name="2 İçerik Yer Tutucusu"/>
          <p:cNvSpPr>
            <a:spLocks noGrp="1"/>
          </p:cNvSpPr>
          <p:nvPr>
            <p:ph sz="quarter" idx="1"/>
          </p:nvPr>
        </p:nvSpPr>
        <p:spPr/>
        <p:txBody>
          <a:bodyPr>
            <a:normAutofit/>
          </a:bodyPr>
          <a:lstStyle/>
          <a:p>
            <a:r>
              <a:rPr lang="tr-TR" dirty="0" smtClean="0"/>
              <a:t>Kamu kesimi ağırlıklı sanayileşme stratejisi benimsenmiştir.</a:t>
            </a:r>
          </a:p>
          <a:p>
            <a:r>
              <a:rPr lang="tr-TR" dirty="0" smtClean="0"/>
              <a:t>Ödemeler dengesinin iyileştirmeyi ve ekonominin kendine yeterli hale getirilmesini hedef almıştır.</a:t>
            </a:r>
          </a:p>
          <a:p>
            <a:pPr>
              <a:buNone/>
            </a:pPr>
            <a:endParaRPr lang="tr-T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200" b="1" dirty="0" smtClean="0"/>
              <a:t/>
            </a:r>
            <a:br>
              <a:rPr lang="tr-TR" sz="3200" b="1" dirty="0" smtClean="0"/>
            </a:br>
            <a:r>
              <a:rPr lang="tr-TR" sz="3200" b="1" dirty="0" smtClean="0"/>
              <a:t>V</a:t>
            </a:r>
            <a:r>
              <a:rPr lang="tr-TR" sz="3200" b="1" dirty="0" smtClean="0"/>
              <a:t>. Beş Yıllık Kalkınma Planı (1985-1989)</a:t>
            </a:r>
            <a:r>
              <a:rPr lang="tr-TR" sz="3200" dirty="0" smtClean="0"/>
              <a:t/>
            </a:r>
            <a:br>
              <a:rPr lang="tr-TR" sz="3200" dirty="0" smtClean="0"/>
            </a:br>
            <a:endParaRPr lang="tr-TR" sz="3200" dirty="0"/>
          </a:p>
        </p:txBody>
      </p:sp>
      <p:sp>
        <p:nvSpPr>
          <p:cNvPr id="3" name="2 İçerik Yer Tutucusu"/>
          <p:cNvSpPr>
            <a:spLocks noGrp="1"/>
          </p:cNvSpPr>
          <p:nvPr>
            <p:ph sz="quarter" idx="1"/>
          </p:nvPr>
        </p:nvSpPr>
        <p:spPr/>
        <p:txBody>
          <a:bodyPr>
            <a:normAutofit fontScale="92500" lnSpcReduction="10000"/>
          </a:bodyPr>
          <a:lstStyle/>
          <a:p>
            <a:r>
              <a:rPr lang="tr-TR" dirty="0" smtClean="0"/>
              <a:t>Türkiye </a:t>
            </a:r>
            <a:r>
              <a:rPr lang="tr-TR" dirty="0" smtClean="0"/>
              <a:t>ekonomisinin dışa açılmasına ihracata öncelik veren kalkınma politikalarının uygulanmasına ağırlık verilmiştir.</a:t>
            </a:r>
          </a:p>
          <a:p>
            <a:r>
              <a:rPr lang="tr-TR" dirty="0" smtClean="0"/>
              <a:t>Ekonomiye kamunun müdahalesinin en aza indirilmesi amaçlanmıştır.</a:t>
            </a:r>
          </a:p>
          <a:p>
            <a:r>
              <a:rPr lang="tr-TR" dirty="0" smtClean="0"/>
              <a:t>Liberal bir dış ticaret ve yabancı sermaye politikasının uygulanması amaçlanmıştır.</a:t>
            </a:r>
          </a:p>
          <a:p>
            <a:r>
              <a:rPr lang="tr-TR" dirty="0" smtClean="0"/>
              <a:t>Altyapı ve konut yatımlarının artırılması hedeflenmiştir.</a:t>
            </a:r>
          </a:p>
          <a:p>
            <a:r>
              <a:rPr lang="tr-TR" dirty="0" smtClean="0"/>
              <a:t>Bölgelerarası gelişmişlik farklarının azaltılması öngörülmüştür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700" b="1" dirty="0" smtClean="0"/>
              <a:t>VI. Beş </a:t>
            </a:r>
            <a:r>
              <a:rPr lang="tr-TR" sz="2700" b="1" dirty="0" smtClean="0"/>
              <a:t>Yıllık Kalkınma Planı </a:t>
            </a:r>
            <a:r>
              <a:rPr lang="tr-TR" sz="2700" b="1" dirty="0" smtClean="0"/>
              <a:t>(1990 1994)</a:t>
            </a:r>
            <a:r>
              <a:rPr lang="tr-TR" sz="2700" dirty="0" smtClean="0"/>
              <a:t/>
            </a:r>
            <a:br>
              <a:rPr lang="tr-TR" sz="2700" dirty="0" smtClean="0"/>
            </a:br>
            <a:endParaRPr lang="tr-TR" dirty="0"/>
          </a:p>
        </p:txBody>
      </p:sp>
      <p:sp>
        <p:nvSpPr>
          <p:cNvPr id="3" name="2 İçerik Yer Tutucusu"/>
          <p:cNvSpPr>
            <a:spLocks noGrp="1"/>
          </p:cNvSpPr>
          <p:nvPr>
            <p:ph sz="quarter" idx="1"/>
          </p:nvPr>
        </p:nvSpPr>
        <p:spPr/>
        <p:txBody>
          <a:bodyPr>
            <a:normAutofit/>
          </a:bodyPr>
          <a:lstStyle/>
          <a:p>
            <a:r>
              <a:rPr lang="tr-TR" dirty="0" smtClean="0"/>
              <a:t>Enflasyonu düşürme temel amaç olarak yer almıştır.</a:t>
            </a:r>
          </a:p>
          <a:p>
            <a:r>
              <a:rPr lang="tr-TR" dirty="0" smtClean="0"/>
              <a:t>Kaynakları artan oranda imalat sanayine yönlendirme amacı güdülmüştür.</a:t>
            </a:r>
          </a:p>
          <a:p>
            <a:r>
              <a:rPr lang="tr-TR" dirty="0" smtClean="0"/>
              <a:t>Sosyal politikalara daha fazla ağırlık vermek bu planın ana öncelikleridir.</a:t>
            </a:r>
          </a:p>
          <a:p>
            <a:r>
              <a:rPr lang="tr-TR" dirty="0"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700" b="1" dirty="0" smtClean="0"/>
              <a:t/>
            </a:r>
            <a:br>
              <a:rPr lang="tr-TR" sz="2700" b="1" dirty="0" smtClean="0"/>
            </a:br>
            <a:r>
              <a:rPr lang="tr-TR" sz="2700" b="1" dirty="0" smtClean="0"/>
              <a:t/>
            </a:r>
            <a:br>
              <a:rPr lang="tr-TR" sz="2700" b="1" dirty="0" smtClean="0"/>
            </a:br>
            <a:r>
              <a:rPr lang="tr-TR" sz="2700" b="1" dirty="0" smtClean="0"/>
              <a:t>VII</a:t>
            </a:r>
            <a:r>
              <a:rPr lang="tr-TR" sz="2700" b="1" dirty="0" smtClean="0"/>
              <a:t>. Beş Yıllık Kalkınma Planı (1996 2000)</a:t>
            </a:r>
            <a:r>
              <a:rPr lang="tr-TR" sz="2700" dirty="0" smtClean="0"/>
              <a:t/>
            </a:r>
            <a:br>
              <a:rPr lang="tr-TR" sz="2700" dirty="0" smtClean="0"/>
            </a:br>
            <a:endParaRPr lang="tr-TR" dirty="0"/>
          </a:p>
        </p:txBody>
      </p:sp>
      <p:sp>
        <p:nvSpPr>
          <p:cNvPr id="3" name="2 İçerik Yer Tutucusu"/>
          <p:cNvSpPr>
            <a:spLocks noGrp="1"/>
          </p:cNvSpPr>
          <p:nvPr>
            <p:ph sz="quarter" idx="1"/>
          </p:nvPr>
        </p:nvSpPr>
        <p:spPr/>
        <p:txBody>
          <a:bodyPr/>
          <a:lstStyle/>
          <a:p>
            <a:r>
              <a:rPr lang="tr-TR" dirty="0" smtClean="0"/>
              <a:t>Avrupa </a:t>
            </a:r>
            <a:r>
              <a:rPr lang="tr-TR" dirty="0" smtClean="0"/>
              <a:t>Birliği ile ya da genel olarak dünya ile bütünleşmek sürecine uyumda yaşanabilecek sıkıntıları aşmak için yapısal ve kurumsal nitelikte önlemler alma amaçlan doğrultusunda hazırlanan plandır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700" b="1" dirty="0" smtClean="0"/>
              <a:t/>
            </a:r>
            <a:br>
              <a:rPr lang="tr-TR" sz="2700" b="1" dirty="0" smtClean="0"/>
            </a:br>
            <a:r>
              <a:rPr lang="tr-TR" sz="2700" b="1" dirty="0" smtClean="0"/>
              <a:t/>
            </a:r>
            <a:br>
              <a:rPr lang="tr-TR" sz="2700" b="1" dirty="0" smtClean="0"/>
            </a:br>
            <a:r>
              <a:rPr lang="tr-TR" sz="2700" b="1" dirty="0" smtClean="0"/>
              <a:t>VIII</a:t>
            </a:r>
            <a:r>
              <a:rPr lang="tr-TR" sz="2700" b="1" dirty="0" smtClean="0"/>
              <a:t>. Beş </a:t>
            </a:r>
            <a:r>
              <a:rPr lang="tr-TR" sz="2700" b="1" dirty="0" smtClean="0"/>
              <a:t>Yıllık </a:t>
            </a:r>
            <a:r>
              <a:rPr lang="tr-TR" sz="2700" b="1" dirty="0" smtClean="0"/>
              <a:t>Kalkınma </a:t>
            </a:r>
            <a:r>
              <a:rPr lang="tr-TR" sz="2700" b="1" dirty="0" smtClean="0"/>
              <a:t>Planı (2001-2005</a:t>
            </a:r>
            <a:r>
              <a:rPr lang="tr-TR" sz="2700" b="1" dirty="0" smtClean="0"/>
              <a:t>)</a:t>
            </a:r>
            <a:r>
              <a:rPr lang="tr-TR" sz="2700" dirty="0" smtClean="0"/>
              <a:t/>
            </a:r>
            <a:br>
              <a:rPr lang="tr-TR" sz="2700" dirty="0" smtClean="0"/>
            </a:br>
            <a:endParaRPr lang="tr-TR" dirty="0"/>
          </a:p>
        </p:txBody>
      </p:sp>
      <p:sp>
        <p:nvSpPr>
          <p:cNvPr id="3" name="2 İçerik Yer Tutucusu"/>
          <p:cNvSpPr>
            <a:spLocks noGrp="1"/>
          </p:cNvSpPr>
          <p:nvPr>
            <p:ph sz="quarter" idx="1"/>
          </p:nvPr>
        </p:nvSpPr>
        <p:spPr/>
        <p:txBody>
          <a:bodyPr>
            <a:normAutofit fontScale="92500" lnSpcReduction="20000"/>
          </a:bodyPr>
          <a:lstStyle/>
          <a:p>
            <a:r>
              <a:rPr lang="tr-TR" dirty="0" smtClean="0"/>
              <a:t>Türkiye, 2001 yılında 8. Beş Yıllık Kalkınma Planı ile birlikte 2001-2023 dönemini kapsayan Uzun Vadeli Stratejisini (Vizyon 2023) belirlemiştir</a:t>
            </a:r>
          </a:p>
          <a:p>
            <a:r>
              <a:rPr lang="tr-TR" dirty="0" smtClean="0"/>
              <a:t>Ekonomik istikrarın sağlanması amaçlanmıştır.</a:t>
            </a:r>
          </a:p>
          <a:p>
            <a:r>
              <a:rPr lang="tr-TR" dirty="0" smtClean="0"/>
              <a:t>Yapısal ve kurumsal düzenlemelerin gerçekleştirilmesi hedeflenmiştir.</a:t>
            </a:r>
          </a:p>
          <a:p>
            <a:r>
              <a:rPr lang="tr-TR" dirty="0" smtClean="0"/>
              <a:t>Rekabet gücünün arttırılması temel amaç olarak görülmüştür.</a:t>
            </a:r>
          </a:p>
          <a:p>
            <a:r>
              <a:rPr lang="tr-TR" dirty="0" smtClean="0"/>
              <a:t>AB’ye uyum ve bilgi çağına geçişin altyapısının oluşturulması amaçlanmıştır.</a:t>
            </a:r>
          </a:p>
          <a:p>
            <a:r>
              <a:rPr lang="tr-TR" dirty="0" smtClean="0"/>
              <a:t>Gelir dağılımındaki farklılıkların azaltılmasına öncelik verilmiştir.</a:t>
            </a:r>
          </a:p>
          <a:p>
            <a:endParaRPr lang="tr-TR" dirty="0" smtClean="0"/>
          </a:p>
          <a:p>
            <a:endParaRPr lang="tr-TR" dirty="0" smtClean="0"/>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700" b="1" dirty="0" smtClean="0"/>
              <a:t>IX. Beş Yıllık Kalkınma Planı (2007 2013)</a:t>
            </a:r>
            <a:r>
              <a:rPr lang="tr-TR" sz="2700" dirty="0" smtClean="0"/>
              <a:t/>
            </a:r>
            <a:br>
              <a:rPr lang="tr-TR" sz="2700" dirty="0" smtClean="0"/>
            </a:br>
            <a:endParaRPr lang="tr-TR" dirty="0"/>
          </a:p>
        </p:txBody>
      </p:sp>
      <p:sp>
        <p:nvSpPr>
          <p:cNvPr id="3" name="2 İçerik Yer Tutucusu"/>
          <p:cNvSpPr>
            <a:spLocks noGrp="1"/>
          </p:cNvSpPr>
          <p:nvPr>
            <p:ph sz="quarter" idx="1"/>
          </p:nvPr>
        </p:nvSpPr>
        <p:spPr/>
        <p:txBody>
          <a:bodyPr/>
          <a:lstStyle/>
          <a:p>
            <a:r>
              <a:rPr lang="tr-TR" dirty="0" smtClean="0"/>
              <a:t>İstikrar </a:t>
            </a:r>
            <a:r>
              <a:rPr lang="tr-TR" dirty="0" smtClean="0"/>
              <a:t>içinde büyümenin sürdürülmesi hedeflenmiştir.</a:t>
            </a:r>
          </a:p>
          <a:p>
            <a:r>
              <a:rPr lang="tr-TR" dirty="0" smtClean="0"/>
              <a:t>Adil gelir dağılımının sağlanması amaçlanmıştır.</a:t>
            </a:r>
          </a:p>
          <a:p>
            <a:r>
              <a:rPr lang="tr-TR" dirty="0" smtClean="0"/>
              <a:t>Küresel ölçekte rekabet gücüne sahip olma amacı güdülmüştür.</a:t>
            </a:r>
          </a:p>
          <a:p>
            <a:r>
              <a:rPr lang="tr-TR" dirty="0" smtClean="0"/>
              <a:t>Bilgi toplumu olma amaçlan doğrultusunda hazırlanmış bir plandır.</a:t>
            </a:r>
          </a:p>
          <a:p>
            <a:endParaRPr lang="tr-TR" dirty="0" smtClean="0"/>
          </a:p>
          <a:p>
            <a:endParaRPr lang="tr-TR" dirty="0" smtClean="0"/>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t>X. Beş </a:t>
            </a:r>
            <a:r>
              <a:rPr lang="tr-TR" sz="2400" b="1" dirty="0" smtClean="0"/>
              <a:t>Yıllık Kalkınma Planı (2014 </a:t>
            </a:r>
            <a:r>
              <a:rPr lang="tr-TR" sz="2400" b="1" dirty="0" smtClean="0"/>
              <a:t>2018)</a:t>
            </a:r>
            <a:r>
              <a:rPr lang="tr-TR" sz="2400" dirty="0" smtClean="0"/>
              <a:t/>
            </a:r>
            <a:br>
              <a:rPr lang="tr-TR" sz="2400" dirty="0" smtClean="0"/>
            </a:br>
            <a:endParaRPr lang="tr-TR" sz="2400" dirty="0"/>
          </a:p>
        </p:txBody>
      </p:sp>
      <p:sp>
        <p:nvSpPr>
          <p:cNvPr id="3" name="2 İçerik Yer Tutucusu"/>
          <p:cNvSpPr>
            <a:spLocks noGrp="1"/>
          </p:cNvSpPr>
          <p:nvPr>
            <p:ph sz="quarter" idx="1"/>
          </p:nvPr>
        </p:nvSpPr>
        <p:spPr/>
        <p:txBody>
          <a:bodyPr>
            <a:normAutofit fontScale="62500" lnSpcReduction="20000"/>
          </a:bodyPr>
          <a:lstStyle/>
          <a:p>
            <a:r>
              <a:rPr lang="tr-TR" dirty="0" smtClean="0"/>
              <a:t>“Nitelikli İnsan, Güçlü Toplum” başlığı altında insan için ve insanla beraber kalkınma yaklaşımının hayata geçirilmesi ve gelişmişliğin toplumun farklı kesimlerine yaygınlaştırılması amacıyla uygulanacak politikalara yer verilmektedir.</a:t>
            </a:r>
          </a:p>
          <a:p>
            <a:r>
              <a:rPr lang="tr-TR" dirty="0" smtClean="0"/>
              <a:t>“Yenilikçi Üretim, istikrarlı Yüksek Büyüme” başlığı altında üretimde yapısal dönüşüme ve refah artışına yönelik hedef ve politikalar ele alınmaktadır.</a:t>
            </a:r>
          </a:p>
          <a:p>
            <a:r>
              <a:rPr lang="tr-TR" dirty="0" smtClean="0"/>
              <a:t>“Yaşanabilir Mekânlar, Sürdürülebilir Çevre” başlığı altında çevreye duyarlı yaklaşımların sosyal ve ekonomik faydalarının artırılması, insanımızın şehirlerde ve kırsal alanlarda yaşam kalitesinin sürdürülebilir bir şekilde yükseltilmesi ile bölgeler arası gelişmişlik farklarının azaltılması kapsamındaki hedef ve politikalara yer verilmektedir.</a:t>
            </a:r>
          </a:p>
          <a:p>
            <a:r>
              <a:rPr lang="tr-TR" dirty="0" smtClean="0"/>
              <a:t>“Kalkınma İçin Uluslararası İşbirliği” başlığı altında ise kalkınmanın dış dinamikleri ile ülkemizin ikili, bölgesel ve çok taraflı ilişkilerindeki temel öncelikler ve politikalar ele alınmaktadır.</a:t>
            </a:r>
          </a:p>
          <a:p>
            <a:r>
              <a:rPr lang="tr-TR" dirty="0" smtClean="0"/>
              <a:t>Onuncu Kalkınma Planının etkin uygulanması amacıyla orta vadeli programlar (OVP), yıllık programlar, kurumsal stratejik planlar, bölgesel gelişme ve sektör stratejileri. Kalkınma Planı esas alınarak hazırlanmıştır.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X. Beş </a:t>
            </a:r>
            <a:r>
              <a:rPr lang="tr-TR" b="1" dirty="0" smtClean="0"/>
              <a:t>Yıllık Kalkınma Programı</a:t>
            </a:r>
            <a:endParaRPr lang="tr-TR" dirty="0"/>
          </a:p>
        </p:txBody>
      </p:sp>
      <p:sp>
        <p:nvSpPr>
          <p:cNvPr id="3" name="2 İçerik Yer Tutucusu"/>
          <p:cNvSpPr>
            <a:spLocks noGrp="1"/>
          </p:cNvSpPr>
          <p:nvPr>
            <p:ph sz="quarter" idx="1"/>
          </p:nvPr>
        </p:nvSpPr>
        <p:spPr/>
        <p:txBody>
          <a:bodyPr>
            <a:normAutofit fontScale="92500" lnSpcReduction="10000"/>
          </a:bodyPr>
          <a:lstStyle/>
          <a:p>
            <a:r>
              <a:rPr lang="tr-TR" b="1" dirty="0" smtClean="0"/>
              <a:t>X. Beş Yıllık Kalkınma Programının Temel Amaçları:</a:t>
            </a:r>
            <a:endParaRPr lang="tr-TR" dirty="0" smtClean="0"/>
          </a:p>
          <a:p>
            <a:r>
              <a:rPr lang="tr-TR" dirty="0" smtClean="0"/>
              <a:t>2018 yılında </a:t>
            </a:r>
            <a:r>
              <a:rPr lang="tr-TR" dirty="0" err="1" smtClean="0"/>
              <a:t>GSYH’nın</a:t>
            </a:r>
            <a:r>
              <a:rPr lang="tr-TR" dirty="0" smtClean="0"/>
              <a:t> 1 3 trilyon dolara, kişi başına gelirin 16 bin dolara yükseltilmesi; ihracatın 277 milyar dolara çıkarılması; işsizlik oranının yüzde 7. 2′ ye düşürülmesi hedeflemektedir.</a:t>
            </a:r>
          </a:p>
          <a:p>
            <a:r>
              <a:rPr lang="tr-TR" dirty="0" smtClean="0"/>
              <a:t>2023 yılında </a:t>
            </a:r>
            <a:r>
              <a:rPr lang="tr-TR" dirty="0" err="1" smtClean="0"/>
              <a:t>GSYH’nın</a:t>
            </a:r>
            <a:r>
              <a:rPr lang="tr-TR" dirty="0" smtClean="0"/>
              <a:t> 2 trilyon dolara kişi başına gelirin 25 bin dolara yükseltilmesi; ihracatın 500 milyar dolara çıkarılması; işsizlik oranının yüzde 5’e düşürülmesi; enflasyon oranlarının kalıcı bir biçimde düşük ve tek haneli rakamlara indirilmesi hedeflemektedir.</a:t>
            </a:r>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Türkiye ekonomisinin 1950-1960 döneminde yaşadığı plansız, programsız büyüme sürecinden sonra ekonominin plana bağlanması düşüncesi genel kabul görürken bu düşünce 1960 yılında yapılan askeri darbe sonrasında toplumun çeşitli kesimlerinin ve akademisyenlerin katkısı ile 1961 Anayasasına da girmiştir.</a:t>
            </a:r>
          </a:p>
          <a:p>
            <a:r>
              <a:rPr lang="tr-TR" dirty="0" smtClean="0"/>
              <a:t>1961 Anayasası ile iktisadi, sosyal ve kültürel kalkınmayı demokratik yollarla gerçekleştirmek için Kalkınma Planlarının hazırlanması hükme bağlanmıştır. Ayrıca ekonominin karma ekonomik sistem şeklinde yürütüleceği, kamu ve özel sektörün birbirlerini tamamlayacak şekilde iç içe olması hedeflenmiştir. Bu amaçlar doğrultusunda 30 Eylül 1960 tarihinde Başbakanlığa bağlı Devlet Planlama Teşkilatı kurulmuştur.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smtClean="0"/>
              <a:t>Kalkinma</a:t>
            </a:r>
            <a:r>
              <a:rPr lang="tr-TR" b="1" dirty="0" smtClean="0"/>
              <a:t> </a:t>
            </a:r>
            <a:r>
              <a:rPr lang="tr-TR" b="1" dirty="0" err="1" smtClean="0"/>
              <a:t>Planlarinin</a:t>
            </a:r>
            <a:r>
              <a:rPr lang="tr-TR" b="1" dirty="0" smtClean="0"/>
              <a:t> </a:t>
            </a:r>
            <a:r>
              <a:rPr lang="tr-TR" b="1" dirty="0" err="1" smtClean="0"/>
              <a:t>Özellİklerİ</a:t>
            </a:r>
            <a:r>
              <a:rPr lang="tr-TR" b="1" dirty="0" smtClean="0"/>
              <a:t> </a:t>
            </a:r>
            <a:r>
              <a:rPr lang="tr-TR" dirty="0" smtClean="0"/>
              <a:t/>
            </a:r>
            <a:br>
              <a:rPr lang="tr-TR" dirty="0" smtClean="0"/>
            </a:br>
            <a:endParaRPr lang="tr-TR" dirty="0"/>
          </a:p>
        </p:txBody>
      </p:sp>
      <p:sp>
        <p:nvSpPr>
          <p:cNvPr id="3" name="2 İçerik Yer Tutucusu"/>
          <p:cNvSpPr>
            <a:spLocks noGrp="1"/>
          </p:cNvSpPr>
          <p:nvPr>
            <p:ph sz="quarter" idx="1"/>
          </p:nvPr>
        </p:nvSpPr>
        <p:spPr/>
        <p:txBody>
          <a:bodyPr>
            <a:normAutofit fontScale="85000" lnSpcReduction="10000"/>
          </a:bodyPr>
          <a:lstStyle/>
          <a:p>
            <a:r>
              <a:rPr lang="tr-TR" dirty="0" smtClean="0"/>
              <a:t>1962 yılından sonra uygulanan kalkınma planları kısmi içerikli değil makro içerikli planlar niteliğindedir.</a:t>
            </a:r>
          </a:p>
          <a:p>
            <a:r>
              <a:rPr lang="tr-TR" dirty="0" smtClean="0"/>
              <a:t>Kamu kesiminin iktisadi faaliyetleri doğrudan, özel kesimin iktisadi faaliyetleri ise dolaylı olarak planlanmıştır.</a:t>
            </a:r>
          </a:p>
          <a:p>
            <a:r>
              <a:rPr lang="tr-TR" dirty="0" smtClean="0"/>
              <a:t>Planlarda temel amaç belirlenen GSMH büyüme hızlarına ulaşmaktır. Ancak bazı planlarda birbirleri ile çelişen amaçlar yer almıştır. İktidar değişimleri ile planlarda öngörülen hedeflerin </a:t>
            </a:r>
            <a:r>
              <a:rPr lang="tr-TR" dirty="0" err="1" smtClean="0"/>
              <a:t>değişimide</a:t>
            </a:r>
            <a:r>
              <a:rPr lang="tr-TR" dirty="0" smtClean="0"/>
              <a:t> söz konusu olmaktadır.</a:t>
            </a:r>
          </a:p>
          <a:p>
            <a:r>
              <a:rPr lang="tr-TR" dirty="0" smtClean="0"/>
              <a:t>Planlarda hedeflenen büyüme hızlarının yakalanması sabit sermaye yatırımlarında hedeflenen artışlara bağlıdır.  </a:t>
            </a:r>
          </a:p>
          <a:p>
            <a:endParaRPr lang="tr-TR"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Kalkınma Planlarının Hedefleri</a:t>
            </a:r>
            <a:r>
              <a:rPr lang="tr-TR" dirty="0" smtClean="0"/>
              <a:t/>
            </a:r>
            <a:br>
              <a:rPr lang="tr-TR" dirty="0" smtClean="0"/>
            </a:br>
            <a:endParaRPr lang="tr-TR" dirty="0"/>
          </a:p>
        </p:txBody>
      </p:sp>
      <p:sp>
        <p:nvSpPr>
          <p:cNvPr id="3" name="2 İçerik Yer Tutucusu"/>
          <p:cNvSpPr>
            <a:spLocks noGrp="1"/>
          </p:cNvSpPr>
          <p:nvPr>
            <p:ph sz="quarter" idx="1"/>
          </p:nvPr>
        </p:nvSpPr>
        <p:spPr/>
        <p:txBody>
          <a:bodyPr>
            <a:normAutofit fontScale="62500" lnSpcReduction="20000"/>
          </a:bodyPr>
          <a:lstStyle/>
          <a:p>
            <a:r>
              <a:rPr lang="tr-TR" dirty="0" smtClean="0"/>
              <a:t>Tüm kalkınma planlarında temel amaç milli gelirin yüksek ve istikrarlı bir hızda büyümesidir.</a:t>
            </a:r>
          </a:p>
          <a:p>
            <a:r>
              <a:rPr lang="tr-TR" dirty="0" smtClean="0"/>
              <a:t>Diğer bir hedef ise sanayileşmedir ve bunun için belirlenen sanayileşme modeli ithal ikameci sanayileşme modelidir. (1980 sonrası alınan istikrar kararları sonrası değişen ekonomi politikası çerçevesinde ihracat teşvikine dayalı bir sanayileşme politikası takip edilmiştir. Bu dönem küreselleşme sürecine giriş ve </a:t>
            </a:r>
            <a:r>
              <a:rPr lang="tr-TR" dirty="0" err="1" smtClean="0"/>
              <a:t>neoliberal</a:t>
            </a:r>
            <a:r>
              <a:rPr lang="tr-TR" dirty="0" smtClean="0"/>
              <a:t> politikaların uygulanmasına başlangıç olmuştur)</a:t>
            </a:r>
          </a:p>
          <a:p>
            <a:r>
              <a:rPr lang="tr-TR" dirty="0" smtClean="0"/>
              <a:t>Ödemeler bilançosu sorununun sağlıklı bir yapıya kavuşturulması hedeflenmiştir.</a:t>
            </a:r>
          </a:p>
          <a:p>
            <a:r>
              <a:rPr lang="tr-TR" dirty="0" smtClean="0"/>
              <a:t>Yeni istihdam imkânlarının oluşturulması ve işsizliğin azaltılması hedeflenmiş ancak bu sorunun uzun dönemde kendiliğinden çözüleceği benimsenmiştir.</a:t>
            </a:r>
          </a:p>
          <a:p>
            <a:r>
              <a:rPr lang="tr-TR" dirty="0" smtClean="0"/>
              <a:t>1980 öncesi politikaların hepsinde sosyal adalet ve gelir dağılımı eşitsizliği sorunlarının uygulanacak sosyal ve mali politikalarla düzenleneceği hedeflenmiştir. Dolayısı ile, sosyal devlet ilkesinin gereği olan politikalara ilişkin hedefler de planlarda kendine yer bulmuştur.</a:t>
            </a:r>
          </a:p>
          <a:p>
            <a:r>
              <a:rPr lang="tr-TR" dirty="0" smtClean="0"/>
              <a:t>Bölgesel kalkınma farklarının giderilmesi, </a:t>
            </a:r>
            <a:r>
              <a:rPr lang="tr-TR" dirty="0" err="1" smtClean="0"/>
              <a:t>KlT’lerin</a:t>
            </a:r>
            <a:r>
              <a:rPr lang="tr-TR" dirty="0" smtClean="0"/>
              <a:t> organizasyonu, ekonomide verimliliğin yükseltilmesi, kentleşmenin sağlanması vb. gibi birçok amaç hedeflenmiştir.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62500" lnSpcReduction="20000"/>
          </a:bodyPr>
          <a:lstStyle/>
          <a:p>
            <a:r>
              <a:rPr lang="tr-TR" b="1" dirty="0" smtClean="0"/>
              <a:t>Ana Hatlarıyla İlk Üç Kalkınma Planlı Dönemi ve 10 Ağustos 1970 İstikrar </a:t>
            </a:r>
            <a:r>
              <a:rPr lang="tr-TR" b="1" dirty="0" err="1" smtClean="0"/>
              <a:t>Proğramı</a:t>
            </a:r>
            <a:endParaRPr lang="tr-TR" dirty="0" smtClean="0"/>
          </a:p>
          <a:p>
            <a:r>
              <a:rPr lang="tr-TR" dirty="0" smtClean="0"/>
              <a:t>İlk üç kalkınma planında her plan için </a:t>
            </a:r>
            <a:r>
              <a:rPr lang="tr-TR" dirty="0" err="1" smtClean="0"/>
              <a:t>GSMH’nın</a:t>
            </a:r>
            <a:r>
              <a:rPr lang="tr-TR" dirty="0" smtClean="0"/>
              <a:t> yıllık büyüme hızları sırasıyla % 7, %7 ve % 7,9 hedeflenirken gerçekleşen yıllık büyüme hızları sırasıyla % 6,6 , % 6,3 ve % 5,2 olmuştur.</a:t>
            </a:r>
          </a:p>
          <a:p>
            <a:r>
              <a:rPr lang="tr-TR" dirty="0" smtClean="0"/>
              <a:t>Sektörsel büyümelere bakıldığında tarım sektöründe planlanan hedeflerin gerisinde kalınırken, sanayi ve hizmet sektörlerinde üç plan döneminde de hedeflenen büyümelere yaklaşılmıştır.</a:t>
            </a:r>
          </a:p>
          <a:p>
            <a:r>
              <a:rPr lang="tr-TR" dirty="0" smtClean="0"/>
              <a:t>Dönemde sanayinin ve hizmet sektörünün büyüme üzerindeki nispi katkıları artmıştır.</a:t>
            </a:r>
          </a:p>
          <a:p>
            <a:r>
              <a:rPr lang="tr-TR" dirty="0" smtClean="0"/>
              <a:t>Dönemde sanayileşme politikası ithal ikameci sanayileşme üzerine şekillenirken ithal ikame daha çok dayanıklı tüketim malları üzerinde yoğunlaşmış, ara ve yatırım mallarının ithal ikamesinde istenen düzeye ulaşılamamıştır.</a:t>
            </a:r>
          </a:p>
          <a:p>
            <a:r>
              <a:rPr lang="tr-TR" dirty="0" smtClean="0"/>
              <a:t>İthal ikame sanayileşme modelinde kurulan üretim yapısı döviz kazanmaya değil, döviz tasarrufuna göre şekillenmiştir.</a:t>
            </a:r>
          </a:p>
          <a:p>
            <a:r>
              <a:rPr lang="tr-TR" dirty="0" smtClean="0"/>
              <a:t>Ancak bu ithal ikamede ekonominin döviz talebi azalmamış aksine artan yatırım malları, yedek parça ve ara girdiler talebi nedeniyle döviz talebi artmıştır.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77500" lnSpcReduction="20000"/>
          </a:bodyPr>
          <a:lstStyle/>
          <a:p>
            <a:r>
              <a:rPr lang="tr-TR" dirty="0" smtClean="0"/>
              <a:t>İhracatın daha çok tarımsal ürünlerden oluştuğu ve ithalatı karşılamadığı bu dönemde dış ticaret açıklarının artması kaçınılmaz olmuştur. 1959 yılında 116 milyon dolar açık veren dış ticaret dengesi 1970 yılında 360 milyon dolar açık vermiştir.</a:t>
            </a:r>
          </a:p>
          <a:p>
            <a:r>
              <a:rPr lang="tr-TR" dirty="0" smtClean="0"/>
              <a:t>İlk plan döneminde düşük seviyede kalan bütçe açıkları ikinci plan dönemiyle birlikte hızla yükselmeye başlamıştır. Açıkların kapatılmasında iç ve dış borçlanmaya gidilmiş ve TCMB kaynaklarına başvurulmuştur.</a:t>
            </a:r>
          </a:p>
          <a:p>
            <a:r>
              <a:rPr lang="tr-TR" dirty="0" smtClean="0"/>
              <a:t>Dönemde para politikası uygulamasına bakıldığında para arzının 1975 yılından sonra hızla genişlediği görülmektedir. Parasal genişlemenin sonucu olarak enflasyon oranında artışlar gözlenmiş 1977 yılında enflasyon %24 olarak 1978 yılında ise % 52 olarak gerçekleşmiştir.</a:t>
            </a:r>
          </a:p>
          <a:p>
            <a:endParaRPr lang="tr-TR" dirty="0" smtClean="0"/>
          </a:p>
          <a:p>
            <a:endParaRPr lang="tr-TR" dirty="0" smtClean="0"/>
          </a:p>
          <a:p>
            <a:endParaRPr lang="tr-TR"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dirty="0" smtClean="0"/>
              <a:t>Uygulanan sabit döviz kuru ve kambiyo politikaları TL’nin aşırı değerlenmesine neden olmuştur.</a:t>
            </a:r>
          </a:p>
          <a:p>
            <a:r>
              <a:rPr lang="tr-TR" dirty="0" smtClean="0"/>
              <a:t>Dış kaynak girişlerinin yetersiz kalması ve TL’deki aşırı değerleme döviz dar boğazını beraberinde getirmiştir.  </a:t>
            </a:r>
            <a:r>
              <a:rPr lang="tr-TR" dirty="0" smtClean="0"/>
              <a:t>Döviz yetersizliği, bu soruna yönelik ekonomi program ve kararlarının </a:t>
            </a:r>
            <a:r>
              <a:rPr lang="tr-TR" dirty="0" smtClean="0"/>
              <a:t>uygulanmasını getirmiştir. Bu programlar da öncelikle halkın alım gücünü azaltacak nitelikte olmuştur.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000" b="1" dirty="0" smtClean="0"/>
              <a:t/>
            </a:r>
            <a:br>
              <a:rPr lang="tr-TR" sz="4000" b="1" dirty="0" smtClean="0"/>
            </a:br>
            <a:r>
              <a:rPr lang="tr-TR" sz="4000" b="1" dirty="0" smtClean="0"/>
              <a:t>I. Beş Yıllık Kalkınma Planı (1963 -1967) </a:t>
            </a:r>
            <a:r>
              <a:rPr lang="tr-TR" sz="4000" dirty="0" smtClean="0"/>
              <a:t/>
            </a:r>
            <a:br>
              <a:rPr lang="tr-TR" sz="4000" dirty="0" smtClean="0"/>
            </a:br>
            <a:endParaRPr lang="tr-TR" dirty="0"/>
          </a:p>
        </p:txBody>
      </p:sp>
      <p:sp>
        <p:nvSpPr>
          <p:cNvPr id="3" name="2 İçerik Yer Tutucusu"/>
          <p:cNvSpPr>
            <a:spLocks noGrp="1"/>
          </p:cNvSpPr>
          <p:nvPr>
            <p:ph sz="quarter" idx="1"/>
          </p:nvPr>
        </p:nvSpPr>
        <p:spPr/>
        <p:txBody>
          <a:bodyPr>
            <a:normAutofit fontScale="92500" lnSpcReduction="20000"/>
          </a:bodyPr>
          <a:lstStyle/>
          <a:p>
            <a:r>
              <a:rPr lang="tr-TR" dirty="0" smtClean="0"/>
              <a:t>I. ve II. Beş Yıllık Kalkınma Planları 1963 -1977 yıllarını kapsayacak 15 yıllık perspektif plan doğrultusunda hazırlanmıştır.</a:t>
            </a:r>
          </a:p>
          <a:p>
            <a:r>
              <a:rPr lang="tr-TR" dirty="0" smtClean="0"/>
              <a:t>Temel altyapı yatırımlarının arttırılması amaçlanmıştır.</a:t>
            </a:r>
          </a:p>
          <a:p>
            <a:r>
              <a:rPr lang="tr-TR" dirty="0" smtClean="0"/>
              <a:t>İstihdam sorununa çözüm yaratmak amaçlanmıştır.</a:t>
            </a:r>
          </a:p>
          <a:p>
            <a:r>
              <a:rPr lang="tr-TR" dirty="0" smtClean="0"/>
              <a:t>Ödemeler bilançosunun sağlıklı bir yapıya kavuşması amaçlanmıştır.</a:t>
            </a:r>
          </a:p>
          <a:p>
            <a:r>
              <a:rPr lang="tr-TR" dirty="0" smtClean="0"/>
              <a:t>Nitelikli işgücü yetiştirilmesine ağırlık verilmiştir.</a:t>
            </a:r>
          </a:p>
          <a:p>
            <a:r>
              <a:rPr lang="tr-TR" dirty="0" smtClean="0"/>
              <a:t>Beş Yıllık Kalkınma Planının uygulanması ile İthal İkameci Sanayileşme Politikası’nın da resmi olarak temelleri atılmıştır. Dayanıklı tüketim mallarının ithal ikamesi amaçlanmıştır.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7686700" cy="1143000"/>
          </a:xfrm>
        </p:spPr>
        <p:txBody>
          <a:bodyPr>
            <a:noAutofit/>
          </a:bodyPr>
          <a:lstStyle/>
          <a:p>
            <a:r>
              <a:rPr lang="tr-TR" sz="3200" b="1" dirty="0" smtClean="0"/>
              <a:t/>
            </a:r>
            <a:br>
              <a:rPr lang="tr-TR" sz="3200" b="1" dirty="0" smtClean="0"/>
            </a:br>
            <a:r>
              <a:rPr lang="tr-TR" sz="3200" b="1" dirty="0" smtClean="0"/>
              <a:t>II</a:t>
            </a:r>
            <a:r>
              <a:rPr lang="tr-TR" sz="3200" b="1" dirty="0" smtClean="0"/>
              <a:t>. Beş Yıllık Kalkınma Planı (</a:t>
            </a:r>
            <a:r>
              <a:rPr lang="tr-TR" sz="3200" b="1" dirty="0" smtClean="0"/>
              <a:t>1968-1972</a:t>
            </a:r>
            <a:r>
              <a:rPr lang="tr-TR" sz="3200" b="1" dirty="0" smtClean="0"/>
              <a:t>) </a:t>
            </a:r>
            <a:r>
              <a:rPr lang="tr-TR" sz="3200" dirty="0" smtClean="0"/>
              <a:t/>
            </a:r>
            <a:br>
              <a:rPr lang="tr-TR" sz="3200" dirty="0" smtClean="0"/>
            </a:br>
            <a:endParaRPr lang="tr-TR" sz="3200" dirty="0"/>
          </a:p>
        </p:txBody>
      </p:sp>
      <p:sp>
        <p:nvSpPr>
          <p:cNvPr id="3" name="2 İçerik Yer Tutucusu"/>
          <p:cNvSpPr>
            <a:spLocks noGrp="1"/>
          </p:cNvSpPr>
          <p:nvPr>
            <p:ph sz="quarter" idx="1"/>
          </p:nvPr>
        </p:nvSpPr>
        <p:spPr/>
        <p:txBody>
          <a:bodyPr>
            <a:normAutofit/>
          </a:bodyPr>
          <a:lstStyle/>
          <a:p>
            <a:r>
              <a:rPr lang="tr-TR" dirty="0" smtClean="0"/>
              <a:t>Sanayi sektörünün ekonomide sürükleyici sektör niteliğinin kazanması ilkesi benimsenmiştir.</a:t>
            </a:r>
          </a:p>
          <a:p>
            <a:r>
              <a:rPr lang="tr-TR" dirty="0" smtClean="0"/>
              <a:t>İthal ikame üretim devam ederken, ara mal üretimi önem kazanmıştır.</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132</TotalTime>
  <Words>1307</Words>
  <Application>Microsoft Office PowerPoint</Application>
  <PresentationFormat>Ekran Gösterisi (4:3)</PresentationFormat>
  <Paragraphs>92</Paragraphs>
  <Slides>18</Slides>
  <Notes>1</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Ortalama</vt:lpstr>
      <vt:lpstr>Türkİye’de Planli Kalkinma Dönemİ</vt:lpstr>
      <vt:lpstr>Slayt 2</vt:lpstr>
      <vt:lpstr>Kalkinma Planlarinin Özellİklerİ  </vt:lpstr>
      <vt:lpstr> Kalkınma Planlarının Hedefleri </vt:lpstr>
      <vt:lpstr>Slayt 5</vt:lpstr>
      <vt:lpstr>Slayt 6</vt:lpstr>
      <vt:lpstr>Slayt 7</vt:lpstr>
      <vt:lpstr> I. Beş Yıllık Kalkınma Planı (1963 -1967)  </vt:lpstr>
      <vt:lpstr> II. Beş Yıllık Kalkınma Planı (1968-1972)  </vt:lpstr>
      <vt:lpstr>   III. Beş Yıllık Kalkınma Planı (1973 -1977)  </vt:lpstr>
      <vt:lpstr>IV. Beş Yıllık Kalkınma Planı (1979 1983) </vt:lpstr>
      <vt:lpstr> V. Beş Yıllık Kalkınma Planı (1985-1989) </vt:lpstr>
      <vt:lpstr>VI. Beş Yıllık Kalkınma Planı (1990 1994) </vt:lpstr>
      <vt:lpstr>  VII. Beş Yıllık Kalkınma Planı (1996 2000) </vt:lpstr>
      <vt:lpstr>  VIII. Beş Yıllık Kalkınma Planı (2001-2005) </vt:lpstr>
      <vt:lpstr>IX. Beş Yıllık Kalkınma Planı (2007 2013) </vt:lpstr>
      <vt:lpstr>X. Beş Yıllık Kalkınma Planı (2014 2018) </vt:lpstr>
      <vt:lpstr>X. Beş Yıllık Kalkınma Programı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Planlı Kalkınma Dönemi </dc:title>
  <dc:creator>Windows Kullanıcısı</dc:creator>
  <cp:lastModifiedBy>Windows Kullanıcısı</cp:lastModifiedBy>
  <cp:revision>15</cp:revision>
  <dcterms:created xsi:type="dcterms:W3CDTF">2020-04-27T06:55:51Z</dcterms:created>
  <dcterms:modified xsi:type="dcterms:W3CDTF">2020-04-27T09:08:20Z</dcterms:modified>
</cp:coreProperties>
</file>