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61"/>
  </p:notesMasterIdLst>
  <p:sldIdLst>
    <p:sldId id="256" r:id="rId2"/>
    <p:sldId id="377" r:id="rId3"/>
    <p:sldId id="379" r:id="rId4"/>
    <p:sldId id="332" r:id="rId5"/>
    <p:sldId id="398" r:id="rId6"/>
    <p:sldId id="358" r:id="rId7"/>
    <p:sldId id="359" r:id="rId8"/>
    <p:sldId id="360" r:id="rId9"/>
    <p:sldId id="339" r:id="rId10"/>
    <p:sldId id="351" r:id="rId11"/>
    <p:sldId id="352" r:id="rId12"/>
    <p:sldId id="353" r:id="rId13"/>
    <p:sldId id="354" r:id="rId14"/>
    <p:sldId id="361" r:id="rId15"/>
    <p:sldId id="380" r:id="rId16"/>
    <p:sldId id="372" r:id="rId17"/>
    <p:sldId id="381" r:id="rId18"/>
    <p:sldId id="382" r:id="rId19"/>
    <p:sldId id="373" r:id="rId20"/>
    <p:sldId id="362" r:id="rId21"/>
    <p:sldId id="376" r:id="rId22"/>
    <p:sldId id="363" r:id="rId23"/>
    <p:sldId id="268" r:id="rId24"/>
    <p:sldId id="383" r:id="rId25"/>
    <p:sldId id="374" r:id="rId26"/>
    <p:sldId id="269" r:id="rId27"/>
    <p:sldId id="334" r:id="rId28"/>
    <p:sldId id="340" r:id="rId29"/>
    <p:sldId id="384" r:id="rId30"/>
    <p:sldId id="364" r:id="rId31"/>
    <p:sldId id="375" r:id="rId32"/>
    <p:sldId id="365" r:id="rId33"/>
    <p:sldId id="366" r:id="rId34"/>
    <p:sldId id="385" r:id="rId35"/>
    <p:sldId id="367" r:id="rId36"/>
    <p:sldId id="386" r:id="rId37"/>
    <p:sldId id="368" r:id="rId38"/>
    <p:sldId id="397" r:id="rId39"/>
    <p:sldId id="369" r:id="rId40"/>
    <p:sldId id="370" r:id="rId41"/>
    <p:sldId id="371" r:id="rId42"/>
    <p:sldId id="313" r:id="rId43"/>
    <p:sldId id="314" r:id="rId44"/>
    <p:sldId id="355" r:id="rId45"/>
    <p:sldId id="356" r:id="rId46"/>
    <p:sldId id="387" r:id="rId47"/>
    <p:sldId id="274" r:id="rId48"/>
    <p:sldId id="318" r:id="rId49"/>
    <p:sldId id="388" r:id="rId50"/>
    <p:sldId id="344" r:id="rId51"/>
    <p:sldId id="389" r:id="rId52"/>
    <p:sldId id="345" r:id="rId53"/>
    <p:sldId id="390" r:id="rId54"/>
    <p:sldId id="391" r:id="rId55"/>
    <p:sldId id="392" r:id="rId56"/>
    <p:sldId id="393" r:id="rId57"/>
    <p:sldId id="394" r:id="rId58"/>
    <p:sldId id="395" r:id="rId59"/>
    <p:sldId id="396" r:id="rId60"/>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6600FF"/>
    <a:srgbClr val="000099"/>
    <a:srgbClr val="66FF33"/>
    <a:srgbClr val="000000"/>
    <a:srgbClr val="FFFF99"/>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28" autoAdjust="0"/>
    <p:restoredTop sz="94670" autoAdjust="0"/>
  </p:normalViewPr>
  <p:slideViewPr>
    <p:cSldViewPr>
      <p:cViewPr varScale="1">
        <p:scale>
          <a:sx n="103" d="100"/>
          <a:sy n="103" d="100"/>
        </p:scale>
        <p:origin x="-222" y="-76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tr-TR"/>
          </a:p>
        </p:txBody>
      </p:sp>
      <p:sp>
        <p:nvSpPr>
          <p:cNvPr id="163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tr-TR"/>
          </a:p>
        </p:txBody>
      </p:sp>
      <p:sp>
        <p:nvSpPr>
          <p:cNvPr id="1638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63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tr-TR"/>
          </a:p>
        </p:txBody>
      </p:sp>
      <p:sp>
        <p:nvSpPr>
          <p:cNvPr id="163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91F8B1FA-70AA-4851-9C57-1570F5CEECAC}" type="slidenum">
              <a:rPr lang="tr-TR"/>
              <a:pPr/>
              <a:t>‹#›</a:t>
            </a:fld>
            <a:endParaRPr lang="tr-T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75106" name="Group 2"/>
          <p:cNvGrpSpPr>
            <a:grpSpLocks/>
          </p:cNvGrpSpPr>
          <p:nvPr/>
        </p:nvGrpSpPr>
        <p:grpSpPr bwMode="auto">
          <a:xfrm>
            <a:off x="0" y="0"/>
            <a:ext cx="5867400" cy="6858000"/>
            <a:chOff x="0" y="0"/>
            <a:chExt cx="3696" cy="4320"/>
          </a:xfrm>
        </p:grpSpPr>
        <p:sp>
          <p:nvSpPr>
            <p:cNvPr id="175107"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eaLnBrk="1" hangingPunct="1"/>
              <a:endParaRPr kumimoji="1" lang="tr-TR" sz="2400">
                <a:latin typeface="Times New Roman" pitchFamily="18" charset="0"/>
              </a:endParaRPr>
            </a:p>
          </p:txBody>
        </p:sp>
        <p:sp>
          <p:nvSpPr>
            <p:cNvPr id="175108"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eaLnBrk="1" hangingPunct="1"/>
              <a:endParaRPr kumimoji="1" lang="tr-TR" sz="2400">
                <a:latin typeface="Times New Roman" pitchFamily="18" charset="0"/>
              </a:endParaRPr>
            </a:p>
          </p:txBody>
        </p:sp>
      </p:grpSp>
      <p:grpSp>
        <p:nvGrpSpPr>
          <p:cNvPr id="175109" name="Group 5"/>
          <p:cNvGrpSpPr>
            <a:grpSpLocks/>
          </p:cNvGrpSpPr>
          <p:nvPr/>
        </p:nvGrpSpPr>
        <p:grpSpPr bwMode="auto">
          <a:xfrm>
            <a:off x="3632200" y="4889500"/>
            <a:ext cx="4876800" cy="319088"/>
            <a:chOff x="2288" y="3080"/>
            <a:chExt cx="3072" cy="201"/>
          </a:xfrm>
        </p:grpSpPr>
        <p:sp>
          <p:nvSpPr>
            <p:cNvPr id="175110"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endParaRPr lang="tr-TR"/>
            </a:p>
          </p:txBody>
        </p:sp>
        <p:sp>
          <p:nvSpPr>
            <p:cNvPr id="175111"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endParaRPr lang="tr-TR"/>
            </a:p>
          </p:txBody>
        </p:sp>
      </p:grpSp>
      <p:sp>
        <p:nvSpPr>
          <p:cNvPr id="175112" name="Rectangle 8"/>
          <p:cNvSpPr>
            <a:spLocks noGrp="1" noChangeArrowheads="1"/>
          </p:cNvSpPr>
          <p:nvPr>
            <p:ph type="subTitle" idx="1"/>
          </p:nvPr>
        </p:nvSpPr>
        <p:spPr>
          <a:xfrm>
            <a:off x="4673600" y="2927350"/>
            <a:ext cx="4013200" cy="1822450"/>
          </a:xfrm>
        </p:spPr>
        <p:txBody>
          <a:bodyPr anchor="b"/>
          <a:lstStyle>
            <a:lvl1pPr marL="0" indent="0" algn="ctr">
              <a:buFont typeface="Wingdings" pitchFamily="2" charset="2"/>
              <a:buNone/>
              <a:defRPr/>
            </a:lvl1pPr>
          </a:lstStyle>
          <a:p>
            <a:r>
              <a:rPr lang="tr-TR"/>
              <a:t>Asıl alt başlık stilini düzenlemek için tıklatın</a:t>
            </a:r>
          </a:p>
        </p:txBody>
      </p:sp>
      <p:sp>
        <p:nvSpPr>
          <p:cNvPr id="175113" name="Rectangle 9"/>
          <p:cNvSpPr>
            <a:spLocks noGrp="1" noChangeArrowheads="1"/>
          </p:cNvSpPr>
          <p:nvPr>
            <p:ph type="dt" sz="quarter" idx="2"/>
          </p:nvPr>
        </p:nvSpPr>
        <p:spPr/>
        <p:txBody>
          <a:bodyPr/>
          <a:lstStyle>
            <a:lvl1pPr>
              <a:defRPr>
                <a:solidFill>
                  <a:schemeClr val="bg1"/>
                </a:solidFill>
              </a:defRPr>
            </a:lvl1pPr>
          </a:lstStyle>
          <a:p>
            <a:endParaRPr lang="tr-TR"/>
          </a:p>
        </p:txBody>
      </p:sp>
      <p:sp>
        <p:nvSpPr>
          <p:cNvPr id="175114" name="Rectangle 10"/>
          <p:cNvSpPr>
            <a:spLocks noGrp="1" noChangeArrowheads="1"/>
          </p:cNvSpPr>
          <p:nvPr>
            <p:ph type="ftr" sz="quarter" idx="3"/>
          </p:nvPr>
        </p:nvSpPr>
        <p:spPr/>
        <p:txBody>
          <a:bodyPr/>
          <a:lstStyle>
            <a:lvl1pPr algn="r">
              <a:defRPr/>
            </a:lvl1pPr>
          </a:lstStyle>
          <a:p>
            <a:endParaRPr lang="tr-TR"/>
          </a:p>
        </p:txBody>
      </p:sp>
      <p:sp>
        <p:nvSpPr>
          <p:cNvPr id="175115" name="Rectangle 11"/>
          <p:cNvSpPr>
            <a:spLocks noGrp="1" noChangeArrowheads="1"/>
          </p:cNvSpPr>
          <p:nvPr>
            <p:ph type="sldNum" sz="quarter" idx="4"/>
          </p:nvPr>
        </p:nvSpPr>
        <p:spPr>
          <a:xfrm>
            <a:off x="76200" y="6248400"/>
            <a:ext cx="587375" cy="488950"/>
          </a:xfrm>
        </p:spPr>
        <p:txBody>
          <a:bodyPr anchorCtr="0"/>
          <a:lstStyle>
            <a:lvl1pPr>
              <a:defRPr/>
            </a:lvl1pPr>
          </a:lstStyle>
          <a:p>
            <a:fld id="{9BDA0F0A-76FA-427E-8E79-9D85FBD28A06}" type="slidenum">
              <a:rPr lang="tr-TR"/>
              <a:pPr/>
              <a:t>‹#›</a:t>
            </a:fld>
            <a:endParaRPr lang="tr-TR"/>
          </a:p>
        </p:txBody>
      </p:sp>
      <p:sp>
        <p:nvSpPr>
          <p:cNvPr id="17511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defRPr/>
            </a:lvl1pPr>
          </a:lstStyle>
          <a:p>
            <a:r>
              <a:rPr lang="tr-TR"/>
              <a:t>Asıl başlık stili için tıklatın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875CDDEB-8DEB-46F9-B1BA-CE92DA175508}" type="slidenum">
              <a:rPr lang="tr-T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05600" y="762000"/>
            <a:ext cx="1981200" cy="532447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762000" y="762000"/>
            <a:ext cx="5791200" cy="53244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C061343B-DE77-4BAD-8356-DDAA500B1045}" type="slidenum">
              <a:rPr lang="tr-T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Başlık ve Grafik">
    <p:spTree>
      <p:nvGrpSpPr>
        <p:cNvPr id="1" name=""/>
        <p:cNvGrpSpPr/>
        <p:nvPr/>
      </p:nvGrpSpPr>
      <p:grpSpPr>
        <a:xfrm>
          <a:off x="0" y="0"/>
          <a:ext cx="0" cy="0"/>
          <a:chOff x="0" y="0"/>
          <a:chExt cx="0" cy="0"/>
        </a:xfrm>
      </p:grpSpPr>
      <p:sp>
        <p:nvSpPr>
          <p:cNvPr id="2" name="1 Başlık"/>
          <p:cNvSpPr>
            <a:spLocks noGrp="1"/>
          </p:cNvSpPr>
          <p:nvPr>
            <p:ph type="title"/>
          </p:nvPr>
        </p:nvSpPr>
        <p:spPr>
          <a:xfrm>
            <a:off x="762000" y="762000"/>
            <a:ext cx="7924800" cy="1143000"/>
          </a:xfrm>
        </p:spPr>
        <p:txBody>
          <a:bodyPr/>
          <a:lstStyle/>
          <a:p>
            <a:r>
              <a:rPr lang="tr-TR" smtClean="0"/>
              <a:t>Asıl başlık stili için tıklatın</a:t>
            </a:r>
            <a:endParaRPr lang="tr-TR"/>
          </a:p>
        </p:txBody>
      </p:sp>
      <p:sp>
        <p:nvSpPr>
          <p:cNvPr id="3" name="2 Grafik Yer Tutucusu"/>
          <p:cNvSpPr>
            <a:spLocks noGrp="1"/>
          </p:cNvSpPr>
          <p:nvPr>
            <p:ph type="chart" idx="1"/>
          </p:nvPr>
        </p:nvSpPr>
        <p:spPr>
          <a:xfrm>
            <a:off x="838200" y="2362200"/>
            <a:ext cx="7693025" cy="3724275"/>
          </a:xfrm>
        </p:spPr>
        <p:txBody>
          <a:bodyPr/>
          <a:lstStyle/>
          <a:p>
            <a:endParaRPr lang="tr-TR"/>
          </a:p>
        </p:txBody>
      </p:sp>
      <p:sp>
        <p:nvSpPr>
          <p:cNvPr id="4" name="3 Veri Yer Tutucusu"/>
          <p:cNvSpPr>
            <a:spLocks noGrp="1"/>
          </p:cNvSpPr>
          <p:nvPr>
            <p:ph type="dt" sz="half" idx="10"/>
          </p:nvPr>
        </p:nvSpPr>
        <p:spPr>
          <a:xfrm>
            <a:off x="2438400" y="6248400"/>
            <a:ext cx="2130425" cy="474663"/>
          </a:xfrm>
        </p:spPr>
        <p:txBody>
          <a:bodyPr/>
          <a:lstStyle>
            <a:lvl1pPr>
              <a:defRPr/>
            </a:lvl1pPr>
          </a:lstStyle>
          <a:p>
            <a:endParaRPr lang="tr-TR"/>
          </a:p>
        </p:txBody>
      </p:sp>
      <p:sp>
        <p:nvSpPr>
          <p:cNvPr id="5" name="4 Altbilgi Yer Tutucusu"/>
          <p:cNvSpPr>
            <a:spLocks noGrp="1"/>
          </p:cNvSpPr>
          <p:nvPr>
            <p:ph type="ftr" sz="quarter" idx="11"/>
          </p:nvPr>
        </p:nvSpPr>
        <p:spPr>
          <a:xfrm>
            <a:off x="5791200" y="6248400"/>
            <a:ext cx="2897188" cy="474663"/>
          </a:xfrm>
        </p:spPr>
        <p:txBody>
          <a:bodyPr/>
          <a:lstStyle>
            <a:lvl1pPr>
              <a:defRPr/>
            </a:lvl1pPr>
          </a:lstStyle>
          <a:p>
            <a:endParaRPr lang="tr-TR"/>
          </a:p>
        </p:txBody>
      </p:sp>
      <p:sp>
        <p:nvSpPr>
          <p:cNvPr id="6" name="5 Slayt Numarası Yer Tutucusu"/>
          <p:cNvSpPr>
            <a:spLocks noGrp="1"/>
          </p:cNvSpPr>
          <p:nvPr>
            <p:ph type="sldNum" sz="quarter" idx="12"/>
          </p:nvPr>
        </p:nvSpPr>
        <p:spPr>
          <a:xfrm>
            <a:off x="84138" y="6242050"/>
            <a:ext cx="587375" cy="488950"/>
          </a:xfrm>
        </p:spPr>
        <p:txBody>
          <a:bodyPr/>
          <a:lstStyle>
            <a:lvl1pPr>
              <a:defRPr/>
            </a:lvl1pPr>
          </a:lstStyle>
          <a:p>
            <a:fld id="{2EB7AF5C-6C9A-48E4-8013-0E2CE19BE46C}"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A942C0FC-FA50-4326-BD9A-69AEB59E7877}" type="slidenum">
              <a:rPr lang="tr-T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3F7232EE-81DD-49C5-AEAD-74104FAFAF62}" type="slidenum">
              <a:rPr lang="tr-T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966B2C39-08BE-4914-8430-E62BF569C5E0}" type="slidenum">
              <a:rPr lang="tr-T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tr-TR"/>
          </a:p>
        </p:txBody>
      </p:sp>
      <p:sp>
        <p:nvSpPr>
          <p:cNvPr id="8" name="7 Altbilgi Yer Tutucusu"/>
          <p:cNvSpPr>
            <a:spLocks noGrp="1"/>
          </p:cNvSpPr>
          <p:nvPr>
            <p:ph type="ftr" sz="quarter" idx="11"/>
          </p:nvPr>
        </p:nvSpPr>
        <p:spPr/>
        <p:txBody>
          <a:bodyPr/>
          <a:lstStyle>
            <a:lvl1pPr>
              <a:defRPr/>
            </a:lvl1pPr>
          </a:lstStyle>
          <a:p>
            <a:endParaRPr lang="tr-TR"/>
          </a:p>
        </p:txBody>
      </p:sp>
      <p:sp>
        <p:nvSpPr>
          <p:cNvPr id="9" name="8 Slayt Numarası Yer Tutucusu"/>
          <p:cNvSpPr>
            <a:spLocks noGrp="1"/>
          </p:cNvSpPr>
          <p:nvPr>
            <p:ph type="sldNum" sz="quarter" idx="12"/>
          </p:nvPr>
        </p:nvSpPr>
        <p:spPr/>
        <p:txBody>
          <a:bodyPr/>
          <a:lstStyle>
            <a:lvl1pPr>
              <a:defRPr/>
            </a:lvl1pPr>
          </a:lstStyle>
          <a:p>
            <a:fld id="{1F2A461D-A72C-44B5-8C84-1AB597ADD017}" type="slidenum">
              <a:rPr lang="tr-T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tr-TR"/>
          </a:p>
        </p:txBody>
      </p:sp>
      <p:sp>
        <p:nvSpPr>
          <p:cNvPr id="4" name="3 Altbilgi Yer Tutucusu"/>
          <p:cNvSpPr>
            <a:spLocks noGrp="1"/>
          </p:cNvSpPr>
          <p:nvPr>
            <p:ph type="ftr" sz="quarter" idx="11"/>
          </p:nvPr>
        </p:nvSpPr>
        <p:spPr/>
        <p:txBody>
          <a:bodyPr/>
          <a:lstStyle>
            <a:lvl1pPr>
              <a:defRPr/>
            </a:lvl1pPr>
          </a:lstStyle>
          <a:p>
            <a:endParaRPr lang="tr-TR"/>
          </a:p>
        </p:txBody>
      </p:sp>
      <p:sp>
        <p:nvSpPr>
          <p:cNvPr id="5" name="4 Slayt Numarası Yer Tutucusu"/>
          <p:cNvSpPr>
            <a:spLocks noGrp="1"/>
          </p:cNvSpPr>
          <p:nvPr>
            <p:ph type="sldNum" sz="quarter" idx="12"/>
          </p:nvPr>
        </p:nvSpPr>
        <p:spPr/>
        <p:txBody>
          <a:bodyPr/>
          <a:lstStyle>
            <a:lvl1pPr>
              <a:defRPr/>
            </a:lvl1pPr>
          </a:lstStyle>
          <a:p>
            <a:fld id="{B27F9D57-7FB6-4ADC-B7FA-EA24F729FFEB}" type="slidenum">
              <a:rPr lang="tr-T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tr-TR"/>
          </a:p>
        </p:txBody>
      </p:sp>
      <p:sp>
        <p:nvSpPr>
          <p:cNvPr id="3" name="2 Altbilgi Yer Tutucusu"/>
          <p:cNvSpPr>
            <a:spLocks noGrp="1"/>
          </p:cNvSpPr>
          <p:nvPr>
            <p:ph type="ftr" sz="quarter" idx="11"/>
          </p:nvPr>
        </p:nvSpPr>
        <p:spPr/>
        <p:txBody>
          <a:bodyPr/>
          <a:lstStyle>
            <a:lvl1pPr>
              <a:defRPr/>
            </a:lvl1pPr>
          </a:lstStyle>
          <a:p>
            <a:endParaRPr lang="tr-TR"/>
          </a:p>
        </p:txBody>
      </p:sp>
      <p:sp>
        <p:nvSpPr>
          <p:cNvPr id="4" name="3 Slayt Numarası Yer Tutucusu"/>
          <p:cNvSpPr>
            <a:spLocks noGrp="1"/>
          </p:cNvSpPr>
          <p:nvPr>
            <p:ph type="sldNum" sz="quarter" idx="12"/>
          </p:nvPr>
        </p:nvSpPr>
        <p:spPr/>
        <p:txBody>
          <a:bodyPr/>
          <a:lstStyle>
            <a:lvl1pPr>
              <a:defRPr/>
            </a:lvl1pPr>
          </a:lstStyle>
          <a:p>
            <a:fld id="{0CFEA415-8432-4CF8-8A0D-2DFB5319746C}" type="slidenum">
              <a:rPr lang="tr-T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5690CA8E-11AA-4B5E-93A1-FC1226FD777C}" type="slidenum">
              <a:rPr lang="tr-T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18159B69-4E9F-427E-B3FA-1F81E3DB1B7D}" type="slidenum">
              <a:rPr lang="tr-T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74082" name="Group 2"/>
          <p:cNvGrpSpPr>
            <a:grpSpLocks/>
          </p:cNvGrpSpPr>
          <p:nvPr/>
        </p:nvGrpSpPr>
        <p:grpSpPr bwMode="auto">
          <a:xfrm>
            <a:off x="0" y="0"/>
            <a:ext cx="7620000" cy="6858000"/>
            <a:chOff x="0" y="0"/>
            <a:chExt cx="4800" cy="4320"/>
          </a:xfrm>
        </p:grpSpPr>
        <p:grpSp>
          <p:nvGrpSpPr>
            <p:cNvPr id="174083" name="Group 3"/>
            <p:cNvGrpSpPr>
              <a:grpSpLocks/>
            </p:cNvGrpSpPr>
            <p:nvPr userDrawn="1"/>
          </p:nvGrpSpPr>
          <p:grpSpPr bwMode="auto">
            <a:xfrm>
              <a:off x="0" y="0"/>
              <a:ext cx="2016" cy="4320"/>
              <a:chOff x="0" y="0"/>
              <a:chExt cx="2016" cy="4320"/>
            </a:xfrm>
          </p:grpSpPr>
          <p:sp>
            <p:nvSpPr>
              <p:cNvPr id="174084"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endParaRPr lang="tr-TR"/>
              </a:p>
            </p:txBody>
          </p:sp>
          <p:sp>
            <p:nvSpPr>
              <p:cNvPr id="174085"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endParaRPr lang="tr-TR"/>
              </a:p>
            </p:txBody>
          </p:sp>
        </p:grpSp>
        <p:grpSp>
          <p:nvGrpSpPr>
            <p:cNvPr id="174086" name="Group 6"/>
            <p:cNvGrpSpPr>
              <a:grpSpLocks/>
            </p:cNvGrpSpPr>
            <p:nvPr/>
          </p:nvGrpSpPr>
          <p:grpSpPr bwMode="auto">
            <a:xfrm>
              <a:off x="144" y="1248"/>
              <a:ext cx="4656" cy="201"/>
              <a:chOff x="144" y="1248"/>
              <a:chExt cx="4656" cy="201"/>
            </a:xfrm>
          </p:grpSpPr>
          <p:sp>
            <p:nvSpPr>
              <p:cNvPr id="174087"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endParaRPr lang="tr-TR"/>
              </a:p>
            </p:txBody>
          </p:sp>
          <p:sp>
            <p:nvSpPr>
              <p:cNvPr id="174088"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endParaRPr lang="tr-TR"/>
              </a:p>
            </p:txBody>
          </p:sp>
        </p:grpSp>
      </p:grpSp>
      <p:sp>
        <p:nvSpPr>
          <p:cNvPr id="174089"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a:effectLst/>
        </p:spPr>
        <p:txBody>
          <a:bodyPr vert="horz" wrap="square" lIns="91440" tIns="45720" rIns="91440" bIns="45720" numCol="1" anchor="b" anchorCtr="0" compatLnSpc="1">
            <a:prstTxWarp prst="textNoShape">
              <a:avLst/>
            </a:prstTxWarp>
          </a:bodyPr>
          <a:lstStyle/>
          <a:p>
            <a:pPr lvl="0"/>
            <a:r>
              <a:rPr lang="tr-TR" smtClean="0"/>
              <a:t>Asıl başlık stili için tıklatın</a:t>
            </a:r>
          </a:p>
        </p:txBody>
      </p:sp>
      <p:sp>
        <p:nvSpPr>
          <p:cNvPr id="174090"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091"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endParaRPr lang="tr-TR"/>
          </a:p>
        </p:txBody>
      </p:sp>
      <p:sp>
        <p:nvSpPr>
          <p:cNvPr id="174092"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endParaRPr lang="tr-TR"/>
          </a:p>
        </p:txBody>
      </p:sp>
      <p:sp>
        <p:nvSpPr>
          <p:cNvPr id="174093"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fld id="{021A0808-E743-4123-BB40-F3B8AB925376}" type="slidenum">
              <a:rPr lang="tr-TR"/>
              <a:pPr/>
              <a:t>‹#›</a:t>
            </a:fld>
            <a:endParaRPr lang="tr-TR"/>
          </a:p>
        </p:txBody>
      </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Lst>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defRPr>
      </a:lvl2pPr>
      <a:lvl3pPr algn="l" rtl="0" fontAlgn="base">
        <a:lnSpc>
          <a:spcPct val="90000"/>
        </a:lnSpc>
        <a:spcBef>
          <a:spcPct val="0"/>
        </a:spcBef>
        <a:spcAft>
          <a:spcPct val="0"/>
        </a:spcAft>
        <a:defRPr sz="3600" b="1">
          <a:solidFill>
            <a:schemeClr val="tx2"/>
          </a:solidFill>
          <a:latin typeface="Arial" charset="0"/>
        </a:defRPr>
      </a:lvl3pPr>
      <a:lvl4pPr algn="l" rtl="0" fontAlgn="base">
        <a:lnSpc>
          <a:spcPct val="90000"/>
        </a:lnSpc>
        <a:spcBef>
          <a:spcPct val="0"/>
        </a:spcBef>
        <a:spcAft>
          <a:spcPct val="0"/>
        </a:spcAft>
        <a:defRPr sz="3600" b="1">
          <a:solidFill>
            <a:schemeClr val="tx2"/>
          </a:solidFill>
          <a:latin typeface="Arial" charset="0"/>
        </a:defRPr>
      </a:lvl4pPr>
      <a:lvl5pPr algn="l" rtl="0" fontAlgn="base">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ctrTitle"/>
          </p:nvPr>
        </p:nvSpPr>
        <p:spPr>
          <a:xfrm flipH="1" flipV="1">
            <a:off x="609600" y="914400"/>
            <a:ext cx="76200" cy="76200"/>
          </a:xfrm>
        </p:spPr>
        <p:txBody>
          <a:bodyPr/>
          <a:lstStyle/>
          <a:p>
            <a:pPr algn="ctr"/>
            <a:endParaRPr lang="tr-TR" sz="3200">
              <a:solidFill>
                <a:srgbClr val="FF0000"/>
              </a:solidFill>
            </a:endParaRPr>
          </a:p>
        </p:txBody>
      </p:sp>
      <p:sp>
        <p:nvSpPr>
          <p:cNvPr id="4099" name="Rectangle 3"/>
          <p:cNvSpPr>
            <a:spLocks noGrp="1" noChangeArrowheads="1"/>
          </p:cNvSpPr>
          <p:nvPr>
            <p:ph type="subTitle" idx="1"/>
          </p:nvPr>
        </p:nvSpPr>
        <p:spPr>
          <a:xfrm flipH="1" flipV="1">
            <a:off x="4267200" y="4876800"/>
            <a:ext cx="152400" cy="152400"/>
          </a:xfrm>
        </p:spPr>
        <p:txBody>
          <a:bodyPr/>
          <a:lstStyle/>
          <a:p>
            <a:pPr>
              <a:lnSpc>
                <a:spcPct val="80000"/>
              </a:lnSpc>
            </a:pPr>
            <a:endParaRPr lang="tr-TR" sz="900" b="1">
              <a:solidFill>
                <a:srgbClr val="000000"/>
              </a:solidFill>
            </a:endParaRPr>
          </a:p>
        </p:txBody>
      </p:sp>
      <p:pic>
        <p:nvPicPr>
          <p:cNvPr id="4102" name="Picture 6"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4119" name="WordArt 23"/>
          <p:cNvSpPr>
            <a:spLocks noChangeArrowheads="1" noChangeShapeType="1" noTextEdit="1"/>
          </p:cNvSpPr>
          <p:nvPr/>
        </p:nvSpPr>
        <p:spPr bwMode="auto">
          <a:xfrm>
            <a:off x="5105400" y="3733800"/>
            <a:ext cx="3143250" cy="609600"/>
          </a:xfrm>
          <a:prstGeom prst="rect">
            <a:avLst/>
          </a:prstGeom>
        </p:spPr>
        <p:txBody>
          <a:bodyPr wrap="none" fromWordArt="1">
            <a:prstTxWarp prst="textPlain">
              <a:avLst>
                <a:gd name="adj" fmla="val 50000"/>
              </a:avLst>
            </a:prstTxWarp>
          </a:bodyPr>
          <a:lstStyle/>
          <a:p>
            <a:pPr algn="ctr"/>
            <a:r>
              <a:rPr lang="tr-TR" sz="3600" kern="10">
                <a:ln w="19050">
                  <a:solidFill>
                    <a:srgbClr val="99CCFF"/>
                  </a:solidFill>
                  <a:round/>
                  <a:headEnd/>
                  <a:tailEnd/>
                </a:ln>
                <a:solidFill>
                  <a:srgbClr val="0066CC"/>
                </a:solidFill>
                <a:effectLst>
                  <a:outerShdw dist="35921" dir="2700000" algn="ctr" rotWithShape="0">
                    <a:srgbClr val="990000"/>
                  </a:outerShdw>
                </a:effectLst>
                <a:latin typeface="Impact"/>
              </a:rPr>
              <a:t>SORUNLAR VE </a:t>
            </a:r>
          </a:p>
          <a:p>
            <a:pPr algn="ctr"/>
            <a:r>
              <a:rPr lang="tr-TR" sz="3600" kern="10">
                <a:ln w="19050">
                  <a:solidFill>
                    <a:srgbClr val="99CCFF"/>
                  </a:solidFill>
                  <a:round/>
                  <a:headEnd/>
                  <a:tailEnd/>
                </a:ln>
                <a:solidFill>
                  <a:srgbClr val="0066CC"/>
                </a:solidFill>
                <a:effectLst>
                  <a:outerShdw dist="35921" dir="2700000" algn="ctr" rotWithShape="0">
                    <a:srgbClr val="990000"/>
                  </a:outerShdw>
                </a:effectLst>
                <a:latin typeface="Impact"/>
              </a:rPr>
              <a:t>ÇÖZÜM ÖNERİLERİ</a:t>
            </a:r>
          </a:p>
        </p:txBody>
      </p:sp>
      <p:sp>
        <p:nvSpPr>
          <p:cNvPr id="4120" name="Rectangle 24"/>
          <p:cNvSpPr>
            <a:spLocks noChangeArrowheads="1"/>
          </p:cNvSpPr>
          <p:nvPr/>
        </p:nvSpPr>
        <p:spPr bwMode="auto">
          <a:xfrm flipH="1" flipV="1">
            <a:off x="4495800" y="6324600"/>
            <a:ext cx="76200" cy="76200"/>
          </a:xfrm>
          <a:prstGeom prst="rect">
            <a:avLst/>
          </a:prstGeom>
          <a:solidFill>
            <a:schemeClr val="bg1"/>
          </a:solidFill>
          <a:ln w="9525">
            <a:solidFill>
              <a:schemeClr val="tx1"/>
            </a:solidFill>
            <a:miter lim="800000"/>
            <a:headEnd/>
            <a:tailEnd/>
          </a:ln>
          <a:effectLst/>
        </p:spPr>
        <p:txBody>
          <a:bodyPr wrap="none" anchor="ctr"/>
          <a:lstStyle/>
          <a:p>
            <a:pPr algn="ctr"/>
            <a:endParaRPr lang="tr-TR" sz="2000" b="1"/>
          </a:p>
        </p:txBody>
      </p:sp>
      <p:sp>
        <p:nvSpPr>
          <p:cNvPr id="4122" name="Rectangle 26"/>
          <p:cNvSpPr>
            <a:spLocks noChangeArrowheads="1"/>
          </p:cNvSpPr>
          <p:nvPr/>
        </p:nvSpPr>
        <p:spPr bwMode="auto">
          <a:xfrm>
            <a:off x="5638800" y="5562600"/>
            <a:ext cx="2590800" cy="641350"/>
          </a:xfrm>
          <a:prstGeom prst="rect">
            <a:avLst/>
          </a:prstGeom>
          <a:noFill/>
          <a:ln w="9525">
            <a:noFill/>
            <a:miter lim="800000"/>
            <a:headEnd/>
            <a:tailEnd/>
          </a:ln>
          <a:effectLst/>
        </p:spPr>
        <p:txBody>
          <a:bodyPr>
            <a:spAutoFit/>
          </a:bodyPr>
          <a:lstStyle/>
          <a:p>
            <a:r>
              <a:rPr lang="tr-TR" b="1"/>
              <a:t>Dr. Kasım TURGUT</a:t>
            </a:r>
          </a:p>
          <a:p>
            <a:r>
              <a:rPr lang="tr-TR" b="1"/>
              <a:t>Mülkiye Başmüfettişi</a:t>
            </a:r>
          </a:p>
        </p:txBody>
      </p:sp>
      <p:sp>
        <p:nvSpPr>
          <p:cNvPr id="4124" name="WordArt 28"/>
          <p:cNvSpPr>
            <a:spLocks noChangeArrowheads="1" noChangeShapeType="1" noTextEdit="1"/>
          </p:cNvSpPr>
          <p:nvPr/>
        </p:nvSpPr>
        <p:spPr bwMode="auto">
          <a:xfrm>
            <a:off x="1066800" y="1219200"/>
            <a:ext cx="7467600" cy="16002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KÖYLERDE İMAR VE</a:t>
            </a:r>
          </a:p>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 YERLEŞİM PLANI UYGULAMALARI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a:xfrm flipH="1" flipV="1">
            <a:off x="685800" y="533400"/>
            <a:ext cx="76200" cy="228600"/>
          </a:xfrm>
        </p:spPr>
        <p:txBody>
          <a:bodyPr/>
          <a:lstStyle/>
          <a:p>
            <a:pPr algn="ctr"/>
            <a:endParaRPr lang="tr-TR" sz="3200">
              <a:solidFill>
                <a:srgbClr val="FF0000"/>
              </a:solidFill>
            </a:endParaRPr>
          </a:p>
        </p:txBody>
      </p:sp>
      <p:sp>
        <p:nvSpPr>
          <p:cNvPr id="217091" name="Rectangle 3"/>
          <p:cNvSpPr>
            <a:spLocks noGrp="1" noChangeArrowheads="1"/>
          </p:cNvSpPr>
          <p:nvPr>
            <p:ph type="body" idx="1"/>
          </p:nvPr>
        </p:nvSpPr>
        <p:spPr>
          <a:xfrm>
            <a:off x="685800" y="2362200"/>
            <a:ext cx="8153400" cy="4267200"/>
          </a:xfrm>
          <a:solidFill>
            <a:schemeClr val="bg1"/>
          </a:solidFill>
        </p:spPr>
        <p:txBody>
          <a:bodyPr/>
          <a:lstStyle/>
          <a:p>
            <a:pPr algn="just">
              <a:buFont typeface="Wingdings" pitchFamily="2" charset="2"/>
              <a:buNone/>
            </a:pPr>
            <a:r>
              <a:rPr lang="tr-TR" sz="2400" b="1"/>
              <a:t>    İmar Mevzuatına Aykırı Yapı: </a:t>
            </a:r>
            <a:r>
              <a:rPr lang="tr-TR" sz="2400"/>
              <a:t>Muhtarlıktan izin alınmadan yapılan yapılar, ruhsatsız yapılar, ruhsat ve eklerine, fen ve sağlık kurallarına, kat nizamına, taban alanına, komşu mesafelerine, imar yoluna, ön cephe hattına, bina derinliğine, imar planı bölgeleme esaslarına aykırı olan komşu parsele veya imar planlarında yol, yeşil alan, otopark gibi kamu ve hizmet tesisleri için ayrılmış alanlara tecavüz eden, başkasının mülküne veya kesin inşaat yasağı olan yerlere inşa edilen yapılardır. </a:t>
            </a:r>
            <a:endParaRPr lang="tr-TR">
              <a:solidFill>
                <a:srgbClr val="000099"/>
              </a:solidFill>
            </a:endParaRPr>
          </a:p>
          <a:p>
            <a:pPr algn="ctr">
              <a:buFont typeface="Wingdings" pitchFamily="2" charset="2"/>
              <a:buNone/>
            </a:pPr>
            <a:r>
              <a:rPr lang="tr-TR" b="1">
                <a:solidFill>
                  <a:srgbClr val="000099"/>
                </a:solidFill>
              </a:rPr>
              <a:t>   </a:t>
            </a:r>
          </a:p>
        </p:txBody>
      </p:sp>
      <p:pic>
        <p:nvPicPr>
          <p:cNvPr id="217101" name="Picture 13"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17102" name="WordArt 14"/>
          <p:cNvSpPr>
            <a:spLocks noChangeArrowheads="1" noChangeShapeType="1" noTextEdit="1"/>
          </p:cNvSpPr>
          <p:nvPr/>
        </p:nvSpPr>
        <p:spPr bwMode="auto">
          <a:xfrm>
            <a:off x="1600200" y="1295400"/>
            <a:ext cx="5019675" cy="4572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Kavram ve Tanımlar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AutoShape 2"/>
          <p:cNvSpPr>
            <a:spLocks noGrp="1" noChangeArrowheads="1"/>
          </p:cNvSpPr>
          <p:nvPr>
            <p:ph type="title"/>
          </p:nvPr>
        </p:nvSpPr>
        <p:spPr>
          <a:xfrm flipH="1" flipV="1">
            <a:off x="685800" y="609600"/>
            <a:ext cx="76200" cy="152400"/>
          </a:xfrm>
        </p:spPr>
        <p:txBody>
          <a:bodyPr/>
          <a:lstStyle/>
          <a:p>
            <a:r>
              <a:rPr lang="tr-TR" sz="3200"/>
              <a:t>			</a:t>
            </a:r>
            <a:endParaRPr lang="tr-TR" sz="3200">
              <a:solidFill>
                <a:srgbClr val="FF0000"/>
              </a:solidFill>
            </a:endParaRPr>
          </a:p>
        </p:txBody>
      </p:sp>
      <p:sp>
        <p:nvSpPr>
          <p:cNvPr id="218115" name="Rectangle 3"/>
          <p:cNvSpPr>
            <a:spLocks noGrp="1" noChangeArrowheads="1"/>
          </p:cNvSpPr>
          <p:nvPr>
            <p:ph type="body" idx="1"/>
          </p:nvPr>
        </p:nvSpPr>
        <p:spPr>
          <a:xfrm>
            <a:off x="838200" y="2362200"/>
            <a:ext cx="8077200" cy="4038600"/>
          </a:xfrm>
        </p:spPr>
        <p:txBody>
          <a:bodyPr/>
          <a:lstStyle/>
          <a:p>
            <a:pPr algn="just"/>
            <a:r>
              <a:rPr lang="tr-TR"/>
              <a:t>Belediye sınırları dışındaki alanlarda köylerde imar uygulamaları konusunda Köy Kanunu’nda herhangi bir düzenleme yer almamıştır. </a:t>
            </a:r>
          </a:p>
          <a:p>
            <a:pPr algn="just"/>
            <a:endParaRPr lang="tr-TR"/>
          </a:p>
          <a:p>
            <a:pPr algn="just"/>
            <a:r>
              <a:rPr lang="tr-TR"/>
              <a:t>İmar kanunu ve yönetmeliklerinde belediye sınırları dışındaki alanlarda imar uygulamaları konusunda valilikler ve İl idare kurulları yetkili ve görevli kılınmıştır.  </a:t>
            </a:r>
          </a:p>
        </p:txBody>
      </p:sp>
      <p:pic>
        <p:nvPicPr>
          <p:cNvPr id="218124" name="Picture 12"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18126" name="WordArt 14"/>
          <p:cNvSpPr>
            <a:spLocks noChangeArrowheads="1" noChangeShapeType="1" noTextEdit="1"/>
          </p:cNvSpPr>
          <p:nvPr/>
        </p:nvSpPr>
        <p:spPr bwMode="auto">
          <a:xfrm>
            <a:off x="1295400" y="1143000"/>
            <a:ext cx="6705600" cy="4953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Köylerde imar Uygulamalarında Yetki</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AutoShape 2"/>
          <p:cNvSpPr>
            <a:spLocks noGrp="1" noChangeArrowheads="1"/>
          </p:cNvSpPr>
          <p:nvPr>
            <p:ph type="title"/>
          </p:nvPr>
        </p:nvSpPr>
        <p:spPr>
          <a:xfrm flipH="1" flipV="1">
            <a:off x="609600" y="685800"/>
            <a:ext cx="152400" cy="76200"/>
          </a:xfrm>
        </p:spPr>
        <p:txBody>
          <a:bodyPr/>
          <a:lstStyle/>
          <a:p>
            <a:r>
              <a:rPr lang="tr-TR" sz="3200">
                <a:solidFill>
                  <a:srgbClr val="FF0000"/>
                </a:solidFill>
              </a:rPr>
              <a:t>                   </a:t>
            </a:r>
          </a:p>
        </p:txBody>
      </p:sp>
      <p:sp>
        <p:nvSpPr>
          <p:cNvPr id="219139" name="Rectangle 3"/>
          <p:cNvSpPr>
            <a:spLocks noGrp="1" noChangeArrowheads="1"/>
          </p:cNvSpPr>
          <p:nvPr>
            <p:ph type="body" idx="1"/>
          </p:nvPr>
        </p:nvSpPr>
        <p:spPr>
          <a:xfrm>
            <a:off x="838200" y="2362200"/>
            <a:ext cx="8001000" cy="4343400"/>
          </a:xfrm>
        </p:spPr>
        <p:txBody>
          <a:bodyPr/>
          <a:lstStyle/>
          <a:p>
            <a:pPr algn="just">
              <a:lnSpc>
                <a:spcPct val="90000"/>
              </a:lnSpc>
            </a:pPr>
            <a:r>
              <a:rPr lang="tr-TR" sz="2400"/>
              <a:t>5302 sayılı İl Özel İdaresi Kanunu’nda; mahalli müşterek nitelikte olması şartıyla belediye sınırları dışında imara ilişkin hizmetleri yürütmekle il özel idarelerinin </a:t>
            </a:r>
            <a:r>
              <a:rPr lang="tr-TR" sz="2400" b="1"/>
              <a:t>görevli ve yetkili</a:t>
            </a:r>
            <a:r>
              <a:rPr lang="tr-TR" sz="2400"/>
              <a:t> olduğu hüküm altına alınmıştır.</a:t>
            </a:r>
            <a:r>
              <a:rPr lang="tr-TR" sz="2400">
                <a:hlinkClick r:id="" action="ppaction://noaction"/>
              </a:rPr>
              <a:t>[1]</a:t>
            </a:r>
            <a:r>
              <a:rPr lang="tr-TR" sz="2400"/>
              <a:t> </a:t>
            </a:r>
          </a:p>
          <a:p>
            <a:pPr algn="just">
              <a:lnSpc>
                <a:spcPct val="90000"/>
              </a:lnSpc>
            </a:pPr>
            <a:r>
              <a:rPr lang="tr-TR" sz="2400"/>
              <a:t>Belediye sınırları il sınırı olan Büyükşehir belediyeleri hariç il çevre düzeni planı ile belediye sınırları dışındaki alanların imar planlarını görüşmek ve karara bağlamak “il genel meclislerinin” görev ve yetkileri arasında düzenlenmiştir.</a:t>
            </a:r>
            <a:r>
              <a:rPr lang="tr-TR" sz="2400">
                <a:hlinkClick r:id="" action="ppaction://noaction"/>
              </a:rPr>
              <a:t>[2]</a:t>
            </a:r>
            <a:r>
              <a:rPr lang="tr-TR" sz="2400"/>
              <a:t> </a:t>
            </a:r>
          </a:p>
          <a:p>
            <a:pPr>
              <a:lnSpc>
                <a:spcPct val="90000"/>
              </a:lnSpc>
              <a:buFont typeface="Wingdings" pitchFamily="2" charset="2"/>
              <a:buNone/>
            </a:pPr>
            <a:endParaRPr lang="tr-TR" sz="1600"/>
          </a:p>
          <a:p>
            <a:pPr>
              <a:lnSpc>
                <a:spcPct val="90000"/>
              </a:lnSpc>
              <a:buFont typeface="Wingdings" pitchFamily="2" charset="2"/>
              <a:buNone/>
            </a:pPr>
            <a:r>
              <a:rPr lang="tr-TR" sz="1600"/>
              <a:t>	</a:t>
            </a:r>
            <a:r>
              <a:rPr lang="tr-TR" sz="1600">
                <a:hlinkClick r:id="" action="ppaction://noaction"/>
              </a:rPr>
              <a:t>[1]</a:t>
            </a:r>
            <a:r>
              <a:rPr lang="tr-TR" sz="1600"/>
              <a:t> 5302 sayılı il Özel İdaresi Kanunun 6. maddesi</a:t>
            </a:r>
            <a:endParaRPr lang="tr-TR" sz="1600">
              <a:hlinkClick r:id="" action="ppaction://noaction"/>
            </a:endParaRPr>
          </a:p>
          <a:p>
            <a:pPr>
              <a:lnSpc>
                <a:spcPct val="90000"/>
              </a:lnSpc>
              <a:buFont typeface="Wingdings" pitchFamily="2" charset="2"/>
              <a:buNone/>
            </a:pPr>
            <a:r>
              <a:rPr lang="tr-TR" sz="1600" u="sng">
                <a:hlinkClick r:id="" action="ppaction://noaction"/>
              </a:rPr>
              <a:t>      [2]</a:t>
            </a:r>
            <a:r>
              <a:rPr lang="tr-TR" sz="1600"/>
              <a:t> 5302 sayılı il Özel İdaresi Kanunun 10. maddesi </a:t>
            </a:r>
          </a:p>
        </p:txBody>
      </p:sp>
      <p:pic>
        <p:nvPicPr>
          <p:cNvPr id="219148" name="Picture 12"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19150" name="WordArt 14"/>
          <p:cNvSpPr>
            <a:spLocks noChangeArrowheads="1" noChangeShapeType="1" noTextEdit="1"/>
          </p:cNvSpPr>
          <p:nvPr/>
        </p:nvSpPr>
        <p:spPr bwMode="auto">
          <a:xfrm>
            <a:off x="1295400" y="1143000"/>
            <a:ext cx="6705600" cy="4953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Köylerde imar Uygulamalarında Yetki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AutoShape 2"/>
          <p:cNvSpPr>
            <a:spLocks noGrp="1" noChangeArrowheads="1"/>
          </p:cNvSpPr>
          <p:nvPr>
            <p:ph type="title"/>
          </p:nvPr>
        </p:nvSpPr>
        <p:spPr>
          <a:xfrm flipH="1" flipV="1">
            <a:off x="609600" y="685800"/>
            <a:ext cx="152400" cy="76200"/>
          </a:xfrm>
        </p:spPr>
        <p:txBody>
          <a:bodyPr/>
          <a:lstStyle/>
          <a:p>
            <a:r>
              <a:rPr lang="tr-TR" sz="3200">
                <a:solidFill>
                  <a:srgbClr val="FF0000"/>
                </a:solidFill>
              </a:rPr>
              <a:t>                      </a:t>
            </a:r>
          </a:p>
        </p:txBody>
      </p:sp>
      <p:sp>
        <p:nvSpPr>
          <p:cNvPr id="220163" name="Rectangle 3"/>
          <p:cNvSpPr>
            <a:spLocks noGrp="1" noChangeArrowheads="1"/>
          </p:cNvSpPr>
          <p:nvPr>
            <p:ph type="body" idx="1"/>
          </p:nvPr>
        </p:nvSpPr>
        <p:spPr/>
        <p:txBody>
          <a:bodyPr/>
          <a:lstStyle/>
          <a:p>
            <a:pPr algn="just"/>
            <a:r>
              <a:rPr lang="tr-TR"/>
              <a:t>3202 Sayılı Köye Yönelik Hizmetler Kanununun 2. maddesinde köye yönelik hizmetler arasında; </a:t>
            </a:r>
            <a:r>
              <a:rPr lang="tr-TR" b="1"/>
              <a:t>“köylerin imar planları programları ve projelerini hazırlamak”</a:t>
            </a:r>
            <a:r>
              <a:rPr lang="tr-TR"/>
              <a:t> hizmetleri sayılmıştır.  </a:t>
            </a:r>
          </a:p>
        </p:txBody>
      </p:sp>
      <p:pic>
        <p:nvPicPr>
          <p:cNvPr id="220172" name="Picture 12"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20174" name="WordArt 14"/>
          <p:cNvSpPr>
            <a:spLocks noChangeArrowheads="1" noChangeShapeType="1" noTextEdit="1"/>
          </p:cNvSpPr>
          <p:nvPr/>
        </p:nvSpPr>
        <p:spPr bwMode="auto">
          <a:xfrm>
            <a:off x="1295400" y="1143000"/>
            <a:ext cx="6705600" cy="4953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Köylerde imar Uygulamalarında Yetki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a:xfrm flipH="1" flipV="1">
            <a:off x="685800" y="533400"/>
            <a:ext cx="76200" cy="228600"/>
          </a:xfrm>
        </p:spPr>
        <p:txBody>
          <a:bodyPr/>
          <a:lstStyle/>
          <a:p>
            <a:pPr algn="ctr"/>
            <a:endParaRPr lang="tr-TR" sz="3200">
              <a:solidFill>
                <a:srgbClr val="FF0000"/>
              </a:solidFill>
            </a:endParaRPr>
          </a:p>
        </p:txBody>
      </p:sp>
      <p:sp>
        <p:nvSpPr>
          <p:cNvPr id="229379" name="Rectangle 3"/>
          <p:cNvSpPr>
            <a:spLocks noGrp="1" noChangeArrowheads="1"/>
          </p:cNvSpPr>
          <p:nvPr>
            <p:ph type="body" idx="1"/>
          </p:nvPr>
        </p:nvSpPr>
        <p:spPr>
          <a:xfrm>
            <a:off x="762000" y="2286000"/>
            <a:ext cx="7924800" cy="4267200"/>
          </a:xfrm>
          <a:solidFill>
            <a:schemeClr val="bg1"/>
          </a:solidFill>
        </p:spPr>
        <p:txBody>
          <a:bodyPr/>
          <a:lstStyle/>
          <a:p>
            <a:pPr algn="just">
              <a:buFont typeface="Wingdings" pitchFamily="2" charset="2"/>
              <a:buNone/>
            </a:pPr>
            <a:r>
              <a:rPr lang="tr-TR" b="1"/>
              <a:t>    </a:t>
            </a:r>
            <a:r>
              <a:rPr lang="tr-TR"/>
              <a:t>5302 sayılı Kanunda parselasyon planlarının hazırlanması ifraz ve tevhit, köy yerleşik alan sınırlarının belirlenmesi konusunda herhangi bir düzenleme yer almamıştır.</a:t>
            </a:r>
            <a:r>
              <a:rPr lang="tr-TR" b="1"/>
              <a:t> </a:t>
            </a:r>
          </a:p>
          <a:p>
            <a:pPr algn="just">
              <a:buFont typeface="Wingdings" pitchFamily="2" charset="2"/>
              <a:buNone/>
            </a:pPr>
            <a:endParaRPr lang="tr-TR">
              <a:solidFill>
                <a:srgbClr val="000099"/>
              </a:solidFill>
            </a:endParaRPr>
          </a:p>
        </p:txBody>
      </p:sp>
      <p:pic>
        <p:nvPicPr>
          <p:cNvPr id="229380" name="Picture 4"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29389" name="WordArt 13"/>
          <p:cNvSpPr>
            <a:spLocks noChangeArrowheads="1" noChangeShapeType="1" noTextEdit="1"/>
          </p:cNvSpPr>
          <p:nvPr/>
        </p:nvSpPr>
        <p:spPr bwMode="auto">
          <a:xfrm>
            <a:off x="1295400" y="1143000"/>
            <a:ext cx="6705600" cy="4953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Köylerde imar Uygulamalarında Yetki</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flipV="1">
            <a:off x="762000" y="685800"/>
            <a:ext cx="76200" cy="76200"/>
          </a:xfrm>
        </p:spPr>
        <p:txBody>
          <a:bodyPr/>
          <a:lstStyle/>
          <a:p>
            <a:endParaRPr lang="tr-TR" sz="3200"/>
          </a:p>
        </p:txBody>
      </p:sp>
      <p:sp>
        <p:nvSpPr>
          <p:cNvPr id="251907" name="Rectangle 3"/>
          <p:cNvSpPr>
            <a:spLocks noGrp="1" noChangeArrowheads="1"/>
          </p:cNvSpPr>
          <p:nvPr>
            <p:ph type="body" idx="1"/>
          </p:nvPr>
        </p:nvSpPr>
        <p:spPr>
          <a:xfrm>
            <a:off x="838200" y="2362200"/>
            <a:ext cx="8077200" cy="4191000"/>
          </a:xfrm>
        </p:spPr>
        <p:txBody>
          <a:bodyPr/>
          <a:lstStyle/>
          <a:p>
            <a:pPr algn="just">
              <a:buFont typeface="Wingdings" pitchFamily="2" charset="2"/>
              <a:buNone/>
            </a:pPr>
            <a:r>
              <a:rPr lang="tr-TR" b="1"/>
              <a:t>	Danıştay’ın E: 2006/1186, K: 2006/1228 Sayılı Kararında: </a:t>
            </a:r>
            <a:r>
              <a:rPr lang="tr-TR"/>
              <a:t>“Belediye ve mücavir alan sınırları dışında kalan yerlerde imar planları yapma konusunun il genel meclislerinin görev ve yetkisinde olduğu, bu planlara uygun olarak parselasyon resen veya müracaat üzerine tevhid ifraz ve köy yerleşik alanına ilişkin işlemlerde il encümeninin yetkili olduğu</a:t>
            </a:r>
            <a:r>
              <a:rPr lang="tr-TR" b="1"/>
              <a:t>” </a:t>
            </a:r>
            <a:r>
              <a:rPr lang="tr-TR"/>
              <a:t>yönünde karar verilmiştir.  </a:t>
            </a:r>
            <a:endParaRPr lang="tr-TR" b="1"/>
          </a:p>
          <a:p>
            <a:endParaRPr lang="tr-TR"/>
          </a:p>
        </p:txBody>
      </p:sp>
      <p:sp>
        <p:nvSpPr>
          <p:cNvPr id="251908" name="WordArt 4"/>
          <p:cNvSpPr>
            <a:spLocks noChangeArrowheads="1" noChangeShapeType="1" noTextEdit="1"/>
          </p:cNvSpPr>
          <p:nvPr/>
        </p:nvSpPr>
        <p:spPr bwMode="auto">
          <a:xfrm>
            <a:off x="1295400" y="1143000"/>
            <a:ext cx="6705600" cy="4953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Köylerde imar Uygulamalarında Yetki</a:t>
            </a:r>
          </a:p>
        </p:txBody>
      </p:sp>
      <p:pic>
        <p:nvPicPr>
          <p:cNvPr id="251909"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a:xfrm flipH="1" flipV="1">
            <a:off x="685800" y="685800"/>
            <a:ext cx="76200" cy="76200"/>
          </a:xfrm>
        </p:spPr>
        <p:txBody>
          <a:bodyPr/>
          <a:lstStyle/>
          <a:p>
            <a:endParaRPr lang="tr-TR" sz="3200"/>
          </a:p>
        </p:txBody>
      </p:sp>
      <p:sp>
        <p:nvSpPr>
          <p:cNvPr id="240643" name="Rectangle 3"/>
          <p:cNvSpPr>
            <a:spLocks noGrp="1" noChangeArrowheads="1"/>
          </p:cNvSpPr>
          <p:nvPr>
            <p:ph type="body" idx="1"/>
          </p:nvPr>
        </p:nvSpPr>
        <p:spPr>
          <a:xfrm>
            <a:off x="838200" y="2362200"/>
            <a:ext cx="8077200" cy="4267200"/>
          </a:xfrm>
        </p:spPr>
        <p:txBody>
          <a:bodyPr/>
          <a:lstStyle/>
          <a:p>
            <a:pPr>
              <a:buFont typeface="Wingdings" pitchFamily="2" charset="2"/>
              <a:buNone/>
            </a:pPr>
            <a:r>
              <a:rPr lang="tr-TR"/>
              <a:t>	</a:t>
            </a:r>
          </a:p>
          <a:p>
            <a:pPr>
              <a:buFont typeface="Wingdings" pitchFamily="2" charset="2"/>
              <a:buNone/>
            </a:pPr>
            <a:r>
              <a:rPr lang="tr-TR"/>
              <a:t>1- Köy Yerleşik Alanı Tespiti Yapılmış Köy ve Mezralar.</a:t>
            </a:r>
          </a:p>
          <a:p>
            <a:pPr>
              <a:buFont typeface="Wingdings" pitchFamily="2" charset="2"/>
              <a:buNone/>
            </a:pPr>
            <a:r>
              <a:rPr lang="tr-TR"/>
              <a:t> </a:t>
            </a:r>
          </a:p>
          <a:p>
            <a:pPr>
              <a:buFont typeface="Wingdings" pitchFamily="2" charset="2"/>
              <a:buNone/>
            </a:pPr>
            <a:r>
              <a:rPr lang="tr-TR"/>
              <a:t>2- Köy Yerleşik Alan Tespiti Yapılmamış Köy Ve Mezralar </a:t>
            </a:r>
          </a:p>
          <a:p>
            <a:pPr>
              <a:buFont typeface="Wingdings" pitchFamily="2" charset="2"/>
              <a:buNone/>
            </a:pPr>
            <a:endParaRPr lang="tr-TR"/>
          </a:p>
          <a:p>
            <a:pPr>
              <a:buFont typeface="Wingdings" pitchFamily="2" charset="2"/>
              <a:buNone/>
            </a:pPr>
            <a:r>
              <a:rPr lang="tr-TR"/>
              <a:t> </a:t>
            </a:r>
          </a:p>
        </p:txBody>
      </p:sp>
      <p:pic>
        <p:nvPicPr>
          <p:cNvPr id="240645"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40646" name="WordArt 6"/>
          <p:cNvSpPr>
            <a:spLocks noChangeArrowheads="1" noChangeShapeType="1" noTextEdit="1"/>
          </p:cNvSpPr>
          <p:nvPr/>
        </p:nvSpPr>
        <p:spPr bwMode="auto">
          <a:xfrm>
            <a:off x="914400" y="1219200"/>
            <a:ext cx="7696200" cy="495300"/>
          </a:xfrm>
          <a:prstGeom prst="rect">
            <a:avLst/>
          </a:prstGeom>
        </p:spPr>
        <p:txBody>
          <a:bodyPr wrap="none" fromWordArt="1">
            <a:prstTxWarp prst="textPlain">
              <a:avLst>
                <a:gd name="adj" fmla="val 50000"/>
              </a:avLst>
            </a:prstTxWarp>
          </a:bodyPr>
          <a:lstStyle/>
          <a:p>
            <a:pPr algn="ctr"/>
            <a:r>
              <a:rPr lang="es-ES"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 ve Mezralarda Yapı Ruhsatı</a:t>
            </a:r>
            <a:endPar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a:xfrm flipH="1" flipV="1">
            <a:off x="685800" y="685800"/>
            <a:ext cx="76200" cy="76200"/>
          </a:xfrm>
        </p:spPr>
        <p:txBody>
          <a:bodyPr/>
          <a:lstStyle/>
          <a:p>
            <a:endParaRPr lang="tr-TR" sz="3200"/>
          </a:p>
        </p:txBody>
      </p:sp>
      <p:sp>
        <p:nvSpPr>
          <p:cNvPr id="252931" name="Rectangle 3"/>
          <p:cNvSpPr>
            <a:spLocks noGrp="1" noChangeArrowheads="1"/>
          </p:cNvSpPr>
          <p:nvPr>
            <p:ph type="body" idx="1"/>
          </p:nvPr>
        </p:nvSpPr>
        <p:spPr>
          <a:xfrm>
            <a:off x="838200" y="2362200"/>
            <a:ext cx="8077200" cy="4191000"/>
          </a:xfrm>
        </p:spPr>
        <p:txBody>
          <a:bodyPr/>
          <a:lstStyle/>
          <a:p>
            <a:pPr>
              <a:lnSpc>
                <a:spcPct val="80000"/>
              </a:lnSpc>
              <a:buFont typeface="Wingdings" pitchFamily="2" charset="2"/>
              <a:buNone/>
            </a:pPr>
            <a:endParaRPr lang="tr-TR" sz="1800"/>
          </a:p>
          <a:p>
            <a:pPr algn="just">
              <a:lnSpc>
                <a:spcPct val="80000"/>
              </a:lnSpc>
              <a:buFont typeface="Wingdings" pitchFamily="2" charset="2"/>
              <a:buNone/>
            </a:pPr>
            <a:r>
              <a:rPr lang="tr-TR" sz="1800"/>
              <a:t>      </a:t>
            </a:r>
            <a:r>
              <a:rPr lang="tr-TR"/>
              <a:t>Köy yerleşik alan sınırları içerisinde köy nüfusuna kayıtlı olup köyde sürekli oturanların yapacağı yapılar ruhsata tabi değildir.  Ancak;</a:t>
            </a:r>
          </a:p>
          <a:p>
            <a:pPr algn="just">
              <a:lnSpc>
                <a:spcPct val="80000"/>
              </a:lnSpc>
            </a:pPr>
            <a:r>
              <a:rPr lang="tr-TR"/>
              <a:t>Yapı projelerinin fen ve sağlık kurallarına uygun olduğuna dair valilik görüşü alınması,</a:t>
            </a:r>
          </a:p>
          <a:p>
            <a:pPr algn="just">
              <a:lnSpc>
                <a:spcPct val="80000"/>
              </a:lnSpc>
            </a:pPr>
            <a:r>
              <a:rPr lang="tr-TR"/>
              <a:t>Muhtarlıkça izin verilmesi ve bu izne uygun olarak yapının yapılması şarttır</a:t>
            </a:r>
            <a:r>
              <a:rPr lang="tr-TR" sz="2400"/>
              <a:t> </a:t>
            </a:r>
          </a:p>
          <a:p>
            <a:pPr>
              <a:lnSpc>
                <a:spcPct val="80000"/>
              </a:lnSpc>
              <a:buFont typeface="Wingdings" pitchFamily="2" charset="2"/>
              <a:buNone/>
            </a:pPr>
            <a:endParaRPr lang="tr-TR" sz="2400"/>
          </a:p>
          <a:p>
            <a:pPr>
              <a:lnSpc>
                <a:spcPct val="80000"/>
              </a:lnSpc>
              <a:buFont typeface="Wingdings" pitchFamily="2" charset="2"/>
              <a:buNone/>
            </a:pPr>
            <a:r>
              <a:rPr lang="tr-TR" sz="2400"/>
              <a:t>(İ.K.27, P.A.Y 57)</a:t>
            </a:r>
          </a:p>
          <a:p>
            <a:pPr>
              <a:lnSpc>
                <a:spcPct val="80000"/>
              </a:lnSpc>
              <a:buFont typeface="Wingdings" pitchFamily="2" charset="2"/>
              <a:buNone/>
            </a:pPr>
            <a:r>
              <a:rPr lang="tr-TR" sz="2400"/>
              <a:t>	</a:t>
            </a:r>
          </a:p>
        </p:txBody>
      </p:sp>
      <p:pic>
        <p:nvPicPr>
          <p:cNvPr id="252933"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52934" name="WordArt 6"/>
          <p:cNvSpPr>
            <a:spLocks noChangeArrowheads="1" noChangeShapeType="1" noTextEdit="1"/>
          </p:cNvSpPr>
          <p:nvPr/>
        </p:nvSpPr>
        <p:spPr bwMode="auto">
          <a:xfrm>
            <a:off x="1219200" y="838200"/>
            <a:ext cx="6629400" cy="9906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 Yerleşik Alan Sınırı Tespiti</a:t>
            </a:r>
          </a:p>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Yapılmış Köy ve Mezralar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a:xfrm flipH="1" flipV="1">
            <a:off x="685800" y="685800"/>
            <a:ext cx="76200" cy="76200"/>
          </a:xfrm>
        </p:spPr>
        <p:txBody>
          <a:bodyPr/>
          <a:lstStyle/>
          <a:p>
            <a:endParaRPr lang="tr-TR" sz="3200"/>
          </a:p>
        </p:txBody>
      </p:sp>
      <p:sp>
        <p:nvSpPr>
          <p:cNvPr id="253955" name="Rectangle 3"/>
          <p:cNvSpPr>
            <a:spLocks noGrp="1" noChangeArrowheads="1"/>
          </p:cNvSpPr>
          <p:nvPr>
            <p:ph type="body" idx="1"/>
          </p:nvPr>
        </p:nvSpPr>
        <p:spPr>
          <a:xfrm>
            <a:off x="838200" y="2362200"/>
            <a:ext cx="8077200" cy="4267200"/>
          </a:xfrm>
        </p:spPr>
        <p:txBody>
          <a:bodyPr/>
          <a:lstStyle/>
          <a:p>
            <a:pPr algn="just">
              <a:buFont typeface="Wingdings" pitchFamily="2" charset="2"/>
              <a:buNone/>
            </a:pPr>
            <a:r>
              <a:rPr lang="tr-TR"/>
              <a:t>	</a:t>
            </a:r>
          </a:p>
          <a:p>
            <a:pPr algn="just">
              <a:buFont typeface="Wingdings" pitchFamily="2" charset="2"/>
              <a:buNone/>
            </a:pPr>
            <a:r>
              <a:rPr lang="tr-TR"/>
              <a:t>   “Plansız Alanlar İmar Yönetmeliği”nin Belediye ve Mücavir Alan Sınırları İçinde ve Dışındaki Yerleşme Alanı Dışında Kalan (İskân Dışı) Alanlarda Uygulanacak Esaslar başlıklı altıncı bölümü uygulanmaktadır ve yapılar Ruhsata tabidir.   </a:t>
            </a:r>
          </a:p>
        </p:txBody>
      </p:sp>
      <p:pic>
        <p:nvPicPr>
          <p:cNvPr id="253957"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53958" name="WordArt 6"/>
          <p:cNvSpPr>
            <a:spLocks noChangeArrowheads="1" noChangeShapeType="1" noTextEdit="1"/>
          </p:cNvSpPr>
          <p:nvPr/>
        </p:nvSpPr>
        <p:spPr bwMode="auto">
          <a:xfrm>
            <a:off x="1219200" y="838200"/>
            <a:ext cx="6629400" cy="9906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 Yerleşik Alan Sınırı Tespiti</a:t>
            </a:r>
          </a:p>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Yapılmamış Köy ve Mezralar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flipH="1" flipV="1">
            <a:off x="685800" y="685800"/>
            <a:ext cx="76200" cy="76200"/>
          </a:xfrm>
        </p:spPr>
        <p:txBody>
          <a:bodyPr/>
          <a:lstStyle/>
          <a:p>
            <a:endParaRPr lang="tr-TR" sz="3200"/>
          </a:p>
        </p:txBody>
      </p:sp>
      <p:sp>
        <p:nvSpPr>
          <p:cNvPr id="241667" name="Rectangle 3"/>
          <p:cNvSpPr>
            <a:spLocks noGrp="1" noChangeArrowheads="1"/>
          </p:cNvSpPr>
          <p:nvPr>
            <p:ph type="body" idx="1"/>
          </p:nvPr>
        </p:nvSpPr>
        <p:spPr>
          <a:xfrm>
            <a:off x="838200" y="2362200"/>
            <a:ext cx="8001000" cy="4267200"/>
          </a:xfrm>
          <a:solidFill>
            <a:srgbClr val="CCFFFF"/>
          </a:solidFill>
        </p:spPr>
        <p:txBody>
          <a:bodyPr/>
          <a:lstStyle/>
          <a:p>
            <a:pPr algn="just"/>
            <a:r>
              <a:rPr lang="tr-TR"/>
              <a:t> Köylerdeki yapıların ne kadarının “imar mevzuatına aykırı yapı” olduğu konusunda ayrıntılı bir çalışma henüz yapılmamıştır. </a:t>
            </a:r>
          </a:p>
          <a:p>
            <a:pPr algn="just"/>
            <a:r>
              <a:rPr lang="tr-TR"/>
              <a:t> Köy yerleşimlerindeki yapıların % 95’inin “imar mevzuatına aykırı yapı” olduğu tahmin edilmektedir.</a:t>
            </a:r>
          </a:p>
          <a:p>
            <a:pPr algn="just"/>
            <a:r>
              <a:rPr lang="tr-TR"/>
              <a:t>Köylerde mevzuata aykırı yapılarla ceza veya yıkım yolu ile baş etmenin uygulamada imkânsız olduğu anlaşılmaktadır</a:t>
            </a:r>
          </a:p>
        </p:txBody>
      </p:sp>
      <p:pic>
        <p:nvPicPr>
          <p:cNvPr id="241669"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41671" name="WordArt 7"/>
          <p:cNvSpPr>
            <a:spLocks noChangeArrowheads="1" noChangeShapeType="1" noTextEdit="1"/>
          </p:cNvSpPr>
          <p:nvPr/>
        </p:nvSpPr>
        <p:spPr bwMode="auto">
          <a:xfrm>
            <a:off x="1066800" y="11430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a:xfrm flipH="1" flipV="1">
            <a:off x="609600" y="609600"/>
            <a:ext cx="152400" cy="152400"/>
          </a:xfrm>
        </p:spPr>
        <p:txBody>
          <a:bodyPr/>
          <a:lstStyle/>
          <a:p>
            <a:endParaRPr lang="tr-TR" sz="3200"/>
          </a:p>
        </p:txBody>
      </p:sp>
      <p:sp>
        <p:nvSpPr>
          <p:cNvPr id="245763" name="Rectangle 3"/>
          <p:cNvSpPr>
            <a:spLocks noGrp="1" noChangeArrowheads="1"/>
          </p:cNvSpPr>
          <p:nvPr>
            <p:ph type="body" idx="1"/>
          </p:nvPr>
        </p:nvSpPr>
        <p:spPr>
          <a:xfrm>
            <a:off x="838200" y="2362200"/>
            <a:ext cx="7693025" cy="4038600"/>
          </a:xfrm>
        </p:spPr>
        <p:txBody>
          <a:bodyPr/>
          <a:lstStyle/>
          <a:p>
            <a:pPr algn="ctr">
              <a:buFont typeface="Wingdings" pitchFamily="2" charset="2"/>
              <a:buNone/>
            </a:pPr>
            <a:r>
              <a:rPr lang="tr-TR"/>
              <a:t>    İmar planlaması konusundaki uygulamaların tutarlılığı ve kalitesi, ulusal planlama ölçeğinden, kentsel ve kırsal tasarım aşamasına kadar inen bir planlama kademelenmesinin bulunmasıyla yakından ilgilidir.  </a:t>
            </a:r>
          </a:p>
        </p:txBody>
      </p:sp>
      <p:pic>
        <p:nvPicPr>
          <p:cNvPr id="245772" name="Picture 12"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a:xfrm flipV="1">
            <a:off x="533400" y="609600"/>
            <a:ext cx="76200" cy="76200"/>
          </a:xfrm>
        </p:spPr>
        <p:txBody>
          <a:bodyPr/>
          <a:lstStyle/>
          <a:p>
            <a:pPr algn="ctr"/>
            <a:endParaRPr lang="tr-TR" sz="3200">
              <a:solidFill>
                <a:srgbClr val="FF0000"/>
              </a:solidFill>
            </a:endParaRPr>
          </a:p>
        </p:txBody>
      </p:sp>
      <p:sp>
        <p:nvSpPr>
          <p:cNvPr id="230403" name="Rectangle 3"/>
          <p:cNvSpPr>
            <a:spLocks noGrp="1" noChangeArrowheads="1"/>
          </p:cNvSpPr>
          <p:nvPr>
            <p:ph type="body" idx="1"/>
          </p:nvPr>
        </p:nvSpPr>
        <p:spPr>
          <a:xfrm>
            <a:off x="914400" y="2590800"/>
            <a:ext cx="8001000" cy="3886200"/>
          </a:xfrm>
          <a:solidFill>
            <a:srgbClr val="FFFF99"/>
          </a:solidFill>
        </p:spPr>
        <p:txBody>
          <a:bodyPr/>
          <a:lstStyle/>
          <a:p>
            <a:pPr algn="just"/>
            <a:endParaRPr lang="tr-TR"/>
          </a:p>
          <a:p>
            <a:pPr algn="just"/>
            <a:r>
              <a:rPr lang="tr-TR"/>
              <a:t>Köylerde “köy yenileşme programlarının” veya “köy dönüşüm programlarının” uygulamaya konulması, </a:t>
            </a:r>
          </a:p>
          <a:p>
            <a:pPr algn="just">
              <a:buFont typeface="Wingdings" pitchFamily="2" charset="2"/>
              <a:buNone/>
            </a:pPr>
            <a:endParaRPr lang="tr-TR"/>
          </a:p>
          <a:p>
            <a:pPr algn="just"/>
            <a:r>
              <a:rPr lang="tr-TR"/>
              <a:t>Köy kanununda yapılacak değişiklikle köy yenileşme programlarına zemin oluşturulması gerekmektedir. </a:t>
            </a:r>
          </a:p>
        </p:txBody>
      </p:sp>
      <p:pic>
        <p:nvPicPr>
          <p:cNvPr id="230404" name="Picture 4"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30415" name="WordArt 15"/>
          <p:cNvSpPr>
            <a:spLocks noChangeArrowheads="1" noChangeShapeType="1" noTextEdit="1"/>
          </p:cNvSpPr>
          <p:nvPr/>
        </p:nvSpPr>
        <p:spPr bwMode="auto">
          <a:xfrm>
            <a:off x="1295400" y="1066800"/>
            <a:ext cx="185737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  1</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flipH="1" flipV="1">
            <a:off x="685800" y="609600"/>
            <a:ext cx="76200" cy="152400"/>
          </a:xfrm>
        </p:spPr>
        <p:txBody>
          <a:bodyPr/>
          <a:lstStyle/>
          <a:p>
            <a:endParaRPr lang="tr-TR" sz="3200"/>
          </a:p>
        </p:txBody>
      </p:sp>
      <p:sp>
        <p:nvSpPr>
          <p:cNvPr id="244739" name="Rectangle 3"/>
          <p:cNvSpPr>
            <a:spLocks noGrp="1" noChangeArrowheads="1"/>
          </p:cNvSpPr>
          <p:nvPr>
            <p:ph type="body" idx="1"/>
          </p:nvPr>
        </p:nvSpPr>
        <p:spPr>
          <a:xfrm>
            <a:off x="1143000" y="2667000"/>
            <a:ext cx="7696200" cy="3810000"/>
          </a:xfrm>
          <a:solidFill>
            <a:srgbClr val="CCFFFF"/>
          </a:solidFill>
        </p:spPr>
        <p:txBody>
          <a:bodyPr/>
          <a:lstStyle/>
          <a:p>
            <a:pPr algn="just">
              <a:buFont typeface="Wingdings" pitchFamily="2" charset="2"/>
              <a:buNone/>
            </a:pPr>
            <a:r>
              <a:rPr lang="tr-TR"/>
              <a:t>   </a:t>
            </a:r>
          </a:p>
          <a:p>
            <a:pPr algn="just">
              <a:buFont typeface="Wingdings" pitchFamily="2" charset="2"/>
              <a:buNone/>
            </a:pPr>
            <a:r>
              <a:rPr lang="tr-TR"/>
              <a:t>    Köylerin çoğunluğunda, “köy yerleşik alanı ve civarının tespitinin” henüz yapılmadığı, bazı köylerde kadastro çalışması yapılmadığı için köy yerleşik alan tespitinin fiilen mümkün olmadığı tespit edilmiştir. </a:t>
            </a:r>
          </a:p>
        </p:txBody>
      </p:sp>
      <p:pic>
        <p:nvPicPr>
          <p:cNvPr id="244741"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44742" name="WordArt 6"/>
          <p:cNvSpPr>
            <a:spLocks noChangeArrowheads="1" noChangeShapeType="1" noTextEdit="1"/>
          </p:cNvSpPr>
          <p:nvPr/>
        </p:nvSpPr>
        <p:spPr bwMode="auto">
          <a:xfrm>
            <a:off x="1295400" y="10668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2</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AutoShape 2"/>
          <p:cNvSpPr>
            <a:spLocks noGrp="1" noChangeArrowheads="1"/>
          </p:cNvSpPr>
          <p:nvPr>
            <p:ph type="title"/>
          </p:nvPr>
        </p:nvSpPr>
        <p:spPr/>
        <p:txBody>
          <a:bodyPr/>
          <a:lstStyle/>
          <a:p>
            <a:r>
              <a:rPr lang="tr-TR" sz="3200">
                <a:solidFill>
                  <a:srgbClr val="FF0000"/>
                </a:solidFill>
              </a:rPr>
              <a:t>                           </a:t>
            </a:r>
          </a:p>
        </p:txBody>
      </p:sp>
      <p:graphicFrame>
        <p:nvGraphicFramePr>
          <p:cNvPr id="231438" name="Object 14"/>
          <p:cNvGraphicFramePr>
            <a:graphicFrameLocks noChangeAspect="1"/>
          </p:cNvGraphicFramePr>
          <p:nvPr>
            <p:ph sz="half" idx="1"/>
          </p:nvPr>
        </p:nvGraphicFramePr>
        <p:xfrm>
          <a:off x="838200" y="3379788"/>
          <a:ext cx="3770313" cy="1689100"/>
        </p:xfrm>
        <a:graphic>
          <a:graphicData uri="http://schemas.openxmlformats.org/presentationml/2006/ole">
            <p:oleObj spid="_x0000_s231438" name="Grafik" r:id="rId3" imgW="5572049" imgH="2495702" progId="MSGraph.Chart.8">
              <p:embed/>
            </p:oleObj>
          </a:graphicData>
        </a:graphic>
      </p:graphicFrame>
      <p:pic>
        <p:nvPicPr>
          <p:cNvPr id="231436" name="Picture 12" descr="bakanlikamblemi"/>
          <p:cNvPicPr>
            <a:picLocks noChangeAspect="1" noChangeArrowheads="1"/>
          </p:cNvPicPr>
          <p:nvPr/>
        </p:nvPicPr>
        <p:blipFill>
          <a:blip r:embed="rId4"/>
          <a:srcRect/>
          <a:stretch>
            <a:fillRect/>
          </a:stretch>
        </p:blipFill>
        <p:spPr bwMode="auto">
          <a:xfrm>
            <a:off x="8077200" y="0"/>
            <a:ext cx="914400" cy="914400"/>
          </a:xfrm>
          <a:prstGeom prst="rect">
            <a:avLst/>
          </a:prstGeom>
          <a:noFill/>
        </p:spPr>
      </p:pic>
      <p:sp>
        <p:nvSpPr>
          <p:cNvPr id="231440" name="Rectangle 16"/>
          <p:cNvSpPr>
            <a:spLocks noChangeArrowheads="1"/>
          </p:cNvSpPr>
          <p:nvPr/>
        </p:nvSpPr>
        <p:spPr bwMode="auto">
          <a:xfrm>
            <a:off x="0" y="0"/>
            <a:ext cx="9144000" cy="6858000"/>
          </a:xfrm>
          <a:prstGeom prst="rect">
            <a:avLst/>
          </a:prstGeom>
          <a:solidFill>
            <a:srgbClr val="CCFFFF"/>
          </a:solidFill>
          <a:ln w="9525">
            <a:solidFill>
              <a:schemeClr val="tx1"/>
            </a:solidFill>
            <a:miter lim="800000"/>
            <a:headEnd/>
            <a:tailEnd/>
          </a:ln>
          <a:effectLst/>
        </p:spPr>
        <p:txBody>
          <a:bodyPr wrap="none" anchor="ctr"/>
          <a:lstStyle/>
          <a:p>
            <a:endParaRPr lang="tr-TR"/>
          </a:p>
        </p:txBody>
      </p:sp>
      <p:graphicFrame>
        <p:nvGraphicFramePr>
          <p:cNvPr id="231441" name="Object 17"/>
          <p:cNvGraphicFramePr>
            <a:graphicFrameLocks noChangeAspect="1"/>
          </p:cNvGraphicFramePr>
          <p:nvPr>
            <p:ph sz="half" idx="2"/>
          </p:nvPr>
        </p:nvGraphicFramePr>
        <p:xfrm>
          <a:off x="0" y="838200"/>
          <a:ext cx="8839200" cy="5715000"/>
        </p:xfrm>
        <a:graphic>
          <a:graphicData uri="http://schemas.openxmlformats.org/presentationml/2006/ole">
            <p:oleObj spid="_x0000_s231441" name="Grafik" r:id="rId5" imgW="5572049" imgH="2495702" progId="MSGraph.Chart.8">
              <p:embed/>
            </p:oleObj>
          </a:graphicData>
        </a:graphic>
      </p:graphicFrame>
      <p:pic>
        <p:nvPicPr>
          <p:cNvPr id="231443" name="Picture 19" descr="bakanlikamblemi"/>
          <p:cNvPicPr>
            <a:picLocks noChangeAspect="1" noChangeArrowheads="1"/>
          </p:cNvPicPr>
          <p:nvPr/>
        </p:nvPicPr>
        <p:blipFill>
          <a:blip r:embed="rId4"/>
          <a:srcRect/>
          <a:stretch>
            <a:fillRect/>
          </a:stretch>
        </p:blipFill>
        <p:spPr bwMode="auto">
          <a:xfrm>
            <a:off x="8229600" y="152400"/>
            <a:ext cx="914400" cy="914400"/>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8" name="Rectangle 6"/>
          <p:cNvSpPr>
            <a:spLocks noGrp="1" noChangeArrowheads="1"/>
          </p:cNvSpPr>
          <p:nvPr>
            <p:ph type="title"/>
          </p:nvPr>
        </p:nvSpPr>
        <p:spPr>
          <a:xfrm flipH="1" flipV="1">
            <a:off x="685800" y="685800"/>
            <a:ext cx="76200" cy="76200"/>
          </a:xfrm>
        </p:spPr>
        <p:txBody>
          <a:bodyPr/>
          <a:lstStyle/>
          <a:p>
            <a:pPr algn="ctr"/>
            <a:endParaRPr lang="tr-TR" sz="3200">
              <a:solidFill>
                <a:srgbClr val="FF0000"/>
              </a:solidFill>
            </a:endParaRPr>
          </a:p>
        </p:txBody>
      </p:sp>
      <p:sp>
        <p:nvSpPr>
          <p:cNvPr id="28679" name="Rectangle 7"/>
          <p:cNvSpPr>
            <a:spLocks noGrp="1" noChangeArrowheads="1"/>
          </p:cNvSpPr>
          <p:nvPr>
            <p:ph type="body" idx="1"/>
          </p:nvPr>
        </p:nvSpPr>
        <p:spPr>
          <a:xfrm>
            <a:off x="1066800" y="2514600"/>
            <a:ext cx="7620000" cy="3886200"/>
          </a:xfrm>
          <a:solidFill>
            <a:srgbClr val="FFFF99"/>
          </a:solidFill>
        </p:spPr>
        <p:txBody>
          <a:bodyPr/>
          <a:lstStyle/>
          <a:p>
            <a:pPr algn="just"/>
            <a:r>
              <a:rPr lang="tr-TR"/>
              <a:t>Köy yerleşik alan sınırı tespitlerin en geç üç yıl içerisinde tamamlanması </a:t>
            </a:r>
          </a:p>
          <a:p>
            <a:pPr algn="just"/>
            <a:r>
              <a:rPr lang="tr-TR"/>
              <a:t>Köylerdeki yapıların tümünün ruhsata bağlanması, yerleşik alan sınırları içerisinde ruhsat sürecinin kolaylaştırılması, harçtan muaf tutulması</a:t>
            </a:r>
          </a:p>
          <a:p>
            <a:pPr algn="just"/>
            <a:r>
              <a:rPr lang="tr-TR"/>
              <a:t>Köylerdeki yapılaşmanın il özel idarelerinin sorumluluğunda sürdürülmesi, </a:t>
            </a:r>
          </a:p>
        </p:txBody>
      </p:sp>
      <p:pic>
        <p:nvPicPr>
          <p:cNvPr id="28680" name="Picture 8"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8690" name="WordArt 18"/>
          <p:cNvSpPr>
            <a:spLocks noChangeArrowheads="1" noChangeShapeType="1" noTextEdit="1"/>
          </p:cNvSpPr>
          <p:nvPr/>
        </p:nvSpPr>
        <p:spPr bwMode="auto">
          <a:xfrm>
            <a:off x="1447800" y="1143000"/>
            <a:ext cx="183832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 2</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a:xfrm flipV="1">
            <a:off x="762000" y="685800"/>
            <a:ext cx="76200" cy="76200"/>
          </a:xfrm>
        </p:spPr>
        <p:txBody>
          <a:bodyPr/>
          <a:lstStyle/>
          <a:p>
            <a:endParaRPr lang="tr-TR" sz="3200"/>
          </a:p>
        </p:txBody>
      </p:sp>
      <p:sp>
        <p:nvSpPr>
          <p:cNvPr id="254979" name="Rectangle 3"/>
          <p:cNvSpPr>
            <a:spLocks noGrp="1" noChangeArrowheads="1"/>
          </p:cNvSpPr>
          <p:nvPr>
            <p:ph type="body" idx="1"/>
          </p:nvPr>
        </p:nvSpPr>
        <p:spPr>
          <a:xfrm>
            <a:off x="1066800" y="2514600"/>
            <a:ext cx="7696200" cy="4038600"/>
          </a:xfrm>
          <a:solidFill>
            <a:srgbClr val="FFFF99"/>
          </a:solidFill>
        </p:spPr>
        <p:txBody>
          <a:bodyPr/>
          <a:lstStyle/>
          <a:p>
            <a:pPr algn="just">
              <a:lnSpc>
                <a:spcPct val="90000"/>
              </a:lnSpc>
            </a:pPr>
            <a:r>
              <a:rPr lang="tr-TR"/>
              <a:t>Köy muhtarlarına kaçak yapılaşmayı bildirim yükümlülüğünün getirilmesi, </a:t>
            </a:r>
          </a:p>
          <a:p>
            <a:pPr algn="just">
              <a:lnSpc>
                <a:spcPct val="90000"/>
              </a:lnSpc>
            </a:pPr>
            <a:r>
              <a:rPr lang="tr-TR"/>
              <a:t>Fen ve sağlık koşullarına uygun yapı projelerinin özel idareler tarafından ücretsiz temin edilmesini sağlayacak yükümlülüklerin konulması, </a:t>
            </a:r>
          </a:p>
          <a:p>
            <a:pPr algn="just">
              <a:lnSpc>
                <a:spcPct val="90000"/>
              </a:lnSpc>
            </a:pPr>
            <a:r>
              <a:rPr lang="tr-TR"/>
              <a:t>Köylerdeki vatandaşların bilgilendirilmesi, ruhsatlı yapılaşmanın avantajlı hale getirilmesi.</a:t>
            </a:r>
          </a:p>
          <a:p>
            <a:pPr>
              <a:lnSpc>
                <a:spcPct val="90000"/>
              </a:lnSpc>
            </a:pPr>
            <a:endParaRPr lang="tr-TR"/>
          </a:p>
        </p:txBody>
      </p:sp>
      <p:sp>
        <p:nvSpPr>
          <p:cNvPr id="254980" name="WordArt 4"/>
          <p:cNvSpPr>
            <a:spLocks noChangeArrowheads="1" noChangeShapeType="1" noTextEdit="1"/>
          </p:cNvSpPr>
          <p:nvPr/>
        </p:nvSpPr>
        <p:spPr bwMode="auto">
          <a:xfrm>
            <a:off x="1447800" y="1143000"/>
            <a:ext cx="183832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 2</a:t>
            </a:r>
          </a:p>
        </p:txBody>
      </p:sp>
      <p:pic>
        <p:nvPicPr>
          <p:cNvPr id="254981"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a:xfrm flipH="1" flipV="1">
            <a:off x="685800" y="609600"/>
            <a:ext cx="76200" cy="152400"/>
          </a:xfrm>
        </p:spPr>
        <p:txBody>
          <a:bodyPr/>
          <a:lstStyle/>
          <a:p>
            <a:endParaRPr lang="tr-TR" sz="3200"/>
          </a:p>
        </p:txBody>
      </p:sp>
      <p:sp>
        <p:nvSpPr>
          <p:cNvPr id="242691" name="Rectangle 3"/>
          <p:cNvSpPr>
            <a:spLocks noGrp="1" noChangeArrowheads="1"/>
          </p:cNvSpPr>
          <p:nvPr>
            <p:ph type="body" idx="1"/>
          </p:nvPr>
        </p:nvSpPr>
        <p:spPr>
          <a:xfrm>
            <a:off x="1066800" y="2514600"/>
            <a:ext cx="7772400" cy="3886200"/>
          </a:xfrm>
          <a:solidFill>
            <a:srgbClr val="CCFFFF"/>
          </a:solidFill>
        </p:spPr>
        <p:txBody>
          <a:bodyPr/>
          <a:lstStyle/>
          <a:p>
            <a:pPr algn="just">
              <a:buFont typeface="Wingdings" pitchFamily="2" charset="2"/>
              <a:buNone/>
            </a:pPr>
            <a:r>
              <a:rPr lang="tr-TR"/>
              <a:t>   </a:t>
            </a:r>
            <a:endParaRPr lang="tr-TR" b="1"/>
          </a:p>
          <a:p>
            <a:pPr algn="just">
              <a:buFont typeface="Wingdings" pitchFamily="2" charset="2"/>
              <a:buNone/>
            </a:pPr>
            <a:r>
              <a:rPr lang="tr-TR" b="1"/>
              <a:t>    </a:t>
            </a:r>
            <a:r>
              <a:rPr lang="tr-TR"/>
              <a:t>Köy yerleşik alan tespiti yapılamamasının en önemli sebeplerinden biri, nitelikli teknik personel yetersizliği, diğeri ise harita işlemlerinin maliyetinin çok yüksek olması”</a:t>
            </a:r>
          </a:p>
        </p:txBody>
      </p:sp>
      <p:sp>
        <p:nvSpPr>
          <p:cNvPr id="242693" name="WordArt 5"/>
          <p:cNvSpPr>
            <a:spLocks noChangeArrowheads="1" noChangeShapeType="1" noTextEdit="1"/>
          </p:cNvSpPr>
          <p:nvPr/>
        </p:nvSpPr>
        <p:spPr bwMode="auto">
          <a:xfrm>
            <a:off x="1371600" y="11430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3</a:t>
            </a:r>
          </a:p>
        </p:txBody>
      </p:sp>
      <p:pic>
        <p:nvPicPr>
          <p:cNvPr id="242694" name="Picture 6"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flipH="1">
            <a:off x="685800" y="762000"/>
            <a:ext cx="76200" cy="76200"/>
          </a:xfrm>
        </p:spPr>
        <p:txBody>
          <a:bodyPr/>
          <a:lstStyle/>
          <a:p>
            <a:pPr algn="ctr"/>
            <a:endParaRPr lang="tr-TR" sz="3200">
              <a:solidFill>
                <a:srgbClr val="FF0000"/>
              </a:solidFill>
            </a:endParaRPr>
          </a:p>
        </p:txBody>
      </p:sp>
      <p:sp>
        <p:nvSpPr>
          <p:cNvPr id="32771" name="Rectangle 3"/>
          <p:cNvSpPr>
            <a:spLocks noGrp="1" noChangeArrowheads="1"/>
          </p:cNvSpPr>
          <p:nvPr>
            <p:ph type="body" idx="1"/>
          </p:nvPr>
        </p:nvSpPr>
        <p:spPr>
          <a:xfrm>
            <a:off x="1066800" y="2590800"/>
            <a:ext cx="7848600" cy="3886200"/>
          </a:xfrm>
          <a:solidFill>
            <a:srgbClr val="FFFF99"/>
          </a:solidFill>
        </p:spPr>
        <p:txBody>
          <a:bodyPr/>
          <a:lstStyle/>
          <a:p>
            <a:pPr algn="just">
              <a:buFont typeface="Wingdings" pitchFamily="2" charset="2"/>
              <a:buNone/>
            </a:pPr>
            <a:endParaRPr lang="tr-TR"/>
          </a:p>
          <a:p>
            <a:pPr algn="just">
              <a:buFont typeface="Wingdings" pitchFamily="2" charset="2"/>
              <a:buNone/>
            </a:pPr>
            <a:r>
              <a:rPr lang="tr-TR"/>
              <a:t>   Köy yerleşik alanlarının harita işlemlerinin tamamlanması görev sorumluluğunun il özel idareleri için öncelikli görevler ve “asgari hizmet standartları” arasında yer alması sağlanmalıdır.  </a:t>
            </a:r>
          </a:p>
        </p:txBody>
      </p:sp>
      <p:pic>
        <p:nvPicPr>
          <p:cNvPr id="32772" name="Picture 4"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32782" name="WordArt 14"/>
          <p:cNvSpPr>
            <a:spLocks noChangeArrowheads="1" noChangeShapeType="1" noTextEdit="1"/>
          </p:cNvSpPr>
          <p:nvPr/>
        </p:nvSpPr>
        <p:spPr bwMode="auto">
          <a:xfrm>
            <a:off x="1371600" y="1143000"/>
            <a:ext cx="1847850"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 3</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AutoShape 2"/>
          <p:cNvSpPr>
            <a:spLocks noGrp="1" noChangeArrowheads="1"/>
          </p:cNvSpPr>
          <p:nvPr>
            <p:ph type="title"/>
          </p:nvPr>
        </p:nvSpPr>
        <p:spPr>
          <a:xfrm flipH="1">
            <a:off x="685800" y="762000"/>
            <a:ext cx="76200" cy="76200"/>
          </a:xfrm>
        </p:spPr>
        <p:txBody>
          <a:bodyPr/>
          <a:lstStyle/>
          <a:p>
            <a:r>
              <a:rPr lang="tr-TR" sz="3200">
                <a:solidFill>
                  <a:srgbClr val="FF0000"/>
                </a:solidFill>
              </a:rPr>
              <a:t>                    </a:t>
            </a:r>
          </a:p>
        </p:txBody>
      </p:sp>
      <p:sp>
        <p:nvSpPr>
          <p:cNvPr id="199683" name="Rectangle 3"/>
          <p:cNvSpPr>
            <a:spLocks noGrp="1" noChangeArrowheads="1"/>
          </p:cNvSpPr>
          <p:nvPr>
            <p:ph type="body" idx="1"/>
          </p:nvPr>
        </p:nvSpPr>
        <p:spPr>
          <a:xfrm>
            <a:off x="1066800" y="2590800"/>
            <a:ext cx="7620000" cy="3962400"/>
          </a:xfrm>
          <a:solidFill>
            <a:srgbClr val="CCFFFF"/>
          </a:solidFill>
        </p:spPr>
        <p:txBody>
          <a:bodyPr/>
          <a:lstStyle/>
          <a:p>
            <a:pPr algn="just"/>
            <a:r>
              <a:rPr lang="tr-TR"/>
              <a:t>İllerin çoğunluğunda çevre düzeni planları     henüz tamamlanmamıştır. </a:t>
            </a:r>
          </a:p>
          <a:p>
            <a:pPr algn="just"/>
            <a:r>
              <a:rPr lang="tr-TR"/>
              <a:t> Sanayi tesisleri ve site yerleşim alanları için yapılan mevzi imar planları çevre düzeni ve bölge planları olmadan yapıldığı için sonradan düzenlenen üst ölçekli planlarla uyumsuzluklar ortaya çıkabilmektedir. </a:t>
            </a:r>
          </a:p>
        </p:txBody>
      </p:sp>
      <p:pic>
        <p:nvPicPr>
          <p:cNvPr id="199692" name="Picture 12"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199695" name="WordArt 15"/>
          <p:cNvSpPr>
            <a:spLocks noChangeArrowheads="1" noChangeShapeType="1" noTextEdit="1"/>
          </p:cNvSpPr>
          <p:nvPr/>
        </p:nvSpPr>
        <p:spPr bwMode="auto">
          <a:xfrm>
            <a:off x="1447800" y="10668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4</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a:xfrm flipH="1" flipV="1">
            <a:off x="685800" y="685800"/>
            <a:ext cx="76200" cy="76200"/>
          </a:xfrm>
        </p:spPr>
        <p:txBody>
          <a:bodyPr/>
          <a:lstStyle/>
          <a:p>
            <a:endParaRPr lang="tr-TR" sz="3200">
              <a:solidFill>
                <a:srgbClr val="FF0000"/>
              </a:solidFill>
            </a:endParaRPr>
          </a:p>
        </p:txBody>
      </p:sp>
      <p:sp>
        <p:nvSpPr>
          <p:cNvPr id="205827" name="Rectangle 3"/>
          <p:cNvSpPr>
            <a:spLocks noGrp="1" noChangeArrowheads="1"/>
          </p:cNvSpPr>
          <p:nvPr>
            <p:ph type="body" idx="1"/>
          </p:nvPr>
        </p:nvSpPr>
        <p:spPr>
          <a:xfrm>
            <a:off x="1066800" y="2590800"/>
            <a:ext cx="7848600" cy="3962400"/>
          </a:xfrm>
          <a:solidFill>
            <a:srgbClr val="FFFF99"/>
          </a:solidFill>
        </p:spPr>
        <p:txBody>
          <a:bodyPr/>
          <a:lstStyle/>
          <a:p>
            <a:pPr algn="just"/>
            <a:r>
              <a:rPr lang="tr-TR"/>
              <a:t>Ülke genelinde plansız bölgenin kalmaması için acilen tedbir alınması ve biran önce toprağın kullanımının tanımlanması açısından çevre düzeni planlarının gecikilmeksizin her karesinin planlanarak tamamlanması sağlanmalıdır.  </a:t>
            </a:r>
          </a:p>
        </p:txBody>
      </p:sp>
      <p:pic>
        <p:nvPicPr>
          <p:cNvPr id="205836" name="Picture 12"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05837" name="WordArt 13"/>
          <p:cNvSpPr>
            <a:spLocks noChangeArrowheads="1" noChangeShapeType="1" noTextEdit="1"/>
          </p:cNvSpPr>
          <p:nvPr/>
        </p:nvSpPr>
        <p:spPr bwMode="auto">
          <a:xfrm>
            <a:off x="1143000" y="1143000"/>
            <a:ext cx="189547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Öneriler-4</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a:xfrm flipH="1" flipV="1">
            <a:off x="685800" y="685800"/>
            <a:ext cx="76200" cy="76200"/>
          </a:xfrm>
        </p:spPr>
        <p:txBody>
          <a:bodyPr/>
          <a:lstStyle/>
          <a:p>
            <a:endParaRPr lang="tr-TR" sz="3200"/>
          </a:p>
        </p:txBody>
      </p:sp>
      <p:sp>
        <p:nvSpPr>
          <p:cNvPr id="256003" name="Rectangle 3"/>
          <p:cNvSpPr>
            <a:spLocks noGrp="1" noChangeArrowheads="1"/>
          </p:cNvSpPr>
          <p:nvPr>
            <p:ph type="body" idx="1"/>
          </p:nvPr>
        </p:nvSpPr>
        <p:spPr>
          <a:xfrm>
            <a:off x="838200" y="2362200"/>
            <a:ext cx="8001000" cy="4114800"/>
          </a:xfrm>
          <a:solidFill>
            <a:srgbClr val="CCFFFF"/>
          </a:solidFill>
        </p:spPr>
        <p:txBody>
          <a:bodyPr/>
          <a:lstStyle/>
          <a:p>
            <a:pPr algn="just"/>
            <a:r>
              <a:rPr lang="tr-TR"/>
              <a:t>Üst ölçekli planlar olmadığı için bazı sanayi tesisleri ve konut alanları için mevzi imar plan hazırlama sürecinde kurumların görüşleri alınmaktadır. Kurumlardan biri olumsuz görüş bildirince, mevzi imar planı hazırlama süreci kesilmekte vatandaşlar sorunlarının çözümünü başka mercilerde arama yoluna gitmekte, bazen bu sorunun çözümü çok uzun zaman alabilmektedir. </a:t>
            </a:r>
          </a:p>
        </p:txBody>
      </p:sp>
      <p:sp>
        <p:nvSpPr>
          <p:cNvPr id="256004" name="WordArt 4"/>
          <p:cNvSpPr>
            <a:spLocks noChangeArrowheads="1" noChangeShapeType="1" noTextEdit="1"/>
          </p:cNvSpPr>
          <p:nvPr/>
        </p:nvSpPr>
        <p:spPr bwMode="auto">
          <a:xfrm>
            <a:off x="1219200" y="10668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5</a:t>
            </a:r>
          </a:p>
        </p:txBody>
      </p:sp>
      <p:pic>
        <p:nvPicPr>
          <p:cNvPr id="256005"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a:xfrm flipH="1" flipV="1">
            <a:off x="609600" y="685800"/>
            <a:ext cx="152400" cy="76200"/>
          </a:xfrm>
        </p:spPr>
        <p:txBody>
          <a:bodyPr/>
          <a:lstStyle/>
          <a:p>
            <a:endParaRPr lang="tr-TR" sz="3200"/>
          </a:p>
        </p:txBody>
      </p:sp>
      <p:sp>
        <p:nvSpPr>
          <p:cNvPr id="247811" name="Rectangle 3"/>
          <p:cNvSpPr>
            <a:spLocks noGrp="1" noChangeArrowheads="1"/>
          </p:cNvSpPr>
          <p:nvPr>
            <p:ph type="body" idx="1"/>
          </p:nvPr>
        </p:nvSpPr>
        <p:spPr>
          <a:xfrm>
            <a:off x="838200" y="2362200"/>
            <a:ext cx="8077200" cy="4267200"/>
          </a:xfrm>
        </p:spPr>
        <p:txBody>
          <a:bodyPr/>
          <a:lstStyle/>
          <a:p>
            <a:pPr algn="ctr">
              <a:buFont typeface="Wingdings" pitchFamily="2" charset="2"/>
              <a:buNone/>
            </a:pPr>
            <a:r>
              <a:rPr lang="tr-TR"/>
              <a:t>   Bir plan belgesi üzerinde değişiklik yapmak olanağı her zaman bulunmaktadır, ancak yapılaşma gerçekleştikten sonra, yerleşim alanları üzerindeki yanlışları düzeltmek nerdeyse imkânsız hale gelmekte, düzeltme çabaları topluma yüksek maliyetler getirmektedir.  </a:t>
            </a:r>
          </a:p>
        </p:txBody>
      </p:sp>
      <p:grpSp>
        <p:nvGrpSpPr>
          <p:cNvPr id="247814" name="Group 6"/>
          <p:cNvGrpSpPr>
            <a:grpSpLocks/>
          </p:cNvGrpSpPr>
          <p:nvPr/>
        </p:nvGrpSpPr>
        <p:grpSpPr bwMode="auto">
          <a:xfrm>
            <a:off x="152400" y="5562600"/>
            <a:ext cx="549275" cy="1152525"/>
            <a:chOff x="308" y="3643"/>
            <a:chExt cx="3041" cy="6450"/>
          </a:xfrm>
        </p:grpSpPr>
        <p:sp>
          <p:nvSpPr>
            <p:cNvPr id="247815" name="Rectangle 7"/>
            <p:cNvSpPr>
              <a:spLocks noChangeArrowheads="1"/>
            </p:cNvSpPr>
            <p:nvPr/>
          </p:nvSpPr>
          <p:spPr bwMode="auto">
            <a:xfrm flipH="1">
              <a:off x="1829" y="6867"/>
              <a:ext cx="1520" cy="1613"/>
            </a:xfrm>
            <a:prstGeom prst="rect">
              <a:avLst/>
            </a:prstGeom>
            <a:solidFill>
              <a:srgbClr val="FF0000">
                <a:alpha val="80000"/>
              </a:srgbClr>
            </a:solidFill>
            <a:ln w="12700">
              <a:solidFill>
                <a:srgbClr val="FFFFFF"/>
              </a:solidFill>
              <a:miter lim="800000"/>
              <a:headEnd/>
              <a:tailEnd/>
            </a:ln>
            <a:effectLst/>
          </p:spPr>
          <p:txBody>
            <a:bodyPr anchor="ctr"/>
            <a:lstStyle/>
            <a:p>
              <a:endParaRPr lang="tr-TR"/>
            </a:p>
          </p:txBody>
        </p:sp>
        <p:sp>
          <p:nvSpPr>
            <p:cNvPr id="247816" name="Rectangle 8"/>
            <p:cNvSpPr>
              <a:spLocks noChangeArrowheads="1"/>
            </p:cNvSpPr>
            <p:nvPr/>
          </p:nvSpPr>
          <p:spPr bwMode="auto">
            <a:xfrm flipH="1">
              <a:off x="1829" y="5253"/>
              <a:ext cx="1520" cy="1614"/>
            </a:xfrm>
            <a:prstGeom prst="rect">
              <a:avLst/>
            </a:prstGeom>
            <a:solidFill>
              <a:srgbClr val="FF6600">
                <a:alpha val="50000"/>
              </a:srgbClr>
            </a:solidFill>
            <a:ln w="12700">
              <a:solidFill>
                <a:srgbClr val="FFFFFF"/>
              </a:solidFill>
              <a:miter lim="800000"/>
              <a:headEnd/>
              <a:tailEnd/>
            </a:ln>
            <a:effectLst/>
          </p:spPr>
          <p:txBody>
            <a:bodyPr anchor="ctr"/>
            <a:lstStyle/>
            <a:p>
              <a:endParaRPr lang="tr-TR"/>
            </a:p>
          </p:txBody>
        </p:sp>
        <p:sp>
          <p:nvSpPr>
            <p:cNvPr id="247817" name="Rectangle 9"/>
            <p:cNvSpPr>
              <a:spLocks noChangeArrowheads="1"/>
            </p:cNvSpPr>
            <p:nvPr/>
          </p:nvSpPr>
          <p:spPr bwMode="auto">
            <a:xfrm flipH="1">
              <a:off x="308" y="5253"/>
              <a:ext cx="1521" cy="1614"/>
            </a:xfrm>
            <a:prstGeom prst="rect">
              <a:avLst/>
            </a:prstGeom>
            <a:solidFill>
              <a:srgbClr val="0000FF">
                <a:alpha val="80000"/>
              </a:srgbClr>
            </a:solidFill>
            <a:ln w="12700">
              <a:solidFill>
                <a:srgbClr val="FFFFFF"/>
              </a:solidFill>
              <a:miter lim="800000"/>
              <a:headEnd/>
              <a:tailEnd/>
            </a:ln>
            <a:effectLst/>
          </p:spPr>
          <p:txBody>
            <a:bodyPr anchor="ctr"/>
            <a:lstStyle/>
            <a:p>
              <a:endParaRPr lang="tr-TR"/>
            </a:p>
          </p:txBody>
        </p:sp>
        <p:sp>
          <p:nvSpPr>
            <p:cNvPr id="247818" name="Rectangle 10"/>
            <p:cNvSpPr>
              <a:spLocks noChangeArrowheads="1"/>
            </p:cNvSpPr>
            <p:nvPr/>
          </p:nvSpPr>
          <p:spPr bwMode="auto">
            <a:xfrm flipH="1">
              <a:off x="308" y="3643"/>
              <a:ext cx="1521" cy="1613"/>
            </a:xfrm>
            <a:prstGeom prst="rect">
              <a:avLst/>
            </a:prstGeom>
            <a:solidFill>
              <a:srgbClr val="A5A5A5">
                <a:alpha val="50000"/>
              </a:srgbClr>
            </a:solidFill>
            <a:ln w="12700">
              <a:solidFill>
                <a:srgbClr val="FFFFFF"/>
              </a:solidFill>
              <a:miter lim="800000"/>
              <a:headEnd/>
              <a:tailEnd/>
            </a:ln>
            <a:effectLst/>
          </p:spPr>
          <p:txBody>
            <a:bodyPr anchor="ctr"/>
            <a:lstStyle/>
            <a:p>
              <a:endParaRPr lang="tr-TR"/>
            </a:p>
          </p:txBody>
        </p:sp>
        <p:sp>
          <p:nvSpPr>
            <p:cNvPr id="247819" name="Rectangle 11"/>
            <p:cNvSpPr>
              <a:spLocks noChangeArrowheads="1"/>
            </p:cNvSpPr>
            <p:nvPr/>
          </p:nvSpPr>
          <p:spPr bwMode="auto">
            <a:xfrm flipH="1">
              <a:off x="308" y="6867"/>
              <a:ext cx="1521" cy="1613"/>
            </a:xfrm>
            <a:prstGeom prst="rect">
              <a:avLst/>
            </a:prstGeom>
            <a:solidFill>
              <a:srgbClr val="333399">
                <a:alpha val="50000"/>
              </a:srgbClr>
            </a:solidFill>
            <a:ln w="12700">
              <a:solidFill>
                <a:srgbClr val="FFFFFF"/>
              </a:solidFill>
              <a:miter lim="800000"/>
              <a:headEnd/>
              <a:tailEnd/>
            </a:ln>
            <a:effectLst/>
          </p:spPr>
          <p:txBody>
            <a:bodyPr anchor="ctr"/>
            <a:lstStyle/>
            <a:p>
              <a:endParaRPr lang="tr-TR"/>
            </a:p>
          </p:txBody>
        </p:sp>
        <p:sp>
          <p:nvSpPr>
            <p:cNvPr id="247820" name="Rectangle 12"/>
            <p:cNvSpPr>
              <a:spLocks noChangeArrowheads="1"/>
            </p:cNvSpPr>
            <p:nvPr/>
          </p:nvSpPr>
          <p:spPr bwMode="auto">
            <a:xfrm flipH="1">
              <a:off x="1829" y="8480"/>
              <a:ext cx="1520" cy="1613"/>
            </a:xfrm>
            <a:prstGeom prst="rect">
              <a:avLst/>
            </a:prstGeom>
            <a:solidFill>
              <a:srgbClr val="33CCCC">
                <a:alpha val="50000"/>
              </a:srgbClr>
            </a:solidFill>
            <a:ln w="12700">
              <a:solidFill>
                <a:srgbClr val="FFFFFF"/>
              </a:solidFill>
              <a:miter lim="800000"/>
              <a:headEnd/>
              <a:tailEnd/>
            </a:ln>
            <a:effectLst/>
          </p:spPr>
          <p:txBody>
            <a:bodyPr anchor="ctr"/>
            <a:lstStyle/>
            <a:p>
              <a:endParaRPr lang="tr-TR"/>
            </a:p>
          </p:txBody>
        </p:sp>
      </p:grpSp>
      <p:pic>
        <p:nvPicPr>
          <p:cNvPr id="247821" name="Picture 13"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AutoShape 2"/>
          <p:cNvSpPr>
            <a:spLocks noGrp="1" noChangeArrowheads="1"/>
          </p:cNvSpPr>
          <p:nvPr>
            <p:ph type="title"/>
          </p:nvPr>
        </p:nvSpPr>
        <p:spPr>
          <a:xfrm flipH="1" flipV="1">
            <a:off x="609600" y="685800"/>
            <a:ext cx="152400" cy="76200"/>
          </a:xfrm>
        </p:spPr>
        <p:txBody>
          <a:bodyPr/>
          <a:lstStyle/>
          <a:p>
            <a:pPr algn="ctr"/>
            <a:r>
              <a:rPr lang="tr-TR" sz="3200">
                <a:solidFill>
                  <a:srgbClr val="FF0000"/>
                </a:solidFill>
              </a:rPr>
              <a:t> </a:t>
            </a:r>
          </a:p>
        </p:txBody>
      </p:sp>
      <p:sp>
        <p:nvSpPr>
          <p:cNvPr id="232451" name="Rectangle 3"/>
          <p:cNvSpPr>
            <a:spLocks noGrp="1" noChangeArrowheads="1"/>
          </p:cNvSpPr>
          <p:nvPr>
            <p:ph type="body" idx="1"/>
          </p:nvPr>
        </p:nvSpPr>
        <p:spPr>
          <a:xfrm>
            <a:off x="990600" y="2590800"/>
            <a:ext cx="7848600" cy="3733800"/>
          </a:xfrm>
          <a:solidFill>
            <a:srgbClr val="FFFF99"/>
          </a:solidFill>
        </p:spPr>
        <p:txBody>
          <a:bodyPr/>
          <a:lstStyle/>
          <a:p>
            <a:pPr algn="just"/>
            <a:r>
              <a:rPr lang="tr-TR"/>
              <a:t>Planlama sürecinin hızlandırılması için, plan hiyerarşisi ve yetkiler yeniden düzenlenmeli,</a:t>
            </a:r>
          </a:p>
          <a:p>
            <a:pPr algn="just"/>
            <a:r>
              <a:rPr lang="tr-TR"/>
              <a:t>Kurum görüşlerine süre sınırlandırılması getirilmeli, </a:t>
            </a:r>
          </a:p>
          <a:p>
            <a:pPr algn="just"/>
            <a:r>
              <a:rPr lang="tr-TR"/>
              <a:t>Çevre düzeni planlarının tamamlanmış olduğu bölgelerde kurum görüşü alma zorunluluğu ortadan kaldırılmalıdır. </a:t>
            </a:r>
          </a:p>
        </p:txBody>
      </p:sp>
      <p:pic>
        <p:nvPicPr>
          <p:cNvPr id="232452" name="Picture 4"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grpSp>
        <p:nvGrpSpPr>
          <p:cNvPr id="232453" name="Group 5"/>
          <p:cNvGrpSpPr>
            <a:grpSpLocks/>
          </p:cNvGrpSpPr>
          <p:nvPr/>
        </p:nvGrpSpPr>
        <p:grpSpPr bwMode="auto">
          <a:xfrm>
            <a:off x="152400" y="5562600"/>
            <a:ext cx="549275" cy="1152525"/>
            <a:chOff x="308" y="3643"/>
            <a:chExt cx="3041" cy="6450"/>
          </a:xfrm>
        </p:grpSpPr>
        <p:sp>
          <p:nvSpPr>
            <p:cNvPr id="232454" name="Rectangle 6"/>
            <p:cNvSpPr>
              <a:spLocks noChangeArrowheads="1"/>
            </p:cNvSpPr>
            <p:nvPr/>
          </p:nvSpPr>
          <p:spPr bwMode="auto">
            <a:xfrm flipH="1">
              <a:off x="1829" y="6867"/>
              <a:ext cx="1520" cy="1613"/>
            </a:xfrm>
            <a:prstGeom prst="rect">
              <a:avLst/>
            </a:prstGeom>
            <a:solidFill>
              <a:srgbClr val="FF0000">
                <a:alpha val="80000"/>
              </a:srgbClr>
            </a:solidFill>
            <a:ln w="12700">
              <a:solidFill>
                <a:srgbClr val="FFFFFF"/>
              </a:solidFill>
              <a:miter lim="800000"/>
              <a:headEnd/>
              <a:tailEnd/>
            </a:ln>
            <a:effectLst/>
          </p:spPr>
          <p:txBody>
            <a:bodyPr anchor="ctr"/>
            <a:lstStyle/>
            <a:p>
              <a:endParaRPr lang="tr-TR"/>
            </a:p>
          </p:txBody>
        </p:sp>
        <p:sp>
          <p:nvSpPr>
            <p:cNvPr id="232455" name="Rectangle 7"/>
            <p:cNvSpPr>
              <a:spLocks noChangeArrowheads="1"/>
            </p:cNvSpPr>
            <p:nvPr/>
          </p:nvSpPr>
          <p:spPr bwMode="auto">
            <a:xfrm flipH="1">
              <a:off x="1829" y="5253"/>
              <a:ext cx="1520" cy="1614"/>
            </a:xfrm>
            <a:prstGeom prst="rect">
              <a:avLst/>
            </a:prstGeom>
            <a:solidFill>
              <a:srgbClr val="FF6600">
                <a:alpha val="50000"/>
              </a:srgbClr>
            </a:solidFill>
            <a:ln w="12700">
              <a:solidFill>
                <a:srgbClr val="FFFFFF"/>
              </a:solidFill>
              <a:miter lim="800000"/>
              <a:headEnd/>
              <a:tailEnd/>
            </a:ln>
            <a:effectLst/>
          </p:spPr>
          <p:txBody>
            <a:bodyPr anchor="ctr"/>
            <a:lstStyle/>
            <a:p>
              <a:endParaRPr lang="tr-TR"/>
            </a:p>
          </p:txBody>
        </p:sp>
        <p:sp>
          <p:nvSpPr>
            <p:cNvPr id="232456" name="Rectangle 8"/>
            <p:cNvSpPr>
              <a:spLocks noChangeArrowheads="1"/>
            </p:cNvSpPr>
            <p:nvPr/>
          </p:nvSpPr>
          <p:spPr bwMode="auto">
            <a:xfrm flipH="1">
              <a:off x="308" y="5253"/>
              <a:ext cx="1521" cy="1614"/>
            </a:xfrm>
            <a:prstGeom prst="rect">
              <a:avLst/>
            </a:prstGeom>
            <a:solidFill>
              <a:srgbClr val="0000FF">
                <a:alpha val="80000"/>
              </a:srgbClr>
            </a:solidFill>
            <a:ln w="12700">
              <a:solidFill>
                <a:srgbClr val="FFFFFF"/>
              </a:solidFill>
              <a:miter lim="800000"/>
              <a:headEnd/>
              <a:tailEnd/>
            </a:ln>
            <a:effectLst/>
          </p:spPr>
          <p:txBody>
            <a:bodyPr anchor="ctr"/>
            <a:lstStyle/>
            <a:p>
              <a:endParaRPr lang="tr-TR"/>
            </a:p>
          </p:txBody>
        </p:sp>
        <p:sp>
          <p:nvSpPr>
            <p:cNvPr id="232457" name="Rectangle 9"/>
            <p:cNvSpPr>
              <a:spLocks noChangeArrowheads="1"/>
            </p:cNvSpPr>
            <p:nvPr/>
          </p:nvSpPr>
          <p:spPr bwMode="auto">
            <a:xfrm flipH="1">
              <a:off x="308" y="3643"/>
              <a:ext cx="1521" cy="1613"/>
            </a:xfrm>
            <a:prstGeom prst="rect">
              <a:avLst/>
            </a:prstGeom>
            <a:solidFill>
              <a:srgbClr val="A5A5A5">
                <a:alpha val="50000"/>
              </a:srgbClr>
            </a:solidFill>
            <a:ln w="12700">
              <a:solidFill>
                <a:srgbClr val="FFFFFF"/>
              </a:solidFill>
              <a:miter lim="800000"/>
              <a:headEnd/>
              <a:tailEnd/>
            </a:ln>
            <a:effectLst/>
          </p:spPr>
          <p:txBody>
            <a:bodyPr anchor="ctr"/>
            <a:lstStyle/>
            <a:p>
              <a:endParaRPr lang="tr-TR"/>
            </a:p>
          </p:txBody>
        </p:sp>
        <p:sp>
          <p:nvSpPr>
            <p:cNvPr id="232458" name="Rectangle 10"/>
            <p:cNvSpPr>
              <a:spLocks noChangeArrowheads="1"/>
            </p:cNvSpPr>
            <p:nvPr/>
          </p:nvSpPr>
          <p:spPr bwMode="auto">
            <a:xfrm flipH="1">
              <a:off x="308" y="6867"/>
              <a:ext cx="1521" cy="1613"/>
            </a:xfrm>
            <a:prstGeom prst="rect">
              <a:avLst/>
            </a:prstGeom>
            <a:solidFill>
              <a:srgbClr val="333399">
                <a:alpha val="50000"/>
              </a:srgbClr>
            </a:solidFill>
            <a:ln w="12700">
              <a:solidFill>
                <a:srgbClr val="FFFFFF"/>
              </a:solidFill>
              <a:miter lim="800000"/>
              <a:headEnd/>
              <a:tailEnd/>
            </a:ln>
            <a:effectLst/>
          </p:spPr>
          <p:txBody>
            <a:bodyPr anchor="ctr"/>
            <a:lstStyle/>
            <a:p>
              <a:endParaRPr lang="tr-TR"/>
            </a:p>
          </p:txBody>
        </p:sp>
        <p:sp>
          <p:nvSpPr>
            <p:cNvPr id="232459" name="Rectangle 11"/>
            <p:cNvSpPr>
              <a:spLocks noChangeArrowheads="1"/>
            </p:cNvSpPr>
            <p:nvPr/>
          </p:nvSpPr>
          <p:spPr bwMode="auto">
            <a:xfrm flipH="1">
              <a:off x="1829" y="8480"/>
              <a:ext cx="1520" cy="1613"/>
            </a:xfrm>
            <a:prstGeom prst="rect">
              <a:avLst/>
            </a:prstGeom>
            <a:solidFill>
              <a:srgbClr val="33CCCC">
                <a:alpha val="50000"/>
              </a:srgbClr>
            </a:solidFill>
            <a:ln w="12700">
              <a:solidFill>
                <a:srgbClr val="FFFFFF"/>
              </a:solidFill>
              <a:miter lim="800000"/>
              <a:headEnd/>
              <a:tailEnd/>
            </a:ln>
            <a:effectLst/>
          </p:spPr>
          <p:txBody>
            <a:bodyPr anchor="ctr"/>
            <a:lstStyle/>
            <a:p>
              <a:endParaRPr lang="tr-TR"/>
            </a:p>
          </p:txBody>
        </p:sp>
      </p:grpSp>
      <p:sp>
        <p:nvSpPr>
          <p:cNvPr id="232461" name="WordArt 13"/>
          <p:cNvSpPr>
            <a:spLocks noChangeArrowheads="1" noChangeShapeType="1" noTextEdit="1"/>
          </p:cNvSpPr>
          <p:nvPr/>
        </p:nvSpPr>
        <p:spPr bwMode="auto">
          <a:xfrm>
            <a:off x="1371600" y="1143000"/>
            <a:ext cx="185737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 5</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flipH="1" flipV="1">
            <a:off x="685800" y="685800"/>
            <a:ext cx="76200" cy="76200"/>
          </a:xfrm>
        </p:spPr>
        <p:txBody>
          <a:bodyPr/>
          <a:lstStyle/>
          <a:p>
            <a:endParaRPr lang="tr-TR" sz="3200"/>
          </a:p>
        </p:txBody>
      </p:sp>
      <p:sp>
        <p:nvSpPr>
          <p:cNvPr id="243715" name="Rectangle 3"/>
          <p:cNvSpPr>
            <a:spLocks noGrp="1" noChangeArrowheads="1"/>
          </p:cNvSpPr>
          <p:nvPr>
            <p:ph type="body" idx="1"/>
          </p:nvPr>
        </p:nvSpPr>
        <p:spPr>
          <a:xfrm>
            <a:off x="1066800" y="2590800"/>
            <a:ext cx="7620000" cy="3962400"/>
          </a:xfrm>
          <a:solidFill>
            <a:srgbClr val="CCFFFF"/>
          </a:solidFill>
        </p:spPr>
        <p:txBody>
          <a:bodyPr/>
          <a:lstStyle/>
          <a:p>
            <a:pPr algn="just">
              <a:buFont typeface="Wingdings" pitchFamily="2" charset="2"/>
              <a:buNone/>
            </a:pPr>
            <a:r>
              <a:rPr lang="tr-TR"/>
              <a:t>   Şikâyet üzerine köylerde İl Özel İdaresi yetkililerinin yaptığı denetimlerde, neredeyse gidilen ve kontrol edilen bütün yapılar mevzuata aykırı bulunmaktadır.  </a:t>
            </a:r>
          </a:p>
        </p:txBody>
      </p:sp>
      <p:sp>
        <p:nvSpPr>
          <p:cNvPr id="243717" name="WordArt 5"/>
          <p:cNvSpPr>
            <a:spLocks noChangeArrowheads="1" noChangeShapeType="1" noTextEdit="1"/>
          </p:cNvSpPr>
          <p:nvPr/>
        </p:nvSpPr>
        <p:spPr bwMode="auto">
          <a:xfrm>
            <a:off x="1219200" y="10668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6</a:t>
            </a:r>
          </a:p>
        </p:txBody>
      </p:sp>
      <p:pic>
        <p:nvPicPr>
          <p:cNvPr id="243718" name="Picture 6"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a:xfrm flipH="1" flipV="1">
            <a:off x="685800" y="685800"/>
            <a:ext cx="76200" cy="76200"/>
          </a:xfrm>
        </p:spPr>
        <p:txBody>
          <a:bodyPr/>
          <a:lstStyle/>
          <a:p>
            <a:pPr algn="ctr"/>
            <a:endParaRPr lang="tr-TR" sz="3200">
              <a:solidFill>
                <a:srgbClr val="FF0000"/>
              </a:solidFill>
            </a:endParaRPr>
          </a:p>
        </p:txBody>
      </p:sp>
      <p:sp>
        <p:nvSpPr>
          <p:cNvPr id="233475" name="Rectangle 3"/>
          <p:cNvSpPr>
            <a:spLocks noGrp="1" noChangeArrowheads="1"/>
          </p:cNvSpPr>
          <p:nvPr>
            <p:ph type="body" idx="1"/>
          </p:nvPr>
        </p:nvSpPr>
        <p:spPr>
          <a:xfrm>
            <a:off x="990600" y="2514600"/>
            <a:ext cx="7848600" cy="3962400"/>
          </a:xfrm>
          <a:solidFill>
            <a:srgbClr val="FFFF99"/>
          </a:solidFill>
        </p:spPr>
        <p:txBody>
          <a:bodyPr/>
          <a:lstStyle/>
          <a:p>
            <a:pPr algn="just"/>
            <a:r>
              <a:rPr lang="tr-TR" sz="2400"/>
              <a:t>Yerleşik alanlar dâhil kırsaldaki bütün yapılaşmanın ruhsata bağlanması, </a:t>
            </a:r>
          </a:p>
          <a:p>
            <a:pPr algn="just"/>
            <a:r>
              <a:rPr lang="tr-TR" sz="2400"/>
              <a:t>İl özel idarelerinin bu hizmeti yerine getirebilmeleri için kapasitelerinin güçlendirilmesi, </a:t>
            </a:r>
          </a:p>
          <a:p>
            <a:pPr algn="just"/>
            <a:r>
              <a:rPr lang="tr-TR" sz="2400"/>
              <a:t>İmar mevzuatı çıkmadan önce yapılan ve fen sağlık koşullarını taşımayan yapılar için köylerde köy yenileşme programlarının uygulanması için gerekli yasal altyapı oluşturulmalıdır. </a:t>
            </a:r>
          </a:p>
        </p:txBody>
      </p:sp>
      <p:pic>
        <p:nvPicPr>
          <p:cNvPr id="233476" name="Picture 4"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33486" name="WordArt 14"/>
          <p:cNvSpPr>
            <a:spLocks noChangeArrowheads="1" noChangeShapeType="1" noTextEdit="1"/>
          </p:cNvSpPr>
          <p:nvPr/>
        </p:nvSpPr>
        <p:spPr bwMode="auto">
          <a:xfrm>
            <a:off x="1295400" y="1219200"/>
            <a:ext cx="185737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 6</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a:xfrm flipH="1" flipV="1">
            <a:off x="609600" y="685800"/>
            <a:ext cx="152400" cy="76200"/>
          </a:xfrm>
        </p:spPr>
        <p:txBody>
          <a:bodyPr/>
          <a:lstStyle/>
          <a:p>
            <a:endParaRPr lang="tr-TR" sz="3200">
              <a:solidFill>
                <a:srgbClr val="FF0000"/>
              </a:solidFill>
            </a:endParaRPr>
          </a:p>
        </p:txBody>
      </p:sp>
      <p:sp>
        <p:nvSpPr>
          <p:cNvPr id="234499" name="Rectangle 3"/>
          <p:cNvSpPr>
            <a:spLocks noGrp="1" noChangeArrowheads="1"/>
          </p:cNvSpPr>
          <p:nvPr>
            <p:ph type="body" idx="1"/>
          </p:nvPr>
        </p:nvSpPr>
        <p:spPr>
          <a:xfrm>
            <a:off x="1066800" y="2590800"/>
            <a:ext cx="7772400" cy="3810000"/>
          </a:xfrm>
          <a:solidFill>
            <a:srgbClr val="CCFFFF"/>
          </a:solidFill>
        </p:spPr>
        <p:txBody>
          <a:bodyPr/>
          <a:lstStyle/>
          <a:p>
            <a:pPr algn="just">
              <a:buFont typeface="Wingdings" pitchFamily="2" charset="2"/>
              <a:buNone/>
            </a:pPr>
            <a:r>
              <a:rPr lang="tr-TR"/>
              <a:t>   Özellikle Karadeniz bölgesindeki köylerde arazilerin çok sınırlı olduğu bu sebeple inşaatın taban alanı katsayısına (TAKS) yönelik kuralının nasıl ve ne şekilde uygulanacağı çok ciddi bir sorundur.  </a:t>
            </a:r>
            <a:endParaRPr lang="tr-TR" sz="3200">
              <a:solidFill>
                <a:srgbClr val="000000"/>
              </a:solidFill>
            </a:endParaRPr>
          </a:p>
          <a:p>
            <a:pPr>
              <a:buFont typeface="Wingdings" pitchFamily="2" charset="2"/>
              <a:buNone/>
            </a:pPr>
            <a:endParaRPr lang="tr-TR">
              <a:solidFill>
                <a:srgbClr val="000000"/>
              </a:solidFill>
            </a:endParaRPr>
          </a:p>
        </p:txBody>
      </p:sp>
      <p:pic>
        <p:nvPicPr>
          <p:cNvPr id="234508" name="Picture 12"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34510" name="WordArt 14"/>
          <p:cNvSpPr>
            <a:spLocks noChangeArrowheads="1" noChangeShapeType="1" noTextEdit="1"/>
          </p:cNvSpPr>
          <p:nvPr/>
        </p:nvSpPr>
        <p:spPr bwMode="auto">
          <a:xfrm>
            <a:off x="1295400" y="10668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7</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a:xfrm flipH="1" flipV="1">
            <a:off x="609600" y="609600"/>
            <a:ext cx="152400" cy="152400"/>
          </a:xfrm>
        </p:spPr>
        <p:txBody>
          <a:bodyPr/>
          <a:lstStyle/>
          <a:p>
            <a:endParaRPr lang="tr-TR" sz="3200"/>
          </a:p>
        </p:txBody>
      </p:sp>
      <p:sp>
        <p:nvSpPr>
          <p:cNvPr id="257027" name="Rectangle 3"/>
          <p:cNvSpPr>
            <a:spLocks noGrp="1" noChangeArrowheads="1"/>
          </p:cNvSpPr>
          <p:nvPr>
            <p:ph type="body" idx="1"/>
          </p:nvPr>
        </p:nvSpPr>
        <p:spPr>
          <a:xfrm>
            <a:off x="990600" y="2590800"/>
            <a:ext cx="7772400" cy="3886200"/>
          </a:xfrm>
          <a:solidFill>
            <a:srgbClr val="FFFF99"/>
          </a:solidFill>
        </p:spPr>
        <p:txBody>
          <a:bodyPr/>
          <a:lstStyle/>
          <a:p>
            <a:pPr algn="just"/>
            <a:r>
              <a:rPr lang="tr-TR"/>
              <a:t>Yapı koşullarının taban alanı katsayısının ülkenin coğrafi koşulları göz önünde bulundurularak yeniden düzenlenmesi gerekmektedir.</a:t>
            </a:r>
          </a:p>
        </p:txBody>
      </p:sp>
      <p:sp>
        <p:nvSpPr>
          <p:cNvPr id="257028" name="WordArt 4"/>
          <p:cNvSpPr>
            <a:spLocks noChangeArrowheads="1" noChangeShapeType="1" noTextEdit="1"/>
          </p:cNvSpPr>
          <p:nvPr/>
        </p:nvSpPr>
        <p:spPr bwMode="auto">
          <a:xfrm>
            <a:off x="1371600" y="1143000"/>
            <a:ext cx="1790700"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 7</a:t>
            </a:r>
          </a:p>
        </p:txBody>
      </p:sp>
      <p:pic>
        <p:nvPicPr>
          <p:cNvPr id="257029"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AutoShape 2"/>
          <p:cNvSpPr>
            <a:spLocks noGrp="1" noChangeArrowheads="1"/>
          </p:cNvSpPr>
          <p:nvPr>
            <p:ph type="title"/>
          </p:nvPr>
        </p:nvSpPr>
        <p:spPr>
          <a:xfrm flipH="1" flipV="1">
            <a:off x="685800" y="685800"/>
            <a:ext cx="76200" cy="76200"/>
          </a:xfrm>
        </p:spPr>
        <p:txBody>
          <a:bodyPr/>
          <a:lstStyle/>
          <a:p>
            <a:r>
              <a:rPr lang="tr-TR" sz="3200">
                <a:solidFill>
                  <a:srgbClr val="FF0000"/>
                </a:solidFill>
              </a:rPr>
              <a:t>                    </a:t>
            </a:r>
          </a:p>
        </p:txBody>
      </p:sp>
      <p:sp>
        <p:nvSpPr>
          <p:cNvPr id="235523" name="Rectangle 3"/>
          <p:cNvSpPr>
            <a:spLocks noGrp="1" noChangeArrowheads="1"/>
          </p:cNvSpPr>
          <p:nvPr>
            <p:ph type="body" idx="1"/>
          </p:nvPr>
        </p:nvSpPr>
        <p:spPr>
          <a:xfrm>
            <a:off x="1066800" y="2590800"/>
            <a:ext cx="7620000" cy="3810000"/>
          </a:xfrm>
          <a:solidFill>
            <a:srgbClr val="CCFFFF"/>
          </a:solidFill>
        </p:spPr>
        <p:txBody>
          <a:bodyPr/>
          <a:lstStyle/>
          <a:p>
            <a:pPr algn="just"/>
            <a:endParaRPr lang="tr-TR"/>
          </a:p>
          <a:p>
            <a:pPr algn="just"/>
            <a:r>
              <a:rPr lang="tr-TR"/>
              <a:t>İmar Kanunu ile diğer bazı Kanunlar ve yönetmelikler arasında uyumsuzluklar bulunmaktadır. </a:t>
            </a:r>
          </a:p>
        </p:txBody>
      </p:sp>
      <p:pic>
        <p:nvPicPr>
          <p:cNvPr id="235532" name="Picture 12" descr="bakanlikamblemi"/>
          <p:cNvPicPr>
            <a:picLocks noChangeAspect="1" noChangeArrowheads="1"/>
          </p:cNvPicPr>
          <p:nvPr/>
        </p:nvPicPr>
        <p:blipFill>
          <a:blip r:embed="rId2"/>
          <a:srcRect/>
          <a:stretch>
            <a:fillRect/>
          </a:stretch>
        </p:blipFill>
        <p:spPr bwMode="auto">
          <a:xfrm>
            <a:off x="8229600" y="0"/>
            <a:ext cx="914400" cy="914400"/>
          </a:xfrm>
          <a:prstGeom prst="rect">
            <a:avLst/>
          </a:prstGeom>
          <a:noFill/>
        </p:spPr>
      </p:pic>
      <p:sp>
        <p:nvSpPr>
          <p:cNvPr id="235534" name="WordArt 14"/>
          <p:cNvSpPr>
            <a:spLocks noChangeArrowheads="1" noChangeShapeType="1" noTextEdit="1"/>
          </p:cNvSpPr>
          <p:nvPr/>
        </p:nvSpPr>
        <p:spPr bwMode="auto">
          <a:xfrm>
            <a:off x="1371600" y="10668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8</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a:xfrm flipH="1" flipV="1">
            <a:off x="609600" y="609600"/>
            <a:ext cx="152400" cy="152400"/>
          </a:xfrm>
        </p:spPr>
        <p:txBody>
          <a:bodyPr/>
          <a:lstStyle/>
          <a:p>
            <a:endParaRPr lang="tr-TR" sz="3200"/>
          </a:p>
        </p:txBody>
      </p:sp>
      <p:sp>
        <p:nvSpPr>
          <p:cNvPr id="258051" name="Rectangle 3"/>
          <p:cNvSpPr>
            <a:spLocks noGrp="1" noChangeArrowheads="1"/>
          </p:cNvSpPr>
          <p:nvPr>
            <p:ph type="body" idx="1"/>
          </p:nvPr>
        </p:nvSpPr>
        <p:spPr>
          <a:xfrm>
            <a:off x="1066800" y="2514600"/>
            <a:ext cx="7772400" cy="3962400"/>
          </a:xfrm>
          <a:solidFill>
            <a:srgbClr val="CCFFFF"/>
          </a:solidFill>
        </p:spPr>
        <p:txBody>
          <a:bodyPr/>
          <a:lstStyle/>
          <a:p>
            <a:pPr algn="just">
              <a:lnSpc>
                <a:spcPct val="90000"/>
              </a:lnSpc>
            </a:pPr>
            <a:r>
              <a:rPr lang="tr-TR"/>
              <a:t>3194 sayılı İmar Kanunun “Ruhsata Tabi Olmayan Yapılar ve Uyacakları Esaslar” bölümünün 27. maddesi ile “Madencilik Faaliyetleri İzin Yönetmeliği” nin 82/c  maddesi</a:t>
            </a:r>
          </a:p>
          <a:p>
            <a:pPr algn="just">
              <a:lnSpc>
                <a:spcPct val="90000"/>
              </a:lnSpc>
            </a:pPr>
            <a:r>
              <a:rPr lang="tr-TR"/>
              <a:t>Plansız Alanlar İmar Yönetmeliğinin 62. maddesi ile 5403 sayılı Toprak Koruma ve Arazi Kullanımı Kanunun 8. maddesi çelişmektedir.</a:t>
            </a:r>
          </a:p>
        </p:txBody>
      </p:sp>
      <p:sp>
        <p:nvSpPr>
          <p:cNvPr id="258052" name="WordArt 4"/>
          <p:cNvSpPr>
            <a:spLocks noChangeArrowheads="1" noChangeShapeType="1" noTextEdit="1"/>
          </p:cNvSpPr>
          <p:nvPr/>
        </p:nvSpPr>
        <p:spPr bwMode="auto">
          <a:xfrm>
            <a:off x="1371600" y="10668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8</a:t>
            </a:r>
          </a:p>
        </p:txBody>
      </p:sp>
      <p:pic>
        <p:nvPicPr>
          <p:cNvPr id="258053"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flipH="1" flipV="1">
            <a:off x="609600" y="685800"/>
            <a:ext cx="152400" cy="76200"/>
          </a:xfrm>
        </p:spPr>
        <p:txBody>
          <a:bodyPr/>
          <a:lstStyle/>
          <a:p>
            <a:pPr algn="ctr"/>
            <a:endParaRPr lang="tr-TR" sz="3200">
              <a:solidFill>
                <a:srgbClr val="FF0000"/>
              </a:solidFill>
            </a:endParaRPr>
          </a:p>
        </p:txBody>
      </p:sp>
      <p:sp>
        <p:nvSpPr>
          <p:cNvPr id="236547" name="Rectangle 3"/>
          <p:cNvSpPr>
            <a:spLocks noGrp="1" noChangeArrowheads="1"/>
          </p:cNvSpPr>
          <p:nvPr>
            <p:ph type="body" idx="1"/>
          </p:nvPr>
        </p:nvSpPr>
        <p:spPr>
          <a:xfrm flipH="1" flipV="1">
            <a:off x="914400" y="2438400"/>
            <a:ext cx="152400" cy="76200"/>
          </a:xfrm>
          <a:solidFill>
            <a:srgbClr val="CCFFFF"/>
          </a:solidFill>
        </p:spPr>
        <p:txBody>
          <a:bodyPr/>
          <a:lstStyle/>
          <a:p>
            <a:pPr algn="ctr">
              <a:lnSpc>
                <a:spcPct val="80000"/>
              </a:lnSpc>
              <a:buFont typeface="Wingdings" pitchFamily="2" charset="2"/>
              <a:buNone/>
            </a:pPr>
            <a:r>
              <a:rPr lang="tr-TR" sz="800"/>
              <a:t> </a:t>
            </a:r>
            <a:endParaRPr lang="tr-TR" sz="800" b="1"/>
          </a:p>
        </p:txBody>
      </p:sp>
      <p:pic>
        <p:nvPicPr>
          <p:cNvPr id="236548" name="Picture 4"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36558" name="WordArt 14"/>
          <p:cNvSpPr>
            <a:spLocks noChangeArrowheads="1" noChangeShapeType="1" noTextEdit="1"/>
          </p:cNvSpPr>
          <p:nvPr/>
        </p:nvSpPr>
        <p:spPr bwMode="auto">
          <a:xfrm>
            <a:off x="1624013" y="2784475"/>
            <a:ext cx="6605587" cy="1711325"/>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 YERLEŞME PLANI </a:t>
            </a:r>
          </a:p>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UYGULAMALARI</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a:xfrm flipH="1" flipV="1">
            <a:off x="685800" y="609600"/>
            <a:ext cx="76200" cy="152400"/>
          </a:xfrm>
        </p:spPr>
        <p:txBody>
          <a:bodyPr/>
          <a:lstStyle/>
          <a:p>
            <a:endParaRPr lang="tr-TR" sz="3200"/>
          </a:p>
        </p:txBody>
      </p:sp>
      <p:sp>
        <p:nvSpPr>
          <p:cNvPr id="269315" name="Rectangle 3"/>
          <p:cNvSpPr>
            <a:spLocks noGrp="1" noChangeArrowheads="1"/>
          </p:cNvSpPr>
          <p:nvPr>
            <p:ph type="body" idx="1"/>
          </p:nvPr>
        </p:nvSpPr>
        <p:spPr>
          <a:xfrm>
            <a:off x="838200" y="2362200"/>
            <a:ext cx="8001000" cy="4267200"/>
          </a:xfrm>
        </p:spPr>
        <p:txBody>
          <a:bodyPr/>
          <a:lstStyle/>
          <a:p>
            <a:pPr algn="just"/>
            <a:r>
              <a:rPr lang="tr-TR"/>
              <a:t>“Köy Yerleşim Planı” kavramı Köy Kanunu’nda 1987 yılında gerçekleştirilen değişiklikle düzenlenmiştir. </a:t>
            </a:r>
          </a:p>
          <a:p>
            <a:pPr algn="just"/>
            <a:r>
              <a:rPr lang="tr-TR"/>
              <a:t>3367 sayılı Kanunla Köy Kanunu’na yedi ek madde eklenmiştir. Köy yerleşim planı köylerde yeni yerleşim alanına ihtiyaç duyulması halinde vatandaşlara ev yapabilecekleri arsa oluşturmak ve vatandaşlara satışını sağlamak amacıyla yapılmaktadır.</a:t>
            </a:r>
          </a:p>
        </p:txBody>
      </p:sp>
      <p:sp>
        <p:nvSpPr>
          <p:cNvPr id="269316" name="WordArt 4"/>
          <p:cNvSpPr>
            <a:spLocks noChangeArrowheads="1" noChangeShapeType="1" noTextEdit="1"/>
          </p:cNvSpPr>
          <p:nvPr/>
        </p:nvSpPr>
        <p:spPr bwMode="auto">
          <a:xfrm>
            <a:off x="1066800" y="1143000"/>
            <a:ext cx="7162800" cy="6858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 yerleşme planlarında yetki</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AutoShape 2"/>
          <p:cNvSpPr>
            <a:spLocks noGrp="1" noChangeArrowheads="1"/>
          </p:cNvSpPr>
          <p:nvPr>
            <p:ph type="title"/>
          </p:nvPr>
        </p:nvSpPr>
        <p:spPr>
          <a:xfrm flipH="1" flipV="1">
            <a:off x="685800" y="685800"/>
            <a:ext cx="76200" cy="76200"/>
          </a:xfrm>
        </p:spPr>
        <p:txBody>
          <a:bodyPr/>
          <a:lstStyle/>
          <a:p>
            <a:r>
              <a:rPr lang="tr-TR"/>
              <a:t>			</a:t>
            </a:r>
            <a:endParaRPr lang="tr-TR" sz="3200">
              <a:solidFill>
                <a:srgbClr val="FF0000"/>
              </a:solidFill>
            </a:endParaRPr>
          </a:p>
        </p:txBody>
      </p:sp>
      <p:sp>
        <p:nvSpPr>
          <p:cNvPr id="237571" name="Rectangle 3"/>
          <p:cNvSpPr>
            <a:spLocks noGrp="1" noChangeArrowheads="1"/>
          </p:cNvSpPr>
          <p:nvPr>
            <p:ph type="body" idx="1"/>
          </p:nvPr>
        </p:nvSpPr>
        <p:spPr>
          <a:xfrm>
            <a:off x="838200" y="2362200"/>
            <a:ext cx="8001000" cy="4267200"/>
          </a:xfrm>
        </p:spPr>
        <p:txBody>
          <a:bodyPr/>
          <a:lstStyle/>
          <a:p>
            <a:pPr algn="just">
              <a:lnSpc>
                <a:spcPct val="90000"/>
              </a:lnSpc>
            </a:pPr>
            <a:r>
              <a:rPr lang="tr-TR"/>
              <a:t>Köy yerleşme planlarının hazırlanmasında Köy Kanunundaki hükümler geçerliliğini korumaktadır. </a:t>
            </a:r>
          </a:p>
          <a:p>
            <a:pPr algn="just">
              <a:lnSpc>
                <a:spcPct val="90000"/>
              </a:lnSpc>
            </a:pPr>
            <a:r>
              <a:rPr lang="tr-TR"/>
              <a:t>Bu planlar vali yardımcısının başkanlığında oluşturulan “köy yerleşme alanı tespit komisyonunu” tarafından yürütülmektedir.</a:t>
            </a:r>
          </a:p>
          <a:p>
            <a:pPr algn="just">
              <a:lnSpc>
                <a:spcPct val="90000"/>
              </a:lnSpc>
            </a:pPr>
            <a:r>
              <a:rPr lang="tr-TR"/>
              <a:t>Komisyonun büro ve sekreterya işlemleri özel idareler tarafından yürütülmektedir.</a:t>
            </a:r>
          </a:p>
          <a:p>
            <a:pPr algn="just">
              <a:lnSpc>
                <a:spcPct val="90000"/>
              </a:lnSpc>
            </a:pPr>
            <a:r>
              <a:rPr lang="tr-TR"/>
              <a:t>Hazırlanan planlar il özel idareleri tarafından valinin onayına sunulmaktadır.</a:t>
            </a:r>
          </a:p>
        </p:txBody>
      </p:sp>
      <p:pic>
        <p:nvPicPr>
          <p:cNvPr id="237580" name="Picture 12"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37582" name="WordArt 14"/>
          <p:cNvSpPr>
            <a:spLocks noChangeArrowheads="1" noChangeShapeType="1" noTextEdit="1"/>
          </p:cNvSpPr>
          <p:nvPr/>
        </p:nvSpPr>
        <p:spPr bwMode="auto">
          <a:xfrm>
            <a:off x="1066800" y="1143000"/>
            <a:ext cx="7162800" cy="6858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 yerleşme planlarında yetki</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idx="4294967295"/>
          </p:nvPr>
        </p:nvSpPr>
        <p:spPr>
          <a:xfrm flipH="1">
            <a:off x="1143000" y="609600"/>
            <a:ext cx="76200" cy="76200"/>
          </a:xfrm>
        </p:spPr>
        <p:txBody>
          <a:bodyPr/>
          <a:lstStyle/>
          <a:p>
            <a:pPr algn="ctr"/>
            <a:endParaRPr lang="tr-TR" sz="3200">
              <a:solidFill>
                <a:srgbClr val="FF0000"/>
              </a:solidFill>
            </a:endParaRPr>
          </a:p>
        </p:txBody>
      </p:sp>
      <p:sp>
        <p:nvSpPr>
          <p:cNvPr id="120835" name="Rectangle 3"/>
          <p:cNvSpPr>
            <a:spLocks noGrp="1" noChangeArrowheads="1"/>
          </p:cNvSpPr>
          <p:nvPr>
            <p:ph type="body" idx="4294967295"/>
          </p:nvPr>
        </p:nvSpPr>
        <p:spPr>
          <a:xfrm>
            <a:off x="838200" y="2286000"/>
            <a:ext cx="8077200" cy="4191000"/>
          </a:xfrm>
          <a:solidFill>
            <a:schemeClr val="bg1"/>
          </a:solidFill>
        </p:spPr>
        <p:txBody>
          <a:bodyPr/>
          <a:lstStyle/>
          <a:p>
            <a:pPr algn="ctr">
              <a:buFont typeface="Wingdings" pitchFamily="2" charset="2"/>
              <a:buNone/>
            </a:pPr>
            <a:r>
              <a:rPr lang="tr-TR"/>
              <a:t>İmar planlaması ulusal planlamadan başlayarak bölge ve kent planlamasına doğru kademelenmesi gerekirken, Türkiye’de bu kademelenme bölge planlaması konusundaki eksiklikler sebebiyle ülkenin birçok bölgesinde uygulanamamıştır. Günümüzde kentlerin çoğunluğunu içine alan çevre düzeni planları henüz tamamlanamamıştır. </a:t>
            </a:r>
            <a:r>
              <a:rPr lang="tr-TR">
                <a:solidFill>
                  <a:srgbClr val="000099"/>
                </a:solidFill>
              </a:rPr>
              <a:t> </a:t>
            </a:r>
          </a:p>
        </p:txBody>
      </p:sp>
      <p:pic>
        <p:nvPicPr>
          <p:cNvPr id="120836" name="Picture 4"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grpSp>
        <p:nvGrpSpPr>
          <p:cNvPr id="120837" name="Group 5"/>
          <p:cNvGrpSpPr>
            <a:grpSpLocks/>
          </p:cNvGrpSpPr>
          <p:nvPr/>
        </p:nvGrpSpPr>
        <p:grpSpPr bwMode="auto">
          <a:xfrm>
            <a:off x="152400" y="5562600"/>
            <a:ext cx="549275" cy="1152525"/>
            <a:chOff x="308" y="3643"/>
            <a:chExt cx="3041" cy="6450"/>
          </a:xfrm>
        </p:grpSpPr>
        <p:sp>
          <p:nvSpPr>
            <p:cNvPr id="120838" name="Rectangle 6"/>
            <p:cNvSpPr>
              <a:spLocks noChangeArrowheads="1"/>
            </p:cNvSpPr>
            <p:nvPr/>
          </p:nvSpPr>
          <p:spPr bwMode="auto">
            <a:xfrm flipH="1">
              <a:off x="1829" y="6867"/>
              <a:ext cx="1520" cy="1613"/>
            </a:xfrm>
            <a:prstGeom prst="rect">
              <a:avLst/>
            </a:prstGeom>
            <a:solidFill>
              <a:srgbClr val="FF0000">
                <a:alpha val="80000"/>
              </a:srgbClr>
            </a:solidFill>
            <a:ln w="12700">
              <a:solidFill>
                <a:srgbClr val="FFFFFF"/>
              </a:solidFill>
              <a:miter lim="800000"/>
              <a:headEnd/>
              <a:tailEnd/>
            </a:ln>
            <a:effectLst/>
          </p:spPr>
          <p:txBody>
            <a:bodyPr anchor="ctr"/>
            <a:lstStyle/>
            <a:p>
              <a:endParaRPr lang="tr-TR"/>
            </a:p>
          </p:txBody>
        </p:sp>
        <p:sp>
          <p:nvSpPr>
            <p:cNvPr id="120839" name="Rectangle 7"/>
            <p:cNvSpPr>
              <a:spLocks noChangeArrowheads="1"/>
            </p:cNvSpPr>
            <p:nvPr/>
          </p:nvSpPr>
          <p:spPr bwMode="auto">
            <a:xfrm flipH="1">
              <a:off x="1829" y="5253"/>
              <a:ext cx="1520" cy="1614"/>
            </a:xfrm>
            <a:prstGeom prst="rect">
              <a:avLst/>
            </a:prstGeom>
            <a:solidFill>
              <a:srgbClr val="FF6600">
                <a:alpha val="50000"/>
              </a:srgbClr>
            </a:solidFill>
            <a:ln w="12700">
              <a:solidFill>
                <a:srgbClr val="FFFFFF"/>
              </a:solidFill>
              <a:miter lim="800000"/>
              <a:headEnd/>
              <a:tailEnd/>
            </a:ln>
            <a:effectLst/>
          </p:spPr>
          <p:txBody>
            <a:bodyPr anchor="ctr"/>
            <a:lstStyle/>
            <a:p>
              <a:endParaRPr lang="tr-TR"/>
            </a:p>
          </p:txBody>
        </p:sp>
        <p:sp>
          <p:nvSpPr>
            <p:cNvPr id="120840" name="Rectangle 8"/>
            <p:cNvSpPr>
              <a:spLocks noChangeArrowheads="1"/>
            </p:cNvSpPr>
            <p:nvPr/>
          </p:nvSpPr>
          <p:spPr bwMode="auto">
            <a:xfrm flipH="1">
              <a:off x="308" y="5253"/>
              <a:ext cx="1521" cy="1614"/>
            </a:xfrm>
            <a:prstGeom prst="rect">
              <a:avLst/>
            </a:prstGeom>
            <a:solidFill>
              <a:srgbClr val="0000FF">
                <a:alpha val="80000"/>
              </a:srgbClr>
            </a:solidFill>
            <a:ln w="12700">
              <a:solidFill>
                <a:srgbClr val="FFFFFF"/>
              </a:solidFill>
              <a:miter lim="800000"/>
              <a:headEnd/>
              <a:tailEnd/>
            </a:ln>
            <a:effectLst/>
          </p:spPr>
          <p:txBody>
            <a:bodyPr anchor="ctr"/>
            <a:lstStyle/>
            <a:p>
              <a:endParaRPr lang="tr-TR"/>
            </a:p>
          </p:txBody>
        </p:sp>
        <p:sp>
          <p:nvSpPr>
            <p:cNvPr id="120841" name="Rectangle 9"/>
            <p:cNvSpPr>
              <a:spLocks noChangeArrowheads="1"/>
            </p:cNvSpPr>
            <p:nvPr/>
          </p:nvSpPr>
          <p:spPr bwMode="auto">
            <a:xfrm flipH="1">
              <a:off x="308" y="3643"/>
              <a:ext cx="1521" cy="1613"/>
            </a:xfrm>
            <a:prstGeom prst="rect">
              <a:avLst/>
            </a:prstGeom>
            <a:solidFill>
              <a:srgbClr val="A5A5A5">
                <a:alpha val="50000"/>
              </a:srgbClr>
            </a:solidFill>
            <a:ln w="12700">
              <a:solidFill>
                <a:srgbClr val="FFFFFF"/>
              </a:solidFill>
              <a:miter lim="800000"/>
              <a:headEnd/>
              <a:tailEnd/>
            </a:ln>
            <a:effectLst/>
          </p:spPr>
          <p:txBody>
            <a:bodyPr anchor="ctr"/>
            <a:lstStyle/>
            <a:p>
              <a:endParaRPr lang="tr-TR"/>
            </a:p>
          </p:txBody>
        </p:sp>
        <p:sp>
          <p:nvSpPr>
            <p:cNvPr id="120842" name="Rectangle 10"/>
            <p:cNvSpPr>
              <a:spLocks noChangeArrowheads="1"/>
            </p:cNvSpPr>
            <p:nvPr/>
          </p:nvSpPr>
          <p:spPr bwMode="auto">
            <a:xfrm flipH="1">
              <a:off x="308" y="6867"/>
              <a:ext cx="1521" cy="1613"/>
            </a:xfrm>
            <a:prstGeom prst="rect">
              <a:avLst/>
            </a:prstGeom>
            <a:solidFill>
              <a:srgbClr val="333399">
                <a:alpha val="50000"/>
              </a:srgbClr>
            </a:solidFill>
            <a:ln w="12700">
              <a:solidFill>
                <a:srgbClr val="FFFFFF"/>
              </a:solidFill>
              <a:miter lim="800000"/>
              <a:headEnd/>
              <a:tailEnd/>
            </a:ln>
            <a:effectLst/>
          </p:spPr>
          <p:txBody>
            <a:bodyPr anchor="ctr"/>
            <a:lstStyle/>
            <a:p>
              <a:endParaRPr lang="tr-TR"/>
            </a:p>
          </p:txBody>
        </p:sp>
        <p:sp>
          <p:nvSpPr>
            <p:cNvPr id="120843" name="Rectangle 11"/>
            <p:cNvSpPr>
              <a:spLocks noChangeArrowheads="1"/>
            </p:cNvSpPr>
            <p:nvPr/>
          </p:nvSpPr>
          <p:spPr bwMode="auto">
            <a:xfrm flipH="1">
              <a:off x="1829" y="8480"/>
              <a:ext cx="1520" cy="1613"/>
            </a:xfrm>
            <a:prstGeom prst="rect">
              <a:avLst/>
            </a:prstGeom>
            <a:solidFill>
              <a:srgbClr val="33CCCC">
                <a:alpha val="50000"/>
              </a:srgbClr>
            </a:solidFill>
            <a:ln w="12700">
              <a:solidFill>
                <a:srgbClr val="FFFFFF"/>
              </a:solidFill>
              <a:miter lim="800000"/>
              <a:headEnd/>
              <a:tailEnd/>
            </a:ln>
            <a:effectLst/>
          </p:spPr>
          <p:txBody>
            <a:bodyPr anchor="ctr"/>
            <a:lstStyle/>
            <a:p>
              <a:endParaRPr lang="tr-TR"/>
            </a:p>
          </p:txBody>
        </p:sp>
      </p:gr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AutoShape 2"/>
          <p:cNvSpPr>
            <a:spLocks noGrp="1" noChangeArrowheads="1"/>
          </p:cNvSpPr>
          <p:nvPr>
            <p:ph type="title"/>
          </p:nvPr>
        </p:nvSpPr>
        <p:spPr>
          <a:xfrm flipV="1">
            <a:off x="762000" y="685800"/>
            <a:ext cx="76200" cy="76200"/>
          </a:xfrm>
        </p:spPr>
        <p:txBody>
          <a:bodyPr/>
          <a:lstStyle/>
          <a:p>
            <a:r>
              <a:rPr lang="tr-TR"/>
              <a:t>			</a:t>
            </a:r>
            <a:endParaRPr lang="tr-TR" sz="3200">
              <a:solidFill>
                <a:srgbClr val="FF0000"/>
              </a:solidFill>
            </a:endParaRPr>
          </a:p>
        </p:txBody>
      </p:sp>
      <p:sp>
        <p:nvSpPr>
          <p:cNvPr id="238595" name="Rectangle 3"/>
          <p:cNvSpPr>
            <a:spLocks noGrp="1" noChangeArrowheads="1"/>
          </p:cNvSpPr>
          <p:nvPr>
            <p:ph type="body" idx="1"/>
          </p:nvPr>
        </p:nvSpPr>
        <p:spPr>
          <a:xfrm>
            <a:off x="990600" y="2667000"/>
            <a:ext cx="7848600" cy="3886200"/>
          </a:xfrm>
          <a:solidFill>
            <a:srgbClr val="CCFFFF"/>
          </a:solidFill>
        </p:spPr>
        <p:txBody>
          <a:bodyPr/>
          <a:lstStyle/>
          <a:p>
            <a:pPr algn="just">
              <a:buFont typeface="Wingdings" pitchFamily="2" charset="2"/>
              <a:buNone/>
            </a:pPr>
            <a:r>
              <a:rPr lang="tr-TR"/>
              <a:t>    Köy Yerleşim Planlarının hukuki niteliği mevzuatta belirgin değildir. Köy yerleşim planlarının imar uygulamaları kapsamında mı, yoksa merkezi idarenin taşra temsilcisinin idari düzenlemeleri kapsamında mı değerlendirilmesi gerektiği tartışılmaktadır. </a:t>
            </a:r>
          </a:p>
        </p:txBody>
      </p:sp>
      <p:pic>
        <p:nvPicPr>
          <p:cNvPr id="238604" name="Picture 12"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38606" name="WordArt 14"/>
          <p:cNvSpPr>
            <a:spLocks noChangeArrowheads="1" noChangeShapeType="1" noTextEdit="1"/>
          </p:cNvSpPr>
          <p:nvPr/>
        </p:nvSpPr>
        <p:spPr bwMode="auto">
          <a:xfrm>
            <a:off x="1219200" y="10668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1</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AutoShape 2"/>
          <p:cNvSpPr>
            <a:spLocks noGrp="1" noChangeArrowheads="1"/>
          </p:cNvSpPr>
          <p:nvPr>
            <p:ph type="title"/>
          </p:nvPr>
        </p:nvSpPr>
        <p:spPr>
          <a:xfrm flipH="1" flipV="1">
            <a:off x="685800" y="609600"/>
            <a:ext cx="76200" cy="152400"/>
          </a:xfrm>
        </p:spPr>
        <p:txBody>
          <a:bodyPr/>
          <a:lstStyle/>
          <a:p>
            <a:r>
              <a:rPr lang="tr-TR" sz="3200">
                <a:solidFill>
                  <a:srgbClr val="FF0000"/>
                </a:solidFill>
              </a:rPr>
              <a:t>                   </a:t>
            </a:r>
          </a:p>
        </p:txBody>
      </p:sp>
      <p:sp>
        <p:nvSpPr>
          <p:cNvPr id="239619" name="Rectangle 3"/>
          <p:cNvSpPr>
            <a:spLocks noGrp="1" noChangeArrowheads="1"/>
          </p:cNvSpPr>
          <p:nvPr>
            <p:ph type="body" idx="1"/>
          </p:nvPr>
        </p:nvSpPr>
        <p:spPr>
          <a:xfrm>
            <a:off x="990600" y="2514600"/>
            <a:ext cx="7772400" cy="3962400"/>
          </a:xfrm>
          <a:solidFill>
            <a:srgbClr val="FFFF99"/>
          </a:solidFill>
        </p:spPr>
        <p:txBody>
          <a:bodyPr/>
          <a:lstStyle/>
          <a:p>
            <a:pPr algn="just">
              <a:buFont typeface="Wingdings" pitchFamily="2" charset="2"/>
              <a:buNone/>
            </a:pPr>
            <a:r>
              <a:rPr lang="tr-TR"/>
              <a:t>   Mevzuatta yapılacak değişiklikle köy yerleşme planlarının İl Özel İdaresi Kanunundaki düzenlemeler ve imar mevzuatındaki düzenlemelere paralel olarak imar uygulaması kapsamında düzenlenmesi sağlanmalıdır.</a:t>
            </a:r>
          </a:p>
        </p:txBody>
      </p:sp>
      <p:pic>
        <p:nvPicPr>
          <p:cNvPr id="239628" name="Picture 12"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39630" name="WordArt 14"/>
          <p:cNvSpPr>
            <a:spLocks noChangeArrowheads="1" noChangeShapeType="1" noTextEdit="1"/>
          </p:cNvSpPr>
          <p:nvPr/>
        </p:nvSpPr>
        <p:spPr bwMode="auto">
          <a:xfrm>
            <a:off x="1600200" y="1066800"/>
            <a:ext cx="178117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 1</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flipH="1" flipV="1">
            <a:off x="685800" y="990600"/>
            <a:ext cx="76200" cy="153988"/>
          </a:xfrm>
        </p:spPr>
        <p:txBody>
          <a:bodyPr/>
          <a:lstStyle/>
          <a:p>
            <a:pPr algn="ctr"/>
            <a:endParaRPr lang="tr-TR" sz="3200">
              <a:solidFill>
                <a:srgbClr val="FF0000"/>
              </a:solidFill>
            </a:endParaRPr>
          </a:p>
        </p:txBody>
      </p:sp>
      <p:sp>
        <p:nvSpPr>
          <p:cNvPr id="92163" name="Rectangle 3"/>
          <p:cNvSpPr>
            <a:spLocks noGrp="1" noChangeArrowheads="1"/>
          </p:cNvSpPr>
          <p:nvPr>
            <p:ph type="body" idx="1"/>
          </p:nvPr>
        </p:nvSpPr>
        <p:spPr>
          <a:xfrm>
            <a:off x="1066800" y="2514600"/>
            <a:ext cx="7620000" cy="3886200"/>
          </a:xfrm>
          <a:solidFill>
            <a:srgbClr val="CCFFFF"/>
          </a:solidFill>
        </p:spPr>
        <p:txBody>
          <a:bodyPr/>
          <a:lstStyle/>
          <a:p>
            <a:pPr algn="ctr">
              <a:buFont typeface="Wingdings" pitchFamily="2" charset="2"/>
              <a:buNone/>
            </a:pPr>
            <a:endParaRPr lang="tr-TR" b="1"/>
          </a:p>
          <a:p>
            <a:pPr algn="ctr">
              <a:buFont typeface="Wingdings" pitchFamily="2" charset="2"/>
              <a:buNone/>
            </a:pPr>
            <a:r>
              <a:rPr lang="tr-TR" b="1"/>
              <a:t>Ülke genelinde </a:t>
            </a:r>
            <a:r>
              <a:rPr lang="tr-TR"/>
              <a:t>köy yerleşim planı yapılmış köy sayısı oldukça düşüktür. Konuya ilişkin altı vilayetten alınan istatistikî bilgiler köy sayılarıyla karşılaştırmalı olarak aşağıdaki grafikte gösterilmiştir.</a:t>
            </a:r>
          </a:p>
        </p:txBody>
      </p:sp>
      <p:pic>
        <p:nvPicPr>
          <p:cNvPr id="92164" name="Picture 4"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92173" name="WordArt 13"/>
          <p:cNvSpPr>
            <a:spLocks noChangeArrowheads="1" noChangeShapeType="1" noTextEdit="1"/>
          </p:cNvSpPr>
          <p:nvPr/>
        </p:nvSpPr>
        <p:spPr bwMode="auto">
          <a:xfrm>
            <a:off x="1371600" y="9906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2</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00" name="Rectangle 16"/>
          <p:cNvSpPr>
            <a:spLocks noGrp="1" noChangeArrowheads="1"/>
          </p:cNvSpPr>
          <p:nvPr>
            <p:ph type="title"/>
          </p:nvPr>
        </p:nvSpPr>
        <p:spPr/>
        <p:txBody>
          <a:bodyPr/>
          <a:lstStyle/>
          <a:p>
            <a:endParaRPr lang="tr-TR"/>
          </a:p>
        </p:txBody>
      </p:sp>
      <p:pic>
        <p:nvPicPr>
          <p:cNvPr id="93188" name="Picture 4" descr="bakanlikamblemi"/>
          <p:cNvPicPr>
            <a:picLocks noChangeAspect="1" noChangeArrowheads="1"/>
          </p:cNvPicPr>
          <p:nvPr/>
        </p:nvPicPr>
        <p:blipFill>
          <a:blip r:embed="rId3"/>
          <a:srcRect/>
          <a:stretch>
            <a:fillRect/>
          </a:stretch>
        </p:blipFill>
        <p:spPr bwMode="auto">
          <a:xfrm>
            <a:off x="8001000" y="0"/>
            <a:ext cx="914400" cy="914400"/>
          </a:xfrm>
          <a:prstGeom prst="rect">
            <a:avLst/>
          </a:prstGeom>
          <a:noFill/>
        </p:spPr>
      </p:pic>
      <p:sp>
        <p:nvSpPr>
          <p:cNvPr id="93198" name="Rectangle 14"/>
          <p:cNvSpPr>
            <a:spLocks noChangeArrowheads="1"/>
          </p:cNvSpPr>
          <p:nvPr/>
        </p:nvSpPr>
        <p:spPr bwMode="auto">
          <a:xfrm>
            <a:off x="0" y="0"/>
            <a:ext cx="9144000" cy="6858000"/>
          </a:xfrm>
          <a:prstGeom prst="rect">
            <a:avLst/>
          </a:prstGeom>
          <a:solidFill>
            <a:srgbClr val="CCFFFF"/>
          </a:solidFill>
          <a:ln w="9525">
            <a:solidFill>
              <a:schemeClr val="tx1"/>
            </a:solidFill>
            <a:miter lim="800000"/>
            <a:headEnd/>
            <a:tailEnd/>
          </a:ln>
          <a:effectLst/>
        </p:spPr>
        <p:txBody>
          <a:bodyPr wrap="none" anchor="ctr"/>
          <a:lstStyle/>
          <a:p>
            <a:endParaRPr lang="tr-TR"/>
          </a:p>
        </p:txBody>
      </p:sp>
      <p:graphicFrame>
        <p:nvGraphicFramePr>
          <p:cNvPr id="93199" name="Object 15"/>
          <p:cNvGraphicFramePr>
            <a:graphicFrameLocks noChangeAspect="1"/>
          </p:cNvGraphicFramePr>
          <p:nvPr>
            <p:ph idx="1"/>
          </p:nvPr>
        </p:nvGraphicFramePr>
        <p:xfrm>
          <a:off x="304800" y="762000"/>
          <a:ext cx="8382000" cy="5867400"/>
        </p:xfrm>
        <a:graphic>
          <a:graphicData uri="http://schemas.openxmlformats.org/presentationml/2006/ole">
            <p:oleObj spid="_x0000_s93199" name="Grafik" r:id="rId4" imgW="5257800" imgH="2628900" progId="MSGraph.Chart.8">
              <p:embed/>
            </p:oleObj>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AutoShape 2"/>
          <p:cNvSpPr>
            <a:spLocks noGrp="1" noChangeArrowheads="1"/>
          </p:cNvSpPr>
          <p:nvPr>
            <p:ph type="title"/>
          </p:nvPr>
        </p:nvSpPr>
        <p:spPr>
          <a:xfrm flipV="1">
            <a:off x="762000" y="762000"/>
            <a:ext cx="152400" cy="153988"/>
          </a:xfrm>
        </p:spPr>
        <p:txBody>
          <a:bodyPr/>
          <a:lstStyle/>
          <a:p>
            <a:pPr algn="ctr"/>
            <a:r>
              <a:rPr lang="tr-TR" sz="3200">
                <a:solidFill>
                  <a:srgbClr val="FF0000"/>
                </a:solidFill>
              </a:rPr>
              <a:t>   </a:t>
            </a:r>
          </a:p>
        </p:txBody>
      </p:sp>
      <p:sp>
        <p:nvSpPr>
          <p:cNvPr id="221187" name="Rectangle 3"/>
          <p:cNvSpPr>
            <a:spLocks noGrp="1" noChangeArrowheads="1"/>
          </p:cNvSpPr>
          <p:nvPr>
            <p:ph type="body" idx="1"/>
          </p:nvPr>
        </p:nvSpPr>
        <p:spPr>
          <a:xfrm>
            <a:off x="1066800" y="2514600"/>
            <a:ext cx="7772400" cy="3810000"/>
          </a:xfrm>
          <a:solidFill>
            <a:srgbClr val="CCFFFF"/>
          </a:solidFill>
        </p:spPr>
        <p:txBody>
          <a:bodyPr/>
          <a:lstStyle/>
          <a:p>
            <a:pPr algn="ctr">
              <a:buFont typeface="Wingdings" pitchFamily="2" charset="2"/>
              <a:buNone/>
            </a:pPr>
            <a:r>
              <a:rPr lang="tr-TR"/>
              <a:t>Köy yerleşim planlarını kimin onaylayacağı konusunda mevzuata aykırı hukuki görüşler bulunmaktadır. </a:t>
            </a:r>
          </a:p>
        </p:txBody>
      </p:sp>
      <p:pic>
        <p:nvPicPr>
          <p:cNvPr id="221188" name="Picture 4"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21197" name="WordArt 13"/>
          <p:cNvSpPr>
            <a:spLocks noChangeArrowheads="1" noChangeShapeType="1" noTextEdit="1"/>
          </p:cNvSpPr>
          <p:nvPr/>
        </p:nvSpPr>
        <p:spPr bwMode="auto">
          <a:xfrm>
            <a:off x="1371600" y="10668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3</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a:xfrm flipH="1">
            <a:off x="685800" y="762000"/>
            <a:ext cx="76200" cy="76200"/>
          </a:xfrm>
        </p:spPr>
        <p:txBody>
          <a:bodyPr/>
          <a:lstStyle/>
          <a:p>
            <a:pPr algn="ctr"/>
            <a:endParaRPr lang="tr-TR" sz="3200">
              <a:solidFill>
                <a:srgbClr val="FF0000"/>
              </a:solidFill>
            </a:endParaRPr>
          </a:p>
        </p:txBody>
      </p:sp>
      <p:sp>
        <p:nvSpPr>
          <p:cNvPr id="223235" name="Rectangle 3"/>
          <p:cNvSpPr>
            <a:spLocks noGrp="1" noChangeArrowheads="1"/>
          </p:cNvSpPr>
          <p:nvPr>
            <p:ph type="body" idx="1"/>
          </p:nvPr>
        </p:nvSpPr>
        <p:spPr>
          <a:xfrm>
            <a:off x="1066800" y="2667000"/>
            <a:ext cx="7696200" cy="3733800"/>
          </a:xfrm>
          <a:solidFill>
            <a:srgbClr val="CCFFFF"/>
          </a:solidFill>
        </p:spPr>
        <p:txBody>
          <a:bodyPr/>
          <a:lstStyle/>
          <a:p>
            <a:pPr algn="just">
              <a:buFont typeface="Wingdings" pitchFamily="2" charset="2"/>
              <a:buNone/>
            </a:pPr>
            <a:r>
              <a:rPr lang="tr-TR"/>
              <a:t>   Köy yerleşim planı uygulamalarında mera vasfından çıkarılan veya hazineye ait olan yerlerin köy tüzel kişiliği adına mı, yoksa hazine adına mı tescil ettirileceği konusunda uygulamada farklıklar bulunmaktadır. </a:t>
            </a:r>
            <a:endParaRPr lang="tr-TR">
              <a:solidFill>
                <a:srgbClr val="000000"/>
              </a:solidFill>
            </a:endParaRPr>
          </a:p>
        </p:txBody>
      </p:sp>
      <p:pic>
        <p:nvPicPr>
          <p:cNvPr id="223236" name="Picture 4"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223245" name="WordArt 13"/>
          <p:cNvSpPr>
            <a:spLocks noChangeArrowheads="1" noChangeShapeType="1" noTextEdit="1"/>
          </p:cNvSpPr>
          <p:nvPr/>
        </p:nvSpPr>
        <p:spPr bwMode="auto">
          <a:xfrm>
            <a:off x="1371600" y="10668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4</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flipH="1" flipV="1">
            <a:off x="685800" y="685800"/>
            <a:ext cx="76200" cy="76200"/>
          </a:xfrm>
        </p:spPr>
        <p:txBody>
          <a:bodyPr/>
          <a:lstStyle/>
          <a:p>
            <a:endParaRPr lang="tr-TR" sz="3200"/>
          </a:p>
        </p:txBody>
      </p:sp>
      <p:sp>
        <p:nvSpPr>
          <p:cNvPr id="259075" name="Rectangle 3"/>
          <p:cNvSpPr>
            <a:spLocks noGrp="1" noChangeArrowheads="1"/>
          </p:cNvSpPr>
          <p:nvPr>
            <p:ph type="body" idx="1"/>
          </p:nvPr>
        </p:nvSpPr>
        <p:spPr>
          <a:xfrm>
            <a:off x="1066800" y="2590800"/>
            <a:ext cx="7696200" cy="3886200"/>
          </a:xfrm>
          <a:solidFill>
            <a:srgbClr val="CCFFFF"/>
          </a:solidFill>
        </p:spPr>
        <p:txBody>
          <a:bodyPr/>
          <a:lstStyle/>
          <a:p>
            <a:pPr algn="just">
              <a:buFont typeface="Wingdings" pitchFamily="2" charset="2"/>
              <a:buNone/>
            </a:pPr>
            <a:r>
              <a:rPr lang="tr-TR"/>
              <a:t>   Köy yerleşme planının onayına müteakip köy adına tescil için Maliye Bakanlığından görüş istenildiğinde Maliye Bakanlığı’nın çoğunlukla olumsuz görüş bildirdiği, bu sebeple çalışmalardan netice alınamadığı, plan yapım masraflarının köylülerce karşılanması sebebiyle sıkıntılar meydana geldiği incelenmiştir. </a:t>
            </a:r>
          </a:p>
          <a:p>
            <a:pPr algn="just"/>
            <a:endParaRPr lang="tr-TR"/>
          </a:p>
        </p:txBody>
      </p:sp>
      <p:sp>
        <p:nvSpPr>
          <p:cNvPr id="259076" name="WordArt 4"/>
          <p:cNvSpPr>
            <a:spLocks noChangeArrowheads="1" noChangeShapeType="1" noTextEdit="1"/>
          </p:cNvSpPr>
          <p:nvPr/>
        </p:nvSpPr>
        <p:spPr bwMode="auto">
          <a:xfrm>
            <a:off x="1295400" y="10668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4</a:t>
            </a:r>
          </a:p>
        </p:txBody>
      </p:sp>
      <p:pic>
        <p:nvPicPr>
          <p:cNvPr id="259077"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flipH="1" flipV="1">
            <a:off x="685800" y="685800"/>
            <a:ext cx="76200" cy="76200"/>
          </a:xfrm>
        </p:spPr>
        <p:txBody>
          <a:bodyPr/>
          <a:lstStyle/>
          <a:p>
            <a:pPr algn="ctr"/>
            <a:endParaRPr lang="tr-TR" sz="3200">
              <a:solidFill>
                <a:srgbClr val="FF0000"/>
              </a:solidFill>
            </a:endParaRPr>
          </a:p>
        </p:txBody>
      </p:sp>
      <p:sp>
        <p:nvSpPr>
          <p:cNvPr id="38915" name="Rectangle 3"/>
          <p:cNvSpPr>
            <a:spLocks noGrp="1" noChangeArrowheads="1"/>
          </p:cNvSpPr>
          <p:nvPr>
            <p:ph type="body" idx="1"/>
          </p:nvPr>
        </p:nvSpPr>
        <p:spPr>
          <a:xfrm>
            <a:off x="1066800" y="2590800"/>
            <a:ext cx="7772400" cy="3810000"/>
          </a:xfrm>
          <a:solidFill>
            <a:srgbClr val="CCFFFF"/>
          </a:solidFill>
        </p:spPr>
        <p:txBody>
          <a:bodyPr/>
          <a:lstStyle/>
          <a:p>
            <a:pPr algn="ctr">
              <a:buFont typeface="Wingdings" pitchFamily="2" charset="2"/>
              <a:buNone/>
            </a:pPr>
            <a:endParaRPr lang="tr-TR" b="1"/>
          </a:p>
          <a:p>
            <a:pPr algn="just">
              <a:buFont typeface="Wingdings" pitchFamily="2" charset="2"/>
              <a:buNone/>
            </a:pPr>
            <a:r>
              <a:rPr lang="tr-TR" b="1"/>
              <a:t>   Köy yerleşim palanları yapılırken hak sahiplerinin tespitinde zorluklar yaşanmaktadır.</a:t>
            </a:r>
          </a:p>
        </p:txBody>
      </p:sp>
      <p:pic>
        <p:nvPicPr>
          <p:cNvPr id="38916" name="Picture 4"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
        <p:nvSpPr>
          <p:cNvPr id="38925" name="WordArt 13"/>
          <p:cNvSpPr>
            <a:spLocks noChangeArrowheads="1" noChangeShapeType="1" noTextEdit="1"/>
          </p:cNvSpPr>
          <p:nvPr/>
        </p:nvSpPr>
        <p:spPr bwMode="auto">
          <a:xfrm>
            <a:off x="1295400" y="1143000"/>
            <a:ext cx="20288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Tespit 5</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flipV="1">
            <a:off x="762000" y="685800"/>
            <a:ext cx="76200" cy="76200"/>
          </a:xfrm>
        </p:spPr>
        <p:txBody>
          <a:bodyPr/>
          <a:lstStyle/>
          <a:p>
            <a:pPr algn="ctr"/>
            <a:endParaRPr lang="tr-TR" sz="3200">
              <a:solidFill>
                <a:srgbClr val="FF0000"/>
              </a:solidFill>
            </a:endParaRPr>
          </a:p>
        </p:txBody>
      </p:sp>
      <p:sp>
        <p:nvSpPr>
          <p:cNvPr id="103427" name="Rectangle 3"/>
          <p:cNvSpPr>
            <a:spLocks noGrp="1" noChangeArrowheads="1"/>
          </p:cNvSpPr>
          <p:nvPr>
            <p:ph type="body" idx="1"/>
          </p:nvPr>
        </p:nvSpPr>
        <p:spPr>
          <a:xfrm>
            <a:off x="838200" y="2362200"/>
            <a:ext cx="8077200" cy="4114800"/>
          </a:xfrm>
        </p:spPr>
        <p:txBody>
          <a:bodyPr/>
          <a:lstStyle/>
          <a:p>
            <a:pPr algn="just"/>
            <a:r>
              <a:rPr lang="tr-TR"/>
              <a:t>Köy kanunundaki ve imar mevzuatındaki mevcut düzenlemeler köy ve bağlı birimlerde yaşayan vatandaşların ihtiyaçlarına cevap veremez hale gelmiştir. </a:t>
            </a:r>
          </a:p>
          <a:p>
            <a:pPr algn="just"/>
            <a:r>
              <a:rPr lang="tr-TR"/>
              <a:t>Mevcut düzenlemeler köylerdeki yapılaşmanın fen ve sağlık kurallarına uygun bir biçimde şekillenmesinden daha ziyade vatandaşları mevzuat dışı uygulamalara sevk etmektedir. </a:t>
            </a:r>
          </a:p>
        </p:txBody>
      </p:sp>
      <p:pic>
        <p:nvPicPr>
          <p:cNvPr id="103428" name="Picture 4"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grpSp>
        <p:nvGrpSpPr>
          <p:cNvPr id="103429" name="Group 5"/>
          <p:cNvGrpSpPr>
            <a:grpSpLocks/>
          </p:cNvGrpSpPr>
          <p:nvPr/>
        </p:nvGrpSpPr>
        <p:grpSpPr bwMode="auto">
          <a:xfrm>
            <a:off x="152400" y="5562600"/>
            <a:ext cx="549275" cy="1152525"/>
            <a:chOff x="308" y="3643"/>
            <a:chExt cx="3041" cy="6450"/>
          </a:xfrm>
        </p:grpSpPr>
        <p:sp>
          <p:nvSpPr>
            <p:cNvPr id="103430" name="Rectangle 6"/>
            <p:cNvSpPr>
              <a:spLocks noChangeArrowheads="1"/>
            </p:cNvSpPr>
            <p:nvPr/>
          </p:nvSpPr>
          <p:spPr bwMode="auto">
            <a:xfrm flipH="1">
              <a:off x="1829" y="6867"/>
              <a:ext cx="1520" cy="1613"/>
            </a:xfrm>
            <a:prstGeom prst="rect">
              <a:avLst/>
            </a:prstGeom>
            <a:solidFill>
              <a:srgbClr val="FF0000">
                <a:alpha val="80000"/>
              </a:srgbClr>
            </a:solidFill>
            <a:ln w="12700">
              <a:solidFill>
                <a:srgbClr val="FFFFFF"/>
              </a:solidFill>
              <a:miter lim="800000"/>
              <a:headEnd/>
              <a:tailEnd/>
            </a:ln>
            <a:effectLst/>
          </p:spPr>
          <p:txBody>
            <a:bodyPr anchor="ctr"/>
            <a:lstStyle/>
            <a:p>
              <a:endParaRPr lang="tr-TR"/>
            </a:p>
          </p:txBody>
        </p:sp>
        <p:sp>
          <p:nvSpPr>
            <p:cNvPr id="103431" name="Rectangle 7"/>
            <p:cNvSpPr>
              <a:spLocks noChangeArrowheads="1"/>
            </p:cNvSpPr>
            <p:nvPr/>
          </p:nvSpPr>
          <p:spPr bwMode="auto">
            <a:xfrm flipH="1">
              <a:off x="1829" y="5253"/>
              <a:ext cx="1520" cy="1614"/>
            </a:xfrm>
            <a:prstGeom prst="rect">
              <a:avLst/>
            </a:prstGeom>
            <a:solidFill>
              <a:srgbClr val="FF6600">
                <a:alpha val="50000"/>
              </a:srgbClr>
            </a:solidFill>
            <a:ln w="12700">
              <a:solidFill>
                <a:srgbClr val="FFFFFF"/>
              </a:solidFill>
              <a:miter lim="800000"/>
              <a:headEnd/>
              <a:tailEnd/>
            </a:ln>
            <a:effectLst/>
          </p:spPr>
          <p:txBody>
            <a:bodyPr anchor="ctr"/>
            <a:lstStyle/>
            <a:p>
              <a:endParaRPr lang="tr-TR"/>
            </a:p>
          </p:txBody>
        </p:sp>
        <p:sp>
          <p:nvSpPr>
            <p:cNvPr id="103432" name="Rectangle 8"/>
            <p:cNvSpPr>
              <a:spLocks noChangeArrowheads="1"/>
            </p:cNvSpPr>
            <p:nvPr/>
          </p:nvSpPr>
          <p:spPr bwMode="auto">
            <a:xfrm flipH="1">
              <a:off x="308" y="5253"/>
              <a:ext cx="1521" cy="1614"/>
            </a:xfrm>
            <a:prstGeom prst="rect">
              <a:avLst/>
            </a:prstGeom>
            <a:solidFill>
              <a:srgbClr val="0000FF">
                <a:alpha val="80000"/>
              </a:srgbClr>
            </a:solidFill>
            <a:ln w="12700">
              <a:solidFill>
                <a:srgbClr val="FFFFFF"/>
              </a:solidFill>
              <a:miter lim="800000"/>
              <a:headEnd/>
              <a:tailEnd/>
            </a:ln>
            <a:effectLst/>
          </p:spPr>
          <p:txBody>
            <a:bodyPr anchor="ctr"/>
            <a:lstStyle/>
            <a:p>
              <a:endParaRPr lang="tr-TR"/>
            </a:p>
          </p:txBody>
        </p:sp>
        <p:sp>
          <p:nvSpPr>
            <p:cNvPr id="103433" name="Rectangle 9"/>
            <p:cNvSpPr>
              <a:spLocks noChangeArrowheads="1"/>
            </p:cNvSpPr>
            <p:nvPr/>
          </p:nvSpPr>
          <p:spPr bwMode="auto">
            <a:xfrm flipH="1">
              <a:off x="308" y="3643"/>
              <a:ext cx="1521" cy="1613"/>
            </a:xfrm>
            <a:prstGeom prst="rect">
              <a:avLst/>
            </a:prstGeom>
            <a:solidFill>
              <a:srgbClr val="A5A5A5">
                <a:alpha val="50000"/>
              </a:srgbClr>
            </a:solidFill>
            <a:ln w="12700">
              <a:solidFill>
                <a:srgbClr val="FFFFFF"/>
              </a:solidFill>
              <a:miter lim="800000"/>
              <a:headEnd/>
              <a:tailEnd/>
            </a:ln>
            <a:effectLst/>
          </p:spPr>
          <p:txBody>
            <a:bodyPr anchor="ctr"/>
            <a:lstStyle/>
            <a:p>
              <a:endParaRPr lang="tr-TR"/>
            </a:p>
          </p:txBody>
        </p:sp>
        <p:sp>
          <p:nvSpPr>
            <p:cNvPr id="103434" name="Rectangle 10"/>
            <p:cNvSpPr>
              <a:spLocks noChangeArrowheads="1"/>
            </p:cNvSpPr>
            <p:nvPr/>
          </p:nvSpPr>
          <p:spPr bwMode="auto">
            <a:xfrm flipH="1">
              <a:off x="308" y="6867"/>
              <a:ext cx="1521" cy="1613"/>
            </a:xfrm>
            <a:prstGeom prst="rect">
              <a:avLst/>
            </a:prstGeom>
            <a:solidFill>
              <a:srgbClr val="333399">
                <a:alpha val="50000"/>
              </a:srgbClr>
            </a:solidFill>
            <a:ln w="12700">
              <a:solidFill>
                <a:srgbClr val="FFFFFF"/>
              </a:solidFill>
              <a:miter lim="800000"/>
              <a:headEnd/>
              <a:tailEnd/>
            </a:ln>
            <a:effectLst/>
          </p:spPr>
          <p:txBody>
            <a:bodyPr anchor="ctr"/>
            <a:lstStyle/>
            <a:p>
              <a:endParaRPr lang="tr-TR"/>
            </a:p>
          </p:txBody>
        </p:sp>
        <p:sp>
          <p:nvSpPr>
            <p:cNvPr id="103435" name="Rectangle 11"/>
            <p:cNvSpPr>
              <a:spLocks noChangeArrowheads="1"/>
            </p:cNvSpPr>
            <p:nvPr/>
          </p:nvSpPr>
          <p:spPr bwMode="auto">
            <a:xfrm flipH="1">
              <a:off x="1829" y="8480"/>
              <a:ext cx="1520" cy="1613"/>
            </a:xfrm>
            <a:prstGeom prst="rect">
              <a:avLst/>
            </a:prstGeom>
            <a:solidFill>
              <a:srgbClr val="33CCCC">
                <a:alpha val="50000"/>
              </a:srgbClr>
            </a:solidFill>
            <a:ln w="12700">
              <a:solidFill>
                <a:srgbClr val="FFFFFF"/>
              </a:solidFill>
              <a:miter lim="800000"/>
              <a:headEnd/>
              <a:tailEnd/>
            </a:ln>
            <a:effectLst/>
          </p:spPr>
          <p:txBody>
            <a:bodyPr anchor="ctr"/>
            <a:lstStyle/>
            <a:p>
              <a:endParaRPr lang="tr-TR"/>
            </a:p>
          </p:txBody>
        </p:sp>
      </p:grpSp>
      <p:sp>
        <p:nvSpPr>
          <p:cNvPr id="103437" name="WordArt 13"/>
          <p:cNvSpPr>
            <a:spLocks noChangeArrowheads="1" noChangeShapeType="1" noTextEdit="1"/>
          </p:cNvSpPr>
          <p:nvPr/>
        </p:nvSpPr>
        <p:spPr bwMode="auto">
          <a:xfrm>
            <a:off x="2514600" y="1066800"/>
            <a:ext cx="3829050"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Genel Tespitler</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a:xfrm flipV="1">
            <a:off x="762000" y="685800"/>
            <a:ext cx="76200" cy="76200"/>
          </a:xfrm>
        </p:spPr>
        <p:txBody>
          <a:bodyPr/>
          <a:lstStyle/>
          <a:p>
            <a:endParaRPr lang="tr-TR" sz="3200"/>
          </a:p>
        </p:txBody>
      </p:sp>
      <p:sp>
        <p:nvSpPr>
          <p:cNvPr id="260099" name="Rectangle 3"/>
          <p:cNvSpPr>
            <a:spLocks noGrp="1" noChangeArrowheads="1"/>
          </p:cNvSpPr>
          <p:nvPr>
            <p:ph type="body" idx="1"/>
          </p:nvPr>
        </p:nvSpPr>
        <p:spPr/>
        <p:txBody>
          <a:bodyPr/>
          <a:lstStyle/>
          <a:p>
            <a:pPr algn="just"/>
            <a:r>
              <a:rPr lang="tr-TR"/>
              <a:t>Köylerdeki yapıların %95’ının mevzuata aykırı yapılar olduğu tahmin edilmektedir. </a:t>
            </a:r>
          </a:p>
          <a:p>
            <a:pPr algn="just">
              <a:buFont typeface="Wingdings" pitchFamily="2" charset="2"/>
              <a:buNone/>
            </a:pPr>
            <a:endParaRPr lang="tr-TR"/>
          </a:p>
          <a:p>
            <a:pPr algn="just"/>
            <a:r>
              <a:rPr lang="tr-TR"/>
              <a:t>Köylerdeki yapıların mevzuata aykırılığının yaygın olması, köy yerleşik alan sınırlarının köylerin çoğunluğunda henüz belirlenmemiş olmasından kaynaklanmaktadır. </a:t>
            </a:r>
          </a:p>
        </p:txBody>
      </p:sp>
      <p:sp>
        <p:nvSpPr>
          <p:cNvPr id="260100" name="WordArt 4"/>
          <p:cNvSpPr>
            <a:spLocks noChangeArrowheads="1" noChangeShapeType="1" noTextEdit="1"/>
          </p:cNvSpPr>
          <p:nvPr/>
        </p:nvSpPr>
        <p:spPr bwMode="auto">
          <a:xfrm>
            <a:off x="2514600" y="1066800"/>
            <a:ext cx="3829050"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Genel Tespitler</a:t>
            </a:r>
          </a:p>
        </p:txBody>
      </p:sp>
      <p:pic>
        <p:nvPicPr>
          <p:cNvPr id="260101"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flipH="1" flipV="1">
            <a:off x="533400" y="609600"/>
            <a:ext cx="228600" cy="152400"/>
          </a:xfrm>
        </p:spPr>
        <p:txBody>
          <a:bodyPr/>
          <a:lstStyle/>
          <a:p>
            <a:endParaRPr lang="tr-TR" sz="3200"/>
          </a:p>
        </p:txBody>
      </p:sp>
      <p:sp>
        <p:nvSpPr>
          <p:cNvPr id="270339" name="Rectangle 3"/>
          <p:cNvSpPr>
            <a:spLocks noGrp="1" noChangeArrowheads="1"/>
          </p:cNvSpPr>
          <p:nvPr>
            <p:ph type="body" idx="1"/>
          </p:nvPr>
        </p:nvSpPr>
        <p:spPr>
          <a:xfrm>
            <a:off x="838200" y="2362200"/>
            <a:ext cx="7693025" cy="4191000"/>
          </a:xfrm>
        </p:spPr>
        <p:txBody>
          <a:bodyPr/>
          <a:lstStyle/>
          <a:p>
            <a:r>
              <a:rPr lang="tr-TR"/>
              <a:t>Köy yerleşimlerinin % 28’i dağınık yerleşim özelliğine sahiptir</a:t>
            </a:r>
          </a:p>
          <a:p>
            <a:endParaRPr lang="tr-TR"/>
          </a:p>
          <a:p>
            <a:pPr>
              <a:buFont typeface="Wingdings" pitchFamily="2" charset="2"/>
              <a:buNone/>
            </a:pPr>
            <a:r>
              <a:rPr lang="tr-TR"/>
              <a:t>Köylerin yerleşim yerleri:</a:t>
            </a:r>
          </a:p>
          <a:p>
            <a:r>
              <a:rPr lang="tr-TR"/>
              <a:t>% 45’i sırtlarda, yamaçlarda</a:t>
            </a:r>
          </a:p>
          <a:p>
            <a:r>
              <a:rPr lang="tr-TR"/>
              <a:t>% 23’ü dağ eteklerinde</a:t>
            </a:r>
          </a:p>
          <a:p>
            <a:r>
              <a:rPr lang="tr-TR"/>
              <a:t>% 19’u  ovalarda</a:t>
            </a:r>
          </a:p>
          <a:p>
            <a:r>
              <a:rPr lang="tr-TR"/>
              <a:t>% 11’i  Vadilerde </a:t>
            </a:r>
          </a:p>
        </p:txBody>
      </p:sp>
      <p:sp>
        <p:nvSpPr>
          <p:cNvPr id="270340" name="WordArt 4"/>
          <p:cNvSpPr>
            <a:spLocks noChangeArrowheads="1" noChangeShapeType="1" noTextEdit="1"/>
          </p:cNvSpPr>
          <p:nvPr/>
        </p:nvSpPr>
        <p:spPr bwMode="auto">
          <a:xfrm>
            <a:off x="2667000" y="1066800"/>
            <a:ext cx="4124325"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Köy Yerleşimleri</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a:xfrm flipH="1" flipV="1">
            <a:off x="685800" y="685800"/>
            <a:ext cx="76200" cy="76200"/>
          </a:xfrm>
        </p:spPr>
        <p:txBody>
          <a:bodyPr/>
          <a:lstStyle/>
          <a:p>
            <a:endParaRPr lang="tr-TR" sz="3200">
              <a:solidFill>
                <a:srgbClr val="FF0000"/>
              </a:solidFill>
            </a:endParaRPr>
          </a:p>
        </p:txBody>
      </p:sp>
      <p:sp>
        <p:nvSpPr>
          <p:cNvPr id="209923" name="Rectangle 3"/>
          <p:cNvSpPr>
            <a:spLocks noGrp="1" noChangeArrowheads="1"/>
          </p:cNvSpPr>
          <p:nvPr>
            <p:ph type="body" idx="1"/>
          </p:nvPr>
        </p:nvSpPr>
        <p:spPr>
          <a:xfrm>
            <a:off x="1066800" y="2514600"/>
            <a:ext cx="7772400" cy="3962400"/>
          </a:xfrm>
          <a:solidFill>
            <a:schemeClr val="bg1"/>
          </a:solidFill>
        </p:spPr>
        <p:txBody>
          <a:bodyPr/>
          <a:lstStyle/>
          <a:p>
            <a:pPr algn="just"/>
            <a:r>
              <a:rPr lang="tr-TR" sz="2400"/>
              <a:t>Köy yerleşik alan sınırları belirlenmediği zaman vatandaşların yapacağı yapılar plansız alanlar yönetmeliğine göre ruhsatlandırılmaktadır ve bu da zor ve karmaşık bir süreci kapsamaktadır.</a:t>
            </a:r>
            <a:r>
              <a:rPr lang="tr-TR" sz="2400" b="1"/>
              <a:t> </a:t>
            </a:r>
            <a:endParaRPr lang="tr-TR" sz="2400"/>
          </a:p>
          <a:p>
            <a:pPr>
              <a:buFont typeface="Wingdings" pitchFamily="2" charset="2"/>
              <a:buNone/>
            </a:pPr>
            <a:endParaRPr lang="tr-TR" sz="2400"/>
          </a:p>
          <a:p>
            <a:pPr algn="just"/>
            <a:r>
              <a:rPr lang="tr-TR" sz="2400"/>
              <a:t>Köy yerleşik alan sınırları tespit edilmiş olsa bile köylerdeki toplumsal yapı sebebiyle köy muhtarlarının binaların yerleşim yönü ve çekme mesafeleri konusundaki yetkilerini kullanmaları fiilen imkânsız hale gelmektedir. </a:t>
            </a:r>
          </a:p>
          <a:p>
            <a:pPr algn="just">
              <a:buFont typeface="Wingdings" pitchFamily="2" charset="2"/>
              <a:buNone/>
            </a:pPr>
            <a:endParaRPr lang="tr-TR" sz="2400"/>
          </a:p>
        </p:txBody>
      </p:sp>
      <p:grpSp>
        <p:nvGrpSpPr>
          <p:cNvPr id="209924" name="Group 4"/>
          <p:cNvGrpSpPr>
            <a:grpSpLocks/>
          </p:cNvGrpSpPr>
          <p:nvPr/>
        </p:nvGrpSpPr>
        <p:grpSpPr bwMode="auto">
          <a:xfrm>
            <a:off x="152400" y="5562600"/>
            <a:ext cx="549275" cy="1152525"/>
            <a:chOff x="308" y="3643"/>
            <a:chExt cx="3041" cy="6450"/>
          </a:xfrm>
        </p:grpSpPr>
        <p:sp>
          <p:nvSpPr>
            <p:cNvPr id="209925" name="Rectangle 5"/>
            <p:cNvSpPr>
              <a:spLocks noChangeArrowheads="1"/>
            </p:cNvSpPr>
            <p:nvPr/>
          </p:nvSpPr>
          <p:spPr bwMode="auto">
            <a:xfrm flipH="1">
              <a:off x="1829" y="6867"/>
              <a:ext cx="1520" cy="1613"/>
            </a:xfrm>
            <a:prstGeom prst="rect">
              <a:avLst/>
            </a:prstGeom>
            <a:solidFill>
              <a:srgbClr val="FF0000">
                <a:alpha val="80000"/>
              </a:srgbClr>
            </a:solidFill>
            <a:ln w="12700">
              <a:solidFill>
                <a:srgbClr val="FFFFFF"/>
              </a:solidFill>
              <a:miter lim="800000"/>
              <a:headEnd/>
              <a:tailEnd/>
            </a:ln>
            <a:effectLst/>
          </p:spPr>
          <p:txBody>
            <a:bodyPr anchor="ctr"/>
            <a:lstStyle/>
            <a:p>
              <a:endParaRPr lang="tr-TR"/>
            </a:p>
          </p:txBody>
        </p:sp>
        <p:sp>
          <p:nvSpPr>
            <p:cNvPr id="209926" name="Rectangle 6"/>
            <p:cNvSpPr>
              <a:spLocks noChangeArrowheads="1"/>
            </p:cNvSpPr>
            <p:nvPr/>
          </p:nvSpPr>
          <p:spPr bwMode="auto">
            <a:xfrm flipH="1">
              <a:off x="1829" y="5253"/>
              <a:ext cx="1520" cy="1614"/>
            </a:xfrm>
            <a:prstGeom prst="rect">
              <a:avLst/>
            </a:prstGeom>
            <a:solidFill>
              <a:srgbClr val="FF6600">
                <a:alpha val="50000"/>
              </a:srgbClr>
            </a:solidFill>
            <a:ln w="12700">
              <a:solidFill>
                <a:srgbClr val="FFFFFF"/>
              </a:solidFill>
              <a:miter lim="800000"/>
              <a:headEnd/>
              <a:tailEnd/>
            </a:ln>
            <a:effectLst/>
          </p:spPr>
          <p:txBody>
            <a:bodyPr anchor="ctr"/>
            <a:lstStyle/>
            <a:p>
              <a:endParaRPr lang="tr-TR"/>
            </a:p>
          </p:txBody>
        </p:sp>
        <p:sp>
          <p:nvSpPr>
            <p:cNvPr id="209927" name="Rectangle 7"/>
            <p:cNvSpPr>
              <a:spLocks noChangeArrowheads="1"/>
            </p:cNvSpPr>
            <p:nvPr/>
          </p:nvSpPr>
          <p:spPr bwMode="auto">
            <a:xfrm flipH="1">
              <a:off x="308" y="5253"/>
              <a:ext cx="1521" cy="1614"/>
            </a:xfrm>
            <a:prstGeom prst="rect">
              <a:avLst/>
            </a:prstGeom>
            <a:solidFill>
              <a:srgbClr val="0000FF">
                <a:alpha val="80000"/>
              </a:srgbClr>
            </a:solidFill>
            <a:ln w="12700">
              <a:solidFill>
                <a:srgbClr val="FFFFFF"/>
              </a:solidFill>
              <a:miter lim="800000"/>
              <a:headEnd/>
              <a:tailEnd/>
            </a:ln>
            <a:effectLst/>
          </p:spPr>
          <p:txBody>
            <a:bodyPr anchor="ctr"/>
            <a:lstStyle/>
            <a:p>
              <a:endParaRPr lang="tr-TR"/>
            </a:p>
          </p:txBody>
        </p:sp>
        <p:sp>
          <p:nvSpPr>
            <p:cNvPr id="209928" name="Rectangle 8"/>
            <p:cNvSpPr>
              <a:spLocks noChangeArrowheads="1"/>
            </p:cNvSpPr>
            <p:nvPr/>
          </p:nvSpPr>
          <p:spPr bwMode="auto">
            <a:xfrm flipH="1">
              <a:off x="308" y="3643"/>
              <a:ext cx="1521" cy="1613"/>
            </a:xfrm>
            <a:prstGeom prst="rect">
              <a:avLst/>
            </a:prstGeom>
            <a:solidFill>
              <a:srgbClr val="A5A5A5">
                <a:alpha val="50000"/>
              </a:srgbClr>
            </a:solidFill>
            <a:ln w="12700">
              <a:solidFill>
                <a:srgbClr val="FFFFFF"/>
              </a:solidFill>
              <a:miter lim="800000"/>
              <a:headEnd/>
              <a:tailEnd/>
            </a:ln>
            <a:effectLst/>
          </p:spPr>
          <p:txBody>
            <a:bodyPr anchor="ctr"/>
            <a:lstStyle/>
            <a:p>
              <a:endParaRPr lang="tr-TR"/>
            </a:p>
          </p:txBody>
        </p:sp>
        <p:sp>
          <p:nvSpPr>
            <p:cNvPr id="209929" name="Rectangle 9"/>
            <p:cNvSpPr>
              <a:spLocks noChangeArrowheads="1"/>
            </p:cNvSpPr>
            <p:nvPr/>
          </p:nvSpPr>
          <p:spPr bwMode="auto">
            <a:xfrm flipH="1">
              <a:off x="308" y="6867"/>
              <a:ext cx="1521" cy="1613"/>
            </a:xfrm>
            <a:prstGeom prst="rect">
              <a:avLst/>
            </a:prstGeom>
            <a:solidFill>
              <a:srgbClr val="333399">
                <a:alpha val="50000"/>
              </a:srgbClr>
            </a:solidFill>
            <a:ln w="12700">
              <a:solidFill>
                <a:srgbClr val="FFFFFF"/>
              </a:solidFill>
              <a:miter lim="800000"/>
              <a:headEnd/>
              <a:tailEnd/>
            </a:ln>
            <a:effectLst/>
          </p:spPr>
          <p:txBody>
            <a:bodyPr anchor="ctr"/>
            <a:lstStyle/>
            <a:p>
              <a:endParaRPr lang="tr-TR"/>
            </a:p>
          </p:txBody>
        </p:sp>
        <p:sp>
          <p:nvSpPr>
            <p:cNvPr id="209930" name="Rectangle 10"/>
            <p:cNvSpPr>
              <a:spLocks noChangeArrowheads="1"/>
            </p:cNvSpPr>
            <p:nvPr/>
          </p:nvSpPr>
          <p:spPr bwMode="auto">
            <a:xfrm flipH="1">
              <a:off x="1829" y="8480"/>
              <a:ext cx="1520" cy="1613"/>
            </a:xfrm>
            <a:prstGeom prst="rect">
              <a:avLst/>
            </a:prstGeom>
            <a:solidFill>
              <a:srgbClr val="33CCCC">
                <a:alpha val="50000"/>
              </a:srgbClr>
            </a:solidFill>
            <a:ln w="12700">
              <a:solidFill>
                <a:srgbClr val="FFFFFF"/>
              </a:solidFill>
              <a:miter lim="800000"/>
              <a:headEnd/>
              <a:tailEnd/>
            </a:ln>
            <a:effectLst/>
          </p:spPr>
          <p:txBody>
            <a:bodyPr anchor="ctr"/>
            <a:lstStyle/>
            <a:p>
              <a:endParaRPr lang="tr-TR"/>
            </a:p>
          </p:txBody>
        </p:sp>
      </p:grpSp>
      <p:pic>
        <p:nvPicPr>
          <p:cNvPr id="209932" name="Picture 12"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09933" name="WordArt 13"/>
          <p:cNvSpPr>
            <a:spLocks noChangeArrowheads="1" noChangeShapeType="1" noTextEdit="1"/>
          </p:cNvSpPr>
          <p:nvPr/>
        </p:nvSpPr>
        <p:spPr bwMode="auto">
          <a:xfrm>
            <a:off x="2514600" y="1066800"/>
            <a:ext cx="3829050"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Genel Tespitler</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xfrm flipH="1" flipV="1">
            <a:off x="685800" y="609600"/>
            <a:ext cx="76200" cy="152400"/>
          </a:xfrm>
        </p:spPr>
        <p:txBody>
          <a:bodyPr/>
          <a:lstStyle/>
          <a:p>
            <a:endParaRPr lang="tr-TR" sz="3200"/>
          </a:p>
        </p:txBody>
      </p:sp>
      <p:sp>
        <p:nvSpPr>
          <p:cNvPr id="261123" name="Rectangle 3"/>
          <p:cNvSpPr>
            <a:spLocks noGrp="1" noChangeArrowheads="1"/>
          </p:cNvSpPr>
          <p:nvPr>
            <p:ph type="body" idx="1"/>
          </p:nvPr>
        </p:nvSpPr>
        <p:spPr>
          <a:xfrm>
            <a:off x="838200" y="2362200"/>
            <a:ext cx="8001000" cy="4267200"/>
          </a:xfrm>
        </p:spPr>
        <p:txBody>
          <a:bodyPr/>
          <a:lstStyle/>
          <a:p>
            <a:pPr algn="just"/>
            <a:r>
              <a:rPr lang="tr-TR"/>
              <a:t>Köy Yerleşim Planlarının hukuki niteliği mevzuatta belirgin değildir. </a:t>
            </a:r>
          </a:p>
          <a:p>
            <a:pPr algn="just"/>
            <a:r>
              <a:rPr lang="tr-TR" b="1"/>
              <a:t>Ülke genelinde </a:t>
            </a:r>
            <a:r>
              <a:rPr lang="tr-TR"/>
              <a:t>köy yerleşim planı yapılmış köy sayısı oldukça düşüktür. </a:t>
            </a:r>
          </a:p>
          <a:p>
            <a:pPr algn="just"/>
            <a:r>
              <a:rPr lang="tr-TR"/>
              <a:t>Köy yerleşim planı onaylandıktan sonra mera vasfından çıkarılan yerlerin tescil işlemlerinde sorunlar bulunmaktadır.</a:t>
            </a:r>
          </a:p>
          <a:p>
            <a:pPr algn="just"/>
            <a:r>
              <a:rPr lang="tr-TR"/>
              <a:t>Köy yerleşim planları yapılırken hak sahiplerinin tespitinde zorluklar yaşanmaktadır. </a:t>
            </a:r>
          </a:p>
        </p:txBody>
      </p:sp>
      <p:sp>
        <p:nvSpPr>
          <p:cNvPr id="261124" name="WordArt 4"/>
          <p:cNvSpPr>
            <a:spLocks noChangeArrowheads="1" noChangeShapeType="1" noTextEdit="1"/>
          </p:cNvSpPr>
          <p:nvPr/>
        </p:nvSpPr>
        <p:spPr bwMode="auto">
          <a:xfrm>
            <a:off x="2514600" y="1066800"/>
            <a:ext cx="3829050" cy="6477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Genel Tespitler</a:t>
            </a:r>
          </a:p>
        </p:txBody>
      </p:sp>
      <p:pic>
        <p:nvPicPr>
          <p:cNvPr id="261125"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AutoShape 2"/>
          <p:cNvSpPr>
            <a:spLocks noGrp="1" noChangeArrowheads="1"/>
          </p:cNvSpPr>
          <p:nvPr>
            <p:ph type="title"/>
          </p:nvPr>
        </p:nvSpPr>
        <p:spPr>
          <a:xfrm flipV="1">
            <a:off x="762000" y="533400"/>
            <a:ext cx="76200" cy="228600"/>
          </a:xfrm>
        </p:spPr>
        <p:txBody>
          <a:bodyPr/>
          <a:lstStyle/>
          <a:p>
            <a:r>
              <a:rPr lang="tr-TR" sz="3200">
                <a:solidFill>
                  <a:srgbClr val="FF0000"/>
                </a:solidFill>
              </a:rPr>
              <a:t>                     </a:t>
            </a:r>
          </a:p>
        </p:txBody>
      </p:sp>
      <p:sp>
        <p:nvSpPr>
          <p:cNvPr id="210947" name="Rectangle 3"/>
          <p:cNvSpPr>
            <a:spLocks noGrp="1" noChangeArrowheads="1"/>
          </p:cNvSpPr>
          <p:nvPr>
            <p:ph type="body" idx="1"/>
          </p:nvPr>
        </p:nvSpPr>
        <p:spPr>
          <a:xfrm>
            <a:off x="838200" y="2362200"/>
            <a:ext cx="8077200" cy="4343400"/>
          </a:xfrm>
        </p:spPr>
        <p:txBody>
          <a:bodyPr/>
          <a:lstStyle/>
          <a:p>
            <a:pPr algn="just"/>
            <a:r>
              <a:rPr lang="tr-TR"/>
              <a:t>Köy kanunu yenilenirken köylerin yenileştirilmesi uygulamalarına yer verilmesi kentlerde uygulanan kentsel dönüşüm programlarının benzeri köy yenileştirme programları adı altında uygulamaya konulmalıdır. </a:t>
            </a:r>
          </a:p>
        </p:txBody>
      </p:sp>
      <p:pic>
        <p:nvPicPr>
          <p:cNvPr id="210957" name="Picture 13"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10958" name="WordArt 14"/>
          <p:cNvSpPr>
            <a:spLocks noChangeArrowheads="1" noChangeShapeType="1" noTextEdit="1"/>
          </p:cNvSpPr>
          <p:nvPr/>
        </p:nvSpPr>
        <p:spPr bwMode="auto">
          <a:xfrm>
            <a:off x="3505200" y="1143000"/>
            <a:ext cx="153352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xfrm flipH="1" flipV="1">
            <a:off x="685800" y="609600"/>
            <a:ext cx="76200" cy="152400"/>
          </a:xfrm>
        </p:spPr>
        <p:txBody>
          <a:bodyPr/>
          <a:lstStyle/>
          <a:p>
            <a:endParaRPr lang="tr-TR" sz="3200"/>
          </a:p>
        </p:txBody>
      </p:sp>
      <p:sp>
        <p:nvSpPr>
          <p:cNvPr id="262147" name="Rectangle 3"/>
          <p:cNvSpPr>
            <a:spLocks noGrp="1" noChangeArrowheads="1"/>
          </p:cNvSpPr>
          <p:nvPr>
            <p:ph type="body" idx="1"/>
          </p:nvPr>
        </p:nvSpPr>
        <p:spPr>
          <a:xfrm>
            <a:off x="838200" y="2362200"/>
            <a:ext cx="8001000" cy="4191000"/>
          </a:xfrm>
        </p:spPr>
        <p:txBody>
          <a:bodyPr/>
          <a:lstStyle/>
          <a:p>
            <a:pPr algn="just">
              <a:buFont typeface="Wingdings" pitchFamily="2" charset="2"/>
              <a:buNone/>
            </a:pPr>
            <a:r>
              <a:rPr lang="tr-TR" sz="2400"/>
              <a:t>Köy Yenileşme Programlar Köylerde; </a:t>
            </a:r>
          </a:p>
          <a:p>
            <a:pPr algn="just"/>
            <a:r>
              <a:rPr lang="tr-TR" sz="2400"/>
              <a:t>arazi toplulaştırma uygulamaları, </a:t>
            </a:r>
          </a:p>
          <a:p>
            <a:pPr algn="just"/>
            <a:r>
              <a:rPr lang="tr-TR" sz="2400"/>
              <a:t>tarımda ortak kullanım alanlarının oluşturulması, </a:t>
            </a:r>
          </a:p>
          <a:p>
            <a:pPr algn="just"/>
            <a:r>
              <a:rPr lang="tr-TR" sz="2400"/>
              <a:t>organize hayvancılık alanlarının oluşturulması </a:t>
            </a:r>
          </a:p>
          <a:p>
            <a:pPr algn="just"/>
            <a:r>
              <a:rPr lang="tr-TR" sz="2400"/>
              <a:t>konut kültür ilişkisini gözetecek şekilde yapılaşmanın sağlanması,</a:t>
            </a:r>
          </a:p>
          <a:p>
            <a:pPr algn="just"/>
            <a:r>
              <a:rPr lang="tr-TR" sz="2400"/>
              <a:t>köylerin tarımla ve hayvancılıkla uğraşan insanların yanında yerleşim yeri ve tatil dinlenme yerleri olarak da dönüştürülmesi</a:t>
            </a:r>
          </a:p>
          <a:p>
            <a:pPr>
              <a:buFont typeface="Wingdings" pitchFamily="2" charset="2"/>
              <a:buNone/>
            </a:pPr>
            <a:endParaRPr lang="tr-TR" sz="2400"/>
          </a:p>
        </p:txBody>
      </p:sp>
      <p:sp>
        <p:nvSpPr>
          <p:cNvPr id="262148" name="WordArt 4"/>
          <p:cNvSpPr>
            <a:spLocks noChangeArrowheads="1" noChangeShapeType="1" noTextEdit="1"/>
          </p:cNvSpPr>
          <p:nvPr/>
        </p:nvSpPr>
        <p:spPr bwMode="auto">
          <a:xfrm>
            <a:off x="3505200" y="1143000"/>
            <a:ext cx="153352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a:t>
            </a:r>
          </a:p>
        </p:txBody>
      </p:sp>
      <p:pic>
        <p:nvPicPr>
          <p:cNvPr id="262149"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flipV="1">
            <a:off x="762000" y="609600"/>
            <a:ext cx="76200" cy="152400"/>
          </a:xfrm>
        </p:spPr>
        <p:txBody>
          <a:bodyPr/>
          <a:lstStyle/>
          <a:p>
            <a:endParaRPr lang="tr-TR" sz="3200"/>
          </a:p>
        </p:txBody>
      </p:sp>
      <p:sp>
        <p:nvSpPr>
          <p:cNvPr id="263171" name="Rectangle 3"/>
          <p:cNvSpPr>
            <a:spLocks noGrp="1" noChangeArrowheads="1"/>
          </p:cNvSpPr>
          <p:nvPr>
            <p:ph type="body" idx="1"/>
          </p:nvPr>
        </p:nvSpPr>
        <p:spPr/>
        <p:txBody>
          <a:bodyPr/>
          <a:lstStyle/>
          <a:p>
            <a:pPr algn="just"/>
            <a:r>
              <a:rPr lang="tr-TR"/>
              <a:t>Köy yerleşik alan sınırı tespitlerin en geç üç yıl içerisinde tamamlanması </a:t>
            </a:r>
          </a:p>
          <a:p>
            <a:pPr algn="just"/>
            <a:r>
              <a:rPr lang="tr-TR"/>
              <a:t>Köylerdeki yapıların tümünün ruhsata bağlanması, yerleşik alan sınırları içerisinde ruhsat sürecinin kolaylaştırılması, harçtan muaf tutulması</a:t>
            </a:r>
          </a:p>
          <a:p>
            <a:pPr algn="just"/>
            <a:r>
              <a:rPr lang="tr-TR"/>
              <a:t>Köylerdeki yapılaşmanın il özel idarelerinin sorumluluğunda sürdürülmesi, </a:t>
            </a:r>
          </a:p>
        </p:txBody>
      </p:sp>
      <p:sp>
        <p:nvSpPr>
          <p:cNvPr id="263172" name="WordArt 4"/>
          <p:cNvSpPr>
            <a:spLocks noChangeArrowheads="1" noChangeShapeType="1" noTextEdit="1"/>
          </p:cNvSpPr>
          <p:nvPr/>
        </p:nvSpPr>
        <p:spPr bwMode="auto">
          <a:xfrm>
            <a:off x="3505200" y="1143000"/>
            <a:ext cx="153352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a:t>
            </a:r>
          </a:p>
        </p:txBody>
      </p:sp>
      <p:pic>
        <p:nvPicPr>
          <p:cNvPr id="263173"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a:xfrm flipH="1">
            <a:off x="685800" y="762000"/>
            <a:ext cx="76200" cy="76200"/>
          </a:xfrm>
        </p:spPr>
        <p:txBody>
          <a:bodyPr/>
          <a:lstStyle/>
          <a:p>
            <a:endParaRPr lang="tr-TR" sz="3200"/>
          </a:p>
        </p:txBody>
      </p:sp>
      <p:sp>
        <p:nvSpPr>
          <p:cNvPr id="264195" name="Rectangle 3"/>
          <p:cNvSpPr>
            <a:spLocks noGrp="1" noChangeArrowheads="1"/>
          </p:cNvSpPr>
          <p:nvPr>
            <p:ph type="body" idx="1"/>
          </p:nvPr>
        </p:nvSpPr>
        <p:spPr/>
        <p:txBody>
          <a:bodyPr/>
          <a:lstStyle/>
          <a:p>
            <a:pPr algn="just">
              <a:lnSpc>
                <a:spcPct val="90000"/>
              </a:lnSpc>
            </a:pPr>
            <a:r>
              <a:rPr lang="tr-TR"/>
              <a:t>Köy muhtarlarına kaçak yapılaşmayı bildirim yükümlülüğünün getirilmesi, </a:t>
            </a:r>
          </a:p>
          <a:p>
            <a:pPr algn="just">
              <a:lnSpc>
                <a:spcPct val="90000"/>
              </a:lnSpc>
            </a:pPr>
            <a:r>
              <a:rPr lang="tr-TR"/>
              <a:t>Fen ve sağlık koşullarına uygun yapı projelerinin özel idareler tarafından ücretsiz temin edilmesini sağlayacak yükümlülüklerin konulması, </a:t>
            </a:r>
          </a:p>
          <a:p>
            <a:pPr algn="just">
              <a:lnSpc>
                <a:spcPct val="90000"/>
              </a:lnSpc>
            </a:pPr>
            <a:r>
              <a:rPr lang="tr-TR"/>
              <a:t>Köylerdeki vatandaşların bilgilendirilmesi, ruhsatlı yapılaşmanın avantajlı hale getirilmesi. </a:t>
            </a:r>
          </a:p>
        </p:txBody>
      </p:sp>
      <p:sp>
        <p:nvSpPr>
          <p:cNvPr id="264196" name="WordArt 4"/>
          <p:cNvSpPr>
            <a:spLocks noChangeArrowheads="1" noChangeShapeType="1" noTextEdit="1"/>
          </p:cNvSpPr>
          <p:nvPr/>
        </p:nvSpPr>
        <p:spPr bwMode="auto">
          <a:xfrm>
            <a:off x="3505200" y="1143000"/>
            <a:ext cx="153352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a:t>
            </a:r>
          </a:p>
        </p:txBody>
      </p:sp>
      <p:pic>
        <p:nvPicPr>
          <p:cNvPr id="264197"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flipH="1" flipV="1">
            <a:off x="685800" y="685800"/>
            <a:ext cx="76200" cy="76200"/>
          </a:xfrm>
        </p:spPr>
        <p:txBody>
          <a:bodyPr/>
          <a:lstStyle/>
          <a:p>
            <a:endParaRPr lang="tr-TR" sz="3200"/>
          </a:p>
        </p:txBody>
      </p:sp>
      <p:sp>
        <p:nvSpPr>
          <p:cNvPr id="265219" name="Rectangle 3"/>
          <p:cNvSpPr>
            <a:spLocks noGrp="1" noChangeArrowheads="1"/>
          </p:cNvSpPr>
          <p:nvPr>
            <p:ph type="body" idx="1"/>
          </p:nvPr>
        </p:nvSpPr>
        <p:spPr/>
        <p:txBody>
          <a:bodyPr/>
          <a:lstStyle/>
          <a:p>
            <a:pPr algn="ctr">
              <a:buFont typeface="Wingdings" pitchFamily="2" charset="2"/>
              <a:buNone/>
            </a:pPr>
            <a:r>
              <a:rPr lang="tr-TR"/>
              <a:t>   </a:t>
            </a:r>
          </a:p>
          <a:p>
            <a:pPr algn="ctr">
              <a:buFont typeface="Wingdings" pitchFamily="2" charset="2"/>
              <a:buNone/>
            </a:pPr>
            <a:r>
              <a:rPr lang="tr-TR"/>
              <a:t>Köy yerleşik alanlarının harita işlemlerinin tamamlanması görev sorumluluğunun il özel idareleri için öncelikli görevler ve “asgari hizmet standartları” arasında yer alması sağlanmalıdır.  </a:t>
            </a:r>
          </a:p>
          <a:p>
            <a:endParaRPr lang="tr-TR"/>
          </a:p>
        </p:txBody>
      </p:sp>
      <p:sp>
        <p:nvSpPr>
          <p:cNvPr id="265220" name="WordArt 4"/>
          <p:cNvSpPr>
            <a:spLocks noChangeArrowheads="1" noChangeShapeType="1" noTextEdit="1"/>
          </p:cNvSpPr>
          <p:nvPr/>
        </p:nvSpPr>
        <p:spPr bwMode="auto">
          <a:xfrm>
            <a:off x="3505200" y="1143000"/>
            <a:ext cx="153352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a:t>
            </a:r>
          </a:p>
        </p:txBody>
      </p:sp>
      <p:pic>
        <p:nvPicPr>
          <p:cNvPr id="265221"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flipH="1" flipV="1">
            <a:off x="685800" y="685800"/>
            <a:ext cx="76200" cy="76200"/>
          </a:xfrm>
        </p:spPr>
        <p:txBody>
          <a:bodyPr/>
          <a:lstStyle/>
          <a:p>
            <a:endParaRPr lang="tr-TR" sz="3200"/>
          </a:p>
        </p:txBody>
      </p:sp>
      <p:sp>
        <p:nvSpPr>
          <p:cNvPr id="266243" name="Rectangle 3"/>
          <p:cNvSpPr>
            <a:spLocks noGrp="1" noChangeArrowheads="1"/>
          </p:cNvSpPr>
          <p:nvPr>
            <p:ph type="body" idx="1"/>
          </p:nvPr>
        </p:nvSpPr>
        <p:spPr/>
        <p:txBody>
          <a:bodyPr/>
          <a:lstStyle/>
          <a:p>
            <a:pPr algn="just"/>
            <a:r>
              <a:rPr lang="tr-TR"/>
              <a:t>Planlama sürecinin hızlandırılması için, plan hiyerarşisi ve yetkiler yeniden düzenlenmeli,</a:t>
            </a:r>
          </a:p>
          <a:p>
            <a:pPr algn="just"/>
            <a:r>
              <a:rPr lang="tr-TR"/>
              <a:t>Kurum görüşlerine süre sınırlandırılması getirilmeli, </a:t>
            </a:r>
          </a:p>
          <a:p>
            <a:pPr algn="just"/>
            <a:r>
              <a:rPr lang="tr-TR"/>
              <a:t>Çevre düzeni planlarının tamamlanmış olduğu bölgelerde kurum görüşü alma zorunluluğu ortadan kaldırılmalıdır.</a:t>
            </a:r>
          </a:p>
        </p:txBody>
      </p:sp>
      <p:sp>
        <p:nvSpPr>
          <p:cNvPr id="266244" name="WordArt 4"/>
          <p:cNvSpPr>
            <a:spLocks noChangeArrowheads="1" noChangeShapeType="1" noTextEdit="1"/>
          </p:cNvSpPr>
          <p:nvPr/>
        </p:nvSpPr>
        <p:spPr bwMode="auto">
          <a:xfrm>
            <a:off x="3505200" y="1143000"/>
            <a:ext cx="153352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a:t>
            </a:r>
          </a:p>
        </p:txBody>
      </p:sp>
      <p:pic>
        <p:nvPicPr>
          <p:cNvPr id="266245"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flipV="1">
            <a:off x="762000" y="685800"/>
            <a:ext cx="76200" cy="76200"/>
          </a:xfrm>
        </p:spPr>
        <p:txBody>
          <a:bodyPr/>
          <a:lstStyle/>
          <a:p>
            <a:endParaRPr lang="tr-TR" sz="3200"/>
          </a:p>
        </p:txBody>
      </p:sp>
      <p:sp>
        <p:nvSpPr>
          <p:cNvPr id="267267" name="Rectangle 3"/>
          <p:cNvSpPr>
            <a:spLocks noGrp="1" noChangeArrowheads="1"/>
          </p:cNvSpPr>
          <p:nvPr>
            <p:ph type="body" idx="1"/>
          </p:nvPr>
        </p:nvSpPr>
        <p:spPr/>
        <p:txBody>
          <a:bodyPr/>
          <a:lstStyle/>
          <a:p>
            <a:pPr algn="ctr">
              <a:buFont typeface="Wingdings" pitchFamily="2" charset="2"/>
              <a:buNone/>
            </a:pPr>
            <a:endParaRPr lang="tr-TR"/>
          </a:p>
          <a:p>
            <a:pPr algn="ctr">
              <a:buFont typeface="Wingdings" pitchFamily="2" charset="2"/>
              <a:buNone/>
            </a:pPr>
            <a:r>
              <a:rPr lang="tr-TR"/>
              <a:t>Yapı koşullarının taban alanı katsayısının ülkenin coğrafi koşulları göz önünde bulundurularak yeniden düzenlenmesi gerekmektedir</a:t>
            </a:r>
          </a:p>
        </p:txBody>
      </p:sp>
      <p:sp>
        <p:nvSpPr>
          <p:cNvPr id="267269" name="WordArt 5"/>
          <p:cNvSpPr>
            <a:spLocks noChangeArrowheads="1" noChangeShapeType="1" noTextEdit="1"/>
          </p:cNvSpPr>
          <p:nvPr/>
        </p:nvSpPr>
        <p:spPr bwMode="auto">
          <a:xfrm>
            <a:off x="3505200" y="1143000"/>
            <a:ext cx="153352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a:t>
            </a:r>
          </a:p>
        </p:txBody>
      </p:sp>
      <p:pic>
        <p:nvPicPr>
          <p:cNvPr id="267270" name="Picture 6"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a:xfrm flipV="1">
            <a:off x="762000" y="609600"/>
            <a:ext cx="76200" cy="152400"/>
          </a:xfrm>
        </p:spPr>
        <p:txBody>
          <a:bodyPr/>
          <a:lstStyle/>
          <a:p>
            <a:endParaRPr lang="tr-TR" sz="3200"/>
          </a:p>
        </p:txBody>
      </p:sp>
      <p:sp>
        <p:nvSpPr>
          <p:cNvPr id="268291" name="Rectangle 3"/>
          <p:cNvSpPr>
            <a:spLocks noGrp="1" noChangeArrowheads="1"/>
          </p:cNvSpPr>
          <p:nvPr>
            <p:ph type="body" idx="1"/>
          </p:nvPr>
        </p:nvSpPr>
        <p:spPr/>
        <p:txBody>
          <a:bodyPr/>
          <a:lstStyle/>
          <a:p>
            <a:pPr algn="ctr">
              <a:buFont typeface="Wingdings" pitchFamily="2" charset="2"/>
              <a:buNone/>
            </a:pPr>
            <a:r>
              <a:rPr lang="tr-TR"/>
              <a:t>   </a:t>
            </a:r>
          </a:p>
          <a:p>
            <a:pPr algn="ctr">
              <a:buFont typeface="Wingdings" pitchFamily="2" charset="2"/>
              <a:buNone/>
            </a:pPr>
            <a:r>
              <a:rPr lang="tr-TR"/>
              <a:t>Mevzuatta yapılacak değişiklikle köy yerleşme planlarının İl Özel İdaresi Kanunundaki düzenlemeler ve imar mevzuatındaki düzenlemelere paralel olarak imar uygulaması kapsamında düzenlenmesi sağlanmalıdır.</a:t>
            </a:r>
          </a:p>
          <a:p>
            <a:endParaRPr lang="tr-TR"/>
          </a:p>
        </p:txBody>
      </p:sp>
      <p:sp>
        <p:nvSpPr>
          <p:cNvPr id="268292" name="WordArt 4"/>
          <p:cNvSpPr>
            <a:spLocks noChangeArrowheads="1" noChangeShapeType="1" noTextEdit="1"/>
          </p:cNvSpPr>
          <p:nvPr/>
        </p:nvSpPr>
        <p:spPr bwMode="auto">
          <a:xfrm>
            <a:off x="3505200" y="1143000"/>
            <a:ext cx="1533525" cy="571500"/>
          </a:xfrm>
          <a:prstGeom prst="rect">
            <a:avLst/>
          </a:prstGeom>
        </p:spPr>
        <p:txBody>
          <a:bodyPr wrap="none" fromWordArt="1">
            <a:prstTxWarp prst="textPlain">
              <a:avLst>
                <a:gd name="adj" fmla="val 50000"/>
              </a:avLst>
            </a:prstTxWarp>
          </a:bodyPr>
          <a:lstStyle/>
          <a:p>
            <a:pPr algn="ctr"/>
            <a:r>
              <a:rPr lang="tr-TR"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Öneriler</a:t>
            </a:r>
          </a:p>
        </p:txBody>
      </p:sp>
      <p:pic>
        <p:nvPicPr>
          <p:cNvPr id="268293" name="Picture 5" descr="bakanlikamblemi"/>
          <p:cNvPicPr>
            <a:picLocks noChangeAspect="1" noChangeArrowheads="1"/>
          </p:cNvPicPr>
          <p:nvPr/>
        </p:nvPicPr>
        <p:blipFill>
          <a:blip r:embed="rId2"/>
          <a:srcRect/>
          <a:stretch>
            <a:fillRect/>
          </a:stretch>
        </p:blipFill>
        <p:spPr bwMode="auto">
          <a:xfrm>
            <a:off x="8153400" y="152400"/>
            <a:ext cx="914400" cy="9144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flipH="1" flipV="1">
            <a:off x="685800" y="609600"/>
            <a:ext cx="76200" cy="152400"/>
          </a:xfrm>
        </p:spPr>
        <p:txBody>
          <a:bodyPr/>
          <a:lstStyle/>
          <a:p>
            <a:endParaRPr lang="tr-TR" sz="3200"/>
          </a:p>
        </p:txBody>
      </p:sp>
      <p:sp>
        <p:nvSpPr>
          <p:cNvPr id="225283" name="Rectangle 3"/>
          <p:cNvSpPr>
            <a:spLocks noGrp="1" noChangeArrowheads="1"/>
          </p:cNvSpPr>
          <p:nvPr>
            <p:ph type="body" idx="1"/>
          </p:nvPr>
        </p:nvSpPr>
        <p:spPr>
          <a:xfrm>
            <a:off x="838200" y="2362200"/>
            <a:ext cx="8077200" cy="4191000"/>
          </a:xfrm>
        </p:spPr>
        <p:txBody>
          <a:bodyPr/>
          <a:lstStyle/>
          <a:p>
            <a:pPr algn="just">
              <a:buFont typeface="Wingdings" pitchFamily="2" charset="2"/>
              <a:buChar char=""/>
            </a:pPr>
            <a:r>
              <a:rPr lang="tr-TR" b="1"/>
              <a:t>İmar Hukuku:</a:t>
            </a:r>
            <a:r>
              <a:rPr lang="tr-TR"/>
              <a:t> Köy ve belediyelerin, belirli planlar ve programlar dâhilinde, imar ve inkişafıyla ilgili ilkeleri ihtiva eden objektif hukuk kurallarıdır. </a:t>
            </a:r>
            <a:endParaRPr lang="tr-TR" b="1"/>
          </a:p>
          <a:p>
            <a:pPr algn="just">
              <a:buFont typeface="Wingdings" pitchFamily="2" charset="2"/>
              <a:buChar char=""/>
            </a:pPr>
            <a:r>
              <a:rPr lang="tr-TR" b="1"/>
              <a:t>İmar Uygulamaları:</a:t>
            </a:r>
            <a:r>
              <a:rPr lang="tr-TR"/>
              <a:t> Kentlerde ve kırsaldaki yapılaşmanın fen ve sağlık koşullarına uygun yürütülmesi süreci ve imar hukuku kapsamındaki uygulamaların tümünü kapsamaktadır.</a:t>
            </a:r>
          </a:p>
        </p:txBody>
      </p:sp>
      <p:pic>
        <p:nvPicPr>
          <p:cNvPr id="225294" name="Picture 14"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25295" name="WordArt 15"/>
          <p:cNvSpPr>
            <a:spLocks noChangeArrowheads="1" noChangeShapeType="1" noTextEdit="1"/>
          </p:cNvSpPr>
          <p:nvPr/>
        </p:nvSpPr>
        <p:spPr bwMode="auto">
          <a:xfrm>
            <a:off x="1600200" y="1295400"/>
            <a:ext cx="5019675" cy="4572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Kavram ve Tanımlar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a:xfrm flipH="1" flipV="1">
            <a:off x="609600" y="685800"/>
            <a:ext cx="152400" cy="76200"/>
          </a:xfrm>
        </p:spPr>
        <p:txBody>
          <a:bodyPr/>
          <a:lstStyle/>
          <a:p>
            <a:endParaRPr lang="tr-TR" sz="3200"/>
          </a:p>
        </p:txBody>
      </p:sp>
      <p:sp>
        <p:nvSpPr>
          <p:cNvPr id="226307" name="Rectangle 3"/>
          <p:cNvSpPr>
            <a:spLocks noGrp="1" noChangeArrowheads="1"/>
          </p:cNvSpPr>
          <p:nvPr>
            <p:ph type="body" idx="1"/>
          </p:nvPr>
        </p:nvSpPr>
        <p:spPr>
          <a:xfrm>
            <a:off x="838200" y="2362200"/>
            <a:ext cx="8001000" cy="4267200"/>
          </a:xfrm>
        </p:spPr>
        <p:txBody>
          <a:bodyPr/>
          <a:lstStyle/>
          <a:p>
            <a:pPr algn="just">
              <a:lnSpc>
                <a:spcPct val="80000"/>
              </a:lnSpc>
              <a:buFont typeface="Wingdings" pitchFamily="2" charset="2"/>
              <a:buChar char=""/>
            </a:pPr>
            <a:r>
              <a:rPr lang="tr-TR" sz="2400" b="1"/>
              <a:t>Çevre düzeni planı:</a:t>
            </a:r>
            <a:r>
              <a:rPr lang="tr-TR" sz="2400"/>
              <a:t> Konut, sanayi, tarım, turizm, ulaşım gibi sektörler ile kentsel- kırsal yapı ve gelişme ile doğal ve kültürel değerler arasında koruma-kullanma dengesini sağlayan ve arazi kullanım kararlarını belirleyen plandır.  </a:t>
            </a:r>
          </a:p>
          <a:p>
            <a:pPr algn="just">
              <a:lnSpc>
                <a:spcPct val="80000"/>
              </a:lnSpc>
              <a:buFont typeface="Wingdings" pitchFamily="2" charset="2"/>
              <a:buChar char=""/>
            </a:pPr>
            <a:r>
              <a:rPr lang="tr-TR" sz="2400" b="1"/>
              <a:t>Mevzii imar planı:</a:t>
            </a:r>
            <a:r>
              <a:rPr lang="tr-TR" sz="2400"/>
              <a:t> Mevcut planların yerleşmiş nüfusa yetersiz kalması veya yeni yerleşim alanlarının kullanıma açılması gereğinin ve sınırlarının ilgili idarece belirlenmesi halinde, yürürlükteki her tür ve ölçekteki plan sınırları dışında, planla bütünleşmeyen konumdaki, sosyal ve teknik altyapı ihtiyaçlarını kendi bünyesinde sağlayan, raporuyla bir bütün olan imar planıdır  </a:t>
            </a:r>
          </a:p>
          <a:p>
            <a:pPr>
              <a:lnSpc>
                <a:spcPct val="80000"/>
              </a:lnSpc>
            </a:pPr>
            <a:endParaRPr lang="tr-TR" sz="2400"/>
          </a:p>
        </p:txBody>
      </p:sp>
      <p:pic>
        <p:nvPicPr>
          <p:cNvPr id="226309" name="Picture 5"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grpSp>
        <p:nvGrpSpPr>
          <p:cNvPr id="226310" name="Group 6"/>
          <p:cNvGrpSpPr>
            <a:grpSpLocks/>
          </p:cNvGrpSpPr>
          <p:nvPr/>
        </p:nvGrpSpPr>
        <p:grpSpPr bwMode="auto">
          <a:xfrm>
            <a:off x="152400" y="5562600"/>
            <a:ext cx="549275" cy="1152525"/>
            <a:chOff x="308" y="3643"/>
            <a:chExt cx="3041" cy="6450"/>
          </a:xfrm>
        </p:grpSpPr>
        <p:sp>
          <p:nvSpPr>
            <p:cNvPr id="226311" name="Rectangle 7"/>
            <p:cNvSpPr>
              <a:spLocks noChangeArrowheads="1"/>
            </p:cNvSpPr>
            <p:nvPr/>
          </p:nvSpPr>
          <p:spPr bwMode="auto">
            <a:xfrm flipH="1">
              <a:off x="1829" y="6867"/>
              <a:ext cx="1520" cy="1613"/>
            </a:xfrm>
            <a:prstGeom prst="rect">
              <a:avLst/>
            </a:prstGeom>
            <a:solidFill>
              <a:srgbClr val="FF0000">
                <a:alpha val="80000"/>
              </a:srgbClr>
            </a:solidFill>
            <a:ln w="12700">
              <a:solidFill>
                <a:srgbClr val="FFFFFF"/>
              </a:solidFill>
              <a:miter lim="800000"/>
              <a:headEnd/>
              <a:tailEnd/>
            </a:ln>
            <a:effectLst/>
          </p:spPr>
          <p:txBody>
            <a:bodyPr anchor="ctr"/>
            <a:lstStyle/>
            <a:p>
              <a:endParaRPr lang="tr-TR"/>
            </a:p>
          </p:txBody>
        </p:sp>
        <p:sp>
          <p:nvSpPr>
            <p:cNvPr id="226312" name="Rectangle 8"/>
            <p:cNvSpPr>
              <a:spLocks noChangeArrowheads="1"/>
            </p:cNvSpPr>
            <p:nvPr/>
          </p:nvSpPr>
          <p:spPr bwMode="auto">
            <a:xfrm flipH="1">
              <a:off x="1829" y="5253"/>
              <a:ext cx="1520" cy="1614"/>
            </a:xfrm>
            <a:prstGeom prst="rect">
              <a:avLst/>
            </a:prstGeom>
            <a:solidFill>
              <a:srgbClr val="FF6600">
                <a:alpha val="50000"/>
              </a:srgbClr>
            </a:solidFill>
            <a:ln w="12700">
              <a:solidFill>
                <a:srgbClr val="FFFFFF"/>
              </a:solidFill>
              <a:miter lim="800000"/>
              <a:headEnd/>
              <a:tailEnd/>
            </a:ln>
            <a:effectLst/>
          </p:spPr>
          <p:txBody>
            <a:bodyPr anchor="ctr"/>
            <a:lstStyle/>
            <a:p>
              <a:endParaRPr lang="tr-TR"/>
            </a:p>
          </p:txBody>
        </p:sp>
        <p:sp>
          <p:nvSpPr>
            <p:cNvPr id="226313" name="Rectangle 9"/>
            <p:cNvSpPr>
              <a:spLocks noChangeArrowheads="1"/>
            </p:cNvSpPr>
            <p:nvPr/>
          </p:nvSpPr>
          <p:spPr bwMode="auto">
            <a:xfrm flipH="1">
              <a:off x="308" y="5253"/>
              <a:ext cx="1521" cy="1614"/>
            </a:xfrm>
            <a:prstGeom prst="rect">
              <a:avLst/>
            </a:prstGeom>
            <a:solidFill>
              <a:srgbClr val="0000FF">
                <a:alpha val="80000"/>
              </a:srgbClr>
            </a:solidFill>
            <a:ln w="12700">
              <a:solidFill>
                <a:srgbClr val="FFFFFF"/>
              </a:solidFill>
              <a:miter lim="800000"/>
              <a:headEnd/>
              <a:tailEnd/>
            </a:ln>
            <a:effectLst/>
          </p:spPr>
          <p:txBody>
            <a:bodyPr anchor="ctr"/>
            <a:lstStyle/>
            <a:p>
              <a:endParaRPr lang="tr-TR"/>
            </a:p>
          </p:txBody>
        </p:sp>
        <p:sp>
          <p:nvSpPr>
            <p:cNvPr id="226314" name="Rectangle 10"/>
            <p:cNvSpPr>
              <a:spLocks noChangeArrowheads="1"/>
            </p:cNvSpPr>
            <p:nvPr/>
          </p:nvSpPr>
          <p:spPr bwMode="auto">
            <a:xfrm flipH="1">
              <a:off x="308" y="3643"/>
              <a:ext cx="1521" cy="1613"/>
            </a:xfrm>
            <a:prstGeom prst="rect">
              <a:avLst/>
            </a:prstGeom>
            <a:solidFill>
              <a:srgbClr val="A5A5A5">
                <a:alpha val="50000"/>
              </a:srgbClr>
            </a:solidFill>
            <a:ln w="12700">
              <a:solidFill>
                <a:srgbClr val="FFFFFF"/>
              </a:solidFill>
              <a:miter lim="800000"/>
              <a:headEnd/>
              <a:tailEnd/>
            </a:ln>
            <a:effectLst/>
          </p:spPr>
          <p:txBody>
            <a:bodyPr anchor="ctr"/>
            <a:lstStyle/>
            <a:p>
              <a:endParaRPr lang="tr-TR"/>
            </a:p>
          </p:txBody>
        </p:sp>
        <p:sp>
          <p:nvSpPr>
            <p:cNvPr id="226315" name="Rectangle 11"/>
            <p:cNvSpPr>
              <a:spLocks noChangeArrowheads="1"/>
            </p:cNvSpPr>
            <p:nvPr/>
          </p:nvSpPr>
          <p:spPr bwMode="auto">
            <a:xfrm flipH="1">
              <a:off x="308" y="6867"/>
              <a:ext cx="1521" cy="1613"/>
            </a:xfrm>
            <a:prstGeom prst="rect">
              <a:avLst/>
            </a:prstGeom>
            <a:solidFill>
              <a:srgbClr val="333399">
                <a:alpha val="50000"/>
              </a:srgbClr>
            </a:solidFill>
            <a:ln w="12700">
              <a:solidFill>
                <a:srgbClr val="FFFFFF"/>
              </a:solidFill>
              <a:miter lim="800000"/>
              <a:headEnd/>
              <a:tailEnd/>
            </a:ln>
            <a:effectLst/>
          </p:spPr>
          <p:txBody>
            <a:bodyPr anchor="ctr"/>
            <a:lstStyle/>
            <a:p>
              <a:endParaRPr lang="tr-TR"/>
            </a:p>
          </p:txBody>
        </p:sp>
        <p:sp>
          <p:nvSpPr>
            <p:cNvPr id="226316" name="Rectangle 12"/>
            <p:cNvSpPr>
              <a:spLocks noChangeArrowheads="1"/>
            </p:cNvSpPr>
            <p:nvPr/>
          </p:nvSpPr>
          <p:spPr bwMode="auto">
            <a:xfrm flipH="1">
              <a:off x="1829" y="8480"/>
              <a:ext cx="1520" cy="1613"/>
            </a:xfrm>
            <a:prstGeom prst="rect">
              <a:avLst/>
            </a:prstGeom>
            <a:solidFill>
              <a:srgbClr val="33CCCC">
                <a:alpha val="50000"/>
              </a:srgbClr>
            </a:solidFill>
            <a:ln w="12700">
              <a:solidFill>
                <a:srgbClr val="FFFFFF"/>
              </a:solidFill>
              <a:miter lim="800000"/>
              <a:headEnd/>
              <a:tailEnd/>
            </a:ln>
            <a:effectLst/>
          </p:spPr>
          <p:txBody>
            <a:bodyPr anchor="ctr"/>
            <a:lstStyle/>
            <a:p>
              <a:endParaRPr lang="tr-TR"/>
            </a:p>
          </p:txBody>
        </p:sp>
      </p:grpSp>
      <p:sp>
        <p:nvSpPr>
          <p:cNvPr id="226317" name="WordArt 13"/>
          <p:cNvSpPr>
            <a:spLocks noChangeArrowheads="1" noChangeShapeType="1" noTextEdit="1"/>
          </p:cNvSpPr>
          <p:nvPr/>
        </p:nvSpPr>
        <p:spPr bwMode="auto">
          <a:xfrm>
            <a:off x="1600200" y="1295400"/>
            <a:ext cx="5019675" cy="4572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Kavram ve Tanımlar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flipH="1" flipV="1">
            <a:off x="685800" y="685800"/>
            <a:ext cx="76200" cy="76200"/>
          </a:xfrm>
        </p:spPr>
        <p:txBody>
          <a:bodyPr/>
          <a:lstStyle/>
          <a:p>
            <a:endParaRPr lang="tr-TR" sz="3200"/>
          </a:p>
        </p:txBody>
      </p:sp>
      <p:sp>
        <p:nvSpPr>
          <p:cNvPr id="227331" name="Rectangle 3"/>
          <p:cNvSpPr>
            <a:spLocks noGrp="1" noChangeArrowheads="1"/>
          </p:cNvSpPr>
          <p:nvPr>
            <p:ph type="body" idx="1"/>
          </p:nvPr>
        </p:nvSpPr>
        <p:spPr>
          <a:xfrm>
            <a:off x="838200" y="2362200"/>
            <a:ext cx="8077200" cy="4191000"/>
          </a:xfrm>
        </p:spPr>
        <p:txBody>
          <a:bodyPr/>
          <a:lstStyle/>
          <a:p>
            <a:pPr algn="just"/>
            <a:r>
              <a:rPr lang="tr-TR" sz="2400" b="1"/>
              <a:t>Yerleşik Alan:</a:t>
            </a:r>
            <a:r>
              <a:rPr lang="tr-TR" sz="2400"/>
              <a:t> Varsa üst ölçek plan kararlarına uygun olarak, imar planı ile belirlenerek iskân edilmiş alanlar ile belediye ve mücavir alan sınırları içindeki imar planı bulunmayan mevcut yerleşmelerin (mahalle, köy ve mezralar) müstakbel gelişme alanlarını da içine alan ve sınırları Belediye Meclislerince karara bağlanan alanlardır.  </a:t>
            </a:r>
          </a:p>
          <a:p>
            <a:pPr algn="just"/>
            <a:r>
              <a:rPr lang="tr-TR" sz="2400" b="1"/>
              <a:t>Yerleşme Alanı:</a:t>
            </a:r>
            <a:r>
              <a:rPr lang="tr-TR" sz="2400"/>
              <a:t> İmar planı sınırı içindeki yerleşik ve gelişme alanlarının tümüdür. Diğer bir deyimle imar planının kapsadığı alandır  </a:t>
            </a:r>
          </a:p>
        </p:txBody>
      </p:sp>
      <p:pic>
        <p:nvPicPr>
          <p:cNvPr id="227333" name="Picture 5"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27342" name="WordArt 14"/>
          <p:cNvSpPr>
            <a:spLocks noChangeArrowheads="1" noChangeShapeType="1" noTextEdit="1"/>
          </p:cNvSpPr>
          <p:nvPr/>
        </p:nvSpPr>
        <p:spPr bwMode="auto">
          <a:xfrm>
            <a:off x="1600200" y="1295400"/>
            <a:ext cx="5019675" cy="4572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Kavram ve Tanımlar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AutoShape 2"/>
          <p:cNvSpPr>
            <a:spLocks noGrp="1" noChangeArrowheads="1"/>
          </p:cNvSpPr>
          <p:nvPr>
            <p:ph type="title"/>
          </p:nvPr>
        </p:nvSpPr>
        <p:spPr>
          <a:xfrm flipV="1">
            <a:off x="762000" y="609600"/>
            <a:ext cx="76200" cy="152400"/>
          </a:xfrm>
        </p:spPr>
        <p:txBody>
          <a:bodyPr/>
          <a:lstStyle/>
          <a:p>
            <a:r>
              <a:rPr lang="tr-TR" sz="3200">
                <a:solidFill>
                  <a:srgbClr val="FF0000"/>
                </a:solidFill>
              </a:rPr>
              <a:t>                   </a:t>
            </a:r>
          </a:p>
        </p:txBody>
      </p:sp>
      <p:sp>
        <p:nvSpPr>
          <p:cNvPr id="204803" name="Rectangle 3"/>
          <p:cNvSpPr>
            <a:spLocks noGrp="1" noChangeArrowheads="1"/>
          </p:cNvSpPr>
          <p:nvPr>
            <p:ph type="body" idx="1"/>
          </p:nvPr>
        </p:nvSpPr>
        <p:spPr>
          <a:xfrm>
            <a:off x="838200" y="2362200"/>
            <a:ext cx="8153400" cy="4495800"/>
          </a:xfrm>
        </p:spPr>
        <p:txBody>
          <a:bodyPr/>
          <a:lstStyle/>
          <a:p>
            <a:pPr algn="just">
              <a:lnSpc>
                <a:spcPct val="90000"/>
              </a:lnSpc>
            </a:pPr>
            <a:r>
              <a:rPr lang="tr-TR" sz="2400" b="1"/>
              <a:t>Yerleşme Alanı Dışı (iskan dışı) Alan</a:t>
            </a:r>
            <a:r>
              <a:rPr lang="tr-TR" sz="2400"/>
              <a:t>: Her ölçekteki imar planı sınırı, yerleşik alan sınırı, belediye ve mücavir alan sınırları dışında kalan köy ve mezraların yerleşik alanı ve civarlarının dışında kalan alanlardır.  </a:t>
            </a:r>
          </a:p>
          <a:p>
            <a:pPr algn="just">
              <a:lnSpc>
                <a:spcPct val="90000"/>
              </a:lnSpc>
            </a:pPr>
            <a:r>
              <a:rPr lang="tr-TR" sz="2400" b="1"/>
              <a:t>Belediye ve mücavir alan sınırları dışında kalan köy ve mezraların yerleşik alanı ve civarı</a:t>
            </a:r>
            <a:r>
              <a:rPr lang="tr-TR" sz="2400"/>
              <a:t>: Köy ve mezraların cami, köy konağı gibi köy ortak yapıları ile köy nüfusuna kayıtlı ve köyde sürekli oturanlar tarafından, yapımı tarihinde yürürlükte bulunan mevzuat hükümlerine uygun olarak inşa edilmiş yapıların toplu olarak bulunduğu yerlerde mevcut binaların en dışta olanlarının dış kenarlarından geçirilen çizginin içinde kalan alan köy yerleşik (meskun) alanı. </a:t>
            </a:r>
          </a:p>
        </p:txBody>
      </p:sp>
      <p:pic>
        <p:nvPicPr>
          <p:cNvPr id="204812" name="Picture 12" descr="bakanlikamblemi"/>
          <p:cNvPicPr>
            <a:picLocks noChangeAspect="1" noChangeArrowheads="1"/>
          </p:cNvPicPr>
          <p:nvPr/>
        </p:nvPicPr>
        <p:blipFill>
          <a:blip r:embed="rId2"/>
          <a:srcRect/>
          <a:stretch>
            <a:fillRect/>
          </a:stretch>
        </p:blipFill>
        <p:spPr bwMode="auto">
          <a:xfrm>
            <a:off x="8077200" y="0"/>
            <a:ext cx="914400" cy="914400"/>
          </a:xfrm>
          <a:prstGeom prst="rect">
            <a:avLst/>
          </a:prstGeom>
          <a:noFill/>
        </p:spPr>
      </p:pic>
      <p:sp>
        <p:nvSpPr>
          <p:cNvPr id="204814" name="WordArt 14"/>
          <p:cNvSpPr>
            <a:spLocks noChangeArrowheads="1" noChangeShapeType="1" noTextEdit="1"/>
          </p:cNvSpPr>
          <p:nvPr/>
        </p:nvSpPr>
        <p:spPr bwMode="auto">
          <a:xfrm>
            <a:off x="1600200" y="1295400"/>
            <a:ext cx="5019675" cy="457200"/>
          </a:xfrm>
          <a:prstGeom prst="rect">
            <a:avLst/>
          </a:prstGeom>
        </p:spPr>
        <p:txBody>
          <a:bodyPr wrap="none" fromWordArt="1">
            <a:prstTxWarp prst="textPlain">
              <a:avLst>
                <a:gd name="adj" fmla="val 50000"/>
              </a:avLst>
            </a:prstTxWarp>
          </a:bodyPr>
          <a:lstStyle/>
          <a:p>
            <a:pPr algn="ctr"/>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a:rPr>
              <a:t>Kavram ve Tanımlar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apsüller">
  <a:themeElements>
    <a:clrScheme name="Kapsüller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Kapsüller">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lnDef>
  </a:objectDefaults>
  <a:extraClrSchemeLst>
    <a:extraClrScheme>
      <a:clrScheme name="Kapsüller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Kapsüller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Kapsüller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Kapsüller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Kapsüller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Kapsüller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Kapsüller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Kapsüller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1749</TotalTime>
  <Words>2096</Words>
  <Application>Microsoft PowerPoint</Application>
  <PresentationFormat>Ekran Gösterisi (4:3)</PresentationFormat>
  <Paragraphs>207</Paragraphs>
  <Slides>59</Slides>
  <Notes>0</Notes>
  <HiddenSlides>0</HiddenSlides>
  <MMClips>0</MMClips>
  <ScaleCrop>false</ScaleCrop>
  <HeadingPairs>
    <vt:vector size="8" baseType="variant">
      <vt:variant>
        <vt:lpstr>Kullanılan Yazı Tipleri</vt:lpstr>
      </vt:variant>
      <vt:variant>
        <vt:i4>3</vt:i4>
      </vt:variant>
      <vt:variant>
        <vt:lpstr>Tema</vt:lpstr>
      </vt:variant>
      <vt:variant>
        <vt:i4>1</vt:i4>
      </vt:variant>
      <vt:variant>
        <vt:lpstr>Katıştırılmış OLE Hizmet Programları</vt:lpstr>
      </vt:variant>
      <vt:variant>
        <vt:i4>1</vt:i4>
      </vt:variant>
      <vt:variant>
        <vt:lpstr>Slayt Başlıkları</vt:lpstr>
      </vt:variant>
      <vt:variant>
        <vt:i4>59</vt:i4>
      </vt:variant>
    </vt:vector>
  </HeadingPairs>
  <TitlesOfParts>
    <vt:vector size="64" baseType="lpstr">
      <vt:lpstr>Arial</vt:lpstr>
      <vt:lpstr>Wingdings</vt:lpstr>
      <vt:lpstr>Times New Roman</vt:lpstr>
      <vt:lpstr>Kapsüller</vt:lpstr>
      <vt:lpstr>Microsoft Graph Grafiği</vt:lpstr>
      <vt:lpstr>Slayt 1</vt:lpstr>
      <vt:lpstr>Slayt 2</vt:lpstr>
      <vt:lpstr>Slayt 3</vt:lpstr>
      <vt:lpstr>Slayt 4</vt:lpstr>
      <vt:lpstr>Slayt 5</vt:lpstr>
      <vt:lpstr>Slayt 6</vt:lpstr>
      <vt:lpstr>Slayt 7</vt:lpstr>
      <vt:lpstr>Slayt 8</vt:lpstr>
      <vt:lpstr>                   </vt:lpstr>
      <vt:lpstr>Slayt 10</vt:lpstr>
      <vt:lpstr>   </vt:lpstr>
      <vt:lpstr>                   </vt:lpstr>
      <vt:lpstr>                      </vt:lpstr>
      <vt:lpstr>Slayt 14</vt:lpstr>
      <vt:lpstr>Slayt 15</vt:lpstr>
      <vt:lpstr>Slayt 16</vt:lpstr>
      <vt:lpstr>Slayt 17</vt:lpstr>
      <vt:lpstr>Slayt 18</vt:lpstr>
      <vt:lpstr>Slayt 19</vt:lpstr>
      <vt:lpstr>Slayt 20</vt:lpstr>
      <vt:lpstr>Slayt 21</vt:lpstr>
      <vt:lpstr>                           </vt:lpstr>
      <vt:lpstr>Slayt 23</vt:lpstr>
      <vt:lpstr>Slayt 24</vt:lpstr>
      <vt:lpstr>Slayt 25</vt:lpstr>
      <vt:lpstr>Slayt 26</vt:lpstr>
      <vt:lpstr>                    </vt:lpstr>
      <vt:lpstr>Slayt 28</vt:lpstr>
      <vt:lpstr>Slayt 29</vt:lpstr>
      <vt:lpstr> </vt:lpstr>
      <vt:lpstr>Slayt 31</vt:lpstr>
      <vt:lpstr>Slayt 32</vt:lpstr>
      <vt:lpstr>Slayt 33</vt:lpstr>
      <vt:lpstr>Slayt 34</vt:lpstr>
      <vt:lpstr>                    </vt:lpstr>
      <vt:lpstr>Slayt 36</vt:lpstr>
      <vt:lpstr>Slayt 37</vt:lpstr>
      <vt:lpstr>Slayt 38</vt:lpstr>
      <vt:lpstr>   </vt:lpstr>
      <vt:lpstr>   </vt:lpstr>
      <vt:lpstr>                   </vt:lpstr>
      <vt:lpstr>Slayt 42</vt:lpstr>
      <vt:lpstr>Slayt 43</vt:lpstr>
      <vt:lpstr>   </vt:lpstr>
      <vt:lpstr>Slayt 45</vt:lpstr>
      <vt:lpstr>Slayt 46</vt:lpstr>
      <vt:lpstr>Slayt 47</vt:lpstr>
      <vt:lpstr>Slayt 48</vt:lpstr>
      <vt:lpstr>Slayt 49</vt:lpstr>
      <vt:lpstr>Slayt 50</vt:lpstr>
      <vt:lpstr>Slayt 51</vt:lpstr>
      <vt:lpstr>                     </vt:lpstr>
      <vt:lpstr>Slayt 53</vt:lpstr>
      <vt:lpstr>Slayt 54</vt:lpstr>
      <vt:lpstr>Slayt 55</vt:lpstr>
      <vt:lpstr>Slayt 56</vt:lpstr>
      <vt:lpstr>Slayt 57</vt:lpstr>
      <vt:lpstr>Slayt 58</vt:lpstr>
      <vt:lpstr>Slayt 59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58</cp:revision>
  <cp:lastPrinted>1601-01-01T00:00:00Z</cp:lastPrinted>
  <dcterms:created xsi:type="dcterms:W3CDTF">1601-01-01T00:00:00Z</dcterms:created>
  <dcterms:modified xsi:type="dcterms:W3CDTF">2017-10-30T07:30:10Z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