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90" r:id="rId3"/>
  </p:sldMasterIdLst>
  <p:notesMasterIdLst>
    <p:notesMasterId r:id="rId13"/>
  </p:notesMasterIdLst>
  <p:sldIdLst>
    <p:sldId id="1083" r:id="rId4"/>
    <p:sldId id="1084" r:id="rId5"/>
    <p:sldId id="1085" r:id="rId6"/>
    <p:sldId id="1086" r:id="rId7"/>
    <p:sldId id="1087" r:id="rId8"/>
    <p:sldId id="1088" r:id="rId9"/>
    <p:sldId id="1089" r:id="rId10"/>
    <p:sldId id="1090" r:id="rId11"/>
    <p:sldId id="1091"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64" autoAdjust="0"/>
    <p:restoredTop sz="91471" autoAdjust="0"/>
  </p:normalViewPr>
  <p:slideViewPr>
    <p:cSldViewPr snapToGrid="0">
      <p:cViewPr varScale="1">
        <p:scale>
          <a:sx n="84" d="100"/>
          <a:sy n="84" d="100"/>
        </p:scale>
        <p:origin x="1056" y="90"/>
      </p:cViewPr>
      <p:guideLst>
        <p:guide orient="horz" pos="2160"/>
        <p:guide pos="2880"/>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61" d="100"/>
          <a:sy n="61" d="100"/>
        </p:scale>
        <p:origin x="33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p>
        </p:txBody>
      </p:sp>
      <p:sp>
        <p:nvSpPr>
          <p:cNvPr id="5" name="Rectangle 19"/>
          <p:cNvSpPr>
            <a:spLocks noGrp="1" noChangeArrowheads="1"/>
          </p:cNvSpPr>
          <p:nvPr>
            <p:ph type="sldNum" sz="quarter" idx="12"/>
          </p:nvPr>
        </p:nvSpPr>
        <p:spPr>
          <a:ln/>
        </p:spPr>
        <p:txBody>
          <a:bodyPr/>
          <a:lstStyle>
            <a:lvl1pPr>
              <a:defRPr/>
            </a:lvl1pPr>
          </a:lstStyle>
          <a:p>
            <a:fld id="{E24DB031-92E8-45A5-8D15-81850C813C05}" type="slidenum">
              <a:rPr lang="tr-TR" altLang="tr-TR"/>
              <a:pPr/>
              <a:t>‹#›</a:t>
            </a:fld>
            <a:endParaRPr lang="tr-TR" altLang="tr-TR"/>
          </a:p>
        </p:txBody>
      </p:sp>
    </p:spTree>
    <p:extLst>
      <p:ext uri="{BB962C8B-B14F-4D97-AF65-F5344CB8AC3E}">
        <p14:creationId xmlns:p14="http://schemas.microsoft.com/office/powerpoint/2010/main" val="50717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2480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1986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Metin Yer Tutucusu 2"/>
          <p:cNvSpPr>
            <a:spLocks noGrp="1"/>
          </p:cNvSpPr>
          <p:nvPr>
            <p:ph type="body" sz="half" idx="1"/>
          </p:nvPr>
        </p:nvSpPr>
        <p:spPr>
          <a:xfrm>
            <a:off x="457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2"/>
            <a:ext cx="4038600" cy="45307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a:t>Asıl başlık stili için tıklatın</a:t>
            </a:r>
          </a:p>
        </p:txBody>
      </p:sp>
      <p:sp>
        <p:nvSpPr>
          <p:cNvPr id="3" name="Tablo Yer Tutucusu 2"/>
          <p:cNvSpPr>
            <a:spLocks noGrp="1"/>
          </p:cNvSpPr>
          <p:nvPr>
            <p:ph type="tbl" idx="1"/>
          </p:nvPr>
        </p:nvSpPr>
        <p:spPr>
          <a:xfrm>
            <a:off x="457200" y="1600202"/>
            <a:ext cx="8229600" cy="4530725"/>
          </a:xfrm>
        </p:spPr>
        <p:txBody>
          <a:bodyPr/>
          <a:lstStyle/>
          <a:p>
            <a:pPr lvl="0"/>
            <a:r>
              <a:rPr lang="tr-TR" noProof="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a:t>Asıl başlık stili için tıklatın</a:t>
            </a:r>
          </a:p>
        </p:txBody>
      </p:sp>
      <p:sp>
        <p:nvSpPr>
          <p:cNvPr id="3" name="İçerik Yer Tutucusu 2"/>
          <p:cNvSpPr>
            <a:spLocks noGrp="1"/>
          </p:cNvSpPr>
          <p:nvPr>
            <p:ph sz="quarter" idx="1"/>
          </p:nvPr>
        </p:nvSpPr>
        <p:spPr>
          <a:xfrm>
            <a:off x="457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quarter" idx="2"/>
          </p:nvPr>
        </p:nvSpPr>
        <p:spPr>
          <a:xfrm>
            <a:off x="4648200" y="1600202"/>
            <a:ext cx="4038600" cy="218916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İçerik Yer Tutucusu 4"/>
          <p:cNvSpPr>
            <a:spLocks noGrp="1"/>
          </p:cNvSpPr>
          <p:nvPr>
            <p:ph sz="quarter" idx="3"/>
          </p:nvPr>
        </p:nvSpPr>
        <p:spPr>
          <a:xfrm>
            <a:off x="457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İçerik Yer Tutucusu 5"/>
          <p:cNvSpPr>
            <a:spLocks noGrp="1"/>
          </p:cNvSpPr>
          <p:nvPr>
            <p:ph sz="quarter" idx="4"/>
          </p:nvPr>
        </p:nvSpPr>
        <p:spPr>
          <a:xfrm>
            <a:off x="4648200" y="3941763"/>
            <a:ext cx="4038600" cy="218916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336273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195421988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1800" cy="1600200"/>
          </a:xfrm>
          <a:prstGeom prst="rect">
            <a:avLst/>
          </a:prstGeom>
        </p:spPr>
        <p:txBody>
          <a:bodyPr/>
          <a:lstStyle/>
          <a:p>
            <a:r>
              <a:rPr lang="tr-TR"/>
              <a:t>Asıl başlık stili için tıklatın</a:t>
            </a:r>
            <a:endParaRPr lang="en-US"/>
          </a:p>
        </p:txBody>
      </p:sp>
      <p:sp>
        <p:nvSpPr>
          <p:cNvPr id="3" name="Content Placeholder 2"/>
          <p:cNvSpPr>
            <a:spLocks noGrp="1"/>
          </p:cNvSpPr>
          <p:nvPr>
            <p:ph idx="1"/>
          </p:nvPr>
        </p:nvSpPr>
        <p:spPr>
          <a:xfrm>
            <a:off x="762000" y="685800"/>
            <a:ext cx="7543800" cy="3886200"/>
          </a:xfrm>
          <a:prstGeom prst="rect">
            <a:avLst/>
          </a:prstGeo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a:xfrm>
            <a:off x="6248400" y="6208778"/>
            <a:ext cx="2133600" cy="365125"/>
          </a:xfrm>
          <a:prstGeom prst="rect">
            <a:avLst/>
          </a:prstGeom>
        </p:spPr>
        <p:txBody>
          <a:bodyPr/>
          <a:lstStyle/>
          <a:p>
            <a:fld id="{419913B4-353A-43F0-919E-C9E766A5124A}" type="datetime1">
              <a:rPr lang="en-US" smtClean="0"/>
              <a:t>2/24/2020</a:t>
            </a:fld>
            <a:endParaRPr lang="en-US"/>
          </a:p>
        </p:txBody>
      </p:sp>
      <p:sp>
        <p:nvSpPr>
          <p:cNvPr id="5" name="Footer Placeholder 4"/>
          <p:cNvSpPr>
            <a:spLocks noGrp="1"/>
          </p:cNvSpPr>
          <p:nvPr>
            <p:ph type="ftr" sz="quarter" idx="11"/>
          </p:nvPr>
        </p:nvSpPr>
        <p:spPr>
          <a:xfrm>
            <a:off x="761999" y="6208778"/>
            <a:ext cx="4873869" cy="365125"/>
          </a:xfrm>
          <a:prstGeom prst="rect">
            <a:avLst/>
          </a:prstGeom>
        </p:spPr>
        <p:txBody>
          <a:bodyPr/>
          <a:lstStyle/>
          <a:p>
            <a:r>
              <a:rPr lang="en-US"/>
              <a:t>Prof. Dr. Harun TANRIVERMİŞ, Yrd. Doç. Dr. Yeşim ALİEFENDİOĞLU Ekonomi I 2016-2017 Güz Dönemi</a:t>
            </a:r>
          </a:p>
        </p:txBody>
      </p:sp>
      <p:sp>
        <p:nvSpPr>
          <p:cNvPr id="6" name="Slide Number Placeholder 5"/>
          <p:cNvSpPr>
            <a:spLocks noGrp="1"/>
          </p:cNvSpPr>
          <p:nvPr>
            <p:ph type="sldNum" sz="quarter" idx="12"/>
          </p:nvPr>
        </p:nvSpPr>
        <p:spPr>
          <a:xfrm>
            <a:off x="7620000" y="5687570"/>
            <a:ext cx="762000" cy="365125"/>
          </a:xfrm>
          <a:prstGeom prst="rect">
            <a:avLst/>
          </a:prstGeom>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5322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9" r:id="rId12"/>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02806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7"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473292" y="2492991"/>
            <a:ext cx="8137603" cy="904863"/>
          </a:xfrm>
          <a:prstGeom prst="rect">
            <a:avLst/>
          </a:prstGeom>
        </p:spPr>
        <p:txBody>
          <a:bodyPr wrap="square">
            <a:spAutoFit/>
          </a:bodyPr>
          <a:lstStyle/>
          <a:p>
            <a:pPr marL="0" lvl="1" algn="ctr" defTabSz="685800">
              <a:spcBef>
                <a:spcPct val="20000"/>
              </a:spcBef>
              <a:buClr>
                <a:srgbClr val="AD0101"/>
              </a:buClr>
              <a:defRPr/>
            </a:pPr>
            <a:r>
              <a:rPr lang="tr-TR" sz="2400" b="1" dirty="0">
                <a:solidFill>
                  <a:prstClr val="black"/>
                </a:solidFill>
                <a:latin typeface="Arial"/>
              </a:rPr>
              <a:t>GGY212</a:t>
            </a:r>
          </a:p>
          <a:p>
            <a:pPr marL="0" lvl="1" algn="ctr" defTabSz="685800">
              <a:spcBef>
                <a:spcPct val="20000"/>
              </a:spcBef>
              <a:buClr>
                <a:srgbClr val="AD0101"/>
              </a:buClr>
              <a:defRPr/>
            </a:pPr>
            <a:r>
              <a:rPr lang="tr-TR" sz="2400" b="1" dirty="0">
                <a:solidFill>
                  <a:prstClr val="black"/>
                </a:solidFill>
                <a:latin typeface="Arial"/>
              </a:rPr>
              <a:t>FİNANS MATEMATİĞİ</a:t>
            </a:r>
            <a:endParaRPr lang="en-US" sz="2400" b="1" dirty="0">
              <a:solidFill>
                <a:srgbClr val="303030"/>
              </a:solidFill>
              <a:latin typeface="Arial"/>
            </a:endParaRPr>
          </a:p>
        </p:txBody>
      </p:sp>
      <p:sp>
        <p:nvSpPr>
          <p:cNvPr id="9" name="Dikdörtgen 8"/>
          <p:cNvSpPr/>
          <p:nvPr/>
        </p:nvSpPr>
        <p:spPr>
          <a:xfrm>
            <a:off x="440762" y="4393802"/>
            <a:ext cx="8479708" cy="584775"/>
          </a:xfrm>
          <a:prstGeom prst="rect">
            <a:avLst/>
          </a:prstGeom>
        </p:spPr>
        <p:txBody>
          <a:bodyPr wrap="square">
            <a:spAutoFit/>
          </a:bodyPr>
          <a:lstStyle/>
          <a:p>
            <a:pPr algn="ctr">
              <a:spcAft>
                <a:spcPts val="0"/>
              </a:spcAft>
            </a:pPr>
            <a:r>
              <a:rPr lang="tr-TR" sz="1600" b="1" dirty="0">
                <a:effectLst/>
                <a:latin typeface="Arial" panose="020B0604020202020204" pitchFamily="34" charset="0"/>
                <a:ea typeface="Times New Roman" panose="02020603050405020304" pitchFamily="18" charset="0"/>
                <a:cs typeface="Arial" panose="020B0604020202020204" pitchFamily="34" charset="0"/>
              </a:rPr>
              <a:t>Prof. Dr. </a:t>
            </a:r>
            <a:r>
              <a:rPr lang="en-US" sz="1600" b="1" dirty="0">
                <a:effectLst/>
                <a:latin typeface="Arial" panose="020B0604020202020204" pitchFamily="34" charset="0"/>
                <a:ea typeface="Times New Roman" panose="02020603050405020304" pitchFamily="18" charset="0"/>
                <a:cs typeface="Arial" panose="020B0604020202020204" pitchFamily="34" charset="0"/>
              </a:rPr>
              <a:t>Harun </a:t>
            </a:r>
            <a:r>
              <a:rPr lang="tr-TR" sz="1600" b="1" dirty="0">
                <a:effectLst/>
                <a:latin typeface="Arial" panose="020B0604020202020204" pitchFamily="34" charset="0"/>
                <a:ea typeface="Times New Roman" panose="02020603050405020304" pitchFamily="18" charset="0"/>
                <a:cs typeface="Arial" panose="020B0604020202020204" pitchFamily="34" charset="0"/>
              </a:rPr>
              <a:t>TANRIVERMİŞ </a:t>
            </a:r>
            <a:endParaRPr lang="tr-TR" sz="1600" b="1" dirty="0" smtClean="0">
              <a:effectLst/>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smtClean="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endParaRPr lang="tr-TR"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5237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01320" y="1300832"/>
            <a:ext cx="6634366" cy="415498"/>
          </a:xfrm>
          <a:prstGeom prst="rect">
            <a:avLst/>
          </a:prstGeom>
        </p:spPr>
        <p:txBody>
          <a:bodyPr wrap="square">
            <a:spAutoFit/>
          </a:bodyPr>
          <a:lstStyle/>
          <a:p>
            <a:pPr marL="0" lvl="1" algn="ctr">
              <a:spcBef>
                <a:spcPct val="20000"/>
              </a:spcBef>
              <a:buClr>
                <a:srgbClr val="AD0101"/>
              </a:buClr>
              <a:defRPr/>
            </a:pPr>
            <a:r>
              <a:rPr lang="en-US" sz="2100" b="1" dirty="0" err="1">
                <a:solidFill>
                  <a:prstClr val="black"/>
                </a:solidFill>
              </a:rPr>
              <a:t>Efektif</a:t>
            </a:r>
            <a:r>
              <a:rPr lang="en-US" sz="2100" b="1" dirty="0">
                <a:solidFill>
                  <a:prstClr val="black"/>
                </a:solidFill>
              </a:rPr>
              <a:t> </a:t>
            </a:r>
            <a:r>
              <a:rPr lang="en-US" sz="2100" b="1" dirty="0" err="1">
                <a:solidFill>
                  <a:prstClr val="black"/>
                </a:solidFill>
              </a:rPr>
              <a:t>Faiz</a:t>
            </a:r>
            <a:r>
              <a:rPr lang="en-US" sz="2100" b="1" dirty="0">
                <a:solidFill>
                  <a:prstClr val="black"/>
                </a:solidFill>
              </a:rPr>
              <a:t> </a:t>
            </a:r>
            <a:r>
              <a:rPr lang="en-US" sz="2100" b="1" dirty="0" err="1">
                <a:solidFill>
                  <a:prstClr val="black"/>
                </a:solidFill>
              </a:rPr>
              <a:t>Oranı</a:t>
            </a:r>
            <a:r>
              <a:rPr lang="en-US" sz="2100" b="1" dirty="0">
                <a:solidFill>
                  <a:prstClr val="black"/>
                </a:solidFill>
              </a:rPr>
              <a:t> (Effective Annual Return - EAR)</a:t>
            </a:r>
            <a:endParaRPr lang="en-US" sz="2100" b="1" dirty="0">
              <a:solidFill>
                <a:prstClr val="black"/>
              </a:solidFill>
              <a:latin typeface="Arial"/>
            </a:endParaRPr>
          </a:p>
        </p:txBody>
      </p:sp>
      <p:sp>
        <p:nvSpPr>
          <p:cNvPr id="4" name="Dikdörtgen 3"/>
          <p:cNvSpPr/>
          <p:nvPr/>
        </p:nvSpPr>
        <p:spPr>
          <a:xfrm>
            <a:off x="431701" y="1901212"/>
            <a:ext cx="8012450" cy="2964914"/>
          </a:xfrm>
          <a:prstGeom prst="rect">
            <a:avLst/>
          </a:prstGeom>
        </p:spPr>
        <p:txBody>
          <a:bodyPr wrap="square">
            <a:spAutoFit/>
          </a:bodyPr>
          <a:lstStyle/>
          <a:p>
            <a:pPr marL="257175" indent="-257175" algn="just">
              <a:spcBef>
                <a:spcPts val="450"/>
              </a:spcBef>
              <a:spcAft>
                <a:spcPts val="450"/>
              </a:spcAft>
              <a:buFont typeface="Wingdings" panose="05000000000000000000" pitchFamily="2" charset="2"/>
              <a:buChar char="Ø"/>
              <a:defRPr/>
            </a:pPr>
            <a:r>
              <a:rPr lang="tr-TR" dirty="0"/>
              <a:t>Bir yıldan daha kısa vadelerle (1 ay, 2 ay, 6 ay gibi) bankaya yatırılan paranın tam bir yıl için getireceği gelirin (faizin) oranı olarak tanımlanabilir. </a:t>
            </a:r>
          </a:p>
          <a:p>
            <a:pPr marL="257175" indent="-257175" algn="just">
              <a:spcBef>
                <a:spcPts val="450"/>
              </a:spcBef>
              <a:spcAft>
                <a:spcPts val="450"/>
              </a:spcAft>
              <a:buFont typeface="Wingdings" panose="05000000000000000000" pitchFamily="2" charset="2"/>
              <a:buChar char="Ø"/>
              <a:defRPr/>
            </a:pPr>
            <a:r>
              <a:rPr lang="tr-TR" dirty="0"/>
              <a:t>Faiz hesaplama devrelerinin yıl içindeki sıklığı arttıkça, yıllık gerçekleşen faiz oranı, nominal faiz oranından büyük olur.</a:t>
            </a:r>
          </a:p>
          <a:p>
            <a:pPr marL="257175" indent="-257175" algn="just">
              <a:spcBef>
                <a:spcPts val="450"/>
              </a:spcBef>
              <a:spcAft>
                <a:spcPts val="450"/>
              </a:spcAft>
              <a:buFont typeface="Wingdings" panose="05000000000000000000" pitchFamily="2" charset="2"/>
              <a:buChar char="Ø"/>
              <a:defRPr/>
            </a:pPr>
            <a:r>
              <a:rPr lang="tr-TR" dirty="0"/>
              <a:t>Gerçekleşen faiz oranına efektif faiz oranı adı verilir. </a:t>
            </a:r>
          </a:p>
          <a:p>
            <a:pPr marL="257175" indent="-257175" algn="just">
              <a:spcBef>
                <a:spcPts val="450"/>
              </a:spcBef>
              <a:spcAft>
                <a:spcPts val="450"/>
              </a:spcAft>
              <a:buFont typeface="Wingdings" panose="05000000000000000000" pitchFamily="2" charset="2"/>
              <a:buChar char="Ø"/>
              <a:defRPr/>
            </a:pPr>
            <a:r>
              <a:rPr lang="tr-TR" dirty="0"/>
              <a:t>Yıl içindeki faizlendirme devre sayısı bir ise, nominal ve efektif faiz oranı aynı, faizlendirme devre sayısı birden büyükse, gerçekleşen veya efektif faiz oranı nominal faiz oranından daha büyük olur</a:t>
            </a:r>
            <a:endParaRPr lang="tr-TR" spc="-38" dirty="0">
              <a:solidFill>
                <a:prstClr val="black"/>
              </a:solidFill>
              <a:latin typeface="Trebuchet MS" panose="020B0603020202020204" pitchFamily="34" charset="0"/>
              <a:ea typeface="Trebuchet MS" panose="020B0603020202020204" pitchFamily="34" charset="0"/>
              <a:cs typeface="Trebuchet MS" panose="020B0603020202020204" pitchFamily="34" charset="0"/>
            </a:endParaRPr>
          </a:p>
          <a:p>
            <a:pPr defTabSz="685800">
              <a:defRPr/>
            </a:pPr>
            <a:endParaRPr lang="tr-TR" sz="1350" dirty="0">
              <a:solidFill>
                <a:prstClr val="black"/>
              </a:solidFill>
              <a:latin typeface="Arial"/>
            </a:endParaRPr>
          </a:p>
        </p:txBody>
      </p:sp>
    </p:spTree>
    <p:extLst>
      <p:ext uri="{BB962C8B-B14F-4D97-AF65-F5344CB8AC3E}">
        <p14:creationId xmlns:p14="http://schemas.microsoft.com/office/powerpoint/2010/main" val="253216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01320" y="1300832"/>
            <a:ext cx="6634366" cy="415498"/>
          </a:xfrm>
          <a:prstGeom prst="rect">
            <a:avLst/>
          </a:prstGeom>
        </p:spPr>
        <p:txBody>
          <a:bodyPr wrap="square">
            <a:spAutoFit/>
          </a:bodyPr>
          <a:lstStyle/>
          <a:p>
            <a:pPr marL="0" lvl="1" algn="ctr">
              <a:spcBef>
                <a:spcPct val="20000"/>
              </a:spcBef>
              <a:buClr>
                <a:srgbClr val="AD0101"/>
              </a:buClr>
              <a:defRPr/>
            </a:pPr>
            <a:r>
              <a:rPr lang="en-US" sz="2100" b="1" dirty="0" err="1">
                <a:solidFill>
                  <a:prstClr val="black"/>
                </a:solidFill>
              </a:rPr>
              <a:t>Efektif</a:t>
            </a:r>
            <a:r>
              <a:rPr lang="en-US" sz="2100" b="1" dirty="0">
                <a:solidFill>
                  <a:prstClr val="black"/>
                </a:solidFill>
              </a:rPr>
              <a:t> </a:t>
            </a:r>
            <a:r>
              <a:rPr lang="en-US" sz="2100" b="1" dirty="0" err="1">
                <a:solidFill>
                  <a:prstClr val="black"/>
                </a:solidFill>
              </a:rPr>
              <a:t>Faiz</a:t>
            </a:r>
            <a:r>
              <a:rPr lang="en-US" sz="2100" b="1" dirty="0">
                <a:solidFill>
                  <a:prstClr val="black"/>
                </a:solidFill>
              </a:rPr>
              <a:t> </a:t>
            </a:r>
            <a:r>
              <a:rPr lang="en-US" sz="2100" b="1" dirty="0" err="1">
                <a:solidFill>
                  <a:prstClr val="black"/>
                </a:solidFill>
              </a:rPr>
              <a:t>Oranı</a:t>
            </a:r>
            <a:r>
              <a:rPr lang="en-US" sz="2100" b="1" dirty="0">
                <a:solidFill>
                  <a:prstClr val="black"/>
                </a:solidFill>
              </a:rPr>
              <a:t> (Effective Annual Return - EAR)</a:t>
            </a:r>
            <a:endParaRPr lang="en-US" sz="2100" b="1" dirty="0">
              <a:solidFill>
                <a:prstClr val="black"/>
              </a:solidFill>
              <a:latin typeface="Arial"/>
            </a:endParaRPr>
          </a:p>
        </p:txBody>
      </p:sp>
      <p:sp>
        <p:nvSpPr>
          <p:cNvPr id="4" name="Dikdörtgen 3"/>
          <p:cNvSpPr/>
          <p:nvPr/>
        </p:nvSpPr>
        <p:spPr>
          <a:xfrm>
            <a:off x="431701" y="1901212"/>
            <a:ext cx="8012450" cy="3690754"/>
          </a:xfrm>
          <a:prstGeom prst="rect">
            <a:avLst/>
          </a:prstGeom>
        </p:spPr>
        <p:txBody>
          <a:bodyPr wrap="square">
            <a:spAutoFit/>
          </a:bodyPr>
          <a:lstStyle/>
          <a:p>
            <a:pPr marL="257175" indent="-257175" algn="just">
              <a:spcBef>
                <a:spcPts val="450"/>
              </a:spcBef>
              <a:spcAft>
                <a:spcPts val="450"/>
              </a:spcAft>
              <a:buFont typeface="Wingdings" panose="05000000000000000000" pitchFamily="2" charset="2"/>
              <a:buChar char="Ø"/>
              <a:defRPr/>
            </a:pPr>
            <a:r>
              <a:rPr lang="tr-TR" dirty="0"/>
              <a:t>Yatırım tutarı bilinmiyorsa, efektif faiz oranının tespitinde, bir yıl içindeki faizlendirme devre sayısı (m) ve yıllık nominal faiz oranı (f) dikkate alınır.</a:t>
            </a:r>
          </a:p>
          <a:p>
            <a:pPr marL="257175" indent="-257175" algn="just">
              <a:spcBef>
                <a:spcPts val="450"/>
              </a:spcBef>
              <a:spcAft>
                <a:spcPts val="450"/>
              </a:spcAft>
              <a:buFont typeface="Wingdings" panose="05000000000000000000" pitchFamily="2" charset="2"/>
              <a:buChar char="Ø"/>
              <a:defRPr/>
            </a:pPr>
            <a:r>
              <a:rPr lang="tr-TR" dirty="0"/>
              <a:t>Efektif faiz oranı aşağıdaki formül ile hesaplanabilir:</a:t>
            </a:r>
          </a:p>
          <a:p>
            <a:pPr marL="257175" indent="-257175" algn="just">
              <a:spcBef>
                <a:spcPts val="450"/>
              </a:spcBef>
              <a:spcAft>
                <a:spcPts val="450"/>
              </a:spcAft>
              <a:buFont typeface="Wingdings" panose="05000000000000000000" pitchFamily="2" charset="2"/>
              <a:buChar char="Ø"/>
              <a:defRPr/>
            </a:pPr>
            <a:endParaRPr lang="tr-TR" dirty="0"/>
          </a:p>
          <a:p>
            <a:pPr marL="257175" indent="-257175" algn="just">
              <a:spcBef>
                <a:spcPts val="450"/>
              </a:spcBef>
              <a:spcAft>
                <a:spcPts val="450"/>
              </a:spcAft>
              <a:buFont typeface="Wingdings" panose="05000000000000000000" pitchFamily="2" charset="2"/>
              <a:buChar char="Ø"/>
              <a:defRPr/>
            </a:pPr>
            <a:endParaRPr lang="tr-TR" dirty="0"/>
          </a:p>
          <a:p>
            <a:pPr marL="257175" indent="-257175" algn="just">
              <a:spcBef>
                <a:spcPts val="450"/>
              </a:spcBef>
              <a:spcAft>
                <a:spcPts val="450"/>
              </a:spcAft>
              <a:buFont typeface="Wingdings" panose="05000000000000000000" pitchFamily="2" charset="2"/>
              <a:buChar char="Ø"/>
              <a:defRPr/>
            </a:pPr>
            <a:r>
              <a:rPr lang="tr-TR" dirty="0"/>
              <a:t>Burada; </a:t>
            </a:r>
          </a:p>
          <a:p>
            <a:pPr marL="257175" indent="-257175" algn="just">
              <a:spcBef>
                <a:spcPts val="450"/>
              </a:spcBef>
              <a:spcAft>
                <a:spcPts val="450"/>
              </a:spcAft>
              <a:buFont typeface="Wingdings" panose="05000000000000000000" pitchFamily="2" charset="2"/>
              <a:buChar char="Ø"/>
              <a:defRPr/>
            </a:pPr>
            <a:r>
              <a:rPr lang="tr-TR" dirty="0"/>
              <a:t>EAR: efektif faiz oranı,</a:t>
            </a:r>
          </a:p>
          <a:p>
            <a:pPr marL="257175" indent="-257175" algn="just">
              <a:spcBef>
                <a:spcPts val="450"/>
              </a:spcBef>
              <a:spcAft>
                <a:spcPts val="450"/>
              </a:spcAft>
              <a:buFont typeface="Wingdings" panose="05000000000000000000" pitchFamily="2" charset="2"/>
              <a:buChar char="Ø"/>
              <a:defRPr/>
            </a:pPr>
            <a:r>
              <a:rPr lang="tr-TR" dirty="0" err="1"/>
              <a:t>fn</a:t>
            </a:r>
            <a:r>
              <a:rPr lang="tr-TR" dirty="0"/>
              <a:t>: yıllık nominal faiz oranı ve m: bir yıl içinde faiz hesaplanan dönem sayısını (vade 6 ay ise m=2, vade 3 ay ise m=4 gibi) gösterir</a:t>
            </a:r>
          </a:p>
          <a:p>
            <a:pPr marL="257175" indent="-257175" algn="just">
              <a:spcBef>
                <a:spcPts val="450"/>
              </a:spcBef>
              <a:spcAft>
                <a:spcPts val="450"/>
              </a:spcAft>
              <a:buFont typeface="Wingdings" panose="05000000000000000000" pitchFamily="2" charset="2"/>
              <a:buChar char="Ø"/>
              <a:defRPr/>
            </a:pPr>
            <a:endParaRPr lang="tr-TR" sz="1350" dirty="0">
              <a:solidFill>
                <a:prstClr val="black"/>
              </a:solidFill>
              <a:latin typeface="Arial"/>
            </a:endParaRPr>
          </a:p>
        </p:txBody>
      </p:sp>
      <p:pic>
        <p:nvPicPr>
          <p:cNvPr id="3" name="Resim 2">
            <a:extLst>
              <a:ext uri="{FF2B5EF4-FFF2-40B4-BE49-F238E27FC236}">
                <a16:creationId xmlns:a16="http://schemas.microsoft.com/office/drawing/2014/main" xmlns="" id="{BD1DA29D-C576-4AE6-8D48-6BBDFFE0B8AB}"/>
              </a:ext>
            </a:extLst>
          </p:cNvPr>
          <p:cNvPicPr>
            <a:picLocks noChangeAspect="1"/>
          </p:cNvPicPr>
          <p:nvPr/>
        </p:nvPicPr>
        <p:blipFill rotWithShape="1">
          <a:blip r:embed="rId2"/>
          <a:srcRect r="74398" b="67344"/>
          <a:stretch/>
        </p:blipFill>
        <p:spPr>
          <a:xfrm>
            <a:off x="494221" y="3092327"/>
            <a:ext cx="2111819" cy="676674"/>
          </a:xfrm>
          <a:prstGeom prst="rect">
            <a:avLst/>
          </a:prstGeom>
        </p:spPr>
      </p:pic>
    </p:spTree>
    <p:extLst>
      <p:ext uri="{BB962C8B-B14F-4D97-AF65-F5344CB8AC3E}">
        <p14:creationId xmlns:p14="http://schemas.microsoft.com/office/powerpoint/2010/main" val="229653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01320" y="1300832"/>
            <a:ext cx="6634366" cy="415498"/>
          </a:xfrm>
          <a:prstGeom prst="rect">
            <a:avLst/>
          </a:prstGeom>
        </p:spPr>
        <p:txBody>
          <a:bodyPr wrap="square">
            <a:spAutoFit/>
          </a:bodyPr>
          <a:lstStyle/>
          <a:p>
            <a:pPr marL="0" lvl="1" algn="ctr">
              <a:spcBef>
                <a:spcPct val="20000"/>
              </a:spcBef>
              <a:buClr>
                <a:srgbClr val="AD0101"/>
              </a:buClr>
              <a:defRPr/>
            </a:pPr>
            <a:r>
              <a:rPr lang="en-US" sz="2100" b="1" dirty="0" err="1">
                <a:solidFill>
                  <a:prstClr val="black"/>
                </a:solidFill>
              </a:rPr>
              <a:t>Efektif</a:t>
            </a:r>
            <a:r>
              <a:rPr lang="en-US" sz="2100" b="1" dirty="0">
                <a:solidFill>
                  <a:prstClr val="black"/>
                </a:solidFill>
              </a:rPr>
              <a:t> </a:t>
            </a:r>
            <a:r>
              <a:rPr lang="en-US" sz="2100" b="1" dirty="0" err="1">
                <a:solidFill>
                  <a:prstClr val="black"/>
                </a:solidFill>
              </a:rPr>
              <a:t>Faiz</a:t>
            </a:r>
            <a:r>
              <a:rPr lang="en-US" sz="2100" b="1" dirty="0">
                <a:solidFill>
                  <a:prstClr val="black"/>
                </a:solidFill>
              </a:rPr>
              <a:t> </a:t>
            </a:r>
            <a:r>
              <a:rPr lang="en-US" sz="2100" b="1" dirty="0" err="1">
                <a:solidFill>
                  <a:prstClr val="black"/>
                </a:solidFill>
              </a:rPr>
              <a:t>Oranı</a:t>
            </a:r>
            <a:r>
              <a:rPr lang="en-US" sz="2100" b="1" dirty="0">
                <a:solidFill>
                  <a:prstClr val="black"/>
                </a:solidFill>
              </a:rPr>
              <a:t> (Effective Annual Return - EAR)</a:t>
            </a:r>
            <a:endParaRPr lang="en-US" sz="2100" b="1" dirty="0">
              <a:solidFill>
                <a:prstClr val="black"/>
              </a:solidFill>
              <a:latin typeface="Arial"/>
            </a:endParaRPr>
          </a:p>
        </p:txBody>
      </p:sp>
      <p:sp>
        <p:nvSpPr>
          <p:cNvPr id="4" name="Dikdörtgen 3"/>
          <p:cNvSpPr/>
          <p:nvPr/>
        </p:nvSpPr>
        <p:spPr>
          <a:xfrm>
            <a:off x="431701" y="1901212"/>
            <a:ext cx="8012450" cy="1456809"/>
          </a:xfrm>
          <a:prstGeom prst="rect">
            <a:avLst/>
          </a:prstGeom>
        </p:spPr>
        <p:txBody>
          <a:bodyPr wrap="square">
            <a:spAutoFit/>
          </a:bodyPr>
          <a:lstStyle/>
          <a:p>
            <a:pPr marL="257175" indent="-257175" algn="just">
              <a:spcBef>
                <a:spcPts val="450"/>
              </a:spcBef>
              <a:spcAft>
                <a:spcPts val="450"/>
              </a:spcAft>
              <a:buFont typeface="Wingdings" panose="05000000000000000000" pitchFamily="2" charset="2"/>
              <a:buChar char="Ø"/>
              <a:defRPr/>
            </a:pPr>
            <a:r>
              <a:rPr lang="tr-TR" dirty="0"/>
              <a:t>Örnek:</a:t>
            </a:r>
          </a:p>
          <a:p>
            <a:pPr marL="257175" indent="-257175" algn="just">
              <a:spcBef>
                <a:spcPts val="450"/>
              </a:spcBef>
              <a:spcAft>
                <a:spcPts val="450"/>
              </a:spcAft>
              <a:buFont typeface="Wingdings" panose="05000000000000000000" pitchFamily="2" charset="2"/>
              <a:buChar char="Ø"/>
              <a:defRPr/>
            </a:pPr>
            <a:r>
              <a:rPr lang="tr-TR" dirty="0">
                <a:solidFill>
                  <a:prstClr val="black"/>
                </a:solidFill>
              </a:rPr>
              <a:t> Yıllık % 20 faiz oranı ile üçer aylık vadelerle bankaya yatırılan paranın efektif faiz oranı ne olur?</a:t>
            </a:r>
          </a:p>
          <a:p>
            <a:pPr marL="257175" indent="-257175" algn="just">
              <a:spcBef>
                <a:spcPts val="450"/>
              </a:spcBef>
              <a:spcAft>
                <a:spcPts val="450"/>
              </a:spcAft>
              <a:buFont typeface="Wingdings" panose="05000000000000000000" pitchFamily="2" charset="2"/>
              <a:buChar char="Ø"/>
              <a:defRPr/>
            </a:pPr>
            <a:endParaRPr lang="tr-TR" dirty="0">
              <a:solidFill>
                <a:prstClr val="black"/>
              </a:solidFill>
              <a:latin typeface="Arial"/>
            </a:endParaRPr>
          </a:p>
        </p:txBody>
      </p:sp>
      <p:pic>
        <p:nvPicPr>
          <p:cNvPr id="3" name="Resim 2">
            <a:extLst>
              <a:ext uri="{FF2B5EF4-FFF2-40B4-BE49-F238E27FC236}">
                <a16:creationId xmlns:a16="http://schemas.microsoft.com/office/drawing/2014/main" xmlns="" id="{07972DF3-CE2E-482D-B5E7-4FE26A32CD85}"/>
              </a:ext>
            </a:extLst>
          </p:cNvPr>
          <p:cNvPicPr>
            <a:picLocks noChangeAspect="1"/>
          </p:cNvPicPr>
          <p:nvPr/>
        </p:nvPicPr>
        <p:blipFill>
          <a:blip r:embed="rId2"/>
          <a:stretch>
            <a:fillRect/>
          </a:stretch>
        </p:blipFill>
        <p:spPr>
          <a:xfrm>
            <a:off x="782857" y="3309290"/>
            <a:ext cx="7730572" cy="783000"/>
          </a:xfrm>
          <a:prstGeom prst="rect">
            <a:avLst/>
          </a:prstGeom>
        </p:spPr>
      </p:pic>
    </p:spTree>
    <p:extLst>
      <p:ext uri="{BB962C8B-B14F-4D97-AF65-F5344CB8AC3E}">
        <p14:creationId xmlns:p14="http://schemas.microsoft.com/office/powerpoint/2010/main" val="389131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01320" y="1300832"/>
            <a:ext cx="6634366" cy="415498"/>
          </a:xfrm>
          <a:prstGeom prst="rect">
            <a:avLst/>
          </a:prstGeom>
        </p:spPr>
        <p:txBody>
          <a:bodyPr wrap="square">
            <a:spAutoFit/>
          </a:bodyPr>
          <a:lstStyle/>
          <a:p>
            <a:pPr marL="0" lvl="1" algn="ctr">
              <a:spcBef>
                <a:spcPct val="20000"/>
              </a:spcBef>
              <a:buClr>
                <a:srgbClr val="AD0101"/>
              </a:buClr>
              <a:defRPr/>
            </a:pPr>
            <a:r>
              <a:rPr lang="en-US" sz="2100" b="1" dirty="0" err="1">
                <a:solidFill>
                  <a:prstClr val="black"/>
                </a:solidFill>
              </a:rPr>
              <a:t>Efektif</a:t>
            </a:r>
            <a:r>
              <a:rPr lang="en-US" sz="2100" b="1" dirty="0">
                <a:solidFill>
                  <a:prstClr val="black"/>
                </a:solidFill>
              </a:rPr>
              <a:t> </a:t>
            </a:r>
            <a:r>
              <a:rPr lang="en-US" sz="2100" b="1" dirty="0" err="1">
                <a:solidFill>
                  <a:prstClr val="black"/>
                </a:solidFill>
              </a:rPr>
              <a:t>Faiz</a:t>
            </a:r>
            <a:r>
              <a:rPr lang="en-US" sz="2100" b="1" dirty="0">
                <a:solidFill>
                  <a:prstClr val="black"/>
                </a:solidFill>
              </a:rPr>
              <a:t> </a:t>
            </a:r>
            <a:r>
              <a:rPr lang="en-US" sz="2100" b="1" dirty="0" err="1">
                <a:solidFill>
                  <a:prstClr val="black"/>
                </a:solidFill>
              </a:rPr>
              <a:t>Oranı</a:t>
            </a:r>
            <a:r>
              <a:rPr lang="en-US" sz="2100" b="1" dirty="0">
                <a:solidFill>
                  <a:prstClr val="black"/>
                </a:solidFill>
              </a:rPr>
              <a:t> (Effective Annual Return - EAR)</a:t>
            </a:r>
            <a:endParaRPr lang="en-US" sz="2100" b="1" dirty="0">
              <a:solidFill>
                <a:prstClr val="black"/>
              </a:solidFill>
              <a:latin typeface="Arial"/>
            </a:endParaRPr>
          </a:p>
        </p:txBody>
      </p:sp>
      <p:sp>
        <p:nvSpPr>
          <p:cNvPr id="4" name="Dikdörtgen 3"/>
          <p:cNvSpPr/>
          <p:nvPr/>
        </p:nvSpPr>
        <p:spPr>
          <a:xfrm>
            <a:off x="431701" y="1901212"/>
            <a:ext cx="8012450" cy="918200"/>
          </a:xfrm>
          <a:prstGeom prst="rect">
            <a:avLst/>
          </a:prstGeom>
        </p:spPr>
        <p:txBody>
          <a:bodyPr wrap="square">
            <a:spAutoFit/>
          </a:bodyPr>
          <a:lstStyle/>
          <a:p>
            <a:pPr marL="257175" indent="-257175" algn="just">
              <a:spcBef>
                <a:spcPts val="450"/>
              </a:spcBef>
              <a:spcAft>
                <a:spcPts val="450"/>
              </a:spcAft>
              <a:buFont typeface="Wingdings" panose="05000000000000000000" pitchFamily="2" charset="2"/>
              <a:buChar char="Ø"/>
              <a:defRPr/>
            </a:pPr>
            <a:r>
              <a:rPr lang="tr-TR" dirty="0"/>
              <a:t>Örnek: Yıllık % 18 faiz oranı üzerinden 1’er, 2’şer, 3’er, 4’er, … , 12’şer aylık vadelerle bankaya yatırılan paranın efektif faiz oranları ne olur?</a:t>
            </a:r>
            <a:endParaRPr lang="tr-TR" spc="-38" dirty="0">
              <a:solidFill>
                <a:prstClr val="black"/>
              </a:solidFill>
              <a:latin typeface="Trebuchet MS" panose="020B0603020202020204" pitchFamily="34" charset="0"/>
              <a:ea typeface="Trebuchet MS" panose="020B0603020202020204" pitchFamily="34" charset="0"/>
              <a:cs typeface="Trebuchet MS" panose="020B0603020202020204" pitchFamily="34" charset="0"/>
            </a:endParaRPr>
          </a:p>
          <a:p>
            <a:pPr defTabSz="685800">
              <a:defRPr/>
            </a:pPr>
            <a:endParaRPr lang="tr-TR" sz="1350" dirty="0">
              <a:solidFill>
                <a:prstClr val="black"/>
              </a:solidFill>
              <a:latin typeface="Arial"/>
            </a:endParaRPr>
          </a:p>
        </p:txBody>
      </p:sp>
      <p:pic>
        <p:nvPicPr>
          <p:cNvPr id="3" name="Resim 2">
            <a:extLst>
              <a:ext uri="{FF2B5EF4-FFF2-40B4-BE49-F238E27FC236}">
                <a16:creationId xmlns:a16="http://schemas.microsoft.com/office/drawing/2014/main" xmlns="" id="{E6CF2524-5468-4DCD-98A7-CAFF08BBB1E0}"/>
              </a:ext>
            </a:extLst>
          </p:cNvPr>
          <p:cNvPicPr>
            <a:picLocks noChangeAspect="1"/>
          </p:cNvPicPr>
          <p:nvPr/>
        </p:nvPicPr>
        <p:blipFill>
          <a:blip r:embed="rId2"/>
          <a:stretch>
            <a:fillRect/>
          </a:stretch>
        </p:blipFill>
        <p:spPr>
          <a:xfrm>
            <a:off x="1070208" y="2750119"/>
            <a:ext cx="6735434" cy="2635268"/>
          </a:xfrm>
          <a:prstGeom prst="rect">
            <a:avLst/>
          </a:prstGeom>
        </p:spPr>
      </p:pic>
    </p:spTree>
    <p:extLst>
      <p:ext uri="{BB962C8B-B14F-4D97-AF65-F5344CB8AC3E}">
        <p14:creationId xmlns:p14="http://schemas.microsoft.com/office/powerpoint/2010/main" val="15241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01320" y="1300832"/>
            <a:ext cx="6634366" cy="415498"/>
          </a:xfrm>
          <a:prstGeom prst="rect">
            <a:avLst/>
          </a:prstGeom>
        </p:spPr>
        <p:txBody>
          <a:bodyPr wrap="square">
            <a:spAutoFit/>
          </a:bodyPr>
          <a:lstStyle/>
          <a:p>
            <a:pPr marL="0" lvl="1" algn="ctr">
              <a:spcBef>
                <a:spcPct val="20000"/>
              </a:spcBef>
              <a:buClr>
                <a:srgbClr val="AD0101"/>
              </a:buClr>
              <a:defRPr/>
            </a:pPr>
            <a:r>
              <a:rPr lang="en-US" sz="2100" b="1" dirty="0" err="1">
                <a:solidFill>
                  <a:prstClr val="black"/>
                </a:solidFill>
              </a:rPr>
              <a:t>Efektif</a:t>
            </a:r>
            <a:r>
              <a:rPr lang="en-US" sz="2100" b="1" dirty="0">
                <a:solidFill>
                  <a:prstClr val="black"/>
                </a:solidFill>
              </a:rPr>
              <a:t> </a:t>
            </a:r>
            <a:r>
              <a:rPr lang="en-US" sz="2100" b="1" dirty="0" err="1">
                <a:solidFill>
                  <a:prstClr val="black"/>
                </a:solidFill>
              </a:rPr>
              <a:t>Faiz</a:t>
            </a:r>
            <a:r>
              <a:rPr lang="en-US" sz="2100" b="1" dirty="0">
                <a:solidFill>
                  <a:prstClr val="black"/>
                </a:solidFill>
              </a:rPr>
              <a:t> </a:t>
            </a:r>
            <a:r>
              <a:rPr lang="en-US" sz="2100" b="1" dirty="0" err="1">
                <a:solidFill>
                  <a:prstClr val="black"/>
                </a:solidFill>
              </a:rPr>
              <a:t>Oranı</a:t>
            </a:r>
            <a:r>
              <a:rPr lang="en-US" sz="2100" b="1" dirty="0">
                <a:solidFill>
                  <a:prstClr val="black"/>
                </a:solidFill>
              </a:rPr>
              <a:t> (Effective Annual Return - EAR)</a:t>
            </a:r>
            <a:endParaRPr lang="en-US" sz="2100" b="1" dirty="0">
              <a:solidFill>
                <a:prstClr val="black"/>
              </a:solidFill>
              <a:latin typeface="Arial"/>
            </a:endParaRPr>
          </a:p>
        </p:txBody>
      </p:sp>
      <p:pic>
        <p:nvPicPr>
          <p:cNvPr id="3" name="Resim 2">
            <a:extLst>
              <a:ext uri="{FF2B5EF4-FFF2-40B4-BE49-F238E27FC236}">
                <a16:creationId xmlns:a16="http://schemas.microsoft.com/office/drawing/2014/main" xmlns="" id="{37FC6DFB-3D1A-4C27-9BAE-11C62A3F0777}"/>
              </a:ext>
            </a:extLst>
          </p:cNvPr>
          <p:cNvPicPr>
            <a:picLocks noChangeAspect="1"/>
          </p:cNvPicPr>
          <p:nvPr/>
        </p:nvPicPr>
        <p:blipFill>
          <a:blip r:embed="rId2"/>
          <a:stretch>
            <a:fillRect/>
          </a:stretch>
        </p:blipFill>
        <p:spPr>
          <a:xfrm>
            <a:off x="1219744" y="1704678"/>
            <a:ext cx="6186488" cy="3953887"/>
          </a:xfrm>
          <a:prstGeom prst="rect">
            <a:avLst/>
          </a:prstGeom>
        </p:spPr>
      </p:pic>
    </p:spTree>
    <p:extLst>
      <p:ext uri="{BB962C8B-B14F-4D97-AF65-F5344CB8AC3E}">
        <p14:creationId xmlns:p14="http://schemas.microsoft.com/office/powerpoint/2010/main" val="243562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01320" y="1300832"/>
            <a:ext cx="6634366" cy="415498"/>
          </a:xfrm>
          <a:prstGeom prst="rect">
            <a:avLst/>
          </a:prstGeom>
        </p:spPr>
        <p:txBody>
          <a:bodyPr wrap="square">
            <a:spAutoFit/>
          </a:bodyPr>
          <a:lstStyle/>
          <a:p>
            <a:pPr marL="0" lvl="1" algn="ctr">
              <a:spcBef>
                <a:spcPct val="20000"/>
              </a:spcBef>
              <a:buClr>
                <a:srgbClr val="AD0101"/>
              </a:buClr>
              <a:defRPr/>
            </a:pPr>
            <a:r>
              <a:rPr lang="en-US" sz="2100" b="1" dirty="0">
                <a:solidFill>
                  <a:prstClr val="black"/>
                </a:solidFill>
              </a:rPr>
              <a:t>Reel </a:t>
            </a:r>
            <a:r>
              <a:rPr lang="en-US" sz="2100" b="1" dirty="0" err="1">
                <a:solidFill>
                  <a:prstClr val="black"/>
                </a:solidFill>
              </a:rPr>
              <a:t>Faiz</a:t>
            </a:r>
            <a:r>
              <a:rPr lang="en-US" sz="2100" b="1" dirty="0">
                <a:solidFill>
                  <a:prstClr val="black"/>
                </a:solidFill>
              </a:rPr>
              <a:t> </a:t>
            </a:r>
            <a:r>
              <a:rPr lang="en-US" sz="2100" b="1" dirty="0" err="1">
                <a:solidFill>
                  <a:prstClr val="black"/>
                </a:solidFill>
              </a:rPr>
              <a:t>Oranı</a:t>
            </a:r>
            <a:endParaRPr lang="en-US" sz="2100" b="1" dirty="0">
              <a:solidFill>
                <a:prstClr val="black"/>
              </a:solidFill>
              <a:latin typeface="Arial"/>
            </a:endParaRPr>
          </a:p>
        </p:txBody>
      </p:sp>
      <p:sp>
        <p:nvSpPr>
          <p:cNvPr id="4" name="Dikdörtgen 3"/>
          <p:cNvSpPr/>
          <p:nvPr/>
        </p:nvSpPr>
        <p:spPr>
          <a:xfrm>
            <a:off x="431701" y="1901212"/>
            <a:ext cx="8012450" cy="3524042"/>
          </a:xfrm>
          <a:prstGeom prst="rect">
            <a:avLst/>
          </a:prstGeom>
        </p:spPr>
        <p:txBody>
          <a:bodyPr wrap="square">
            <a:spAutoFit/>
          </a:bodyPr>
          <a:lstStyle/>
          <a:p>
            <a:pPr marL="257175" indent="-257175" algn="just">
              <a:spcBef>
                <a:spcPts val="450"/>
              </a:spcBef>
              <a:spcAft>
                <a:spcPts val="450"/>
              </a:spcAft>
              <a:buFont typeface="Wingdings" panose="05000000000000000000" pitchFamily="2" charset="2"/>
              <a:buChar char="Ø"/>
              <a:defRPr/>
            </a:pPr>
            <a:r>
              <a:rPr lang="tr-TR" dirty="0"/>
              <a:t>Reel faiz oranı, nominal faizin içindeki enflasyon etkisinin arındırılmasından sonra kalan oran olarak tanımlanabilir.</a:t>
            </a:r>
          </a:p>
          <a:p>
            <a:pPr marL="257175" indent="-257175" algn="just">
              <a:spcBef>
                <a:spcPts val="450"/>
              </a:spcBef>
              <a:spcAft>
                <a:spcPts val="450"/>
              </a:spcAft>
              <a:buFont typeface="Wingdings" panose="05000000000000000000" pitchFamily="2" charset="2"/>
              <a:buChar char="Ø"/>
              <a:defRPr/>
            </a:pPr>
            <a:r>
              <a:rPr lang="tr-TR" dirty="0"/>
              <a:t>Reel faiz; sıklıkla nominal faiz oranından enflasyon oranının çıkarılmasından sonra kalan oran biçiminde de ifade edilebilmekte olup, bu biçimde bulunan reel faizin, özellikle enflasyon ve faiz oranının çift hane olduğu dönemlerde hatalı sonuç verdiği gözlenmektedir. </a:t>
            </a:r>
          </a:p>
          <a:p>
            <a:pPr marL="257175" indent="-257175" algn="just">
              <a:spcBef>
                <a:spcPts val="450"/>
              </a:spcBef>
              <a:spcAft>
                <a:spcPts val="450"/>
              </a:spcAft>
              <a:buFont typeface="Wingdings" panose="05000000000000000000" pitchFamily="2" charset="2"/>
              <a:buChar char="Ø"/>
              <a:defRPr/>
            </a:pPr>
            <a:r>
              <a:rPr lang="tr-TR" dirty="0"/>
              <a:t>Bu yaklaşım enflasyon oranı ile faiz oranı arasındaki ilişkinin </a:t>
            </a:r>
            <a:r>
              <a:rPr lang="tr-TR" dirty="0" err="1"/>
              <a:t>çarpımsal</a:t>
            </a:r>
            <a:r>
              <a:rPr lang="tr-TR" dirty="0"/>
              <a:t> olmasından ileri gelmektedir. </a:t>
            </a:r>
          </a:p>
          <a:p>
            <a:pPr marL="257175" indent="-257175" algn="just">
              <a:spcBef>
                <a:spcPts val="450"/>
              </a:spcBef>
              <a:spcAft>
                <a:spcPts val="450"/>
              </a:spcAft>
              <a:buFont typeface="Wingdings" panose="05000000000000000000" pitchFamily="2" charset="2"/>
              <a:buChar char="Ø"/>
              <a:defRPr/>
            </a:pPr>
            <a:r>
              <a:rPr lang="tr-TR" dirty="0"/>
              <a:t>Efektif faiz oranı ile nominal faiz oranı arasındaki fark, bir yıl içindeki tahakkuk dönemi sayısına göre ortaya çıkarken, reel faiz oranı ile nominal faiz oranı arasındaki fark, enflasyona bağlı olarak ortaya çıkar.</a:t>
            </a:r>
            <a:endParaRPr lang="tr-TR" sz="1350" dirty="0">
              <a:solidFill>
                <a:prstClr val="black"/>
              </a:solidFill>
              <a:latin typeface="Arial"/>
            </a:endParaRPr>
          </a:p>
        </p:txBody>
      </p:sp>
    </p:spTree>
    <p:extLst>
      <p:ext uri="{BB962C8B-B14F-4D97-AF65-F5344CB8AC3E}">
        <p14:creationId xmlns:p14="http://schemas.microsoft.com/office/powerpoint/2010/main" val="130799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01320" y="1300832"/>
            <a:ext cx="6634366" cy="415498"/>
          </a:xfrm>
          <a:prstGeom prst="rect">
            <a:avLst/>
          </a:prstGeom>
        </p:spPr>
        <p:txBody>
          <a:bodyPr wrap="square">
            <a:spAutoFit/>
          </a:bodyPr>
          <a:lstStyle/>
          <a:p>
            <a:pPr marL="0" lvl="1" algn="ctr">
              <a:spcBef>
                <a:spcPct val="20000"/>
              </a:spcBef>
              <a:buClr>
                <a:srgbClr val="AD0101"/>
              </a:buClr>
              <a:defRPr/>
            </a:pPr>
            <a:r>
              <a:rPr lang="en-US" sz="2100" b="1" dirty="0" err="1">
                <a:solidFill>
                  <a:prstClr val="black"/>
                </a:solidFill>
              </a:rPr>
              <a:t>Efektif</a:t>
            </a:r>
            <a:r>
              <a:rPr lang="en-US" sz="2100" b="1" dirty="0">
                <a:solidFill>
                  <a:prstClr val="black"/>
                </a:solidFill>
              </a:rPr>
              <a:t> </a:t>
            </a:r>
            <a:r>
              <a:rPr lang="en-US" sz="2100" b="1" dirty="0" err="1">
                <a:solidFill>
                  <a:prstClr val="black"/>
                </a:solidFill>
              </a:rPr>
              <a:t>Faiz</a:t>
            </a:r>
            <a:r>
              <a:rPr lang="en-US" sz="2100" b="1" dirty="0">
                <a:solidFill>
                  <a:prstClr val="black"/>
                </a:solidFill>
              </a:rPr>
              <a:t> </a:t>
            </a:r>
            <a:r>
              <a:rPr lang="en-US" sz="2100" b="1" dirty="0" err="1">
                <a:solidFill>
                  <a:prstClr val="black"/>
                </a:solidFill>
              </a:rPr>
              <a:t>Oranı</a:t>
            </a:r>
            <a:r>
              <a:rPr lang="en-US" sz="2100" b="1" dirty="0">
                <a:solidFill>
                  <a:prstClr val="black"/>
                </a:solidFill>
              </a:rPr>
              <a:t> (Effective Annual Return - EAR)</a:t>
            </a:r>
            <a:endParaRPr lang="en-US" sz="2100" b="1" dirty="0">
              <a:solidFill>
                <a:prstClr val="black"/>
              </a:solidFill>
              <a:latin typeface="Arial"/>
            </a:endParaRPr>
          </a:p>
        </p:txBody>
      </p:sp>
      <p:sp>
        <p:nvSpPr>
          <p:cNvPr id="4" name="Dikdörtgen 3"/>
          <p:cNvSpPr/>
          <p:nvPr/>
        </p:nvSpPr>
        <p:spPr>
          <a:xfrm>
            <a:off x="431701" y="1901212"/>
            <a:ext cx="8012450" cy="2346796"/>
          </a:xfrm>
          <a:prstGeom prst="rect">
            <a:avLst/>
          </a:prstGeom>
        </p:spPr>
        <p:txBody>
          <a:bodyPr wrap="square">
            <a:spAutoFit/>
          </a:bodyPr>
          <a:lstStyle/>
          <a:p>
            <a:pPr marL="257175" indent="-257175" algn="just">
              <a:spcBef>
                <a:spcPts val="450"/>
              </a:spcBef>
              <a:spcAft>
                <a:spcPts val="450"/>
              </a:spcAft>
              <a:buFont typeface="Wingdings" panose="05000000000000000000" pitchFamily="2" charset="2"/>
              <a:buChar char="Ø"/>
              <a:defRPr/>
            </a:pPr>
            <a:r>
              <a:rPr lang="tr-TR" dirty="0"/>
              <a:t>Reel faiz oranının saptanmasında farklı yaklaşımlar kullanılabilir. Kullanılacak yaklaşımın seçiminde ülkede geçerli enflasyon oranı ve sermaye faizinin büyüklüğü de önem taşır. </a:t>
            </a:r>
          </a:p>
          <a:p>
            <a:pPr marL="257175" indent="-257175" algn="just">
              <a:spcBef>
                <a:spcPts val="450"/>
              </a:spcBef>
              <a:spcAft>
                <a:spcPts val="450"/>
              </a:spcAft>
              <a:buFont typeface="Wingdings" panose="05000000000000000000" pitchFamily="2" charset="2"/>
              <a:buChar char="Ø"/>
              <a:defRPr/>
            </a:pPr>
            <a:r>
              <a:rPr lang="tr-TR" dirty="0"/>
              <a:t>Teoride enflasyon ve faiz arasındaki ilişki </a:t>
            </a:r>
            <a:r>
              <a:rPr lang="tr-TR" dirty="0" err="1"/>
              <a:t>Fisher</a:t>
            </a:r>
            <a:r>
              <a:rPr lang="tr-TR" dirty="0"/>
              <a:t> Formülü ile açıklanır. </a:t>
            </a:r>
          </a:p>
          <a:p>
            <a:pPr marL="257175" indent="-257175" algn="just">
              <a:spcBef>
                <a:spcPts val="450"/>
              </a:spcBef>
              <a:spcAft>
                <a:spcPts val="450"/>
              </a:spcAft>
              <a:buFont typeface="Wingdings" panose="05000000000000000000" pitchFamily="2" charset="2"/>
              <a:buChar char="Ø"/>
              <a:defRPr/>
            </a:pPr>
            <a:r>
              <a:rPr lang="tr-TR" dirty="0"/>
              <a:t>Buna göre nominal faiz, enflasyon oranı ve reel faiz arasındaki ilişkisi aşağıdaki gibi ifade edilebilir:</a:t>
            </a:r>
          </a:p>
          <a:p>
            <a:pPr marL="257175" indent="-257175" algn="just">
              <a:spcBef>
                <a:spcPts val="450"/>
              </a:spcBef>
              <a:spcAft>
                <a:spcPts val="450"/>
              </a:spcAft>
              <a:buFont typeface="Wingdings" panose="05000000000000000000" pitchFamily="2" charset="2"/>
              <a:buChar char="Ø"/>
              <a:defRPr/>
            </a:pPr>
            <a:endParaRPr lang="tr-TR" sz="1350" dirty="0">
              <a:solidFill>
                <a:prstClr val="black"/>
              </a:solidFill>
              <a:latin typeface="Arial"/>
            </a:endParaRPr>
          </a:p>
        </p:txBody>
      </p:sp>
      <p:pic>
        <p:nvPicPr>
          <p:cNvPr id="3" name="Resim 2">
            <a:extLst>
              <a:ext uri="{FF2B5EF4-FFF2-40B4-BE49-F238E27FC236}">
                <a16:creationId xmlns:a16="http://schemas.microsoft.com/office/drawing/2014/main" xmlns="" id="{521DA89E-57B1-4843-8756-0932D9642BAC}"/>
              </a:ext>
            </a:extLst>
          </p:cNvPr>
          <p:cNvPicPr>
            <a:picLocks noChangeAspect="1"/>
          </p:cNvPicPr>
          <p:nvPr/>
        </p:nvPicPr>
        <p:blipFill>
          <a:blip r:embed="rId2"/>
          <a:stretch>
            <a:fillRect/>
          </a:stretch>
        </p:blipFill>
        <p:spPr>
          <a:xfrm>
            <a:off x="510118" y="4099398"/>
            <a:ext cx="8475722" cy="660819"/>
          </a:xfrm>
          <a:prstGeom prst="rect">
            <a:avLst/>
          </a:prstGeom>
        </p:spPr>
      </p:pic>
    </p:spTree>
    <p:extLst>
      <p:ext uri="{BB962C8B-B14F-4D97-AF65-F5344CB8AC3E}">
        <p14:creationId xmlns:p14="http://schemas.microsoft.com/office/powerpoint/2010/main" val="2982489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01320" y="1300833"/>
            <a:ext cx="6356393" cy="323165"/>
          </a:xfrm>
          <a:prstGeom prst="rect">
            <a:avLst/>
          </a:prstGeom>
        </p:spPr>
        <p:txBody>
          <a:bodyPr wrap="square">
            <a:spAutoFit/>
          </a:bodyPr>
          <a:lstStyle/>
          <a:p>
            <a:pPr marL="0" lvl="1" algn="ctr">
              <a:spcBef>
                <a:spcPct val="20000"/>
              </a:spcBef>
              <a:buClr>
                <a:srgbClr val="AD0101"/>
              </a:buClr>
              <a:defRPr/>
            </a:pPr>
            <a:r>
              <a:rPr lang="tr-TR" sz="1500" b="1" dirty="0" smtClean="0">
                <a:solidFill>
                  <a:prstClr val="black"/>
                </a:solidFill>
              </a:rPr>
              <a:t>KAYNAKLAR	</a:t>
            </a:r>
            <a:endParaRPr lang="en-US" sz="1500" b="1" dirty="0">
              <a:solidFill>
                <a:prstClr val="black"/>
              </a:solidFill>
              <a:latin typeface="Arial"/>
            </a:endParaRPr>
          </a:p>
        </p:txBody>
      </p:sp>
      <p:sp>
        <p:nvSpPr>
          <p:cNvPr id="4" name="Dikdörtgen 3"/>
          <p:cNvSpPr/>
          <p:nvPr/>
        </p:nvSpPr>
        <p:spPr>
          <a:xfrm>
            <a:off x="759043" y="1885980"/>
            <a:ext cx="8012450" cy="2551148"/>
          </a:xfrm>
          <a:prstGeom prst="rect">
            <a:avLst/>
          </a:prstGeom>
        </p:spPr>
        <p:txBody>
          <a:bodyPr wrap="square">
            <a:spAutoFit/>
          </a:bodyPr>
          <a:lstStyle/>
          <a:p>
            <a:pPr algn="just">
              <a:lnSpc>
                <a:spcPct val="150000"/>
              </a:lnSpc>
            </a:pPr>
            <a:r>
              <a:rPr lang="tr-TR" sz="1200" dirty="0">
                <a:latin typeface="Calibri (Gövde)"/>
                <a:cs typeface="Arial" panose="020B0604020202020204" pitchFamily="34" charset="0"/>
              </a:rPr>
              <a:t>Finance of </a:t>
            </a:r>
            <a:r>
              <a:rPr lang="tr-TR" sz="1200" dirty="0" err="1">
                <a:latin typeface="Calibri (Gövde)"/>
                <a:cs typeface="Arial" panose="020B0604020202020204" pitchFamily="34" charset="0"/>
              </a:rPr>
              <a:t>Mathematics</a:t>
            </a:r>
            <a:r>
              <a:rPr lang="tr-TR" sz="1200" dirty="0">
                <a:latin typeface="Calibri (Gövde)"/>
                <a:cs typeface="Arial" panose="020B0604020202020204" pitchFamily="34" charset="0"/>
              </a:rPr>
              <a:t> </a:t>
            </a:r>
            <a:r>
              <a:rPr lang="tr-TR" sz="1200" dirty="0" err="1">
                <a:latin typeface="Calibri (Gövde)"/>
                <a:cs typeface="Arial" panose="020B0604020202020204" pitchFamily="34" charset="0"/>
              </a:rPr>
              <a:t>Theory</a:t>
            </a:r>
            <a:r>
              <a:rPr lang="tr-TR" sz="1200" dirty="0">
                <a:latin typeface="Calibri (Gövde)"/>
                <a:cs typeface="Arial" panose="020B0604020202020204" pitchFamily="34" charset="0"/>
              </a:rPr>
              <a:t> </a:t>
            </a:r>
            <a:r>
              <a:rPr lang="tr-TR" sz="1200" dirty="0" err="1">
                <a:latin typeface="Calibri (Gövde)"/>
                <a:cs typeface="Arial" panose="020B0604020202020204" pitchFamily="34" charset="0"/>
              </a:rPr>
              <a:t>and</a:t>
            </a:r>
            <a:r>
              <a:rPr lang="tr-TR" sz="1200" dirty="0">
                <a:latin typeface="Calibri (Gövde)"/>
                <a:cs typeface="Arial" panose="020B0604020202020204" pitchFamily="34" charset="0"/>
              </a:rPr>
              <a:t> </a:t>
            </a:r>
            <a:r>
              <a:rPr lang="tr-TR" sz="1200" dirty="0" err="1">
                <a:latin typeface="Calibri (Gövde)"/>
                <a:cs typeface="Arial" panose="020B0604020202020204" pitchFamily="34" charset="0"/>
              </a:rPr>
              <a:t>Problems</a:t>
            </a:r>
            <a:r>
              <a:rPr lang="tr-TR" sz="1200" dirty="0">
                <a:latin typeface="Calibri (Gövde)"/>
                <a:cs typeface="Arial" panose="020B0604020202020204" pitchFamily="34" charset="0"/>
              </a:rPr>
              <a:t>, </a:t>
            </a:r>
            <a:r>
              <a:rPr lang="tr-TR" sz="1200" dirty="0" err="1">
                <a:latin typeface="Calibri (Gövde)"/>
                <a:cs typeface="Arial" panose="020B0604020202020204" pitchFamily="34" charset="0"/>
              </a:rPr>
              <a:t>Jr.F</a:t>
            </a:r>
            <a:r>
              <a:rPr lang="tr-TR" sz="1200" dirty="0">
                <a:latin typeface="Calibri (Gövde)"/>
                <a:cs typeface="Arial" panose="020B0604020202020204" pitchFamily="34" charset="0"/>
              </a:rPr>
              <a:t>. </a:t>
            </a:r>
            <a:r>
              <a:rPr lang="tr-TR" sz="1200" dirty="0" err="1">
                <a:latin typeface="Calibri (Gövde)"/>
                <a:cs typeface="Arial" panose="020B0604020202020204" pitchFamily="34" charset="0"/>
              </a:rPr>
              <a:t>Ayres</a:t>
            </a:r>
            <a:r>
              <a:rPr lang="tr-TR" sz="1200" dirty="0">
                <a:latin typeface="Calibri (Gövde)"/>
                <a:cs typeface="Arial" panose="020B0604020202020204" pitchFamily="34" charset="0"/>
              </a:rPr>
              <a:t>, </a:t>
            </a:r>
            <a:r>
              <a:rPr lang="tr-TR" sz="1200" dirty="0" err="1">
                <a:latin typeface="Calibri (Gövde)"/>
                <a:cs typeface="Arial" panose="020B0604020202020204" pitchFamily="34" charset="0"/>
              </a:rPr>
              <a:t>Mc</a:t>
            </a:r>
            <a:r>
              <a:rPr lang="tr-TR" sz="1200" dirty="0">
                <a:latin typeface="Calibri (Gövde)"/>
                <a:cs typeface="Arial" panose="020B0604020202020204" pitchFamily="34" charset="0"/>
              </a:rPr>
              <a:t> </a:t>
            </a:r>
            <a:r>
              <a:rPr lang="tr-TR" sz="1200" dirty="0" err="1">
                <a:latin typeface="Calibri (Gövde)"/>
                <a:cs typeface="Arial" panose="020B0604020202020204" pitchFamily="34" charset="0"/>
              </a:rPr>
              <a:t>Graw-Hill</a:t>
            </a:r>
            <a:r>
              <a:rPr lang="tr-TR" sz="1200" dirty="0">
                <a:latin typeface="Calibri (Gövde)"/>
                <a:cs typeface="Arial" panose="020B0604020202020204" pitchFamily="34" charset="0"/>
              </a:rPr>
              <a:t> </a:t>
            </a:r>
            <a:r>
              <a:rPr lang="tr-TR" sz="1200" dirty="0" err="1">
                <a:latin typeface="Calibri (Gövde)"/>
                <a:cs typeface="Arial" panose="020B0604020202020204" pitchFamily="34" charset="0"/>
              </a:rPr>
              <a:t>Inetrnational</a:t>
            </a:r>
            <a:r>
              <a:rPr lang="tr-TR" sz="1200" dirty="0">
                <a:latin typeface="Calibri (Gövde)"/>
                <a:cs typeface="Arial" panose="020B0604020202020204" pitchFamily="34" charset="0"/>
              </a:rPr>
              <a:t> </a:t>
            </a:r>
            <a:r>
              <a:rPr lang="tr-TR" sz="1200" dirty="0" err="1">
                <a:latin typeface="Calibri (Gövde)"/>
                <a:cs typeface="Arial" panose="020B0604020202020204" pitchFamily="34" charset="0"/>
              </a:rPr>
              <a:t>Book</a:t>
            </a:r>
            <a:r>
              <a:rPr lang="tr-TR" sz="1200" dirty="0">
                <a:latin typeface="Calibri (Gövde)"/>
                <a:cs typeface="Arial" panose="020B0604020202020204" pitchFamily="34" charset="0"/>
              </a:rPr>
              <a:t> </a:t>
            </a:r>
            <a:r>
              <a:rPr lang="tr-TR" sz="1200" dirty="0" err="1">
                <a:latin typeface="Calibri (Gövde)"/>
                <a:cs typeface="Arial" panose="020B0604020202020204" pitchFamily="34" charset="0"/>
              </a:rPr>
              <a:t>Company</a:t>
            </a:r>
            <a:r>
              <a:rPr lang="tr-TR" sz="1200" dirty="0">
                <a:latin typeface="Calibri (Gövde)"/>
                <a:cs typeface="Arial" panose="020B0604020202020204" pitchFamily="34" charset="0"/>
              </a:rPr>
              <a:t>, </a:t>
            </a:r>
            <a:r>
              <a:rPr lang="tr-TR" sz="1200" dirty="0" err="1">
                <a:latin typeface="Calibri (Gövde)"/>
                <a:cs typeface="Arial" panose="020B0604020202020204" pitchFamily="34" charset="0"/>
              </a:rPr>
              <a:t>Singapore</a:t>
            </a:r>
            <a:r>
              <a:rPr lang="tr-TR" sz="1200" dirty="0">
                <a:latin typeface="Calibri (Gövde)"/>
                <a:cs typeface="Arial" panose="020B0604020202020204" pitchFamily="34" charset="0"/>
              </a:rPr>
              <a:t>, 1983.</a:t>
            </a:r>
          </a:p>
          <a:p>
            <a:pPr algn="just">
              <a:lnSpc>
                <a:spcPct val="150000"/>
              </a:lnSpc>
            </a:pPr>
            <a:r>
              <a:rPr lang="tr-TR" sz="1200" dirty="0">
                <a:latin typeface="Calibri (Gövde)"/>
                <a:cs typeface="Arial" panose="020B0604020202020204" pitchFamily="34" charset="0"/>
              </a:rPr>
              <a:t>Finans Matematiği, </a:t>
            </a:r>
            <a:r>
              <a:rPr lang="tr-TR" sz="1200" dirty="0" err="1">
                <a:latin typeface="Calibri (Gövde)"/>
                <a:cs typeface="Arial" panose="020B0604020202020204" pitchFamily="34" charset="0"/>
              </a:rPr>
              <a:t>N.Aydın</a:t>
            </a:r>
            <a:r>
              <a:rPr lang="tr-TR" sz="1200" dirty="0">
                <a:latin typeface="Calibri (Gövde)"/>
                <a:cs typeface="Arial" panose="020B0604020202020204" pitchFamily="34" charset="0"/>
              </a:rPr>
              <a:t>, Birlik Ofset, Eskişehir, 1996.</a:t>
            </a:r>
          </a:p>
          <a:p>
            <a:pPr algn="just">
              <a:lnSpc>
                <a:spcPct val="150000"/>
              </a:lnSpc>
            </a:pPr>
            <a:r>
              <a:rPr lang="tr-TR" sz="1200" dirty="0">
                <a:latin typeface="Calibri (Gövde)"/>
                <a:cs typeface="Arial" panose="020B0604020202020204" pitchFamily="34" charset="0"/>
              </a:rPr>
              <a:t>Finans Matematiği, O. Yozgat, Marmara Üniversitesi Yayın No:436, İstanbul, 1986.</a:t>
            </a:r>
          </a:p>
          <a:p>
            <a:pPr algn="just">
              <a:lnSpc>
                <a:spcPct val="150000"/>
              </a:lnSpc>
            </a:pPr>
            <a:r>
              <a:rPr lang="tr-TR" sz="1200" dirty="0">
                <a:latin typeface="Calibri (Gövde)"/>
                <a:cs typeface="Arial" panose="020B0604020202020204" pitchFamily="34" charset="0"/>
              </a:rPr>
              <a:t>Finans Matematiği, Z. Başkaya ve </a:t>
            </a:r>
            <a:r>
              <a:rPr lang="tr-TR" sz="1200" dirty="0" err="1">
                <a:latin typeface="Calibri (Gövde)"/>
                <a:cs typeface="Arial" panose="020B0604020202020204" pitchFamily="34" charset="0"/>
              </a:rPr>
              <a:t>D.Alper</a:t>
            </a:r>
            <a:r>
              <a:rPr lang="tr-TR" sz="1200" dirty="0">
                <a:latin typeface="Calibri (Gövde)"/>
                <a:cs typeface="Arial" panose="020B0604020202020204" pitchFamily="34" charset="0"/>
              </a:rPr>
              <a:t>, 2. Baskı, Ekin Kitabevi, Bursa, 2003.</a:t>
            </a:r>
          </a:p>
          <a:p>
            <a:pPr algn="just">
              <a:lnSpc>
                <a:spcPct val="150000"/>
              </a:lnSpc>
            </a:pPr>
            <a:r>
              <a:rPr lang="tr-TR" sz="1200" dirty="0">
                <a:latin typeface="Calibri (Gövde)"/>
                <a:cs typeface="Arial" panose="020B0604020202020204" pitchFamily="34" charset="0"/>
              </a:rPr>
              <a:t>Mali Matematik, M. İshakoğlu, Atatürk Üniversitesi Yayın No:395, Erzurum, 1974.</a:t>
            </a:r>
          </a:p>
          <a:p>
            <a:pPr algn="just">
              <a:lnSpc>
                <a:spcPct val="150000"/>
              </a:lnSpc>
            </a:pPr>
            <a:r>
              <a:rPr lang="tr-TR" sz="1200" dirty="0">
                <a:latin typeface="Calibri (Gövde)"/>
                <a:cs typeface="Arial" panose="020B0604020202020204" pitchFamily="34" charset="0"/>
              </a:rPr>
              <a:t>Mali Matematik, M. Şenel, Bilim ve Teknik Kitabevi Yayınları, Eskişehir, 1983.</a:t>
            </a:r>
          </a:p>
          <a:p>
            <a:pPr algn="just">
              <a:lnSpc>
                <a:spcPct val="150000"/>
              </a:lnSpc>
            </a:pPr>
            <a:r>
              <a:rPr lang="tr-TR" sz="1200" dirty="0">
                <a:latin typeface="Calibri (Gövde)"/>
                <a:cs typeface="Arial" panose="020B0604020202020204" pitchFamily="34" charset="0"/>
              </a:rPr>
              <a:t>Yatırım Projelerinin Düzenlenmesi Değerlendirilmesi ve İzlenmesi, O. </a:t>
            </a:r>
            <a:r>
              <a:rPr lang="tr-TR" sz="1200" dirty="0" err="1">
                <a:latin typeface="Calibri (Gövde)"/>
                <a:cs typeface="Arial" panose="020B0604020202020204" pitchFamily="34" charset="0"/>
              </a:rPr>
              <a:t>Güvemli</a:t>
            </a:r>
            <a:r>
              <a:rPr lang="tr-TR" sz="1200" dirty="0">
                <a:latin typeface="Calibri (Gövde)"/>
                <a:cs typeface="Arial" panose="020B0604020202020204" pitchFamily="34" charset="0"/>
              </a:rPr>
              <a:t>, Atlas Yayın Dağıtım Yayın No:7, İstanbul, 2001</a:t>
            </a:r>
            <a:r>
              <a:rPr lang="tr-TR" sz="1200" dirty="0" smtClean="0">
                <a:latin typeface="Calibri (Gövde)"/>
                <a:cs typeface="Arial" panose="020B0604020202020204" pitchFamily="34" charset="0"/>
              </a:rPr>
              <a:t>.</a:t>
            </a:r>
            <a:endParaRPr lang="tr-TR" sz="1200" dirty="0">
              <a:latin typeface="Calibri (Gövde)"/>
              <a:cs typeface="Arial" panose="020B0604020202020204" pitchFamily="34" charset="0"/>
            </a:endParaRPr>
          </a:p>
        </p:txBody>
      </p:sp>
    </p:spTree>
    <p:extLst>
      <p:ext uri="{BB962C8B-B14F-4D97-AF65-F5344CB8AC3E}">
        <p14:creationId xmlns:p14="http://schemas.microsoft.com/office/powerpoint/2010/main" val="22469861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12444</TotalTime>
  <Words>579</Words>
  <Application>Microsoft Office PowerPoint</Application>
  <PresentationFormat>Ekran Gösterisi (4:3)</PresentationFormat>
  <Paragraphs>40</Paragraphs>
  <Slides>9</Slides>
  <Notes>0</Notes>
  <HiddenSlides>0</HiddenSlides>
  <MMClips>0</MMClips>
  <ScaleCrop>false</ScaleCrop>
  <HeadingPairs>
    <vt:vector size="6" baseType="variant">
      <vt:variant>
        <vt:lpstr>Kullanılan Yazı Tipleri</vt:lpstr>
      </vt:variant>
      <vt:variant>
        <vt:i4>7</vt:i4>
      </vt:variant>
      <vt:variant>
        <vt:lpstr>Tema</vt:lpstr>
      </vt:variant>
      <vt:variant>
        <vt:i4>3</vt:i4>
      </vt:variant>
      <vt:variant>
        <vt:lpstr>Slayt Başlıkları</vt:lpstr>
      </vt:variant>
      <vt:variant>
        <vt:i4>9</vt:i4>
      </vt:variant>
    </vt:vector>
  </HeadingPairs>
  <TitlesOfParts>
    <vt:vector size="19" baseType="lpstr">
      <vt:lpstr>ＭＳ Ｐゴシック</vt:lpstr>
      <vt:lpstr>Arial</vt:lpstr>
      <vt:lpstr>Calibri</vt:lpstr>
      <vt:lpstr>Calibri (Gövde)</vt:lpstr>
      <vt:lpstr>Times New Roman</vt:lpstr>
      <vt:lpstr>Trebuchet MS</vt:lpstr>
      <vt:lpstr>Wingdings</vt: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Taşınmaz</cp:lastModifiedBy>
  <cp:revision>811</cp:revision>
  <cp:lastPrinted>2016-10-24T07:53:35Z</cp:lastPrinted>
  <dcterms:created xsi:type="dcterms:W3CDTF">2016-09-18T09:35:24Z</dcterms:created>
  <dcterms:modified xsi:type="dcterms:W3CDTF">2020-02-24T11:53:52Z</dcterms:modified>
</cp:coreProperties>
</file>