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7" r:id="rId5"/>
    <p:sldId id="693" r:id="rId6"/>
    <p:sldId id="694" r:id="rId7"/>
    <p:sldId id="695" r:id="rId8"/>
    <p:sldId id="698" r:id="rId9"/>
    <p:sldId id="696" r:id="rId10"/>
    <p:sldId id="697"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4" d="100"/>
          <a:sy n="84" d="100"/>
        </p:scale>
        <p:origin x="1638" y="5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2591479"/>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1</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İkinci Etap Uygulamalı Stüdyo Çalışması</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algn="just">
              <a:buClr>
                <a:srgbClr val="0000CC"/>
              </a:buClr>
            </a:pPr>
            <a:endParaRPr lang="tr-TR" sz="1600" b="1" dirty="0" smtClean="0"/>
          </a:p>
          <a:p>
            <a:pPr algn="just">
              <a:lnSpc>
                <a:spcPct val="100000"/>
              </a:lnSpc>
            </a:pPr>
            <a:r>
              <a:rPr lang="tr-TR" sz="1800" b="1" dirty="0"/>
              <a:t>İkinci etap uygulamalı stüdyo çalışması: </a:t>
            </a:r>
            <a:r>
              <a:rPr lang="tr-TR" sz="1800" dirty="0"/>
              <a:t>kent, kırsal alan, yapı, doğal ve kültürel miras, arazi ve tapu, planlama, koruma, ekonomi, finans, işletme, yönetim ve organizasyon, istatistik ve hukuk gibi konularda edinilmiş çok yönlü kuramsal bilginin gerçek dünyadan örneklerle uygulamaya aktarımı, gayrimenkul ve varlık değerlemesi, geliştirilmesi ve yönetimine yönelik bilimsel yöntem ve araçlarının uygulamada kullanımı, uygulama örneklemesine konu taşınmaza ilişkin daha önce yapılmış belgeleme ve çözümleme çalışmaları temel alınarak çok disiplinli ve çok yönlü kuramsal bilgi ışığında söz </a:t>
            </a:r>
            <a:r>
              <a:rPr lang="tr-TR" sz="1800" dirty="0" smtClean="0"/>
              <a:t>konusu içerisinde ele alınmaktadır.</a:t>
            </a: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22630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pPr>
            <a:r>
              <a:rPr lang="tr-TR" sz="1800" dirty="0" smtClean="0"/>
              <a:t>Gayrimenkul ve Varlık Analizleri dersi kapsamında çalışılacak olan projelere dair afiş tasarımı kapsamında;</a:t>
            </a:r>
          </a:p>
          <a:p>
            <a:pPr algn="just">
              <a:lnSpc>
                <a:spcPct val="100000"/>
              </a:lnSpc>
            </a:pPr>
            <a:endParaRPr lang="tr-TR" sz="1800" dirty="0" smtClean="0"/>
          </a:p>
          <a:p>
            <a:pPr algn="just">
              <a:lnSpc>
                <a:spcPct val="100000"/>
              </a:lnSpc>
            </a:pPr>
            <a:r>
              <a:rPr lang="tr-TR" sz="1800" dirty="0"/>
              <a:t>Afişler, hem belli bir konuda belge değerindedir hem de renkli düzen ve istifiyle estetik değer taşır. Afişin gelişimi 19. yüzyılda olmuştur. Önce yazı ile resim, taş baskısı ile bir araya geldi. Daha sonra da renkli taş baskı ile bunlar renklendi ve çoğaltılabildi. Ayrıca ekonomideki gelişmeler işi hızlandırdı. Bu arada afiş estetiğini geliştirdi, ayrı bir sanat türü oldu. Sanatçılar da buna büyük ilgi gösterdiler. </a:t>
            </a:r>
            <a:r>
              <a:rPr lang="tr-TR" sz="1800" dirty="0" err="1"/>
              <a:t>Manet</a:t>
            </a:r>
            <a:r>
              <a:rPr lang="tr-TR" sz="1800" dirty="0"/>
              <a:t> </a:t>
            </a:r>
            <a:r>
              <a:rPr lang="tr-TR" sz="1800" dirty="0" err="1"/>
              <a:t>Bonnard</a:t>
            </a:r>
            <a:r>
              <a:rPr lang="tr-TR" sz="1800" dirty="0"/>
              <a:t>, </a:t>
            </a:r>
            <a:r>
              <a:rPr lang="tr-TR" sz="1800" dirty="0" err="1"/>
              <a:t>Henri</a:t>
            </a:r>
            <a:r>
              <a:rPr lang="tr-TR" sz="1800" dirty="0"/>
              <a:t> de </a:t>
            </a:r>
            <a:r>
              <a:rPr lang="tr-TR" sz="1800" dirty="0" err="1"/>
              <a:t>Toulouse-Lautrec</a:t>
            </a:r>
            <a:r>
              <a:rPr lang="tr-TR" sz="1800" dirty="0"/>
              <a:t>, </a:t>
            </a:r>
            <a:r>
              <a:rPr lang="tr-TR" sz="1800" dirty="0" err="1"/>
              <a:t>Daumier</a:t>
            </a:r>
            <a:r>
              <a:rPr lang="tr-TR" sz="1800" dirty="0"/>
              <a:t> vb. gibi önemli sanatçılar bu sanata büyük katkıda </a:t>
            </a:r>
            <a:r>
              <a:rPr lang="tr-TR" sz="1800" dirty="0" smtClean="0"/>
              <a:t>bulundular</a:t>
            </a:r>
            <a:r>
              <a:rPr lang="tr-TR" sz="1800" dirty="0"/>
              <a:t> </a:t>
            </a:r>
            <a:r>
              <a:rPr lang="tr-TR" sz="1800" dirty="0" smtClean="0"/>
              <a:t>(Anonim 2012).</a:t>
            </a:r>
            <a:endParaRPr lang="tr-TR" sz="1800" dirty="0"/>
          </a:p>
          <a:p>
            <a:pPr marL="0" indent="0" algn="just">
              <a:lnSpc>
                <a:spcPct val="100000"/>
              </a:lnSpc>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43817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algn="just">
              <a:buClr>
                <a:srgbClr val="0000CC"/>
              </a:buClr>
            </a:pPr>
            <a:endParaRPr lang="tr-TR" sz="1600" b="1" dirty="0" smtClean="0"/>
          </a:p>
          <a:p>
            <a:pPr algn="just">
              <a:lnSpc>
                <a:spcPct val="100000"/>
              </a:lnSpc>
            </a:pPr>
            <a:r>
              <a:rPr lang="tr-TR" dirty="0"/>
              <a:t> Afiş türleri için değişik kaynaklara ve görüşlere dayanarak, bir takım saptamalar yapılabilir. Ortalama kanıya göre afiş türlerini niteliklerine göre üç ayrı bölüme ayırabiliriz</a:t>
            </a:r>
            <a:r>
              <a:rPr lang="tr-TR" dirty="0" smtClean="0"/>
              <a:t>.</a:t>
            </a:r>
          </a:p>
          <a:p>
            <a:pPr marL="0" indent="0" algn="just">
              <a:lnSpc>
                <a:spcPct val="100000"/>
              </a:lnSpc>
              <a:buNone/>
            </a:pPr>
            <a:endParaRPr lang="tr-TR" dirty="0" smtClean="0"/>
          </a:p>
          <a:p>
            <a:pPr algn="just">
              <a:lnSpc>
                <a:spcPct val="100000"/>
              </a:lnSpc>
            </a:pPr>
            <a:r>
              <a:rPr lang="tr-TR" dirty="0" smtClean="0"/>
              <a:t> </a:t>
            </a:r>
            <a:r>
              <a:rPr lang="tr-TR" dirty="0"/>
              <a:t> Ticari afişler </a:t>
            </a:r>
            <a:endParaRPr lang="tr-TR" dirty="0" smtClean="0"/>
          </a:p>
          <a:p>
            <a:pPr algn="just">
              <a:lnSpc>
                <a:spcPct val="100000"/>
              </a:lnSpc>
            </a:pPr>
            <a:r>
              <a:rPr lang="tr-TR" dirty="0" smtClean="0"/>
              <a:t> </a:t>
            </a:r>
            <a:r>
              <a:rPr lang="tr-TR" dirty="0"/>
              <a:t> Kültürel afişler  </a:t>
            </a:r>
            <a:endParaRPr lang="tr-TR" dirty="0" smtClean="0"/>
          </a:p>
          <a:p>
            <a:pPr algn="just">
              <a:lnSpc>
                <a:spcPct val="100000"/>
              </a:lnSpc>
            </a:pPr>
            <a:r>
              <a:rPr lang="tr-TR" dirty="0" smtClean="0"/>
              <a:t> </a:t>
            </a:r>
            <a:r>
              <a:rPr lang="tr-TR" dirty="0"/>
              <a:t>Sosyal afişler  </a:t>
            </a:r>
          </a:p>
          <a:p>
            <a:pPr marL="0" indent="0" algn="just">
              <a:lnSpc>
                <a:spcPct val="100000"/>
              </a:lnSpc>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07594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b="1" dirty="0" smtClean="0"/>
          </a:p>
          <a:p>
            <a:pPr algn="just">
              <a:lnSpc>
                <a:spcPct val="100000"/>
              </a:lnSpc>
            </a:pPr>
            <a:r>
              <a:rPr lang="tr-TR" sz="1800" dirty="0" smtClean="0"/>
              <a:t>Bilgisayar ortamında Resim İşleme Programlarıyla Afiş Tasarımı yapılırken ölçüt olarak çalışmayı kontrol amaçlı tablodan yararlanılabilir;</a:t>
            </a:r>
          </a:p>
          <a:p>
            <a:pPr algn="just">
              <a:lnSpc>
                <a:spcPct val="100000"/>
              </a:lnSpc>
            </a:pPr>
            <a:endParaRPr lang="tr-TR" dirty="0" smtClean="0"/>
          </a:p>
          <a:p>
            <a:pPr marL="0" indent="0" algn="just">
              <a:lnSpc>
                <a:spcPct val="100000"/>
              </a:lnSpc>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079" y="2180960"/>
            <a:ext cx="5884521" cy="3619181"/>
          </a:xfrm>
          <a:prstGeom prst="rect">
            <a:avLst/>
          </a:prstGeom>
        </p:spPr>
      </p:pic>
    </p:spTree>
    <p:extLst>
      <p:ext uri="{BB962C8B-B14F-4D97-AF65-F5344CB8AC3E}">
        <p14:creationId xmlns:p14="http://schemas.microsoft.com/office/powerpoint/2010/main" val="465473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algn="just">
              <a:buClr>
                <a:srgbClr val="0000CC"/>
              </a:buClr>
            </a:pPr>
            <a:endParaRPr lang="tr-TR" sz="1600" b="1" dirty="0" smtClean="0"/>
          </a:p>
          <a:p>
            <a:pPr algn="just">
              <a:lnSpc>
                <a:spcPct val="100000"/>
              </a:lnSpc>
            </a:pPr>
            <a:r>
              <a:rPr lang="tr-TR" dirty="0"/>
              <a:t> </a:t>
            </a: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4"/>
          <p:cNvSpPr/>
          <p:nvPr/>
        </p:nvSpPr>
        <p:spPr>
          <a:xfrm>
            <a:off x="663405" y="1915569"/>
            <a:ext cx="8167511" cy="3416320"/>
          </a:xfrm>
          <a:prstGeom prst="rect">
            <a:avLst/>
          </a:prstGeom>
        </p:spPr>
        <p:txBody>
          <a:bodyPr wrap="square">
            <a:spAutoFit/>
          </a:bodyPr>
          <a:lstStyle/>
          <a:p>
            <a:r>
              <a:rPr lang="tr-TR" dirty="0" smtClean="0">
                <a:latin typeface="Arial" panose="020B0604020202020204" pitchFamily="34" charset="0"/>
                <a:cs typeface="Arial" panose="020B0604020202020204" pitchFamily="34" charset="0"/>
              </a:rPr>
              <a:t>Bilimsel ya da akademik bir poster; bilimsel bir çalışmanın sonuçlarının görsel unsurlar ve anlamlı özetlemeler kullanılarak afiş boyutunda düzenlenmesi ile ortaya çıkan görsel ürün olarak adlandırılabilir. </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Bir posterin hazırlanmasında öncelikle posterin içeriğinin bilimsel araştırma yöntemlerine uygun bir biçimde oluşturulması önemli bir yer tutar. </a:t>
            </a:r>
          </a:p>
          <a:p>
            <a:r>
              <a:rPr lang="tr-TR" dirty="0">
                <a:latin typeface="Arial" panose="020B0604020202020204" pitchFamily="34" charset="0"/>
                <a:cs typeface="Arial" panose="020B0604020202020204" pitchFamily="34" charset="0"/>
              </a:rPr>
              <a:t>İçeriği olgunlaşmamış bir poster görsel olarak güçlü olsa da amacına ulaşmamıştır. </a:t>
            </a:r>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3210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algn="just">
              <a:buClr>
                <a:srgbClr val="0000CC"/>
              </a:buClr>
            </a:pPr>
            <a:endParaRPr lang="tr-TR" sz="1600" b="1" dirty="0" smtClean="0"/>
          </a:p>
          <a:p>
            <a:pPr algn="just">
              <a:lnSpc>
                <a:spcPct val="100000"/>
              </a:lnSpc>
            </a:pPr>
            <a:r>
              <a:rPr lang="tr-TR" dirty="0"/>
              <a:t> </a:t>
            </a: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İkinci Etap Uygulamalı Stüdyo Çalışması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660399" y="2017169"/>
            <a:ext cx="8336845" cy="2308324"/>
          </a:xfrm>
          <a:prstGeom prst="rect">
            <a:avLst/>
          </a:prstGeom>
        </p:spPr>
        <p:txBody>
          <a:bodyPr wrap="square">
            <a:spAutoFit/>
          </a:bodyPr>
          <a:lstStyle/>
          <a:p>
            <a:r>
              <a:rPr lang="tr-TR" dirty="0" smtClean="0">
                <a:latin typeface="Arial" panose="020B0604020202020204" pitchFamily="34" charset="0"/>
                <a:cs typeface="Arial" panose="020B0604020202020204" pitchFamily="34" charset="0"/>
              </a:rPr>
              <a:t>Bu sebeple posterin hazırlanmasından önce poster konusunun bilimsel araştırma tekniklerine uygun olarak tamamlanması doğru olan yöntemdir.</a:t>
            </a:r>
          </a:p>
          <a:p>
            <a:endParaRPr lang="tr-TR" dirty="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Çalışma kapsamında poster, afiş hazırlandığında dönem içi öğretilerin ele alınmış ve aktarımı tek parçada gözlenmesi gerekmektedir. Çalışmanın amacı, çalışılmak istenen alan ve çıkarımları doğrultusunda sonuç ile birlikte </a:t>
            </a:r>
            <a:r>
              <a:rPr lang="tr-TR" smtClean="0">
                <a:latin typeface="Arial" panose="020B0604020202020204" pitchFamily="34" charset="0"/>
                <a:cs typeface="Arial" panose="020B0604020202020204" pitchFamily="34" charset="0"/>
              </a:rPr>
              <a:t>ele alınmalıdır.</a:t>
            </a:r>
            <a:endParaRPr lang="tr-TR" dirty="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89761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25930</TotalTime>
  <Words>459</Words>
  <Application>Microsoft Office PowerPoint</Application>
  <PresentationFormat>Ekran Gösterisi (4:3)</PresentationFormat>
  <Paragraphs>64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964</cp:revision>
  <cp:lastPrinted>2016-10-24T07:53:35Z</cp:lastPrinted>
  <dcterms:created xsi:type="dcterms:W3CDTF">2016-09-18T09:35:24Z</dcterms:created>
  <dcterms:modified xsi:type="dcterms:W3CDTF">2020-02-26T11:50:35Z</dcterms:modified>
</cp:coreProperties>
</file>