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sldIdLst>
    <p:sldId id="610" r:id="rId2"/>
    <p:sldId id="611" r:id="rId3"/>
    <p:sldId id="612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152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Klonlamada Kullanılan Vektör ve Konak Sistemleri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971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rgbClr val="FFFF00"/>
                </a:solidFill>
              </a:rPr>
              <a:t>-Klonlama Vektörleri İçin Konaklar </a:t>
            </a:r>
          </a:p>
          <a:p>
            <a:r>
              <a:rPr lang="tr-TR" dirty="0" smtClean="0"/>
              <a:t>Bakteriyel konaklar</a:t>
            </a:r>
          </a:p>
          <a:p>
            <a:r>
              <a:rPr lang="tr-TR" dirty="0" smtClean="0"/>
              <a:t>Ökaryotik konaklar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>
                <a:solidFill>
                  <a:srgbClr val="FFFF00"/>
                </a:solidFill>
              </a:rPr>
              <a:t>-Özelleşmiş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dirty="0" smtClean="0">
                <a:solidFill>
                  <a:srgbClr val="FFFF00"/>
                </a:solidFill>
              </a:rPr>
              <a:t>Vektörler ve Çeşitleri</a:t>
            </a:r>
          </a:p>
          <a:p>
            <a:r>
              <a:rPr lang="tr-TR" dirty="0" smtClean="0"/>
              <a:t>Plazmid vektörler (pUC19 plazmid  klonlama vektörü) </a:t>
            </a:r>
          </a:p>
          <a:p>
            <a:r>
              <a:rPr lang="tr-TR" dirty="0" smtClean="0"/>
              <a:t>Mekik vektörler</a:t>
            </a:r>
          </a:p>
          <a:p>
            <a:r>
              <a:rPr lang="tr-TR" dirty="0" smtClean="0"/>
              <a:t>Ekspresyon (ifade) vektörleri (T7 ekspresyon sistemi)</a:t>
            </a:r>
          </a:p>
          <a:p>
            <a:r>
              <a:rPr lang="tr-TR" dirty="0" smtClean="0"/>
              <a:t>Bakteriyofajı Lamda klonlama vektörleri</a:t>
            </a:r>
          </a:p>
          <a:p>
            <a:r>
              <a:rPr lang="tr-TR" dirty="0" smtClean="0"/>
              <a:t>Bakteriyofaj M13 vektörü</a:t>
            </a:r>
          </a:p>
          <a:p>
            <a:r>
              <a:rPr lang="tr-TR" dirty="0" smtClean="0"/>
              <a:t>Ökaryotik viral vektörler</a:t>
            </a:r>
          </a:p>
          <a:p>
            <a:r>
              <a:rPr lang="tr-TR" dirty="0" smtClean="0"/>
              <a:t>Ti plazmidleri</a:t>
            </a:r>
          </a:p>
          <a:p>
            <a:r>
              <a:rPr lang="tr-TR" dirty="0" smtClean="0"/>
              <a:t>Füzyon ve Kozmid vektörler</a:t>
            </a:r>
          </a:p>
          <a:p>
            <a:r>
              <a:rPr lang="tr-TR" dirty="0" smtClean="0"/>
              <a:t>Dizilemede kullanılan Yapay bakteriyel kromozom vektörü (BAC)</a:t>
            </a:r>
          </a:p>
          <a:p>
            <a:r>
              <a:rPr lang="tr-TR" dirty="0" smtClean="0"/>
              <a:t>Dizilemede kullanılan Yabancı DNA içeren yapay maya vektörü (YAC)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239000" cy="54864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vektör sistemlerinin karşılaştırılması</a:t>
            </a:r>
            <a:endParaRPr lang="tr-TR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914400"/>
          <a:ext cx="8915400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143000"/>
                <a:gridCol w="838200"/>
                <a:gridCol w="990600"/>
                <a:gridCol w="1371600"/>
                <a:gridCol w="36576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900" dirty="0" smtClean="0"/>
                        <a:t>Vektör adı</a:t>
                      </a:r>
                      <a:endParaRPr lang="tr-T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dirty="0" smtClean="0"/>
                        <a:t>Vektör çeşidi</a:t>
                      </a:r>
                      <a:endParaRPr lang="tr-T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dirty="0" smtClean="0"/>
                        <a:t>Vektör büyüklüğü </a:t>
                      </a:r>
                      <a:endParaRPr lang="tr-T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dirty="0" smtClean="0"/>
                        <a:t>İnsert edilen DNA miktarı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dirty="0" smtClean="0"/>
                        <a:t>Konak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dirty="0" smtClean="0"/>
                        <a:t>Avantajları</a:t>
                      </a:r>
                      <a:endParaRPr lang="tr-TR" sz="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PBR322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I. nesil Plazmid vektör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4.3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&lt;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10 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 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(transform.)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Yüksek plazmit kopya sayısı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+ kararlılık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PUC19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II. nesil Plazmid vektör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2.68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&gt;10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 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(transform.)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Polilinker bölgesi + yüksek kopya sayısı + X-gal raportör gen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PJB8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Kozmidler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54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33-46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 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(transdüks.)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900" b="1" dirty="0" smtClean="0">
                          <a:solidFill>
                            <a:srgbClr val="7030A0"/>
                          </a:solidFill>
                        </a:rPr>
                        <a:t>Λ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cos + plazmit (hibrit=melez vektör) Genomik kütüphaneler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için klon sayısını azaltır.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Charon 4a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b="1" dirty="0" smtClean="0">
                          <a:solidFill>
                            <a:srgbClr val="7030A0"/>
                          </a:solidFill>
                        </a:rPr>
                        <a:t>Λ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faj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vektörü</a:t>
                      </a:r>
                      <a:endParaRPr lang="tr-TR" sz="9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45.4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≥20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 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(transdüks.)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Yer değiştirmeli vektör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Charon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16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b="1" dirty="0" smtClean="0">
                          <a:solidFill>
                            <a:srgbClr val="7030A0"/>
                          </a:solidFill>
                        </a:rPr>
                        <a:t>Λ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faj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vektörü</a:t>
                      </a:r>
                      <a:endParaRPr lang="tr-TR" sz="9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41.7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≥20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 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(transdüks.)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Eklenmeli vektör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M13mp18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M13 viral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</a:p>
                    <a:p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vektör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&gt;5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 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(transdüks.)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Dizileme ve klonlama kolaylığı + sonsuz klon kaynağı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pAdeno-X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Adenoviral vektör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32.6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/</a:t>
                      </a:r>
                    </a:p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Memeli h.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Gen terapi =  Yüzey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resptörleri değiştitilmiş viral kılıfın hedef dokulara yönlenmesi ve birkaç haftalık gen ekspresyonu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pFastBAC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Baculoviral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vektör</a:t>
                      </a:r>
                      <a:endParaRPr lang="tr-TR" sz="9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5.327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(transform.)</a:t>
                      </a:r>
                    </a:p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/Böcek h. (transfeks.)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Gen terapi = Baculoviral vektöre karşı memli hücrelerinde doğal bağısıklık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gelişmediğinden insan kanse tedavisinde önem kazandı.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MlLV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tr-TR" sz="900" b="1" cap="none" dirty="0" smtClean="0">
                          <a:solidFill>
                            <a:srgbClr val="7030A0"/>
                          </a:solidFill>
                        </a:rPr>
                        <a:t>ve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SAX</a:t>
                      </a:r>
                    </a:p>
                    <a:p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Retroviral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vektör</a:t>
                      </a:r>
                      <a:endParaRPr lang="tr-TR" sz="9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Tüm bir insan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geni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Memeli h.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Gen terapi = Kromozomal genoma daimi entegrasyon</a:t>
                      </a:r>
                    </a:p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Ancak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ratgele entegrasyonla gen işlevi kaybı ve onkogen oluşumu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pBAC108L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BAC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6.7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≥ 300 kb </a:t>
                      </a:r>
                    </a:p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(≈1 Mb)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 coli </a:t>
                      </a:r>
                      <a:r>
                        <a:rPr lang="tr-TR" sz="900" b="1" i="0" dirty="0" smtClean="0">
                          <a:solidFill>
                            <a:srgbClr val="7030A0"/>
                          </a:solidFill>
                        </a:rPr>
                        <a:t>/ </a:t>
                      </a:r>
                    </a:p>
                    <a:p>
                      <a:r>
                        <a:rPr lang="tr-TR" sz="900" b="1" i="0" dirty="0" smtClean="0">
                          <a:solidFill>
                            <a:srgbClr val="7030A0"/>
                          </a:solidFill>
                        </a:rPr>
                        <a:t>Memeli h.</a:t>
                      </a:r>
                      <a:endParaRPr lang="tr-TR" sz="900" b="1" i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Klon klon yöntemiyle genom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dizilemesi = Büyük DNA parçaları taşıyabildiğinden, genomik DNA kütüphanesi oluşturulurken klon sayısının azalmasını sağlar.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pYAC3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YAC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106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bp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≥ 100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S.cerevisiae</a:t>
                      </a:r>
                    </a:p>
                    <a:p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Büyük miktardaki insert DNA’nıın maya hücresine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klonlanması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pShuttle-CMV-GFP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Mekik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vektörler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/ Maya</a:t>
                      </a:r>
                    </a:p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Memeli 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İnsert DNA’nın </a:t>
                      </a:r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</a:t>
                      </a: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 ve memli hücreleri arasında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taşınabilmesi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pET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Ekspresyon vektörü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5.4 kb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i="1" dirty="0" smtClean="0">
                          <a:solidFill>
                            <a:srgbClr val="7030A0"/>
                          </a:solidFill>
                        </a:rPr>
                        <a:t>E.coli</a:t>
                      </a:r>
                      <a:endParaRPr lang="tr-TR" sz="900" b="1" i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900" b="1" dirty="0" smtClean="0">
                          <a:solidFill>
                            <a:srgbClr val="7030A0"/>
                          </a:solidFill>
                        </a:rPr>
                        <a:t>Hem prokaryotik hem</a:t>
                      </a:r>
                      <a:r>
                        <a:rPr lang="tr-TR" sz="900" b="1" baseline="0" dirty="0" smtClean="0">
                          <a:solidFill>
                            <a:srgbClr val="7030A0"/>
                          </a:solidFill>
                        </a:rPr>
                        <a:t> de ökaryotik konakta istenilen genin ifadesi ve ekspresyonununu kontrolü + istenilen genin çok miktarda sentezi</a:t>
                      </a:r>
                      <a:endParaRPr lang="tr-TR" sz="9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99412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Raportör (İşaretleyici) genler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lacZ geni (</a:t>
            </a:r>
            <a:r>
              <a:rPr lang="el-GR" dirty="0" smtClean="0"/>
              <a:t>β</a:t>
            </a:r>
            <a:r>
              <a:rPr lang="tr-TR" dirty="0" smtClean="0"/>
              <a:t>-galaktozidaz)</a:t>
            </a:r>
          </a:p>
          <a:p>
            <a:r>
              <a:rPr lang="tr-TR" dirty="0" smtClean="0"/>
              <a:t>GFP proteininin ekspresyonu</a:t>
            </a:r>
          </a:p>
          <a:p>
            <a:r>
              <a:rPr lang="tr-TR" dirty="0" smtClean="0"/>
              <a:t>Mutant konak kullanımarı (Örn: Urasil mutantı)</a:t>
            </a:r>
          </a:p>
          <a:p>
            <a:r>
              <a:rPr lang="tr-TR" dirty="0" smtClean="0"/>
              <a:t>Antibiyotik direnç genleri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1061</TotalTime>
  <Words>423</Words>
  <Application>Microsoft Office PowerPoint</Application>
  <PresentationFormat>On-screen Show (4:3)</PresentationFormat>
  <Paragraphs>112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Klonlamada Kullanılan Vektör ve Konak Sistemleri</vt:lpstr>
      <vt:lpstr>vektör sistemlerinin karşılaştırılması</vt:lpstr>
      <vt:lpstr>Raportör (İşaretleyici) genler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2017-01-31T21:25:17Z</dcterms:modified>
</cp:coreProperties>
</file>