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9" r:id="rId3"/>
    <p:sldId id="258" r:id="rId4"/>
    <p:sldId id="257" r:id="rId5"/>
    <p:sldId id="261" r:id="rId6"/>
    <p:sldId id="263" r:id="rId7"/>
    <p:sldId id="262" r:id="rId8"/>
    <p:sldId id="265" r:id="rId9"/>
    <p:sldId id="264" r:id="rId10"/>
    <p:sldId id="281" r:id="rId11"/>
    <p:sldId id="287" r:id="rId12"/>
    <p:sldId id="280" r:id="rId13"/>
    <p:sldId id="288" r:id="rId14"/>
    <p:sldId id="289" r:id="rId15"/>
    <p:sldId id="268" r:id="rId16"/>
    <p:sldId id="284" r:id="rId17"/>
    <p:sldId id="286" r:id="rId18"/>
    <p:sldId id="269" r:id="rId19"/>
    <p:sldId id="283" r:id="rId20"/>
    <p:sldId id="270" r:id="rId21"/>
    <p:sldId id="271" r:id="rId22"/>
    <p:sldId id="272" r:id="rId23"/>
    <p:sldId id="273" r:id="rId24"/>
    <p:sldId id="274"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9" autoAdjust="0"/>
    <p:restoredTop sz="91241" autoAdjust="0"/>
  </p:normalViewPr>
  <p:slideViewPr>
    <p:cSldViewPr>
      <p:cViewPr varScale="1">
        <p:scale>
          <a:sx n="93" d="100"/>
          <a:sy n="93" d="100"/>
        </p:scale>
        <p:origin x="3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B47D07-20B5-439C-BAC0-7743B984B99C}" type="datetimeFigureOut">
              <a:rPr lang="tr-TR" smtClean="0"/>
              <a:pPr/>
              <a:t>24.12.2019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841D8-D1E7-4DC4-8F7B-9685B8F6144A}" type="slidenum">
              <a:rPr lang="tr-TR" smtClean="0"/>
              <a:pPr/>
              <a:t>‹#›</a:t>
            </a:fld>
            <a:endParaRPr lang="tr-TR"/>
          </a:p>
        </p:txBody>
      </p:sp>
    </p:spTree>
    <p:extLst>
      <p:ext uri="{BB962C8B-B14F-4D97-AF65-F5344CB8AC3E}">
        <p14:creationId xmlns:p14="http://schemas.microsoft.com/office/powerpoint/2010/main" val="371477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a:t>
            </a:fld>
            <a:endParaRPr lang="tr-TR"/>
          </a:p>
        </p:txBody>
      </p:sp>
    </p:spTree>
    <p:extLst>
      <p:ext uri="{BB962C8B-B14F-4D97-AF65-F5344CB8AC3E}">
        <p14:creationId xmlns:p14="http://schemas.microsoft.com/office/powerpoint/2010/main" val="258477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10</a:t>
            </a:fld>
            <a:endParaRPr lang="tr-TR"/>
          </a:p>
        </p:txBody>
      </p:sp>
    </p:spTree>
    <p:extLst>
      <p:ext uri="{BB962C8B-B14F-4D97-AF65-F5344CB8AC3E}">
        <p14:creationId xmlns:p14="http://schemas.microsoft.com/office/powerpoint/2010/main" val="46562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B841D8-D1E7-4DC4-8F7B-9685B8F6144A}" type="slidenum">
              <a:rPr lang="tr-TR" smtClean="0"/>
              <a:pPr/>
              <a:t>11</a:t>
            </a:fld>
            <a:endParaRPr lang="tr-TR"/>
          </a:p>
        </p:txBody>
      </p:sp>
    </p:spTree>
    <p:extLst>
      <p:ext uri="{BB962C8B-B14F-4D97-AF65-F5344CB8AC3E}">
        <p14:creationId xmlns:p14="http://schemas.microsoft.com/office/powerpoint/2010/main" val="172379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12</a:t>
            </a:fld>
            <a:endParaRPr lang="tr-TR"/>
          </a:p>
        </p:txBody>
      </p:sp>
    </p:spTree>
    <p:extLst>
      <p:ext uri="{BB962C8B-B14F-4D97-AF65-F5344CB8AC3E}">
        <p14:creationId xmlns:p14="http://schemas.microsoft.com/office/powerpoint/2010/main" val="251532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414406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B841D8-D1E7-4DC4-8F7B-9685B8F6144A}" type="slidenum">
              <a:rPr lang="tr-TR" smtClean="0"/>
              <a:pPr/>
              <a:t>15</a:t>
            </a:fld>
            <a:endParaRPr lang="tr-TR"/>
          </a:p>
        </p:txBody>
      </p:sp>
    </p:spTree>
    <p:extLst>
      <p:ext uri="{BB962C8B-B14F-4D97-AF65-F5344CB8AC3E}">
        <p14:creationId xmlns:p14="http://schemas.microsoft.com/office/powerpoint/2010/main" val="355491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16</a:t>
            </a:fld>
            <a:endParaRPr lang="tr-TR"/>
          </a:p>
        </p:txBody>
      </p:sp>
    </p:spTree>
    <p:extLst>
      <p:ext uri="{BB962C8B-B14F-4D97-AF65-F5344CB8AC3E}">
        <p14:creationId xmlns:p14="http://schemas.microsoft.com/office/powerpoint/2010/main" val="90637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17</a:t>
            </a:fld>
            <a:endParaRPr lang="tr-TR"/>
          </a:p>
        </p:txBody>
      </p:sp>
    </p:spTree>
    <p:extLst>
      <p:ext uri="{BB962C8B-B14F-4D97-AF65-F5344CB8AC3E}">
        <p14:creationId xmlns:p14="http://schemas.microsoft.com/office/powerpoint/2010/main" val="3392073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18</a:t>
            </a:fld>
            <a:endParaRPr lang="tr-TR"/>
          </a:p>
        </p:txBody>
      </p:sp>
    </p:spTree>
    <p:extLst>
      <p:ext uri="{BB962C8B-B14F-4D97-AF65-F5344CB8AC3E}">
        <p14:creationId xmlns:p14="http://schemas.microsoft.com/office/powerpoint/2010/main" val="76535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19</a:t>
            </a:fld>
            <a:endParaRPr lang="tr-TR"/>
          </a:p>
        </p:txBody>
      </p:sp>
    </p:spTree>
    <p:extLst>
      <p:ext uri="{BB962C8B-B14F-4D97-AF65-F5344CB8AC3E}">
        <p14:creationId xmlns:p14="http://schemas.microsoft.com/office/powerpoint/2010/main" val="342102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20</a:t>
            </a:fld>
            <a:endParaRPr lang="tr-TR"/>
          </a:p>
        </p:txBody>
      </p:sp>
    </p:spTree>
    <p:extLst>
      <p:ext uri="{BB962C8B-B14F-4D97-AF65-F5344CB8AC3E}">
        <p14:creationId xmlns:p14="http://schemas.microsoft.com/office/powerpoint/2010/main" val="24403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2</a:t>
            </a:fld>
            <a:endParaRPr lang="tr-TR"/>
          </a:p>
        </p:txBody>
      </p:sp>
    </p:spTree>
    <p:extLst>
      <p:ext uri="{BB962C8B-B14F-4D97-AF65-F5344CB8AC3E}">
        <p14:creationId xmlns:p14="http://schemas.microsoft.com/office/powerpoint/2010/main" val="121529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B841D8-D1E7-4DC4-8F7B-9685B8F6144A}" type="slidenum">
              <a:rPr lang="tr-TR" smtClean="0"/>
              <a:pPr/>
              <a:t>21</a:t>
            </a:fld>
            <a:endParaRPr lang="tr-TR"/>
          </a:p>
        </p:txBody>
      </p:sp>
    </p:spTree>
    <p:extLst>
      <p:ext uri="{BB962C8B-B14F-4D97-AF65-F5344CB8AC3E}">
        <p14:creationId xmlns:p14="http://schemas.microsoft.com/office/powerpoint/2010/main" val="792394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22</a:t>
            </a:fld>
            <a:endParaRPr lang="tr-TR"/>
          </a:p>
        </p:txBody>
      </p:sp>
    </p:spTree>
    <p:extLst>
      <p:ext uri="{BB962C8B-B14F-4D97-AF65-F5344CB8AC3E}">
        <p14:creationId xmlns:p14="http://schemas.microsoft.com/office/powerpoint/2010/main" val="284230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23</a:t>
            </a:fld>
            <a:endParaRPr lang="tr-TR"/>
          </a:p>
        </p:txBody>
      </p:sp>
    </p:spTree>
    <p:extLst>
      <p:ext uri="{BB962C8B-B14F-4D97-AF65-F5344CB8AC3E}">
        <p14:creationId xmlns:p14="http://schemas.microsoft.com/office/powerpoint/2010/main" val="274305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24</a:t>
            </a:fld>
            <a:endParaRPr lang="tr-TR"/>
          </a:p>
        </p:txBody>
      </p:sp>
    </p:spTree>
    <p:extLst>
      <p:ext uri="{BB962C8B-B14F-4D97-AF65-F5344CB8AC3E}">
        <p14:creationId xmlns:p14="http://schemas.microsoft.com/office/powerpoint/2010/main" val="1024542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25</a:t>
            </a:fld>
            <a:endParaRPr lang="tr-TR"/>
          </a:p>
        </p:txBody>
      </p:sp>
    </p:spTree>
    <p:extLst>
      <p:ext uri="{BB962C8B-B14F-4D97-AF65-F5344CB8AC3E}">
        <p14:creationId xmlns:p14="http://schemas.microsoft.com/office/powerpoint/2010/main" val="413237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B841D8-D1E7-4DC4-8F7B-9685B8F6144A}" type="slidenum">
              <a:rPr lang="tr-TR" smtClean="0"/>
              <a:pPr/>
              <a:t>3</a:t>
            </a:fld>
            <a:endParaRPr lang="tr-TR"/>
          </a:p>
        </p:txBody>
      </p:sp>
    </p:spTree>
    <p:extLst>
      <p:ext uri="{BB962C8B-B14F-4D97-AF65-F5344CB8AC3E}">
        <p14:creationId xmlns:p14="http://schemas.microsoft.com/office/powerpoint/2010/main" val="7845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4</a:t>
            </a:fld>
            <a:endParaRPr lang="tr-TR"/>
          </a:p>
        </p:txBody>
      </p:sp>
    </p:spTree>
    <p:extLst>
      <p:ext uri="{BB962C8B-B14F-4D97-AF65-F5344CB8AC3E}">
        <p14:creationId xmlns:p14="http://schemas.microsoft.com/office/powerpoint/2010/main" val="75783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B841D8-D1E7-4DC4-8F7B-9685B8F6144A}" type="slidenum">
              <a:rPr lang="tr-TR" smtClean="0"/>
              <a:pPr/>
              <a:t>5</a:t>
            </a:fld>
            <a:endParaRPr lang="tr-TR"/>
          </a:p>
        </p:txBody>
      </p:sp>
    </p:spTree>
    <p:extLst>
      <p:ext uri="{BB962C8B-B14F-4D97-AF65-F5344CB8AC3E}">
        <p14:creationId xmlns:p14="http://schemas.microsoft.com/office/powerpoint/2010/main" val="238546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6</a:t>
            </a:fld>
            <a:endParaRPr lang="tr-TR"/>
          </a:p>
        </p:txBody>
      </p:sp>
    </p:spTree>
    <p:extLst>
      <p:ext uri="{BB962C8B-B14F-4D97-AF65-F5344CB8AC3E}">
        <p14:creationId xmlns:p14="http://schemas.microsoft.com/office/powerpoint/2010/main" val="188115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B841D8-D1E7-4DC4-8F7B-9685B8F6144A}" type="slidenum">
              <a:rPr lang="tr-TR" smtClean="0"/>
              <a:pPr/>
              <a:t>7</a:t>
            </a:fld>
            <a:endParaRPr lang="tr-TR"/>
          </a:p>
        </p:txBody>
      </p:sp>
    </p:spTree>
    <p:extLst>
      <p:ext uri="{BB962C8B-B14F-4D97-AF65-F5344CB8AC3E}">
        <p14:creationId xmlns:p14="http://schemas.microsoft.com/office/powerpoint/2010/main" val="118042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B841D8-D1E7-4DC4-8F7B-9685B8F6144A}" type="slidenum">
              <a:rPr lang="tr-TR" smtClean="0"/>
              <a:pPr/>
              <a:t>8</a:t>
            </a:fld>
            <a:endParaRPr lang="tr-TR"/>
          </a:p>
        </p:txBody>
      </p:sp>
    </p:spTree>
    <p:extLst>
      <p:ext uri="{BB962C8B-B14F-4D97-AF65-F5344CB8AC3E}">
        <p14:creationId xmlns:p14="http://schemas.microsoft.com/office/powerpoint/2010/main" val="263314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B841D8-D1E7-4DC4-8F7B-9685B8F6144A}" type="slidenum">
              <a:rPr lang="tr-TR" smtClean="0"/>
              <a:pPr/>
              <a:t>9</a:t>
            </a:fld>
            <a:endParaRPr lang="tr-TR"/>
          </a:p>
        </p:txBody>
      </p:sp>
    </p:spTree>
    <p:extLst>
      <p:ext uri="{BB962C8B-B14F-4D97-AF65-F5344CB8AC3E}">
        <p14:creationId xmlns:p14="http://schemas.microsoft.com/office/powerpoint/2010/main" val="424104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114437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193869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575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2076620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1835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327475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1260338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26773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329262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7662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250958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223854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244178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372751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284975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19D1897-1EB9-4298-88B4-35CAF3276876}"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409606-B1A3-4FAF-AE74-773B7AF3DBB7}" type="slidenum">
              <a:rPr lang="tr-TR" smtClean="0"/>
              <a:pPr/>
              <a:t>‹#›</a:t>
            </a:fld>
            <a:endParaRPr lang="tr-TR"/>
          </a:p>
        </p:txBody>
      </p:sp>
    </p:spTree>
    <p:extLst>
      <p:ext uri="{BB962C8B-B14F-4D97-AF65-F5344CB8AC3E}">
        <p14:creationId xmlns:p14="http://schemas.microsoft.com/office/powerpoint/2010/main" val="203456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9D1897-1EB9-4298-88B4-35CAF3276876}" type="datetimeFigureOut">
              <a:rPr lang="tr-TR" smtClean="0"/>
              <a:pPr/>
              <a:t>24.12.2019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409606-B1A3-4FAF-AE74-773B7AF3DBB7}" type="slidenum">
              <a:rPr lang="tr-TR" smtClean="0"/>
              <a:pPr/>
              <a:t>‹#›</a:t>
            </a:fld>
            <a:endParaRPr lang="tr-TR"/>
          </a:p>
        </p:txBody>
      </p:sp>
    </p:spTree>
    <p:extLst>
      <p:ext uri="{BB962C8B-B14F-4D97-AF65-F5344CB8AC3E}">
        <p14:creationId xmlns:p14="http://schemas.microsoft.com/office/powerpoint/2010/main" val="2819361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719736" y="620688"/>
            <a:ext cx="4320480" cy="461665"/>
          </a:xfrm>
          <a:prstGeom prst="rect">
            <a:avLst/>
          </a:prstGeom>
          <a:noFill/>
        </p:spPr>
        <p:txBody>
          <a:bodyPr wrap="square" rtlCol="0">
            <a:spAutoFit/>
          </a:bodyPr>
          <a:lstStyle/>
          <a:p>
            <a:r>
              <a:rPr lang="tr-TR" sz="2400" dirty="0">
                <a:latin typeface="Calibri" panose="020F0502020204030204" pitchFamily="34" charset="0"/>
                <a:cs typeface="Calibri" panose="020F0502020204030204" pitchFamily="34" charset="0"/>
              </a:rPr>
              <a:t>   </a:t>
            </a:r>
            <a:r>
              <a:rPr lang="tr-TR" sz="2400" b="1" dirty="0">
                <a:latin typeface="Calibri" panose="020F0502020204030204" pitchFamily="34" charset="0"/>
                <a:cs typeface="Calibri" panose="020F0502020204030204" pitchFamily="34" charset="0"/>
              </a:rPr>
              <a:t>REPTILIA- SÜRÜNGENLER</a:t>
            </a:r>
          </a:p>
        </p:txBody>
      </p:sp>
      <p:sp>
        <p:nvSpPr>
          <p:cNvPr id="19457" name="Rectangle 1"/>
          <p:cNvSpPr>
            <a:spLocks noChangeArrowheads="1"/>
          </p:cNvSpPr>
          <p:nvPr/>
        </p:nvSpPr>
        <p:spPr bwMode="auto">
          <a:xfrm>
            <a:off x="479376" y="1358948"/>
            <a:ext cx="1137726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tr-TR" sz="2000" dirty="0" err="1">
                <a:latin typeface="Calibri" panose="020F0502020204030204" pitchFamily="34" charset="0"/>
                <a:ea typeface="Times New Roman" pitchFamily="18" charset="0"/>
                <a:cs typeface="Calibri" panose="020F0502020204030204" pitchFamily="34" charset="0"/>
              </a:rPr>
              <a:t>Latince’deki</a:t>
            </a:r>
            <a:r>
              <a:rPr lang="tr-TR" sz="2000" dirty="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r</a:t>
            </a:r>
            <a:r>
              <a:rPr lang="tr-TR" sz="2000" dirty="0" err="1" smtClean="0">
                <a:latin typeface="Calibri" panose="020F0502020204030204" pitchFamily="34" charset="0"/>
                <a:ea typeface="Times New Roman" pitchFamily="18" charset="0"/>
                <a:cs typeface="Calibri" panose="020F0502020204030204" pitchFamily="34" charset="0"/>
              </a:rPr>
              <a:t>epere</a:t>
            </a:r>
            <a:r>
              <a:rPr lang="tr-TR" sz="2000" dirty="0" smtClean="0">
                <a:latin typeface="Calibri" panose="020F0502020204030204" pitchFamily="34" charset="0"/>
                <a:ea typeface="Times New Roman" pitchFamily="18" charset="0"/>
                <a:cs typeface="Calibri" panose="020F0502020204030204" pitchFamily="34" charset="0"/>
              </a:rPr>
              <a:t> </a:t>
            </a:r>
            <a:r>
              <a:rPr lang="tr-TR" sz="2000" dirty="0">
                <a:latin typeface="Calibri" panose="020F0502020204030204" pitchFamily="34" charset="0"/>
                <a:ea typeface="Times New Roman" pitchFamily="18" charset="0"/>
                <a:cs typeface="Calibri" panose="020F0502020204030204" pitchFamily="34" charset="0"/>
              </a:rPr>
              <a:t>(sürünmek) ve </a:t>
            </a:r>
            <a:r>
              <a:rPr lang="tr-TR" sz="2000" dirty="0" err="1">
                <a:latin typeface="Calibri" panose="020F0502020204030204" pitchFamily="34" charset="0"/>
                <a:ea typeface="Times New Roman" pitchFamily="18" charset="0"/>
                <a:cs typeface="Calibri" panose="020F0502020204030204" pitchFamily="34" charset="0"/>
              </a:rPr>
              <a:t>r</a:t>
            </a:r>
            <a:r>
              <a:rPr lang="tr-TR" sz="2000" dirty="0" err="1" smtClean="0">
                <a:latin typeface="Calibri" panose="020F0502020204030204" pitchFamily="34" charset="0"/>
                <a:ea typeface="Times New Roman" pitchFamily="18" charset="0"/>
                <a:cs typeface="Calibri" panose="020F0502020204030204" pitchFamily="34" charset="0"/>
              </a:rPr>
              <a:t>eptum</a:t>
            </a:r>
            <a:r>
              <a:rPr lang="tr-TR" sz="2000" dirty="0" smtClean="0">
                <a:latin typeface="Calibri" panose="020F0502020204030204" pitchFamily="34" charset="0"/>
                <a:ea typeface="Times New Roman" pitchFamily="18" charset="0"/>
                <a:cs typeface="Calibri" panose="020F0502020204030204" pitchFamily="34" charset="0"/>
              </a:rPr>
              <a:t> </a:t>
            </a:r>
            <a:r>
              <a:rPr lang="tr-TR" sz="2000" dirty="0">
                <a:latin typeface="Calibri" panose="020F0502020204030204" pitchFamily="34" charset="0"/>
                <a:ea typeface="Times New Roman" pitchFamily="18" charset="0"/>
                <a:cs typeface="Calibri" panose="020F0502020204030204" pitchFamily="34" charset="0"/>
              </a:rPr>
              <a:t>(sürünerek hareket eden) kelimelerinden köken alan </a:t>
            </a:r>
            <a:r>
              <a:rPr lang="tr-TR" sz="2000" dirty="0" err="1">
                <a:latin typeface="Calibri" panose="020F0502020204030204" pitchFamily="34" charset="0"/>
                <a:ea typeface="Times New Roman" pitchFamily="18" charset="0"/>
                <a:cs typeface="Calibri" panose="020F0502020204030204" pitchFamily="34" charset="0"/>
              </a:rPr>
              <a:t>Reptilia</a:t>
            </a:r>
            <a:r>
              <a:rPr lang="tr-TR" sz="2000" dirty="0">
                <a:latin typeface="Calibri" panose="020F0502020204030204" pitchFamily="34" charset="0"/>
                <a:ea typeface="Times New Roman" pitchFamily="18" charset="0"/>
                <a:cs typeface="Calibri" panose="020F0502020204030204" pitchFamily="34" charset="0"/>
              </a:rPr>
              <a:t> sürüngen sınıfının bilimsel adı olarak kullanılır. </a:t>
            </a:r>
          </a:p>
          <a:p>
            <a:pPr indent="457200" algn="just" fontAlgn="base">
              <a:spcBef>
                <a:spcPct val="0"/>
              </a:spcBef>
              <a:spcAft>
                <a:spcPct val="0"/>
              </a:spcAft>
              <a:buFont typeface="Wingdings" pitchFamily="2" charset="2"/>
              <a:buChar char="Ø"/>
            </a:pPr>
            <a:endParaRPr lang="tr-TR" sz="2000" dirty="0">
              <a:latin typeface="Calibri" panose="020F0502020204030204" pitchFamily="34" charset="0"/>
              <a:ea typeface="Times New Roman" pitchFamily="18" charset="0"/>
              <a:cs typeface="Calibri" panose="020F0502020204030204" pitchFamily="34" charset="0"/>
            </a:endParaRPr>
          </a:p>
          <a:p>
            <a:pPr indent="457200" algn="just" fontAlgn="base">
              <a:spcBef>
                <a:spcPct val="0"/>
              </a:spcBef>
              <a:spcAft>
                <a:spcPct val="0"/>
              </a:spcAft>
              <a:buFont typeface="Wingdings" pitchFamily="2" charset="2"/>
              <a:buChar char="Ø"/>
            </a:pPr>
            <a:r>
              <a:rPr lang="tr-TR" sz="2000" dirty="0">
                <a:latin typeface="Calibri" panose="020F0502020204030204" pitchFamily="34" charset="0"/>
                <a:ea typeface="Times New Roman" pitchFamily="18" charset="0"/>
                <a:cs typeface="Calibri" panose="020F0502020204030204" pitchFamily="34" charset="0"/>
              </a:rPr>
              <a:t>Kutuplar hariç, sürüngenler </a:t>
            </a:r>
            <a:r>
              <a:rPr lang="tr-TR" sz="2000" dirty="0" smtClean="0">
                <a:latin typeface="Calibri" panose="020F0502020204030204" pitchFamily="34" charset="0"/>
                <a:ea typeface="Times New Roman" pitchFamily="18" charset="0"/>
                <a:cs typeface="Calibri" panose="020F0502020204030204" pitchFamily="34" charset="0"/>
              </a:rPr>
              <a:t>Dünya’nın </a:t>
            </a:r>
            <a:r>
              <a:rPr lang="tr-TR" sz="2000" dirty="0">
                <a:latin typeface="Calibri" panose="020F0502020204030204" pitchFamily="34" charset="0"/>
                <a:ea typeface="Times New Roman" pitchFamily="18" charset="0"/>
                <a:cs typeface="Calibri" panose="020F0502020204030204" pitchFamily="34" charset="0"/>
              </a:rPr>
              <a:t>her tarafında yayılmışlardır. Deri türevleri kurak bölgelerden tuzlu sulara kadar adaptasyonu olası kılmıştır. Diğer taraftan soğuk periyotlar amfibilere nazaran </a:t>
            </a:r>
            <a:r>
              <a:rPr lang="tr-TR" sz="2000" dirty="0" err="1">
                <a:latin typeface="Calibri" panose="020F0502020204030204" pitchFamily="34" charset="0"/>
                <a:ea typeface="Times New Roman" pitchFamily="18" charset="0"/>
                <a:cs typeface="Calibri" panose="020F0502020204030204" pitchFamily="34" charset="0"/>
              </a:rPr>
              <a:t>reptiller</a:t>
            </a:r>
            <a:r>
              <a:rPr lang="tr-TR" sz="2000" dirty="0">
                <a:latin typeface="Calibri" panose="020F0502020204030204" pitchFamily="34" charset="0"/>
                <a:ea typeface="Times New Roman" pitchFamily="18" charset="0"/>
                <a:cs typeface="Calibri" panose="020F0502020204030204" pitchFamily="34" charset="0"/>
              </a:rPr>
              <a:t> için daha risklidir. Genelde amfibiler soğuk derecelerde, </a:t>
            </a:r>
            <a:r>
              <a:rPr lang="tr-TR" sz="2000" dirty="0" err="1">
                <a:latin typeface="Calibri" panose="020F0502020204030204" pitchFamily="34" charset="0"/>
                <a:ea typeface="Times New Roman" pitchFamily="18" charset="0"/>
                <a:cs typeface="Calibri" panose="020F0502020204030204" pitchFamily="34" charset="0"/>
              </a:rPr>
              <a:t>reptiller</a:t>
            </a:r>
            <a:r>
              <a:rPr lang="tr-TR" sz="2000" dirty="0">
                <a:latin typeface="Calibri" panose="020F0502020204030204" pitchFamily="34" charset="0"/>
                <a:ea typeface="Times New Roman" pitchFamily="18" charset="0"/>
                <a:cs typeface="Calibri" panose="020F0502020204030204" pitchFamily="34" charset="0"/>
              </a:rPr>
              <a:t> sıcak derecelerde daha fazla hayatta kalma şansına sahiptir. </a:t>
            </a:r>
          </a:p>
          <a:p>
            <a:pPr indent="457200" algn="just" fontAlgn="base">
              <a:spcBef>
                <a:spcPct val="0"/>
              </a:spcBef>
              <a:spcAft>
                <a:spcPct val="0"/>
              </a:spcAft>
              <a:buFont typeface="Wingdings" pitchFamily="2" charset="2"/>
              <a:buChar char="Ø"/>
            </a:pPr>
            <a:endParaRPr lang="tr-TR" sz="2000" dirty="0">
              <a:latin typeface="Calibri" panose="020F0502020204030204" pitchFamily="34" charset="0"/>
              <a:cs typeface="Calibri" panose="020F0502020204030204" pitchFamily="34" charset="0"/>
            </a:endParaRPr>
          </a:p>
          <a:p>
            <a:pPr indent="457200" algn="just" fontAlgn="base">
              <a:spcBef>
                <a:spcPct val="0"/>
              </a:spcBef>
              <a:spcAft>
                <a:spcPct val="0"/>
              </a:spcAft>
              <a:buFont typeface="Wingdings" pitchFamily="2" charset="2"/>
              <a:buChar char="Ø"/>
            </a:pPr>
            <a:r>
              <a:rPr lang="tr-TR" sz="2000" dirty="0">
                <a:latin typeface="Calibri" panose="020F0502020204030204" pitchFamily="34" charset="0"/>
                <a:cs typeface="Calibri" panose="020F0502020204030204" pitchFamily="34" charset="0"/>
              </a:rPr>
              <a:t>Değişken sıcaklıklı </a:t>
            </a:r>
            <a:r>
              <a:rPr lang="tr-TR" sz="2000" dirty="0" smtClean="0">
                <a:latin typeface="Calibri" panose="020F0502020204030204" pitchFamily="34" charset="0"/>
                <a:cs typeface="Calibri" panose="020F0502020204030204" pitchFamily="34" charset="0"/>
              </a:rPr>
              <a:t>olan </a:t>
            </a:r>
            <a:r>
              <a:rPr lang="tr-TR" sz="2000" dirty="0">
                <a:latin typeface="Calibri" panose="020F0502020204030204" pitchFamily="34" charset="0"/>
                <a:cs typeface="Calibri" panose="020F0502020204030204" pitchFamily="34" charset="0"/>
              </a:rPr>
              <a:t>sürüngenler, evrimsel olarak </a:t>
            </a:r>
            <a:r>
              <a:rPr lang="tr-TR" sz="2000" dirty="0" err="1" smtClean="0">
                <a:latin typeface="Calibri" panose="020F0502020204030204" pitchFamily="34" charset="0"/>
                <a:cs typeface="Calibri" panose="020F0502020204030204" pitchFamily="34" charset="0"/>
              </a:rPr>
              <a:t>amfibiumlarla</a:t>
            </a:r>
            <a:r>
              <a:rPr lang="tr-TR" sz="2000" dirty="0">
                <a:latin typeface="Calibri" panose="020F0502020204030204" pitchFamily="34" charset="0"/>
                <a:cs typeface="Calibri" panose="020F0502020204030204" pitchFamily="34" charset="0"/>
              </a:rPr>
              <a:t> sabit vücut ısılı </a:t>
            </a:r>
            <a:r>
              <a:rPr lang="tr-TR" sz="2000" dirty="0" smtClean="0">
                <a:latin typeface="Calibri" panose="020F0502020204030204" pitchFamily="34" charset="0"/>
                <a:cs typeface="Calibri" panose="020F0502020204030204" pitchFamily="34" charset="0"/>
              </a:rPr>
              <a:t>hayvanlar </a:t>
            </a:r>
            <a:r>
              <a:rPr lang="tr-TR" sz="2000" dirty="0">
                <a:latin typeface="Calibri" panose="020F0502020204030204" pitchFamily="34" charset="0"/>
                <a:cs typeface="Calibri" panose="020F0502020204030204" pitchFamily="34" charset="0"/>
              </a:rPr>
              <a:t>arasındaki geçiş sürecini  temsil ederler.</a:t>
            </a:r>
          </a:p>
          <a:p>
            <a:pPr indent="457200" algn="just" fontAlgn="base">
              <a:spcBef>
                <a:spcPct val="0"/>
              </a:spcBef>
              <a:spcAft>
                <a:spcPct val="0"/>
              </a:spcAft>
              <a:buFont typeface="Wingdings" pitchFamily="2" charset="2"/>
              <a:buChar char="Ø"/>
            </a:pPr>
            <a:endParaRPr lang="tr-TR" sz="2000" dirty="0">
              <a:latin typeface="Calibri" panose="020F0502020204030204" pitchFamily="34" charset="0"/>
              <a:cs typeface="Calibri" panose="020F0502020204030204" pitchFamily="34" charset="0"/>
            </a:endParaRPr>
          </a:p>
          <a:p>
            <a:pPr indent="457200" fontAlgn="base">
              <a:spcBef>
                <a:spcPct val="0"/>
              </a:spcBef>
              <a:spcAft>
                <a:spcPct val="0"/>
              </a:spcAft>
              <a:buFont typeface="Wingdings" pitchFamily="2" charset="2"/>
              <a:buChar char="Ø"/>
            </a:pPr>
            <a:r>
              <a:rPr lang="tr-TR" sz="2000" dirty="0">
                <a:latin typeface="Calibri" panose="020F0502020204030204" pitchFamily="34" charset="0"/>
                <a:cs typeface="Calibri" panose="020F0502020204030204" pitchFamily="34" charset="0"/>
              </a:rPr>
              <a:t>Bu sınıf kertenkele, yılan, kaplumbağa ve timsahları içine alır. Nesilleri tükenmiş olan </a:t>
            </a:r>
            <a:r>
              <a:rPr lang="tr-TR" sz="2000" dirty="0" err="1">
                <a:latin typeface="Calibri" panose="020F0502020204030204" pitchFamily="34" charset="0"/>
                <a:cs typeface="Calibri" panose="020F0502020204030204" pitchFamily="34" charset="0"/>
              </a:rPr>
              <a:t>dinazorlar</a:t>
            </a:r>
            <a:r>
              <a:rPr lang="tr-TR" sz="2000" dirty="0">
                <a:latin typeface="Calibri" panose="020F0502020204030204" pitchFamily="34" charset="0"/>
                <a:cs typeface="Calibri" panose="020F0502020204030204" pitchFamily="34" charset="0"/>
              </a:rPr>
              <a:t> da bu sınıfta incelenir.  Mezozoik'te 16 takım halinde çok geniş bir yayılış gösteren bu sınıfın günümüzde yaşayan ancak 4 takımı bulunmaktadır.</a:t>
            </a:r>
            <a:br>
              <a:rPr lang="tr-TR" sz="2000" dirty="0">
                <a:latin typeface="Calibri" panose="020F0502020204030204" pitchFamily="34" charset="0"/>
                <a:cs typeface="Calibri" panose="020F0502020204030204" pitchFamily="34" charset="0"/>
              </a:rPr>
            </a:br>
            <a:endParaRPr lang="tr-TR" sz="2000" dirty="0">
              <a:latin typeface="Calibri" panose="020F0502020204030204" pitchFamily="34" charset="0"/>
              <a:cs typeface="Calibri" panose="020F0502020204030204" pitchFamily="34" charset="0"/>
            </a:endParaRPr>
          </a:p>
          <a:p>
            <a:pPr indent="457200" algn="just" fontAlgn="base">
              <a:spcBef>
                <a:spcPct val="0"/>
              </a:spcBef>
              <a:spcAft>
                <a:spcPct val="0"/>
              </a:spcAft>
              <a:buFont typeface="Wingdings" pitchFamily="2" charset="2"/>
              <a:buChar char="Ø"/>
            </a:pPr>
            <a:endParaRPr lang="tr-TR"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79376" y="908720"/>
            <a:ext cx="10657184" cy="5324535"/>
          </a:xfrm>
          <a:prstGeom prst="rect">
            <a:avLst/>
          </a:prstGeom>
        </p:spPr>
        <p:txBody>
          <a:bodyPr wrap="square">
            <a:spAutoFit/>
          </a:bodyPr>
          <a:lstStyle/>
          <a:p>
            <a:pPr>
              <a:buFont typeface="Wingdings" pitchFamily="2" charset="2"/>
              <a:buChar char="Ø"/>
            </a:pPr>
            <a:endParaRPr lang="tr-TR" sz="2000" dirty="0" smtClean="0">
              <a:latin typeface="Calibri" panose="020F0502020204030204" pitchFamily="34" charset="0"/>
              <a:cs typeface="Calibri" panose="020F0502020204030204" pitchFamily="34" charset="0"/>
            </a:endParaRPr>
          </a:p>
          <a:p>
            <a:pPr>
              <a:buFont typeface="Wingdings" pitchFamily="2" charset="2"/>
              <a:buChar char="Ø"/>
            </a:pPr>
            <a:r>
              <a:rPr lang="tr-TR" sz="2000" dirty="0" smtClean="0">
                <a:latin typeface="Calibri" panose="020F0502020204030204" pitchFamily="34" charset="0"/>
                <a:cs typeface="Calibri" panose="020F0502020204030204" pitchFamily="34" charset="0"/>
              </a:rPr>
              <a:t>Süngerimsi </a:t>
            </a:r>
            <a:r>
              <a:rPr lang="tr-TR" sz="2000" dirty="0">
                <a:latin typeface="Calibri" panose="020F0502020204030204" pitchFamily="34" charset="0"/>
                <a:cs typeface="Calibri" panose="020F0502020204030204" pitchFamily="34" charset="0"/>
              </a:rPr>
              <a:t>akciğer kendine özgü kaslarla solunum </a:t>
            </a:r>
            <a:r>
              <a:rPr lang="tr-TR" sz="2000" dirty="0" err="1" smtClean="0">
                <a:latin typeface="Calibri" panose="020F0502020204030204" pitchFamily="34" charset="0"/>
                <a:cs typeface="Calibri" panose="020F0502020204030204" pitchFamily="34" charset="0"/>
              </a:rPr>
              <a:t>gerçekleştirir.Akciğerler</a:t>
            </a:r>
            <a:r>
              <a:rPr lang="tr-TR" sz="2000" dirty="0" smtClean="0">
                <a:latin typeface="Calibri" panose="020F0502020204030204" pitchFamily="34" charset="0"/>
                <a:cs typeface="Calibri" panose="020F0502020204030204" pitchFamily="34" charset="0"/>
              </a:rPr>
              <a:t> vücut boşluğunun </a:t>
            </a:r>
            <a:r>
              <a:rPr lang="tr-TR" sz="2000" dirty="0" err="1" smtClean="0">
                <a:latin typeface="Calibri" panose="020F0502020204030204" pitchFamily="34" charset="0"/>
                <a:cs typeface="Calibri" panose="020F0502020204030204" pitchFamily="34" charset="0"/>
              </a:rPr>
              <a:t>dorsal</a:t>
            </a:r>
            <a:r>
              <a:rPr lang="tr-TR" sz="2000" dirty="0" smtClean="0">
                <a:latin typeface="Calibri" panose="020F0502020204030204" pitchFamily="34" charset="0"/>
                <a:cs typeface="Calibri" panose="020F0502020204030204" pitchFamily="34" charset="0"/>
              </a:rPr>
              <a:t> yarımını doldurur. </a:t>
            </a:r>
            <a:r>
              <a:rPr lang="tr-TR" sz="2000" dirty="0" err="1" smtClean="0">
                <a:latin typeface="Calibri" panose="020F0502020204030204" pitchFamily="34" charset="0"/>
                <a:cs typeface="Calibri" panose="020F0502020204030204" pitchFamily="34" charset="0"/>
              </a:rPr>
              <a:t>Dorsal’de</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karapaksın</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periosteum’una</a:t>
            </a:r>
            <a:r>
              <a:rPr lang="tr-TR" sz="2000" dirty="0" smtClean="0">
                <a:latin typeface="Calibri" panose="020F0502020204030204" pitchFamily="34" charset="0"/>
                <a:cs typeface="Calibri" panose="020F0502020204030204" pitchFamily="34" charset="0"/>
              </a:rPr>
              <a:t> yapışmıştır. Vücut boşluğunun </a:t>
            </a:r>
            <a:r>
              <a:rPr lang="tr-TR" sz="2000" dirty="0" err="1" smtClean="0">
                <a:latin typeface="Calibri" panose="020F0502020204030204" pitchFamily="34" charset="0"/>
                <a:cs typeface="Calibri" panose="020F0502020204030204" pitchFamily="34" charset="0"/>
              </a:rPr>
              <a:t>ventral’inden</a:t>
            </a:r>
            <a:r>
              <a:rPr lang="tr-TR" sz="2000" dirty="0" smtClean="0">
                <a:latin typeface="Calibri" panose="020F0502020204030204" pitchFamily="34" charset="0"/>
                <a:cs typeface="Calibri" panose="020F0502020204030204" pitchFamily="34" charset="0"/>
              </a:rPr>
              <a:t> dolayısıyla iç organlardan </a:t>
            </a:r>
            <a:r>
              <a:rPr lang="tr-TR" sz="2000" dirty="0" err="1" smtClean="0">
                <a:latin typeface="Calibri" panose="020F0502020204030204" pitchFamily="34" charset="0"/>
                <a:cs typeface="Calibri" panose="020F0502020204030204" pitchFamily="34" charset="0"/>
              </a:rPr>
              <a:t>kassel</a:t>
            </a:r>
            <a:r>
              <a:rPr lang="tr-TR" sz="2000" dirty="0" smtClean="0">
                <a:latin typeface="Calibri" panose="020F0502020204030204" pitchFamily="34" charset="0"/>
                <a:cs typeface="Calibri" panose="020F0502020204030204" pitchFamily="34" charset="0"/>
              </a:rPr>
              <a:t> olmayan ince bir </a:t>
            </a:r>
            <a:r>
              <a:rPr lang="tr-TR" sz="2000" dirty="0" err="1" smtClean="0">
                <a:latin typeface="Calibri" panose="020F0502020204030204" pitchFamily="34" charset="0"/>
                <a:cs typeface="Calibri" panose="020F0502020204030204" pitchFamily="34" charset="0"/>
              </a:rPr>
              <a:t>septumla</a:t>
            </a:r>
            <a:r>
              <a:rPr lang="tr-TR" sz="2000" dirty="0" smtClean="0">
                <a:latin typeface="Calibri" panose="020F0502020204030204" pitchFamily="34" charset="0"/>
                <a:cs typeface="Calibri" panose="020F0502020204030204" pitchFamily="34" charset="0"/>
              </a:rPr>
              <a:t> ayrılmıştır. Bu bölme </a:t>
            </a:r>
            <a:r>
              <a:rPr lang="tr-TR" sz="2000" dirty="0" err="1" smtClean="0">
                <a:latin typeface="Calibri" panose="020F0502020204030204" pitchFamily="34" charset="0"/>
                <a:cs typeface="Calibri" panose="020F0502020204030204" pitchFamily="34" charset="0"/>
              </a:rPr>
              <a:t>respirasyonda</a:t>
            </a:r>
            <a:r>
              <a:rPr lang="tr-TR" sz="2000" dirty="0" smtClean="0">
                <a:latin typeface="Calibri" panose="020F0502020204030204" pitchFamily="34" charset="0"/>
                <a:cs typeface="Calibri" panose="020F0502020204030204" pitchFamily="34" charset="0"/>
              </a:rPr>
              <a:t> aktif değildir. Bazı </a:t>
            </a:r>
            <a:r>
              <a:rPr lang="tr-TR" sz="2000" dirty="0">
                <a:latin typeface="Calibri" panose="020F0502020204030204" pitchFamily="34" charset="0"/>
                <a:cs typeface="Calibri" panose="020F0502020204030204" pitchFamily="34" charset="0"/>
              </a:rPr>
              <a:t>sucul gruplarda, ilave olarak, </a:t>
            </a:r>
            <a:r>
              <a:rPr lang="tr-TR" sz="2000" i="1" dirty="0">
                <a:latin typeface="Calibri" panose="020F0502020204030204" pitchFamily="34" charset="0"/>
                <a:cs typeface="Calibri" panose="020F0502020204030204" pitchFamily="34" charset="0"/>
              </a:rPr>
              <a:t>bol kılcal kan damarlı olan </a:t>
            </a:r>
            <a:r>
              <a:rPr lang="tr-TR" sz="2000" i="1" dirty="0" err="1">
                <a:latin typeface="Calibri" panose="020F0502020204030204" pitchFamily="34" charset="0"/>
                <a:cs typeface="Calibri" panose="020F0502020204030204" pitchFamily="34" charset="0"/>
              </a:rPr>
              <a:t>cloaca</a:t>
            </a:r>
            <a:r>
              <a:rPr lang="tr-TR" sz="2000" dirty="0">
                <a:latin typeface="Calibri" panose="020F0502020204030204" pitchFamily="34" charset="0"/>
                <a:cs typeface="Calibri" panose="020F0502020204030204" pitchFamily="34" charset="0"/>
              </a:rPr>
              <a:t> ile solunum yapılabildiği gibi, </a:t>
            </a:r>
            <a:r>
              <a:rPr lang="tr-TR" sz="2000" i="1" dirty="0">
                <a:latin typeface="Calibri" panose="020F0502020204030204" pitchFamily="34" charset="0"/>
                <a:cs typeface="Calibri" panose="020F0502020204030204" pitchFamily="34" charset="0"/>
              </a:rPr>
              <a:t>kısmen ağız içi-yutak solunumu</a:t>
            </a:r>
            <a:r>
              <a:rPr lang="tr-TR" sz="2000" dirty="0">
                <a:latin typeface="Calibri" panose="020F0502020204030204" pitchFamily="34" charset="0"/>
                <a:cs typeface="Calibri" panose="020F0502020204030204" pitchFamily="34" charset="0"/>
              </a:rPr>
              <a:t> da gerçekleşir. Bağası ince olanlar deri </a:t>
            </a:r>
            <a:r>
              <a:rPr lang="tr-TR" sz="2000" dirty="0" smtClean="0">
                <a:latin typeface="Calibri" panose="020F0502020204030204" pitchFamily="34" charset="0"/>
                <a:cs typeface="Calibri" panose="020F0502020204030204" pitchFamily="34" charset="0"/>
              </a:rPr>
              <a:t>solunumu da </a:t>
            </a:r>
            <a:r>
              <a:rPr lang="tr-TR" sz="2000" dirty="0">
                <a:latin typeface="Calibri" panose="020F0502020204030204" pitchFamily="34" charset="0"/>
                <a:cs typeface="Calibri" panose="020F0502020204030204" pitchFamily="34" charset="0"/>
              </a:rPr>
              <a:t>yaparlar</a:t>
            </a:r>
            <a:r>
              <a:rPr lang="tr-TR" sz="2000" dirty="0" smtClean="0">
                <a:latin typeface="Calibri" panose="020F0502020204030204" pitchFamily="34" charset="0"/>
                <a:cs typeface="Calibri" panose="020F0502020204030204" pitchFamily="34" charset="0"/>
              </a:rPr>
              <a:t>. Solunum </a:t>
            </a:r>
            <a:r>
              <a:rPr lang="tr-TR" sz="2000" dirty="0">
                <a:latin typeface="Calibri" panose="020F0502020204030204" pitchFamily="34" charset="0"/>
                <a:cs typeface="Calibri" panose="020F0502020204030204" pitchFamily="34" charset="0"/>
              </a:rPr>
              <a:t>sayısı o anki aktifliğine bağlıdır. Hareket halinde yarım dakikada bir alırken </a:t>
            </a:r>
            <a:r>
              <a:rPr lang="tr-TR" sz="2000" dirty="0" err="1">
                <a:latin typeface="Calibri" panose="020F0502020204030204" pitchFamily="34" charset="0"/>
                <a:cs typeface="Calibri" panose="020F0502020204030204" pitchFamily="34" charset="0"/>
              </a:rPr>
              <a:t>inaktifken</a:t>
            </a:r>
            <a:r>
              <a:rPr lang="tr-TR" sz="2000" dirty="0">
                <a:latin typeface="Calibri" panose="020F0502020204030204" pitchFamily="34" charset="0"/>
                <a:cs typeface="Calibri" panose="020F0502020204030204" pitchFamily="34" charset="0"/>
              </a:rPr>
              <a:t> 15-20 dakikada bir nefes alabilir.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Diyaframları olmaması nedeniyle etkili öksürme  yapamazlar. Bu büyük akciğer volümü  ile birleşince kolayca pneumoni olurlar.</a:t>
            </a:r>
          </a:p>
          <a:p>
            <a:pPr>
              <a:buFont typeface="Wingdings" pitchFamily="2" charset="2"/>
              <a:buChar char="Ø"/>
            </a:pPr>
            <a:endParaRPr lang="tr-TR" sz="2000" dirty="0" smtClean="0">
              <a:latin typeface="Calibri" panose="020F0502020204030204" pitchFamily="34" charset="0"/>
              <a:cs typeface="Calibri" panose="020F0502020204030204" pitchFamily="34" charset="0"/>
            </a:endParaRPr>
          </a:p>
          <a:p>
            <a:pPr>
              <a:buFont typeface="Wingdings" pitchFamily="2" charset="2"/>
              <a:buChar char="Ø"/>
            </a:pPr>
            <a:r>
              <a:rPr lang="tr-TR" sz="2000" dirty="0" smtClean="0">
                <a:latin typeface="Calibri" panose="020F0502020204030204" pitchFamily="34" charset="0"/>
                <a:cs typeface="Calibri" panose="020F0502020204030204" pitchFamily="34" charset="0"/>
              </a:rPr>
              <a:t>Ses </a:t>
            </a:r>
            <a:r>
              <a:rPr lang="tr-TR" sz="2000" dirty="0">
                <a:latin typeface="Calibri" panose="020F0502020204030204" pitchFamily="34" charset="0"/>
                <a:cs typeface="Calibri" panose="020F0502020204030204" pitchFamily="34" charset="0"/>
              </a:rPr>
              <a:t>çıkarma yeteneğine sahiptirler. </a:t>
            </a:r>
            <a:endParaRPr lang="tr-TR" sz="2000" dirty="0" smtClean="0">
              <a:latin typeface="Calibri" panose="020F0502020204030204" pitchFamily="34" charset="0"/>
              <a:cs typeface="Calibri" panose="020F0502020204030204" pitchFamily="34" charset="0"/>
            </a:endParaRPr>
          </a:p>
          <a:p>
            <a:pPr>
              <a:buFont typeface="Wingdings" pitchFamily="2" charset="2"/>
              <a:buChar char="Ø"/>
            </a:pPr>
            <a:endParaRPr lang="tr-TR" sz="2000" dirty="0" smtClean="0">
              <a:latin typeface="Calibri" panose="020F0502020204030204" pitchFamily="34" charset="0"/>
              <a:cs typeface="Calibri" panose="020F0502020204030204" pitchFamily="34" charset="0"/>
            </a:endParaRPr>
          </a:p>
          <a:p>
            <a:pPr>
              <a:buFont typeface="Wingdings" pitchFamily="2" charset="2"/>
              <a:buChar char="Ø"/>
            </a:pPr>
            <a:r>
              <a:rPr lang="tr-TR" sz="2000" dirty="0" smtClean="0">
                <a:latin typeface="Calibri" panose="020F0502020204030204" pitchFamily="34" charset="0"/>
                <a:cs typeface="Calibri" panose="020F0502020204030204" pitchFamily="34" charset="0"/>
              </a:rPr>
              <a:t>Ayrı </a:t>
            </a:r>
            <a:r>
              <a:rPr lang="tr-TR" sz="2000" dirty="0">
                <a:latin typeface="Calibri" panose="020F0502020204030204" pitchFamily="34" charset="0"/>
                <a:cs typeface="Calibri" panose="020F0502020204030204" pitchFamily="34" charset="0"/>
              </a:rPr>
              <a:t>bir  </a:t>
            </a:r>
            <a:r>
              <a:rPr lang="tr-TR" sz="2000" dirty="0" err="1">
                <a:latin typeface="Calibri" panose="020F0502020204030204" pitchFamily="34" charset="0"/>
                <a:cs typeface="Calibri" panose="020F0502020204030204" pitchFamily="34" charset="0"/>
              </a:rPr>
              <a:t>vomero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nasal</a:t>
            </a:r>
            <a:r>
              <a:rPr lang="tr-TR" sz="2000" dirty="0">
                <a:latin typeface="Calibri" panose="020F0502020204030204" pitchFamily="34" charset="0"/>
                <a:cs typeface="Calibri" panose="020F0502020204030204" pitchFamily="34" charset="0"/>
              </a:rPr>
              <a:t> organları bulunmaz</a:t>
            </a:r>
            <a:r>
              <a:rPr lang="tr-TR" sz="2000" dirty="0" smtClean="0">
                <a:latin typeface="Calibri" panose="020F0502020204030204" pitchFamily="34" charset="0"/>
                <a:cs typeface="Calibri" panose="020F0502020204030204" pitchFamily="34" charset="0"/>
              </a:rPr>
              <a:t>, burun </a:t>
            </a:r>
            <a:r>
              <a:rPr lang="tr-TR" sz="2000" dirty="0">
                <a:latin typeface="Calibri" panose="020F0502020204030204" pitchFamily="34" charset="0"/>
                <a:cs typeface="Calibri" panose="020F0502020204030204" pitchFamily="34" charset="0"/>
              </a:rPr>
              <a:t>boşluğunun tabanı </a:t>
            </a:r>
            <a:r>
              <a:rPr lang="tr-TR" sz="2000" dirty="0" err="1">
                <a:latin typeface="Calibri" panose="020F0502020204030204" pitchFamily="34" charset="0"/>
                <a:cs typeface="Calibri" panose="020F0502020204030204" pitchFamily="34" charset="0"/>
              </a:rPr>
              <a:t>vomeronasal</a:t>
            </a:r>
            <a:r>
              <a:rPr lang="tr-TR" sz="2000" dirty="0">
                <a:latin typeface="Calibri" panose="020F0502020204030204" pitchFamily="34" charset="0"/>
                <a:cs typeface="Calibri" panose="020F0502020204030204" pitchFamily="34" charset="0"/>
              </a:rPr>
              <a:t> organ mukozasına benzer bir mukoza ile döşenmiştir. Bazı su kaplumbağalarında suda koku almaya yarar.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458933" y="1484784"/>
            <a:ext cx="11527782" cy="3477875"/>
          </a:xfrm>
          <a:prstGeom prst="rect">
            <a:avLst/>
          </a:prstGeom>
          <a:noFill/>
        </p:spPr>
        <p:txBody>
          <a:bodyPr wrap="square" rtlCol="0">
            <a:spAutoFit/>
          </a:bodyPr>
          <a:lstStyle/>
          <a:p>
            <a:r>
              <a:rPr lang="tr-TR" sz="2000" dirty="0" smtClean="0">
                <a:latin typeface="Calibri" panose="020F0502020204030204" pitchFamily="34" charset="0"/>
                <a:cs typeface="Calibri" panose="020F0502020204030204" pitchFamily="34" charset="0"/>
              </a:rPr>
              <a:t> Kalpleri üç gözlü kalp ile dört gözlü kalp arasında bir yapı gösterir ve iki </a:t>
            </a:r>
            <a:r>
              <a:rPr lang="tr-TR" sz="2000" dirty="0" err="1" smtClean="0">
                <a:latin typeface="Calibri" panose="020F0502020204030204" pitchFamily="34" charset="0"/>
                <a:cs typeface="Calibri" panose="020F0502020204030204" pitchFamily="34" charset="0"/>
              </a:rPr>
              <a:t>kulakcık</a:t>
            </a:r>
            <a:r>
              <a:rPr lang="tr-TR" sz="2000" dirty="0" smtClean="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ile tam olmayan </a:t>
            </a:r>
            <a:r>
              <a:rPr lang="tr-TR" sz="2000" dirty="0" smtClean="0">
                <a:latin typeface="Calibri" panose="020F0502020204030204" pitchFamily="34" charset="0"/>
                <a:cs typeface="Calibri" panose="020F0502020204030204" pitchFamily="34" charset="0"/>
              </a:rPr>
              <a:t>bir bölme </a:t>
            </a:r>
            <a:r>
              <a:rPr lang="tr-TR" sz="2000" dirty="0" smtClean="0">
                <a:latin typeface="Calibri" panose="020F0502020204030204" pitchFamily="34" charset="0"/>
                <a:cs typeface="Calibri" panose="020F0502020204030204" pitchFamily="34" charset="0"/>
              </a:rPr>
              <a:t>ile ikiye ayrılmış bir </a:t>
            </a:r>
            <a:r>
              <a:rPr lang="tr-TR" sz="2000" dirty="0" smtClean="0">
                <a:latin typeface="Calibri" panose="020F0502020204030204" pitchFamily="34" charset="0"/>
                <a:cs typeface="Calibri" panose="020F0502020204030204" pitchFamily="34" charset="0"/>
              </a:rPr>
              <a:t>karıncık içerir</a:t>
            </a:r>
            <a:r>
              <a:rPr lang="tr-TR" sz="2000" dirty="0" smtClean="0">
                <a:latin typeface="Calibri" panose="020F0502020204030204" pitchFamily="34" charset="0"/>
                <a:cs typeface="Calibri" panose="020F0502020204030204" pitchFamily="34" charset="0"/>
              </a:rPr>
              <a:t>.</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Kalp çarpma hızı sıcaklığa göre değişir. Üç derecede 3 kez </a:t>
            </a:r>
            <a:r>
              <a:rPr lang="tr-TR" sz="2000" dirty="0" smtClean="0">
                <a:latin typeface="Calibri" panose="020F0502020204030204" pitchFamily="34" charset="0"/>
                <a:cs typeface="Calibri" panose="020F0502020204030204" pitchFamily="34" charset="0"/>
              </a:rPr>
              <a:t>atabilirken </a:t>
            </a:r>
            <a:r>
              <a:rPr lang="tr-TR" sz="2000" dirty="0" smtClean="0">
                <a:latin typeface="Calibri" panose="020F0502020204030204" pitchFamily="34" charset="0"/>
                <a:cs typeface="Calibri" panose="020F0502020204030204" pitchFamily="34" charset="0"/>
              </a:rPr>
              <a:t>38 derecede 90 civarında atabilir.</a:t>
            </a: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tr-TR" sz="2000" dirty="0" smtClean="0">
                <a:latin typeface="Calibri" panose="020F0502020204030204" pitchFamily="34" charset="0"/>
                <a:cs typeface="Calibri" panose="020F0502020204030204" pitchFamily="34" charset="0"/>
              </a:rPr>
              <a:t>V</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Jugularis</a:t>
            </a:r>
            <a:r>
              <a:rPr lang="tr-TR" sz="2000" dirty="0">
                <a:latin typeface="Calibri" panose="020F0502020204030204" pitchFamily="34" charset="0"/>
                <a:cs typeface="Calibri" panose="020F0502020204030204" pitchFamily="34" charset="0"/>
              </a:rPr>
              <a:t> yüzeysel olarak  boynun </a:t>
            </a:r>
            <a:r>
              <a:rPr lang="tr-TR" sz="2000" dirty="0" err="1">
                <a:latin typeface="Calibri" panose="020F0502020204030204" pitchFamily="34" charset="0"/>
                <a:cs typeface="Calibri" panose="020F0502020204030204" pitchFamily="34" charset="0"/>
              </a:rPr>
              <a:t>lateral’inde</a:t>
            </a:r>
            <a:r>
              <a:rPr lang="tr-TR" sz="2000" dirty="0">
                <a:latin typeface="Calibri" panose="020F0502020204030204" pitchFamily="34" charset="0"/>
                <a:cs typeface="Calibri" panose="020F0502020204030204" pitchFamily="34" charset="0"/>
              </a:rPr>
              <a:t> seyreder  </a:t>
            </a:r>
            <a:r>
              <a:rPr lang="tr-TR" sz="2000" dirty="0" err="1">
                <a:latin typeface="Calibri" panose="020F0502020204030204" pitchFamily="34" charset="0"/>
                <a:cs typeface="Calibri" panose="020F0502020204030204" pitchFamily="34" charset="0"/>
              </a:rPr>
              <a:t>intravenöz</a:t>
            </a:r>
            <a:r>
              <a:rPr lang="tr-TR" sz="2000" dirty="0">
                <a:latin typeface="Calibri" panose="020F0502020204030204" pitchFamily="34" charset="0"/>
                <a:cs typeface="Calibri" panose="020F0502020204030204" pitchFamily="34" charset="0"/>
              </a:rPr>
              <a:t> müdahaleler için oldukça uygundur</a:t>
            </a:r>
            <a:r>
              <a:rPr lang="tr-TR" sz="2000" dirty="0" smtClean="0">
                <a:latin typeface="Calibri" panose="020F0502020204030204" pitchFamily="34" charset="0"/>
                <a:cs typeface="Calibri" panose="020F0502020204030204" pitchFamily="34" charset="0"/>
              </a:rPr>
              <a:t>.</a:t>
            </a:r>
          </a:p>
          <a:p>
            <a:pPr marL="342900" indent="-342900">
              <a:buFont typeface="Wingdings" panose="05000000000000000000" pitchFamily="2" charset="2"/>
              <a:buChar char="ü"/>
            </a:pP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Dorsal</a:t>
            </a:r>
            <a:r>
              <a:rPr lang="tr-TR" sz="2000" dirty="0" smtClean="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coccygeal</a:t>
            </a:r>
            <a:r>
              <a:rPr lang="tr-TR" sz="2000" dirty="0">
                <a:latin typeface="Calibri" panose="020F0502020204030204" pitchFamily="34" charset="0"/>
                <a:cs typeface="Calibri" panose="020F0502020204030204" pitchFamily="34" charset="0"/>
              </a:rPr>
              <a:t> vena </a:t>
            </a:r>
            <a:r>
              <a:rPr lang="tr-TR" sz="2000" dirty="0" err="1">
                <a:latin typeface="Calibri" panose="020F0502020204030204" pitchFamily="34" charset="0"/>
                <a:cs typeface="Calibri" panose="020F0502020204030204" pitchFamily="34" charset="0"/>
              </a:rPr>
              <a:t>yüzeyel</a:t>
            </a:r>
            <a:r>
              <a:rPr lang="tr-TR" sz="2000" dirty="0">
                <a:latin typeface="Calibri" panose="020F0502020204030204" pitchFamily="34" charset="0"/>
                <a:cs typeface="Calibri" panose="020F0502020204030204" pitchFamily="34" charset="0"/>
              </a:rPr>
              <a:t> seyretmesi nedeniyle aynı amaçla kullanılır.</a:t>
            </a:r>
          </a:p>
          <a:p>
            <a:pPr marL="342900" indent="-342900">
              <a:buFont typeface="Wingdings" panose="05000000000000000000" pitchFamily="2" charset="2"/>
              <a:buChar char="ü"/>
            </a:pPr>
            <a:r>
              <a:rPr lang="tr-TR" sz="2000" dirty="0" smtClean="0">
                <a:latin typeface="Calibri" panose="020F0502020204030204" pitchFamily="34" charset="0"/>
                <a:cs typeface="Calibri" panose="020F0502020204030204" pitchFamily="34" charset="0"/>
              </a:rPr>
              <a:t>Ayak  </a:t>
            </a:r>
            <a:r>
              <a:rPr lang="tr-TR" sz="2000" dirty="0">
                <a:latin typeface="Calibri" panose="020F0502020204030204" pitchFamily="34" charset="0"/>
                <a:cs typeface="Calibri" panose="020F0502020204030204" pitchFamily="34" charset="0"/>
              </a:rPr>
              <a:t>tırnağı bölgesi kan alımına acı verdiği ve alınacak kan örneğinin üratlarla </a:t>
            </a:r>
            <a:r>
              <a:rPr lang="tr-TR" sz="2000" dirty="0" err="1">
                <a:latin typeface="Calibri" panose="020F0502020204030204" pitchFamily="34" charset="0"/>
                <a:cs typeface="Calibri" panose="020F0502020204030204" pitchFamily="34" charset="0"/>
              </a:rPr>
              <a:t>kontamine</a:t>
            </a:r>
            <a:r>
              <a:rPr lang="tr-TR" sz="2000" dirty="0">
                <a:latin typeface="Calibri" panose="020F0502020204030204" pitchFamily="34" charset="0"/>
                <a:cs typeface="Calibri" panose="020F0502020204030204" pitchFamily="34" charset="0"/>
              </a:rPr>
              <a:t> olma olasılığı nedeniyle uygun değildir.</a:t>
            </a:r>
          </a:p>
          <a:p>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660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332656"/>
            <a:ext cx="11305256" cy="1938992"/>
          </a:xfrm>
          <a:prstGeom prst="rect">
            <a:avLst/>
          </a:prstGeom>
        </p:spPr>
        <p:txBody>
          <a:bodyPr wrap="square">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Kan elemanları amfibilere benzer</a:t>
            </a:r>
            <a:r>
              <a:rPr lang="tr-TR" sz="2000" dirty="0" smtClean="0">
                <a:latin typeface="Calibri" panose="020F0502020204030204" pitchFamily="34" charset="0"/>
                <a:cs typeface="Calibri" panose="020F0502020204030204" pitchFamily="34" charset="0"/>
              </a:rPr>
              <a:t>. Eritrositleri </a:t>
            </a:r>
            <a:r>
              <a:rPr lang="tr-TR" sz="2000" dirty="0">
                <a:latin typeface="Calibri" panose="020F0502020204030204" pitchFamily="34" charset="0"/>
                <a:cs typeface="Calibri" panose="020F0502020204030204" pitchFamily="34" charset="0"/>
              </a:rPr>
              <a:t>yuvarlak ve çekirdeklidir amfibilere göre daha küçük ve çok sayıdadır.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Kış soğuğunu genellikle korunaklı bir yerde soğuk uyuşması ile geçirirler. Tatlı su kaplumbağaları  kış soğuğunu su altındaki zeminlerde oksijeni derileri ve </a:t>
            </a:r>
            <a:r>
              <a:rPr lang="tr-TR" sz="2000" dirty="0" err="1" smtClean="0">
                <a:latin typeface="Calibri" panose="020F0502020204030204" pitchFamily="34" charset="0"/>
                <a:cs typeface="Calibri" panose="020F0502020204030204" pitchFamily="34" charset="0"/>
              </a:rPr>
              <a:t>cloaca’ları</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ile sağlayarak geçirirler.</a:t>
            </a:r>
          </a:p>
          <a:p>
            <a:endParaRPr lang="tr-TR" sz="2000" dirty="0">
              <a:latin typeface="Calibri" panose="020F0502020204030204" pitchFamily="34" charset="0"/>
              <a:cs typeface="Calibri" panose="020F0502020204030204" pitchFamily="34" charset="0"/>
            </a:endParaRPr>
          </a:p>
        </p:txBody>
      </p:sp>
      <p:pic>
        <p:nvPicPr>
          <p:cNvPr id="10244" name="Picture 4" descr="http://aristotle.oneonta.edu/coppermine/albums/userpics/10009/normal_turtle_blood.jpg"/>
          <p:cNvPicPr>
            <a:picLocks noChangeAspect="1" noChangeArrowheads="1"/>
          </p:cNvPicPr>
          <p:nvPr/>
        </p:nvPicPr>
        <p:blipFill>
          <a:blip r:embed="rId3" cstate="print"/>
          <a:srcRect/>
          <a:stretch>
            <a:fillRect/>
          </a:stretch>
        </p:blipFill>
        <p:spPr bwMode="auto">
          <a:xfrm>
            <a:off x="3287688" y="2636912"/>
            <a:ext cx="4542646" cy="34160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32049" y="286489"/>
            <a:ext cx="11377263" cy="5940088"/>
          </a:xfrm>
          <a:prstGeom prst="rect">
            <a:avLst/>
          </a:prstGeom>
          <a:noFill/>
        </p:spPr>
        <p:txBody>
          <a:bodyPr wrap="square" rtlCol="0">
            <a:spAutoFit/>
          </a:bodyPr>
          <a:lstStyle/>
          <a:p>
            <a:r>
              <a:rPr lang="tr-TR" sz="2000" dirty="0" smtClean="0">
                <a:latin typeface="Calibri" panose="020F0502020204030204" pitchFamily="34" charset="0"/>
                <a:cs typeface="Calibri" panose="020F0502020204030204" pitchFamily="34" charset="0"/>
              </a:rPr>
              <a:t>Böbrekler </a:t>
            </a:r>
            <a:r>
              <a:rPr lang="tr-TR" sz="2000" dirty="0" err="1" smtClean="0">
                <a:latin typeface="Calibri" panose="020F0502020204030204" pitchFamily="34" charset="0"/>
                <a:cs typeface="Calibri" panose="020F0502020204030204" pitchFamily="34" charset="0"/>
              </a:rPr>
              <a:t>caudal</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karapaksın</a:t>
            </a:r>
            <a:r>
              <a:rPr lang="tr-TR" sz="2000" dirty="0" smtClean="0">
                <a:latin typeface="Calibri" panose="020F0502020204030204" pitchFamily="34" charset="0"/>
                <a:cs typeface="Calibri" panose="020F0502020204030204" pitchFamily="34" charset="0"/>
              </a:rPr>
              <a:t> altında yer alır., büyük ve yassı olup  diğer sürüngenlerden farklı olarak simetriktir.</a:t>
            </a:r>
          </a:p>
          <a:p>
            <a:r>
              <a:rPr lang="tr-TR" sz="2000" dirty="0" err="1" smtClean="0">
                <a:latin typeface="Calibri" panose="020F0502020204030204" pitchFamily="34" charset="0"/>
                <a:cs typeface="Calibri" panose="020F0502020204030204" pitchFamily="34" charset="0"/>
              </a:rPr>
              <a:t>Ureter’leri</a:t>
            </a:r>
            <a:r>
              <a:rPr lang="tr-TR" sz="2000" dirty="0" smtClean="0">
                <a:latin typeface="Calibri" panose="020F0502020204030204" pitchFamily="34" charset="0"/>
                <a:cs typeface="Calibri" panose="020F0502020204030204" pitchFamily="34" charset="0"/>
              </a:rPr>
              <a:t> kısadır. </a:t>
            </a:r>
            <a:r>
              <a:rPr lang="tr-TR" sz="2000" dirty="0" err="1" smtClean="0">
                <a:latin typeface="Calibri" panose="020F0502020204030204" pitchFamily="34" charset="0"/>
                <a:cs typeface="Calibri" panose="020F0502020204030204" pitchFamily="34" charset="0"/>
              </a:rPr>
              <a:t>Uriner</a:t>
            </a:r>
            <a:r>
              <a:rPr lang="tr-TR" sz="2000" dirty="0" smtClean="0">
                <a:latin typeface="Calibri" panose="020F0502020204030204" pitchFamily="34" charset="0"/>
                <a:cs typeface="Calibri" panose="020F0502020204030204" pitchFamily="34" charset="0"/>
              </a:rPr>
              <a:t> ve </a:t>
            </a:r>
            <a:r>
              <a:rPr lang="tr-TR" sz="2000" dirty="0" err="1" smtClean="0">
                <a:latin typeface="Calibri" panose="020F0502020204030204" pitchFamily="34" charset="0"/>
                <a:cs typeface="Calibri" panose="020F0502020204030204" pitchFamily="34" charset="0"/>
              </a:rPr>
              <a:t>genital</a:t>
            </a:r>
            <a:r>
              <a:rPr lang="tr-TR" sz="2000" dirty="0" smtClean="0">
                <a:latin typeface="Calibri" panose="020F0502020204030204" pitchFamily="34" charset="0"/>
                <a:cs typeface="Calibri" panose="020F0502020204030204" pitchFamily="34" charset="0"/>
              </a:rPr>
              <a:t> kanallar </a:t>
            </a:r>
            <a:r>
              <a:rPr lang="tr-TR" sz="2000" dirty="0" err="1" smtClean="0">
                <a:latin typeface="Calibri" panose="020F0502020204030204" pitchFamily="34" charset="0"/>
                <a:cs typeface="Calibri" panose="020F0502020204030204" pitchFamily="34" charset="0"/>
              </a:rPr>
              <a:t>cloaca’ya</a:t>
            </a:r>
            <a:r>
              <a:rPr lang="tr-TR" sz="2000" dirty="0" smtClean="0">
                <a:latin typeface="Calibri" panose="020F0502020204030204" pitchFamily="34" charset="0"/>
                <a:cs typeface="Calibri" panose="020F0502020204030204" pitchFamily="34" charset="0"/>
              </a:rPr>
              <a:t> açılır. Sidik keseleri vardır.</a:t>
            </a:r>
          </a:p>
          <a:p>
            <a:r>
              <a:rPr lang="tr-TR" sz="2000" dirty="0" smtClean="0">
                <a:latin typeface="Calibri" panose="020F0502020204030204" pitchFamily="34" charset="0"/>
                <a:cs typeface="Calibri" panose="020F0502020204030204" pitchFamily="34" charset="0"/>
              </a:rPr>
              <a:t>Uzun sarı ve oval olan </a:t>
            </a:r>
            <a:r>
              <a:rPr lang="tr-TR" sz="2000" dirty="0" err="1" smtClean="0">
                <a:latin typeface="Calibri" panose="020F0502020204030204" pitchFamily="34" charset="0"/>
                <a:cs typeface="Calibri" panose="020F0502020204030204" pitchFamily="34" charset="0"/>
              </a:rPr>
              <a:t>testis’ler</a:t>
            </a:r>
            <a:r>
              <a:rPr lang="tr-TR" sz="2000" dirty="0" smtClean="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böbreklerin </a:t>
            </a:r>
            <a:r>
              <a:rPr lang="tr-TR" sz="2000" dirty="0" err="1" smtClean="0">
                <a:latin typeface="Calibri" panose="020F0502020204030204" pitchFamily="34" charset="0"/>
                <a:cs typeface="Calibri" panose="020F0502020204030204" pitchFamily="34" charset="0"/>
              </a:rPr>
              <a:t>cranioventral’inde</a:t>
            </a:r>
            <a:r>
              <a:rPr lang="tr-TR" sz="2000" dirty="0" smtClean="0">
                <a:latin typeface="Calibri" panose="020F0502020204030204" pitchFamily="34" charset="0"/>
                <a:cs typeface="Calibri" panose="020F0502020204030204" pitchFamily="34" charset="0"/>
              </a:rPr>
              <a:t> yer alırlar. </a:t>
            </a:r>
          </a:p>
          <a:p>
            <a:r>
              <a:rPr lang="tr-TR" sz="2000" dirty="0" err="1" smtClean="0">
                <a:latin typeface="Calibri" panose="020F0502020204030204" pitchFamily="34" charset="0"/>
                <a:cs typeface="Calibri" panose="020F0502020204030204" pitchFamily="34" charset="0"/>
              </a:rPr>
              <a:t>Kopulasyon</a:t>
            </a:r>
            <a:r>
              <a:rPr lang="tr-TR" sz="2000" dirty="0" smtClean="0">
                <a:latin typeface="Calibri" panose="020F0502020204030204" pitchFamily="34" charset="0"/>
                <a:cs typeface="Calibri" panose="020F0502020204030204" pitchFamily="34" charset="0"/>
              </a:rPr>
              <a:t> organı (penis) tektir. </a:t>
            </a:r>
            <a:r>
              <a:rPr lang="tr-TR" sz="2000" dirty="0" err="1" smtClean="0">
                <a:latin typeface="Calibri" panose="020F0502020204030204" pitchFamily="34" charset="0"/>
                <a:cs typeface="Calibri" panose="020F0502020204030204" pitchFamily="34" charset="0"/>
              </a:rPr>
              <a:t>Penis’i</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cloaca’ya</a:t>
            </a:r>
            <a:r>
              <a:rPr lang="tr-TR" sz="2000" dirty="0" smtClean="0">
                <a:latin typeface="Calibri" panose="020F0502020204030204" pitchFamily="34" charset="0"/>
                <a:cs typeface="Calibri" panose="020F0502020204030204" pitchFamily="34" charset="0"/>
              </a:rPr>
              <a:t> geri çekecek </a:t>
            </a:r>
            <a:r>
              <a:rPr lang="tr-TR" sz="2000" dirty="0" err="1" smtClean="0">
                <a:latin typeface="Calibri" panose="020F0502020204030204" pitchFamily="34" charset="0"/>
                <a:cs typeface="Calibri" panose="020F0502020204030204" pitchFamily="34" charset="0"/>
              </a:rPr>
              <a:t>retractor</a:t>
            </a:r>
            <a:r>
              <a:rPr lang="tr-TR" sz="2000" dirty="0" smtClean="0">
                <a:latin typeface="Calibri" panose="020F0502020204030204" pitchFamily="34" charset="0"/>
                <a:cs typeface="Calibri" panose="020F0502020204030204" pitchFamily="34" charset="0"/>
              </a:rPr>
              <a:t> kas bulunur.</a:t>
            </a:r>
          </a:p>
          <a:p>
            <a:endParaRPr lang="tr-TR" sz="2000" dirty="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Dişide böbreklerin </a:t>
            </a:r>
            <a:r>
              <a:rPr lang="tr-TR" sz="2000" dirty="0" err="1" smtClean="0">
                <a:latin typeface="Calibri" panose="020F0502020204030204" pitchFamily="34" charset="0"/>
                <a:cs typeface="Calibri" panose="020F0502020204030204" pitchFamily="34" charset="0"/>
              </a:rPr>
              <a:t>cranial’inde</a:t>
            </a:r>
            <a:r>
              <a:rPr lang="tr-TR" sz="2000" dirty="0" smtClean="0">
                <a:latin typeface="Calibri" panose="020F0502020204030204" pitchFamily="34" charset="0"/>
                <a:cs typeface="Calibri" panose="020F0502020204030204" pitchFamily="34" charset="0"/>
              </a:rPr>
              <a:t> sağlı sollu düzensiz şekilli </a:t>
            </a:r>
            <a:r>
              <a:rPr lang="tr-TR" sz="2000" dirty="0" err="1" smtClean="0">
                <a:latin typeface="Calibri" panose="020F0502020204030204" pitchFamily="34" charset="0"/>
                <a:cs typeface="Calibri" panose="020F0502020204030204" pitchFamily="34" charset="0"/>
              </a:rPr>
              <a:t>ovarium’lar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bulunur</a:t>
            </a:r>
            <a:r>
              <a:rPr lang="tr-TR" sz="2000" dirty="0" smtClean="0">
                <a:latin typeface="Calibri" panose="020F0502020204030204" pitchFamily="34" charset="0"/>
                <a:cs typeface="Calibri" panose="020F0502020204030204" pitchFamily="34" charset="0"/>
              </a:rPr>
              <a:t>.</a:t>
            </a:r>
          </a:p>
          <a:p>
            <a:r>
              <a:rPr lang="tr-TR" sz="2000" dirty="0" smtClean="0">
                <a:latin typeface="Calibri" panose="020F0502020204030204" pitchFamily="34" charset="0"/>
                <a:cs typeface="Calibri" panose="020F0502020204030204" pitchFamily="34" charset="0"/>
              </a:rPr>
              <a:t> Kaplumbağalarda iç döllenme görülür. </a:t>
            </a:r>
          </a:p>
          <a:p>
            <a:endParaRPr lang="tr-TR" sz="2000" dirty="0">
              <a:latin typeface="Calibri" panose="020F0502020204030204" pitchFamily="34" charset="0"/>
              <a:cs typeface="Calibri" panose="020F0502020204030204" pitchFamily="34" charset="0"/>
            </a:endParaRPr>
          </a:p>
        </p:txBody>
      </p:sp>
      <p:pic>
        <p:nvPicPr>
          <p:cNvPr id="6" name="Resim 5"/>
          <p:cNvPicPr>
            <a:picLocks noChangeAspect="1"/>
          </p:cNvPicPr>
          <p:nvPr/>
        </p:nvPicPr>
        <p:blipFill>
          <a:blip r:embed="rId2"/>
          <a:stretch>
            <a:fillRect/>
          </a:stretch>
        </p:blipFill>
        <p:spPr>
          <a:xfrm>
            <a:off x="3255295" y="2708920"/>
            <a:ext cx="2839006" cy="1935842"/>
          </a:xfrm>
          <a:prstGeom prst="rect">
            <a:avLst/>
          </a:prstGeom>
        </p:spPr>
      </p:pic>
    </p:spTree>
    <p:extLst>
      <p:ext uri="{BB962C8B-B14F-4D97-AF65-F5344CB8AC3E}">
        <p14:creationId xmlns:p14="http://schemas.microsoft.com/office/powerpoint/2010/main" val="217976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5159896" y="4091166"/>
            <a:ext cx="6108324" cy="1015663"/>
          </a:xfrm>
          <a:prstGeom prst="rect">
            <a:avLst/>
          </a:prstGeom>
          <a:noFill/>
        </p:spPr>
        <p:txBody>
          <a:bodyPr wrap="square" rtlCol="0">
            <a:spAutoFit/>
          </a:bodyPr>
          <a:lstStyle/>
          <a:p>
            <a:r>
              <a:rPr lang="tr-TR" sz="2000" dirty="0">
                <a:latin typeface="Calibri" panose="020F0502020204030204" pitchFamily="34" charset="0"/>
                <a:cs typeface="Calibri" panose="020F0502020204030204" pitchFamily="34" charset="0"/>
              </a:rPr>
              <a:t> Kuluçka dönemleri iklim koşullarına bağlıdır, bazı türlerde iki ay olabilirken bazı tropikal türlerde sekiz, dokuz ayı bulabilir.</a:t>
            </a:r>
          </a:p>
        </p:txBody>
      </p:sp>
      <p:pic>
        <p:nvPicPr>
          <p:cNvPr id="4098" name="Picture 2" descr="http://www.ekad.org.tr/img/yumurtlama_k.jpg"/>
          <p:cNvPicPr>
            <a:picLocks noChangeAspect="1" noChangeArrowheads="1"/>
          </p:cNvPicPr>
          <p:nvPr/>
        </p:nvPicPr>
        <p:blipFill>
          <a:blip r:embed="rId3" cstate="print"/>
          <a:srcRect/>
          <a:stretch>
            <a:fillRect/>
          </a:stretch>
        </p:blipFill>
        <p:spPr bwMode="auto">
          <a:xfrm>
            <a:off x="918139" y="4365104"/>
            <a:ext cx="3377661" cy="1828811"/>
          </a:xfrm>
          <a:prstGeom prst="rect">
            <a:avLst/>
          </a:prstGeom>
          <a:noFill/>
        </p:spPr>
      </p:pic>
      <p:sp>
        <p:nvSpPr>
          <p:cNvPr id="4099" name="Rectangle 3"/>
          <p:cNvSpPr>
            <a:spLocks noChangeArrowheads="1"/>
          </p:cNvSpPr>
          <p:nvPr/>
        </p:nvSpPr>
        <p:spPr bwMode="auto">
          <a:xfrm>
            <a:off x="263352" y="295160"/>
            <a:ext cx="1180931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tr-TR" sz="2000" dirty="0">
                <a:latin typeface="Calibri" panose="020F0502020204030204" pitchFamily="34" charset="0"/>
                <a:cs typeface="Calibri" panose="020F0502020204030204" pitchFamily="34" charset="0"/>
              </a:rPr>
              <a:t> Genelde kaplumbağalar nisan ayının başından, mayıs ayının sonuna kadar çiftleşirler. </a:t>
            </a:r>
          </a:p>
          <a:p>
            <a:pPr indent="457200" algn="just" fontAlgn="base">
              <a:spcBef>
                <a:spcPct val="0"/>
              </a:spcBef>
              <a:spcAft>
                <a:spcPct val="0"/>
              </a:spcAft>
            </a:pPr>
            <a:r>
              <a:rPr lang="tr-TR" sz="2000" dirty="0">
                <a:latin typeface="Calibri" panose="020F0502020204030204" pitchFamily="34" charset="0"/>
                <a:cs typeface="Calibri" panose="020F0502020204030204" pitchFamily="34" charset="0"/>
              </a:rPr>
              <a:t>Bu dönemde günlerin uzun olması ve güneş ışığının fazlalığı önemli </a:t>
            </a:r>
            <a:r>
              <a:rPr lang="tr-TR" sz="2000" dirty="0" smtClean="0">
                <a:latin typeface="Calibri" panose="020F0502020204030204" pitchFamily="34" charset="0"/>
                <a:cs typeface="Calibri" panose="020F0502020204030204" pitchFamily="34" charset="0"/>
              </a:rPr>
              <a:t>rol oynamaktadır</a:t>
            </a:r>
            <a:r>
              <a:rPr lang="tr-TR" sz="2000" dirty="0">
                <a:latin typeface="Calibri" panose="020F0502020204030204" pitchFamily="34" charset="0"/>
                <a:cs typeface="Calibri" panose="020F0502020204030204" pitchFamily="34" charset="0"/>
              </a:rPr>
              <a:t>. Ultraviyole </a:t>
            </a:r>
            <a:endParaRPr lang="tr-TR" sz="2000" dirty="0" smtClean="0">
              <a:latin typeface="Calibri" panose="020F0502020204030204" pitchFamily="34" charset="0"/>
              <a:cs typeface="Calibri" panose="020F0502020204030204" pitchFamily="34" charset="0"/>
            </a:endParaRPr>
          </a:p>
          <a:p>
            <a:pPr indent="457200" algn="just" fontAlgn="base">
              <a:spcBef>
                <a:spcPct val="0"/>
              </a:spcBef>
              <a:spcAft>
                <a:spcPct val="0"/>
              </a:spcAft>
            </a:pPr>
            <a:r>
              <a:rPr lang="tr-TR" sz="2000" dirty="0" smtClean="0">
                <a:latin typeface="Calibri" panose="020F0502020204030204" pitchFamily="34" charset="0"/>
                <a:cs typeface="Calibri" panose="020F0502020204030204" pitchFamily="34" charset="0"/>
              </a:rPr>
              <a:t>ışınların</a:t>
            </a:r>
            <a:r>
              <a:rPr lang="tr-TR" sz="2000" dirty="0">
                <a:latin typeface="Calibri" panose="020F0502020204030204" pitchFamily="34" charset="0"/>
                <a:cs typeface="Calibri" panose="020F0502020204030204" pitchFamily="34" charset="0"/>
              </a:rPr>
              <a:t>, kaplumbağaların yaşamlarındaki çiftleşme </a:t>
            </a:r>
            <a:r>
              <a:rPr lang="tr-TR" sz="2000" dirty="0" smtClean="0">
                <a:latin typeface="Calibri" panose="020F0502020204030204" pitchFamily="34" charset="0"/>
                <a:cs typeface="Calibri" panose="020F0502020204030204" pitchFamily="34" charset="0"/>
              </a:rPr>
              <a:t>ve </a:t>
            </a:r>
            <a:r>
              <a:rPr lang="tr-TR" sz="2000" dirty="0">
                <a:latin typeface="Calibri" panose="020F0502020204030204" pitchFamily="34" charset="0"/>
                <a:cs typeface="Calibri" panose="020F0502020204030204" pitchFamily="34" charset="0"/>
              </a:rPr>
              <a:t>yumurtadan yavruların çıkması </a:t>
            </a:r>
            <a:r>
              <a:rPr lang="tr-TR" sz="2000" dirty="0" smtClean="0">
                <a:latin typeface="Calibri" panose="020F0502020204030204" pitchFamily="34" charset="0"/>
                <a:cs typeface="Calibri" panose="020F0502020204030204" pitchFamily="34" charset="0"/>
              </a:rPr>
              <a:t>gibi</a:t>
            </a:r>
          </a:p>
          <a:p>
            <a:pPr indent="457200" algn="just" fontAlgn="base">
              <a:spcBef>
                <a:spcPct val="0"/>
              </a:spcBef>
              <a:spcAft>
                <a:spcPct val="0"/>
              </a:spcAft>
            </a:pP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fizyolojik olaylara etkisi oldukça fazladır. </a:t>
            </a:r>
            <a:r>
              <a:rPr lang="tr-TR" sz="2000" dirty="0" smtClean="0">
                <a:latin typeface="Calibri" panose="020F0502020204030204" pitchFamily="34" charset="0"/>
                <a:cs typeface="Calibri" panose="020F0502020204030204" pitchFamily="34" charset="0"/>
              </a:rPr>
              <a:t>Dişiler </a:t>
            </a:r>
            <a:r>
              <a:rPr lang="tr-TR" sz="2000" dirty="0">
                <a:latin typeface="Calibri" panose="020F0502020204030204" pitchFamily="34" charset="0"/>
                <a:cs typeface="Calibri" panose="020F0502020204030204" pitchFamily="34" charset="0"/>
              </a:rPr>
              <a:t>çiftleştikten sonra spermi 4 yıl gibi süre ile saklayabilirler.</a:t>
            </a:r>
          </a:p>
          <a:p>
            <a:pPr indent="457200" algn="just" fontAlgn="base">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indent="457200" algn="just" fontAlgn="base">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Kaplumbağaların tamamı </a:t>
            </a:r>
            <a:r>
              <a:rPr lang="tr-TR" sz="2000" i="1" dirty="0" err="1">
                <a:latin typeface="Calibri" panose="020F0502020204030204" pitchFamily="34" charset="0"/>
                <a:ea typeface="Times New Roman" pitchFamily="18" charset="0"/>
                <a:cs typeface="Calibri" panose="020F0502020204030204" pitchFamily="34" charset="0"/>
              </a:rPr>
              <a:t>ovipardır</a:t>
            </a:r>
            <a:r>
              <a:rPr lang="tr-TR" sz="2000" dirty="0" err="1">
                <a:latin typeface="Calibri" panose="020F0502020204030204" pitchFamily="34" charset="0"/>
                <a:ea typeface="Times New Roman" pitchFamily="18" charset="0"/>
                <a:cs typeface="Calibri" panose="020F0502020204030204" pitchFamily="34" charset="0"/>
              </a:rPr>
              <a:t>lar</a:t>
            </a:r>
            <a:r>
              <a:rPr lang="tr-TR" sz="2000" dirty="0">
                <a:latin typeface="Calibri" panose="020F0502020204030204" pitchFamily="34" charset="0"/>
                <a:ea typeface="Times New Roman" pitchFamily="18" charset="0"/>
                <a:cs typeface="Calibri" panose="020F0502020204030204" pitchFamily="34" charset="0"/>
              </a:rPr>
              <a:t>. Sucul olanlarda dişiler yumurtalarını </a:t>
            </a:r>
            <a:r>
              <a:rPr lang="tr-TR" sz="2000" dirty="0" smtClean="0">
                <a:latin typeface="Calibri" panose="020F0502020204030204" pitchFamily="34" charset="0"/>
                <a:ea typeface="Times New Roman" pitchFamily="18" charset="0"/>
                <a:cs typeface="Calibri" panose="020F0502020204030204" pitchFamily="34" charset="0"/>
              </a:rPr>
              <a:t>karada</a:t>
            </a:r>
            <a:r>
              <a:rPr lang="tr-TR" sz="2000" dirty="0">
                <a:latin typeface="Calibri" panose="020F0502020204030204" pitchFamily="34" charset="0"/>
                <a:ea typeface="Times New Roman" pitchFamily="18" charset="0"/>
                <a:cs typeface="Calibri" panose="020F0502020204030204" pitchFamily="34" charset="0"/>
              </a:rPr>
              <a:t> </a:t>
            </a:r>
            <a:r>
              <a:rPr lang="tr-TR" sz="2000" dirty="0" smtClean="0">
                <a:latin typeface="Calibri" panose="020F0502020204030204" pitchFamily="34" charset="0"/>
                <a:ea typeface="Times New Roman" pitchFamily="18" charset="0"/>
                <a:cs typeface="Calibri" panose="020F0502020204030204" pitchFamily="34" charset="0"/>
              </a:rPr>
              <a:t>açtıkları çukura</a:t>
            </a:r>
          </a:p>
          <a:p>
            <a:pPr indent="457200" algn="just" fontAlgn="base">
              <a:spcBef>
                <a:spcPct val="0"/>
              </a:spcBef>
              <a:spcAft>
                <a:spcPct val="0"/>
              </a:spcAft>
            </a:pPr>
            <a:r>
              <a:rPr lang="tr-TR" sz="2000" dirty="0" smtClean="0">
                <a:latin typeface="Calibri" panose="020F0502020204030204" pitchFamily="34" charset="0"/>
                <a:ea typeface="Times New Roman" pitchFamily="18" charset="0"/>
                <a:cs typeface="Calibri" panose="020F0502020204030204" pitchFamily="34" charset="0"/>
              </a:rPr>
              <a:t>bırakırlar</a:t>
            </a:r>
            <a:r>
              <a:rPr lang="tr-TR" sz="2000" dirty="0">
                <a:latin typeface="Calibri" panose="020F0502020204030204" pitchFamily="34" charset="0"/>
                <a:ea typeface="Times New Roman" pitchFamily="18" charset="0"/>
                <a:cs typeface="Calibri" panose="020F0502020204030204" pitchFamily="34" charset="0"/>
              </a:rPr>
              <a:t>. </a:t>
            </a:r>
            <a:r>
              <a:rPr lang="tr-TR" sz="2000" dirty="0" smtClean="0">
                <a:latin typeface="Calibri" panose="020F0502020204030204" pitchFamily="34" charset="0"/>
                <a:ea typeface="Times New Roman" pitchFamily="18" charset="0"/>
                <a:cs typeface="Calibri" panose="020F0502020204030204" pitchFamily="34" charset="0"/>
              </a:rPr>
              <a:t> Denizde </a:t>
            </a:r>
            <a:r>
              <a:rPr lang="tr-TR" sz="2000" dirty="0">
                <a:latin typeface="Calibri" panose="020F0502020204030204" pitchFamily="34" charset="0"/>
                <a:ea typeface="Times New Roman" pitchFamily="18" charset="0"/>
                <a:cs typeface="Calibri" panose="020F0502020204030204" pitchFamily="34" charset="0"/>
              </a:rPr>
              <a:t>yaşayanlar bile yumurtlamak için </a:t>
            </a:r>
            <a:r>
              <a:rPr lang="tr-TR" sz="2000" dirty="0" smtClean="0">
                <a:latin typeface="Calibri" panose="020F0502020204030204" pitchFamily="34" charset="0"/>
                <a:ea typeface="Times New Roman" pitchFamily="18" charset="0"/>
                <a:cs typeface="Calibri" panose="020F0502020204030204" pitchFamily="34" charset="0"/>
              </a:rPr>
              <a:t>  sahile </a:t>
            </a:r>
            <a:r>
              <a:rPr lang="tr-TR" sz="2000" dirty="0">
                <a:latin typeface="Calibri" panose="020F0502020204030204" pitchFamily="34" charset="0"/>
                <a:ea typeface="Times New Roman" pitchFamily="18" charset="0"/>
                <a:cs typeface="Calibri" panose="020F0502020204030204" pitchFamily="34" charset="0"/>
              </a:rPr>
              <a:t>çıkarlar. Yumurtadan çıkan yavru hemen </a:t>
            </a:r>
            <a:endParaRPr lang="tr-TR" sz="2000" dirty="0" smtClean="0">
              <a:latin typeface="Calibri" panose="020F0502020204030204" pitchFamily="34" charset="0"/>
              <a:ea typeface="Times New Roman" pitchFamily="18" charset="0"/>
              <a:cs typeface="Calibri" panose="020F0502020204030204" pitchFamily="34" charset="0"/>
            </a:endParaRPr>
          </a:p>
          <a:p>
            <a:pPr indent="457200" algn="just" fontAlgn="base">
              <a:spcBef>
                <a:spcPct val="0"/>
              </a:spcBef>
              <a:spcAft>
                <a:spcPct val="0"/>
              </a:spcAft>
            </a:pPr>
            <a:r>
              <a:rPr lang="tr-TR" sz="2000" dirty="0" smtClean="0">
                <a:latin typeface="Calibri" panose="020F0502020204030204" pitchFamily="34" charset="0"/>
                <a:ea typeface="Times New Roman" pitchFamily="18" charset="0"/>
                <a:cs typeface="Calibri" panose="020F0502020204030204" pitchFamily="34" charset="0"/>
              </a:rPr>
              <a:t>denize </a:t>
            </a:r>
            <a:r>
              <a:rPr lang="tr-TR" sz="2000" dirty="0">
                <a:latin typeface="Calibri" panose="020F0502020204030204" pitchFamily="34" charset="0"/>
                <a:ea typeface="Times New Roman" pitchFamily="18" charset="0"/>
                <a:cs typeface="Calibri" panose="020F0502020204030204" pitchFamily="34" charset="0"/>
              </a:rPr>
              <a:t>döner. Dişi deniz kaplumbağalarının yuva kazarken ve </a:t>
            </a:r>
            <a:r>
              <a:rPr lang="tr-TR" sz="2000" dirty="0" smtClean="0">
                <a:latin typeface="Calibri" panose="020F0502020204030204" pitchFamily="34" charset="0"/>
                <a:ea typeface="Times New Roman" pitchFamily="18" charset="0"/>
                <a:cs typeface="Calibri" panose="020F0502020204030204" pitchFamily="34" charset="0"/>
              </a:rPr>
              <a:t>yumurtalarını </a:t>
            </a:r>
            <a:r>
              <a:rPr lang="tr-TR" sz="2000" dirty="0">
                <a:latin typeface="Calibri" panose="020F0502020204030204" pitchFamily="34" charset="0"/>
                <a:ea typeface="Times New Roman" pitchFamily="18" charset="0"/>
                <a:cs typeface="Calibri" panose="020F0502020204030204" pitchFamily="34" charset="0"/>
              </a:rPr>
              <a:t>bırakırken ağladıkları söylenir</a:t>
            </a:r>
            <a:r>
              <a:rPr lang="tr-TR" sz="2000" dirty="0" smtClean="0">
                <a:latin typeface="Calibri" panose="020F0502020204030204" pitchFamily="34" charset="0"/>
                <a:ea typeface="Times New Roman" pitchFamily="18" charset="0"/>
                <a:cs typeface="Calibri" panose="020F0502020204030204" pitchFamily="34" charset="0"/>
              </a:rPr>
              <a:t>.</a:t>
            </a:r>
          </a:p>
          <a:p>
            <a:pPr indent="457200" algn="just" fontAlgn="base">
              <a:spcBef>
                <a:spcPct val="0"/>
              </a:spcBef>
              <a:spcAft>
                <a:spcPct val="0"/>
              </a:spcAft>
            </a:pPr>
            <a:r>
              <a:rPr lang="tr-TR" sz="2000" dirty="0" smtClean="0">
                <a:latin typeface="Calibri" panose="020F0502020204030204" pitchFamily="34" charset="0"/>
                <a:ea typeface="Times New Roman" pitchFamily="18" charset="0"/>
                <a:cs typeface="Calibri" panose="020F0502020204030204" pitchFamily="34" charset="0"/>
              </a:rPr>
              <a:t>Bu </a:t>
            </a:r>
            <a:r>
              <a:rPr lang="tr-TR" sz="2000" dirty="0">
                <a:latin typeface="Calibri" panose="020F0502020204030204" pitchFamily="34" charset="0"/>
                <a:ea typeface="Times New Roman" pitchFamily="18" charset="0"/>
                <a:cs typeface="Calibri" panose="020F0502020204030204" pitchFamily="34" charset="0"/>
              </a:rPr>
              <a:t>olay duygusal bir nedenle değil </a:t>
            </a:r>
            <a:r>
              <a:rPr lang="tr-TR" sz="2000" dirty="0" smtClean="0">
                <a:latin typeface="Calibri" panose="020F0502020204030204" pitchFamily="34" charset="0"/>
                <a:ea typeface="Times New Roman" pitchFamily="18" charset="0"/>
                <a:cs typeface="Calibri" panose="020F0502020204030204" pitchFamily="34" charset="0"/>
              </a:rPr>
              <a:t>, gözyaşı </a:t>
            </a:r>
            <a:r>
              <a:rPr lang="tr-TR" sz="2000" dirty="0">
                <a:latin typeface="Calibri" panose="020F0502020204030204" pitchFamily="34" charset="0"/>
                <a:ea typeface="Times New Roman" pitchFamily="18" charset="0"/>
                <a:cs typeface="Calibri" panose="020F0502020204030204" pitchFamily="34" charset="0"/>
              </a:rPr>
              <a:t>kanalları </a:t>
            </a:r>
            <a:r>
              <a:rPr lang="tr-TR" sz="2000" dirty="0" smtClean="0">
                <a:latin typeface="Calibri" panose="020F0502020204030204" pitchFamily="34" charset="0"/>
                <a:ea typeface="Times New Roman" pitchFamily="18" charset="0"/>
                <a:cs typeface="Calibri" panose="020F0502020204030204" pitchFamily="34" charset="0"/>
              </a:rPr>
              <a:t>olmayışı </a:t>
            </a:r>
            <a:r>
              <a:rPr lang="tr-TR" sz="2000" dirty="0">
                <a:latin typeface="Calibri" panose="020F0502020204030204" pitchFamily="34" charset="0"/>
                <a:ea typeface="Times New Roman" pitchFamily="18" charset="0"/>
                <a:cs typeface="Calibri" panose="020F0502020204030204" pitchFamily="34" charset="0"/>
              </a:rPr>
              <a:t>nedeniyle tuz bezlerinden basit bir </a:t>
            </a:r>
            <a:endParaRPr lang="tr-TR" sz="2000" dirty="0" smtClean="0">
              <a:latin typeface="Calibri" panose="020F0502020204030204" pitchFamily="34" charset="0"/>
              <a:ea typeface="Times New Roman" pitchFamily="18" charset="0"/>
              <a:cs typeface="Calibri" panose="020F0502020204030204" pitchFamily="34" charset="0"/>
            </a:endParaRPr>
          </a:p>
          <a:p>
            <a:pPr indent="457200" algn="just" fontAlgn="base">
              <a:spcBef>
                <a:spcPct val="0"/>
              </a:spcBef>
              <a:spcAft>
                <a:spcPct val="0"/>
              </a:spcAft>
            </a:pPr>
            <a:r>
              <a:rPr lang="tr-TR" sz="2000" dirty="0" smtClean="0">
                <a:latin typeface="Calibri" panose="020F0502020204030204" pitchFamily="34" charset="0"/>
                <a:ea typeface="Times New Roman" pitchFamily="18" charset="0"/>
                <a:cs typeface="Calibri" panose="020F0502020204030204" pitchFamily="34" charset="0"/>
              </a:rPr>
              <a:t>gözyaşı </a:t>
            </a:r>
            <a:r>
              <a:rPr lang="tr-TR" sz="2000" dirty="0">
                <a:latin typeface="Calibri" panose="020F0502020204030204" pitchFamily="34" charset="0"/>
                <a:ea typeface="Times New Roman" pitchFamily="18" charset="0"/>
                <a:cs typeface="Calibri" panose="020F0502020204030204" pitchFamily="34" charset="0"/>
              </a:rPr>
              <a:t>taşmasıdır.</a:t>
            </a:r>
          </a:p>
          <a:p>
            <a:pPr indent="457200" algn="just" fontAlgn="base">
              <a:spcBef>
                <a:spcPct val="0"/>
              </a:spcBef>
              <a:spcAft>
                <a:spcPct val="0"/>
              </a:spcAft>
            </a:pPr>
            <a:endParaRPr lang="tr-TR" sz="2000" dirty="0" smtClean="0">
              <a:latin typeface="Calibri" panose="020F0502020204030204" pitchFamily="34" charset="0"/>
              <a:cs typeface="Calibri" panose="020F0502020204030204" pitchFamily="34" charset="0"/>
            </a:endParaRPr>
          </a:p>
          <a:p>
            <a:pPr indent="457200" algn="just" fontAlgn="base">
              <a:spcBef>
                <a:spcPct val="0"/>
              </a:spcBef>
              <a:spcAft>
                <a:spcPct val="0"/>
              </a:spcAft>
            </a:pPr>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921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07368" y="0"/>
            <a:ext cx="11161240" cy="7171194"/>
          </a:xfrm>
          <a:prstGeom prst="rect">
            <a:avLst/>
          </a:prstGeom>
        </p:spPr>
        <p:txBody>
          <a:bodyPr wrap="square">
            <a:spAutoFit/>
          </a:bodyPr>
          <a:lstStyle/>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Kara kaplumbağalarının erkeklerinde karın bağası içeriye doğru çökmüş, dişilerde ise düz yada dışarıya doğru kavislidir.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Bazı kaplumbağalarda erkeklerin gözü kırmızı dişilerin ise kahve renktedir.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lgn="ct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Ergin erkek kaplumbağalarda kuyruk uzun, kalındır, </a:t>
            </a:r>
            <a:r>
              <a:rPr lang="tr-TR" sz="2000" dirty="0" err="1">
                <a:latin typeface="Calibri" panose="020F0502020204030204" pitchFamily="34" charset="0"/>
                <a:cs typeface="Calibri" panose="020F0502020204030204" pitchFamily="34" charset="0"/>
              </a:rPr>
              <a:t>karapaksın</a:t>
            </a:r>
            <a:r>
              <a:rPr lang="tr-TR" sz="2000" dirty="0">
                <a:latin typeface="Calibri" panose="020F0502020204030204" pitchFamily="34" charset="0"/>
                <a:cs typeface="Calibri" panose="020F0502020204030204" pitchFamily="34" charset="0"/>
              </a:rPr>
              <a:t> arkasından dışarı uzanır. Ergin dişilerde kuyruk kısa, incedir </a:t>
            </a:r>
            <a:r>
              <a:rPr lang="tr-TR" sz="2000" dirty="0" err="1">
                <a:latin typeface="Calibri" panose="020F0502020204030204" pitchFamily="34" charset="0"/>
                <a:cs typeface="Calibri" panose="020F0502020204030204" pitchFamily="34" charset="0"/>
              </a:rPr>
              <a:t>karapaksın</a:t>
            </a:r>
            <a:r>
              <a:rPr lang="tr-TR" sz="2000" dirty="0">
                <a:latin typeface="Calibri" panose="020F0502020204030204" pitchFamily="34" charset="0"/>
                <a:cs typeface="Calibri" panose="020F0502020204030204" pitchFamily="34" charset="0"/>
              </a:rPr>
              <a:t> arka ucundan rahatlıkla görülmez.</a:t>
            </a:r>
          </a:p>
          <a:p>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Erkek sucul türlerde ön ayak pençeleri uzundur.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Cinsiyet tayini kandaki </a:t>
            </a:r>
            <a:r>
              <a:rPr lang="tr-TR" sz="2000" dirty="0" smtClean="0">
                <a:latin typeface="Calibri" panose="020F0502020204030204" pitchFamily="34" charset="0"/>
                <a:cs typeface="Calibri" panose="020F0502020204030204" pitchFamily="34" charset="0"/>
              </a:rPr>
              <a:t>östrojen </a:t>
            </a:r>
            <a:r>
              <a:rPr lang="tr-TR" sz="2000" dirty="0">
                <a:latin typeface="Calibri" panose="020F0502020204030204" pitchFamily="34" charset="0"/>
                <a:cs typeface="Calibri" panose="020F0502020204030204" pitchFamily="34" charset="0"/>
              </a:rPr>
              <a:t>ve </a:t>
            </a:r>
            <a:r>
              <a:rPr lang="tr-TR" sz="2000" dirty="0" smtClean="0">
                <a:latin typeface="Calibri" panose="020F0502020204030204" pitchFamily="34" charset="0"/>
                <a:cs typeface="Calibri" panose="020F0502020204030204" pitchFamily="34" charset="0"/>
              </a:rPr>
              <a:t>testosteron </a:t>
            </a:r>
            <a:r>
              <a:rPr lang="tr-TR" sz="2000" dirty="0">
                <a:latin typeface="Calibri" panose="020F0502020204030204" pitchFamily="34" charset="0"/>
                <a:cs typeface="Calibri" panose="020F0502020204030204" pitchFamily="34" charset="0"/>
              </a:rPr>
              <a:t>hormonları seviyelerine bakılarak yapılabilir. </a:t>
            </a:r>
            <a:br>
              <a:rPr lang="tr-TR" sz="2000" dirty="0">
                <a:latin typeface="Calibri" panose="020F0502020204030204" pitchFamily="34" charset="0"/>
                <a:cs typeface="Calibri" panose="020F0502020204030204" pitchFamily="34" charset="0"/>
              </a:rPr>
            </a:br>
            <a:r>
              <a:rPr lang="tr-TR" sz="2000" dirty="0">
                <a:latin typeface="Calibri" panose="020F0502020204030204" pitchFamily="34" charset="0"/>
                <a:cs typeface="Calibri" panose="020F0502020204030204" pitchFamily="34" charset="0"/>
              </a:rPr>
              <a:t>Avrupa kaplumbağalarında cinsel olgunluk 12 yaşlarında başlar.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p:txBody>
      </p:sp>
      <p:pic>
        <p:nvPicPr>
          <p:cNvPr id="32770" name="Picture 2" descr="http://cdn.c.photoshelter.com/img-get/I00008vmQZYlQcm0/s/700/700/561-WISDOM-ORNATE-BOX-TURTLE.jpg"/>
          <p:cNvPicPr>
            <a:picLocks noChangeAspect="1" noChangeArrowheads="1"/>
          </p:cNvPicPr>
          <p:nvPr/>
        </p:nvPicPr>
        <p:blipFill>
          <a:blip r:embed="rId3" cstate="print"/>
          <a:srcRect/>
          <a:stretch>
            <a:fillRect/>
          </a:stretch>
        </p:blipFill>
        <p:spPr bwMode="auto">
          <a:xfrm>
            <a:off x="2514831" y="1988840"/>
            <a:ext cx="3196266" cy="2127801"/>
          </a:xfrm>
          <a:prstGeom prst="rect">
            <a:avLst/>
          </a:prstGeom>
          <a:noFill/>
        </p:spPr>
      </p:pic>
      <p:pic>
        <p:nvPicPr>
          <p:cNvPr id="4" name="Picture 2" descr="http://www.hiltonpond.org/images/TurtleMudAnterior01.jpg"/>
          <p:cNvPicPr>
            <a:picLocks noChangeAspect="1" noChangeArrowheads="1"/>
          </p:cNvPicPr>
          <p:nvPr/>
        </p:nvPicPr>
        <p:blipFill>
          <a:blip r:embed="rId4" cstate="print"/>
          <a:srcRect/>
          <a:stretch>
            <a:fillRect/>
          </a:stretch>
        </p:blipFill>
        <p:spPr bwMode="auto">
          <a:xfrm>
            <a:off x="6816752" y="2060848"/>
            <a:ext cx="3618710" cy="21278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79376" y="620688"/>
            <a:ext cx="11233248" cy="5324535"/>
          </a:xfrm>
          <a:prstGeom prst="rect">
            <a:avLst/>
          </a:prstGeom>
        </p:spPr>
        <p:txBody>
          <a:bodyPr wrap="square">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Beyin sinirleri 12 çifttir.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Dış kulak yoktur. Kulak zarı bulunur. </a:t>
            </a:r>
            <a:r>
              <a:rPr lang="tr-TR" sz="2000" dirty="0" err="1">
                <a:latin typeface="Calibri" panose="020F0502020204030204" pitchFamily="34" charset="0"/>
                <a:cs typeface="Calibri" panose="020F0502020204030204" pitchFamily="34" charset="0"/>
              </a:rPr>
              <a:t>Columella</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cavum</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tympani</a:t>
            </a:r>
            <a:r>
              <a:rPr lang="tr-TR" sz="2000" dirty="0">
                <a:latin typeface="Calibri" panose="020F0502020204030204" pitchFamily="34" charset="0"/>
                <a:cs typeface="Calibri" panose="020F0502020204030204" pitchFamily="34" charset="0"/>
              </a:rPr>
              <a:t> büyüktür  ve </a:t>
            </a:r>
            <a:r>
              <a:rPr lang="tr-TR" sz="2000" dirty="0" err="1">
                <a:latin typeface="Calibri" panose="020F0502020204030204" pitchFamily="34" charset="0"/>
                <a:cs typeface="Calibri" panose="020F0502020204030204" pitchFamily="34" charset="0"/>
              </a:rPr>
              <a:t>iltahaplanmasına</a:t>
            </a:r>
            <a:r>
              <a:rPr lang="tr-TR" sz="2000" dirty="0">
                <a:latin typeface="Calibri" panose="020F0502020204030204" pitchFamily="34" charset="0"/>
                <a:cs typeface="Calibri" panose="020F0502020204030204" pitchFamily="34" charset="0"/>
              </a:rPr>
              <a:t> sık rastlanır. Orta kulak östaki </a:t>
            </a:r>
            <a:r>
              <a:rPr lang="tr-TR" sz="2000" dirty="0" err="1">
                <a:latin typeface="Calibri" panose="020F0502020204030204" pitchFamily="34" charset="0"/>
                <a:cs typeface="Calibri" panose="020F0502020204030204" pitchFamily="34" charset="0"/>
              </a:rPr>
              <a:t>tübüyle</a:t>
            </a:r>
            <a:r>
              <a:rPr lang="tr-TR" sz="2000" dirty="0">
                <a:latin typeface="Calibri" panose="020F0502020204030204" pitchFamily="34" charset="0"/>
                <a:cs typeface="Calibri" panose="020F0502020204030204" pitchFamily="34" charset="0"/>
              </a:rPr>
              <a:t> yutakla ilişkilidir.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Göz kürelerin de üçüncü göz </a:t>
            </a:r>
            <a:r>
              <a:rPr lang="tr-TR" sz="2000" dirty="0" err="1">
                <a:latin typeface="Calibri" panose="020F0502020204030204" pitchFamily="34" charset="0"/>
                <a:cs typeface="Calibri" panose="020F0502020204030204" pitchFamily="34" charset="0"/>
              </a:rPr>
              <a:t>kapaklarınına</a:t>
            </a:r>
            <a:r>
              <a:rPr lang="tr-TR" sz="2000" dirty="0">
                <a:latin typeface="Calibri" panose="020F0502020204030204" pitchFamily="34" charset="0"/>
                <a:cs typeface="Calibri" panose="020F0502020204030204" pitchFamily="34" charset="0"/>
              </a:rPr>
              <a:t> bağlanan </a:t>
            </a:r>
            <a:r>
              <a:rPr lang="tr-TR" sz="2000" dirty="0" err="1" smtClean="0">
                <a:latin typeface="Calibri" panose="020F0502020204030204" pitchFamily="34" charset="0"/>
                <a:cs typeface="Calibri" panose="020F0502020204030204" pitchFamily="34" charset="0"/>
              </a:rPr>
              <a:t>m.pyramidalis</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denilen kas bulunur.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Görme ve koklama duyuları gelişmiş, fakat  işitmeleri zayıftır.</a:t>
            </a:r>
          </a:p>
          <a:p>
            <a:r>
              <a:rPr lang="tr-TR" sz="2000" dirty="0">
                <a:latin typeface="Calibri" panose="020F0502020204030204" pitchFamily="34" charset="0"/>
                <a:cs typeface="Calibri" panose="020F0502020204030204" pitchFamily="34" charset="0"/>
              </a:rPr>
              <a:t>Renkleri görebilirler. </a:t>
            </a:r>
            <a:r>
              <a:rPr lang="tr-TR" sz="2000" dirty="0" err="1">
                <a:latin typeface="Calibri" panose="020F0502020204030204" pitchFamily="34" charset="0"/>
                <a:cs typeface="Calibri" panose="020F0502020204030204" pitchFamily="34" charset="0"/>
              </a:rPr>
              <a:t>Orbita</a:t>
            </a:r>
            <a:r>
              <a:rPr lang="tr-TR" sz="2000" dirty="0">
                <a:latin typeface="Calibri" panose="020F0502020204030204" pitchFamily="34" charset="0"/>
                <a:cs typeface="Calibri" panose="020F0502020204030204" pitchFamily="34" charset="0"/>
              </a:rPr>
              <a:t> üç taraftan kemikle çevrilmiştir. Kuşlarda olduğu gibi göz küresini </a:t>
            </a:r>
            <a:r>
              <a:rPr lang="tr-TR" sz="2000" dirty="0" err="1">
                <a:latin typeface="Calibri" panose="020F0502020204030204" pitchFamily="34" charset="0"/>
                <a:cs typeface="Calibri" panose="020F0502020204030204" pitchFamily="34" charset="0"/>
              </a:rPr>
              <a:t>scleral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kemikcikler</a:t>
            </a:r>
            <a:r>
              <a:rPr lang="tr-TR" sz="2000" dirty="0">
                <a:latin typeface="Calibri" panose="020F0502020204030204" pitchFamily="34" charset="0"/>
                <a:cs typeface="Calibri" panose="020F0502020204030204" pitchFamily="34" charset="0"/>
              </a:rPr>
              <a:t> çevreler. Göz yaşı bezleri  deniz kaplumbağalarında tuz bezlerine değişmiştir. Gözyaşını burun boşluğuna götüren kanalları yoktur. Göz yaşı kaybı buharlaşmayla olur. </a:t>
            </a:r>
            <a:endParaRPr lang="tr-TR" sz="2000" dirty="0" smtClean="0">
              <a:latin typeface="Calibri" panose="020F0502020204030204" pitchFamily="34" charset="0"/>
              <a:cs typeface="Calibri" panose="020F0502020204030204" pitchFamily="34" charset="0"/>
            </a:endParaRPr>
          </a:p>
          <a:p>
            <a:r>
              <a:rPr lang="tr-TR" sz="2000" dirty="0" err="1" smtClean="0">
                <a:latin typeface="Calibri" panose="020F0502020204030204" pitchFamily="34" charset="0"/>
                <a:cs typeface="Calibri" panose="020F0502020204030204" pitchFamily="34" charset="0"/>
              </a:rPr>
              <a:t>Lens’in</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uyumu m. </a:t>
            </a:r>
            <a:r>
              <a:rPr lang="tr-TR" sz="2000" dirty="0" err="1">
                <a:latin typeface="Calibri" panose="020F0502020204030204" pitchFamily="34" charset="0"/>
                <a:cs typeface="Calibri" panose="020F0502020204030204" pitchFamily="34" charset="0"/>
              </a:rPr>
              <a:t>ciliaris’in</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iris’in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sphincter</a:t>
            </a:r>
            <a:r>
              <a:rPr lang="tr-TR" sz="2000" dirty="0">
                <a:latin typeface="Calibri" panose="020F0502020204030204" pitchFamily="34" charset="0"/>
                <a:cs typeface="Calibri" panose="020F0502020204030204" pitchFamily="34" charset="0"/>
              </a:rPr>
              <a:t> kasının </a:t>
            </a:r>
            <a:r>
              <a:rPr lang="tr-TR" sz="2000" dirty="0" err="1">
                <a:latin typeface="Calibri" panose="020F0502020204030204" pitchFamily="34" charset="0"/>
                <a:cs typeface="Calibri" panose="020F0502020204030204" pitchFamily="34" charset="0"/>
              </a:rPr>
              <a:t>kontraksiyonu</a:t>
            </a:r>
            <a:r>
              <a:rPr lang="tr-TR" sz="2000" dirty="0">
                <a:latin typeface="Calibri" panose="020F0502020204030204" pitchFamily="34" charset="0"/>
                <a:cs typeface="Calibri" panose="020F0502020204030204" pitchFamily="34" charset="0"/>
              </a:rPr>
              <a:t> ile </a:t>
            </a:r>
            <a:r>
              <a:rPr lang="tr-TR" sz="2000" dirty="0" smtClean="0">
                <a:latin typeface="Calibri" panose="020F0502020204030204" pitchFamily="34" charset="0"/>
                <a:cs typeface="Calibri" panose="020F0502020204030204" pitchFamily="34" charset="0"/>
              </a:rPr>
              <a:t>olur.</a:t>
            </a: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620689"/>
            <a:ext cx="11089232" cy="3477875"/>
          </a:xfrm>
          <a:prstGeom prst="rect">
            <a:avLst/>
          </a:prstGeom>
        </p:spPr>
        <p:txBody>
          <a:bodyPr wrap="square">
            <a:spAutoFit/>
          </a:bodyPr>
          <a:lstStyle/>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Kara ve su kaplumbağalarında çoğu kez </a:t>
            </a:r>
            <a:r>
              <a:rPr lang="tr-TR" sz="2000" dirty="0" err="1">
                <a:latin typeface="Calibri" panose="020F0502020204030204" pitchFamily="34" charset="0"/>
                <a:cs typeface="Calibri" panose="020F0502020204030204" pitchFamily="34" charset="0"/>
              </a:rPr>
              <a:t>Salmonella</a:t>
            </a:r>
            <a:r>
              <a:rPr lang="tr-TR" sz="2000" dirty="0">
                <a:latin typeface="Calibri" panose="020F0502020204030204" pitchFamily="34" charset="0"/>
                <a:cs typeface="Calibri" panose="020F0502020204030204" pitchFamily="34" charset="0"/>
              </a:rPr>
              <a:t> bakterisine rastlanır. Evlerde beslenen su kaplumbağaları özellikle çocuklar açısından risk oluşturabilir. Çocukların su kaplumbağasına dokunması, oynaması dışında akvaryum temizliği yapanlar </a:t>
            </a:r>
            <a:r>
              <a:rPr lang="tr-TR" sz="2000" dirty="0" err="1">
                <a:latin typeface="Calibri" panose="020F0502020204030204" pitchFamily="34" charset="0"/>
                <a:cs typeface="Calibri" panose="020F0502020204030204" pitchFamily="34" charset="0"/>
              </a:rPr>
              <a:t>Salmonella</a:t>
            </a:r>
            <a:r>
              <a:rPr lang="tr-TR" sz="2000" dirty="0">
                <a:latin typeface="Calibri" panose="020F0502020204030204" pitchFamily="34" charset="0"/>
                <a:cs typeface="Calibri" panose="020F0502020204030204" pitchFamily="34" charset="0"/>
              </a:rPr>
              <a:t> riski ile karşı karşıyadırlar. </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r>
              <a:rPr lang="tr-TR" sz="2000" dirty="0">
                <a:latin typeface="Calibri" panose="020F0502020204030204" pitchFamily="34" charset="0"/>
                <a:cs typeface="Calibri" panose="020F0502020204030204" pitchFamily="34" charset="0"/>
              </a:rPr>
              <a:t>Belirtileri: İştahsızlık, ishaldir. Kültür yapılarak sonuca gidilir. Antibiyotik ve vitamin verilerek tedavi yapılır. </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endParaRPr lang="tr-TR" sz="2000" dirty="0">
              <a:latin typeface="Calibri" panose="020F0502020204030204" pitchFamily="34" charset="0"/>
              <a:cs typeface="Calibri" panose="020F0502020204030204" pitchFamily="34" charset="0"/>
            </a:endParaRPr>
          </a:p>
        </p:txBody>
      </p:sp>
      <p:sp>
        <p:nvSpPr>
          <p:cNvPr id="3" name="2 Dikdörtgen"/>
          <p:cNvSpPr/>
          <p:nvPr/>
        </p:nvSpPr>
        <p:spPr>
          <a:xfrm>
            <a:off x="479376" y="4293096"/>
            <a:ext cx="10729192" cy="1323439"/>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Kaplumbağaların yaşının belirlenmesi : Kesin bilgiler olmamasına rağmen 3 yaşında bir kaplumbağa el ayasının ¼'ü kadardır. Her üç yılda birde ¼ el ayası büyüklüğünde bir gelişme gösterir. Kabuğun arka plakalarındaki </a:t>
            </a:r>
            <a:r>
              <a:rPr lang="tr-TR" sz="2000" dirty="0" err="1">
                <a:latin typeface="Calibri" panose="020F0502020204030204" pitchFamily="34" charset="0"/>
                <a:cs typeface="Calibri" panose="020F0502020204030204" pitchFamily="34" charset="0"/>
              </a:rPr>
              <a:t>izlerdende</a:t>
            </a:r>
            <a:r>
              <a:rPr lang="tr-TR" sz="2000" dirty="0">
                <a:latin typeface="Calibri" panose="020F0502020204030204" pitchFamily="34" charset="0"/>
                <a:cs typeface="Calibri" panose="020F0502020204030204" pitchFamily="34" charset="0"/>
              </a:rPr>
              <a:t> yaklaşık yaş tayini yapılabilir </a:t>
            </a:r>
            <a:br>
              <a:rPr lang="tr-TR" sz="2000" dirty="0">
                <a:latin typeface="Calibri" panose="020F0502020204030204" pitchFamily="34" charset="0"/>
                <a:cs typeface="Calibri" panose="020F0502020204030204" pitchFamily="34" charset="0"/>
              </a:rPr>
            </a:br>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79376" y="876781"/>
            <a:ext cx="105851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endParaRPr lang="tr-TR" sz="2000" b="1" u="sng" dirty="0">
              <a:latin typeface="Calibri" panose="020F0502020204030204" pitchFamily="34" charset="0"/>
              <a:ea typeface="Times New Roman" pitchFamily="18" charset="0"/>
              <a:cs typeface="Calibri" panose="020F0502020204030204" pitchFamily="34" charset="0"/>
            </a:endParaRPr>
          </a:p>
          <a:p>
            <a:pPr indent="457200" algn="just" fontAlgn="base">
              <a:spcBef>
                <a:spcPct val="0"/>
              </a:spcBef>
              <a:spcAft>
                <a:spcPct val="0"/>
              </a:spcAft>
            </a:pPr>
            <a:r>
              <a:rPr lang="tr-TR" sz="2000" b="1" u="sng" dirty="0">
                <a:latin typeface="Calibri" panose="020F0502020204030204" pitchFamily="34" charset="0"/>
                <a:ea typeface="Times New Roman" pitchFamily="18" charset="0"/>
                <a:cs typeface="Calibri" panose="020F0502020204030204" pitchFamily="34" charset="0"/>
              </a:rPr>
              <a:t>Kaplumbağaların Sınıflandırılması:</a:t>
            </a:r>
            <a:endParaRPr lang="tr-TR" sz="2000" dirty="0">
              <a:latin typeface="Calibri" panose="020F0502020204030204" pitchFamily="34" charset="0"/>
              <a:cs typeface="Calibri" panose="020F0502020204030204" pitchFamily="34" charset="0"/>
            </a:endParaRPr>
          </a:p>
          <a:p>
            <a:pPr indent="457200" algn="just"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indent="457200" algn="just" eaLnBrk="0" fontAlgn="base" hangingPunct="0">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Değişik şekillerde gruplandırmalar yapılmıştır. Boyun omurlarının yapısını dikkate alarak yapılan gruplandırmadır. Boyun omurlarının yapısına göre kaplumbağalar 2 alttakıma ayrılırlar.</a:t>
            </a:r>
            <a:r>
              <a:rPr lang="tr-TR" sz="2000" b="1" dirty="0">
                <a:latin typeface="Calibri" panose="020F0502020204030204" pitchFamily="34" charset="0"/>
                <a:cs typeface="Calibri" panose="020F0502020204030204" pitchFamily="34" charset="0"/>
              </a:rPr>
              <a:t> </a:t>
            </a:r>
          </a:p>
          <a:p>
            <a:pPr indent="457200" algn="just" eaLnBrk="0" fontAlgn="base" hangingPunct="0">
              <a:spcBef>
                <a:spcPct val="0"/>
              </a:spcBef>
              <a:spcAft>
                <a:spcPct val="0"/>
              </a:spcAft>
            </a:pPr>
            <a:endParaRPr lang="tr-TR" sz="2000" b="1" dirty="0">
              <a:latin typeface="Calibri" panose="020F0502020204030204" pitchFamily="34" charset="0"/>
              <a:cs typeface="Calibri" panose="020F0502020204030204" pitchFamily="34" charset="0"/>
            </a:endParaRPr>
          </a:p>
          <a:p>
            <a:pPr indent="457200" algn="just" eaLnBrk="0" fontAlgn="base" hangingPunct="0">
              <a:spcBef>
                <a:spcPct val="0"/>
              </a:spcBef>
              <a:spcAft>
                <a:spcPct val="0"/>
              </a:spcAft>
            </a:pPr>
            <a:r>
              <a:rPr lang="tr-TR" sz="2000" b="1" dirty="0">
                <a:latin typeface="Calibri" panose="020F0502020204030204" pitchFamily="34" charset="0"/>
                <a:cs typeface="Calibri" panose="020F0502020204030204" pitchFamily="34" charset="0"/>
              </a:rPr>
              <a:t>1: </a:t>
            </a:r>
            <a:r>
              <a:rPr lang="tr-TR" sz="2000" b="1" dirty="0" err="1">
                <a:latin typeface="Calibri" panose="020F0502020204030204" pitchFamily="34" charset="0"/>
                <a:cs typeface="Calibri" panose="020F0502020204030204" pitchFamily="34" charset="0"/>
              </a:rPr>
              <a:t>Pleurodira</a:t>
            </a:r>
            <a:r>
              <a:rPr lang="tr-TR" sz="2000" dirty="0">
                <a:latin typeface="Calibri" panose="020F0502020204030204" pitchFamily="34" charset="0"/>
                <a:cs typeface="Calibri" panose="020F0502020204030204" pitchFamily="34" charset="0"/>
              </a:rPr>
              <a:t>[</a:t>
            </a:r>
            <a:r>
              <a:rPr lang="tr-TR" sz="2000" i="1" dirty="0" err="1">
                <a:latin typeface="Calibri" panose="020F0502020204030204" pitchFamily="34" charset="0"/>
                <a:cs typeface="Calibri" panose="020F0502020204030204" pitchFamily="34" charset="0"/>
              </a:rPr>
              <a:t>Pleur</a:t>
            </a:r>
            <a:r>
              <a:rPr lang="tr-TR" sz="2000" i="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yan, </a:t>
            </a:r>
            <a:r>
              <a:rPr lang="tr-TR" sz="2000" i="1" dirty="0" err="1">
                <a:latin typeface="Calibri" panose="020F0502020204030204" pitchFamily="34" charset="0"/>
                <a:cs typeface="Calibri" panose="020F0502020204030204" pitchFamily="34" charset="0"/>
              </a:rPr>
              <a:t>dira</a:t>
            </a:r>
            <a:r>
              <a:rPr lang="tr-TR" sz="2000" i="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boyun]</a:t>
            </a:r>
            <a:r>
              <a:rPr lang="tr-TR" sz="2000" b="1" dirty="0">
                <a:latin typeface="Calibri" panose="020F0502020204030204" pitchFamily="34" charset="0"/>
                <a:cs typeface="Calibri" panose="020F0502020204030204" pitchFamily="34" charset="0"/>
              </a:rPr>
              <a:t> </a:t>
            </a:r>
          </a:p>
          <a:p>
            <a:pPr indent="457200" algn="just" eaLnBrk="0" fontAlgn="base" hangingPunct="0">
              <a:spcBef>
                <a:spcPct val="0"/>
              </a:spcBef>
              <a:spcAft>
                <a:spcPct val="0"/>
              </a:spcAft>
            </a:pPr>
            <a:r>
              <a:rPr lang="tr-TR" sz="2000" b="1" dirty="0">
                <a:latin typeface="Calibri" panose="020F0502020204030204" pitchFamily="34" charset="0"/>
                <a:cs typeface="Calibri" panose="020F0502020204030204" pitchFamily="34" charset="0"/>
              </a:rPr>
              <a:t>2: </a:t>
            </a:r>
            <a:r>
              <a:rPr lang="tr-TR" sz="2000" b="1" dirty="0" err="1">
                <a:latin typeface="Calibri" panose="020F0502020204030204" pitchFamily="34" charset="0"/>
                <a:cs typeface="Calibri" panose="020F0502020204030204" pitchFamily="34" charset="0"/>
              </a:rPr>
              <a:t>Cryptodira</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a:t>
            </a:r>
            <a:r>
              <a:rPr lang="tr-TR" sz="2000" i="1" dirty="0" err="1">
                <a:latin typeface="Calibri" panose="020F0502020204030204" pitchFamily="34" charset="0"/>
                <a:cs typeface="Calibri" panose="020F0502020204030204" pitchFamily="34" charset="0"/>
              </a:rPr>
              <a:t>Cryptos</a:t>
            </a:r>
            <a:r>
              <a:rPr lang="tr-TR" sz="2000" dirty="0">
                <a:latin typeface="Calibri" panose="020F0502020204030204" pitchFamily="34" charset="0"/>
                <a:cs typeface="Calibri" panose="020F0502020204030204" pitchFamily="34" charset="0"/>
              </a:rPr>
              <a:t>: gizli; </a:t>
            </a:r>
            <a:r>
              <a:rPr lang="tr-TR" sz="2000" i="1" dirty="0" err="1">
                <a:latin typeface="Calibri" panose="020F0502020204030204" pitchFamily="34" charset="0"/>
                <a:cs typeface="Calibri" panose="020F0502020204030204" pitchFamily="34" charset="0"/>
              </a:rPr>
              <a:t>dira</a:t>
            </a:r>
            <a:r>
              <a:rPr lang="tr-TR" sz="2000" dirty="0">
                <a:latin typeface="Calibri" panose="020F0502020204030204" pitchFamily="34" charset="0"/>
                <a:cs typeface="Calibri" panose="020F0502020204030204" pitchFamily="34" charset="0"/>
              </a:rPr>
              <a:t>: boyun]</a:t>
            </a:r>
          </a:p>
          <a:p>
            <a:pPr indent="457200" algn="just"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indent="457200" algn="just"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3863752" y="1124744"/>
            <a:ext cx="2952328" cy="45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75520" y="620690"/>
            <a:ext cx="8280920" cy="830997"/>
          </a:xfrm>
          <a:prstGeom prst="rect">
            <a:avLst/>
          </a:prstGeom>
        </p:spPr>
        <p:txBody>
          <a:bodyPr wrap="square">
            <a:spAutoFit/>
          </a:bodyPr>
          <a:lstStyle/>
          <a:p>
            <a:pPr indent="457200" algn="ctr" eaLnBrk="0" fontAlgn="base" hangingPunct="0">
              <a:spcBef>
                <a:spcPct val="0"/>
              </a:spcBef>
              <a:spcAft>
                <a:spcPct val="0"/>
              </a:spcAft>
            </a:pPr>
            <a:r>
              <a:rPr lang="tr-TR" sz="2400" u="sng" dirty="0">
                <a:latin typeface="Calibri" pitchFamily="34" charset="0"/>
                <a:ea typeface="Times New Roman" pitchFamily="18" charset="0"/>
                <a:cs typeface="Tahoma" pitchFamily="34" charset="0"/>
              </a:rPr>
              <a:t>Sürüngenlerin amfibilerden daha evrimleşmiş olmasını  kanıtlayan özellikler </a:t>
            </a:r>
            <a:endParaRPr lang="tr-TR" sz="2400" u="sng" dirty="0">
              <a:latin typeface="Arial" pitchFamily="34" charset="0"/>
              <a:cs typeface="Arial" pitchFamily="34" charset="0"/>
            </a:endParaRPr>
          </a:p>
        </p:txBody>
      </p:sp>
      <p:sp>
        <p:nvSpPr>
          <p:cNvPr id="2049" name="Rectangle 1"/>
          <p:cNvSpPr>
            <a:spLocks noChangeArrowheads="1"/>
          </p:cNvSpPr>
          <p:nvPr/>
        </p:nvSpPr>
        <p:spPr bwMode="auto">
          <a:xfrm>
            <a:off x="551384" y="2292625"/>
            <a:ext cx="113052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lang="tr-TR" sz="2000" dirty="0">
                <a:latin typeface="Calibri" panose="020F0502020204030204" pitchFamily="34" charset="0"/>
                <a:cs typeface="Calibri" panose="020F0502020204030204" pitchFamily="34" charset="0"/>
              </a:rPr>
              <a:t>Kara yaşamına uyum yapacak kuru ve pullu derilerinin olması</a:t>
            </a:r>
          </a:p>
          <a:p>
            <a:pPr eaLnBrk="0" fontAlgn="base" hangingPunct="0">
              <a:spcBef>
                <a:spcPct val="0"/>
              </a:spcBef>
              <a:spcAft>
                <a:spcPct val="0"/>
              </a:spcAft>
              <a:buFont typeface="Wingdings" pitchFamily="2" charset="2"/>
              <a:buChar char="Ø"/>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Ø"/>
            </a:pPr>
            <a:r>
              <a:rPr lang="tr-TR" sz="2000" dirty="0" smtClean="0">
                <a:latin typeface="Calibri" panose="020F0502020204030204" pitchFamily="34" charset="0"/>
                <a:cs typeface="Calibri" panose="020F0502020204030204" pitchFamily="34" charset="0"/>
              </a:rPr>
              <a:t>Üyelerinin daha hızlı hareket edecek nitelikte gelişmesi</a:t>
            </a: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Ø"/>
            </a:pPr>
            <a:endParaRPr lang="tr-TR" sz="2000" dirty="0" smtClean="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Ø"/>
            </a:pPr>
            <a:r>
              <a:rPr lang="tr-TR" sz="2000" dirty="0" smtClean="0">
                <a:latin typeface="Calibri" panose="020F0502020204030204" pitchFamily="34" charset="0"/>
                <a:cs typeface="Calibri" panose="020F0502020204030204" pitchFamily="34" charset="0"/>
              </a:rPr>
              <a:t>Kalpte karıncıkta bölme oluşması</a:t>
            </a: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Ø"/>
            </a:pPr>
            <a:endParaRPr lang="tr-TR" sz="2000" dirty="0" smtClean="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Ø"/>
            </a:pPr>
            <a:r>
              <a:rPr lang="tr-TR" sz="2000" dirty="0" smtClean="0">
                <a:latin typeface="Calibri" panose="020F0502020204030204" pitchFamily="34" charset="0"/>
                <a:cs typeface="Calibri" panose="020F0502020204030204" pitchFamily="34" charset="0"/>
              </a:rPr>
              <a:t>İskeletlerinin </a:t>
            </a:r>
            <a:r>
              <a:rPr lang="tr-TR" sz="2000" dirty="0">
                <a:latin typeface="Calibri" panose="020F0502020204030204" pitchFamily="34" charset="0"/>
                <a:cs typeface="Calibri" panose="020F0502020204030204" pitchFamily="34" charset="0"/>
              </a:rPr>
              <a:t>tam kemikleşmesi</a:t>
            </a:r>
          </a:p>
          <a:p>
            <a:pPr eaLnBrk="0" fontAlgn="base" hangingPunct="0">
              <a:spcBef>
                <a:spcPct val="0"/>
              </a:spcBef>
              <a:spcAft>
                <a:spcPct val="0"/>
              </a:spcAft>
              <a:buFont typeface="Wingdings" pitchFamily="2" charset="2"/>
              <a:buChar char="Ø"/>
            </a:pPr>
            <a:endParaRPr lang="tr-TR" sz="2000" dirty="0">
              <a:latin typeface="Calibri" panose="020F0502020204030204" pitchFamily="34" charset="0"/>
              <a:ea typeface="Calibri" pitchFamily="34" charset="0"/>
              <a:cs typeface="Calibri" panose="020F0502020204030204" pitchFamily="34" charset="0"/>
            </a:endParaRPr>
          </a:p>
          <a:p>
            <a:pPr eaLnBrk="0" fontAlgn="base" hangingPunct="0">
              <a:spcBef>
                <a:spcPct val="0"/>
              </a:spcBef>
              <a:spcAft>
                <a:spcPct val="0"/>
              </a:spcAft>
              <a:buFont typeface="Wingdings" pitchFamily="2" charset="2"/>
              <a:buChar char="Ø"/>
            </a:pPr>
            <a:r>
              <a:rPr lang="tr-TR" sz="2000" dirty="0">
                <a:latin typeface="Calibri" panose="020F0502020204030204" pitchFamily="34" charset="0"/>
                <a:ea typeface="Calibri" pitchFamily="34" charset="0"/>
                <a:cs typeface="Calibri" panose="020F0502020204030204" pitchFamily="34" charset="0"/>
              </a:rPr>
              <a:t>Karada gelişmesini tamamlayan bir embriyoyu koruyacak sert kabuklu yumurtalarının olmasıdır</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a:t>
            </a:r>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79376" y="13679"/>
            <a:ext cx="1101722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r>
              <a:rPr lang="tr-TR" sz="2000" u="sng" dirty="0" err="1">
                <a:latin typeface="Calibri" panose="020F0502020204030204" pitchFamily="34" charset="0"/>
                <a:ea typeface="Times New Roman" pitchFamily="18" charset="0"/>
                <a:cs typeface="Calibri" panose="020F0502020204030204" pitchFamily="34" charset="0"/>
              </a:rPr>
              <a:t>Pleurodira</a:t>
            </a:r>
            <a:r>
              <a:rPr lang="tr-TR" sz="2000" u="sng" dirty="0">
                <a:latin typeface="Calibri" panose="020F0502020204030204" pitchFamily="34" charset="0"/>
                <a:ea typeface="Times New Roman" pitchFamily="18" charset="0"/>
                <a:cs typeface="Calibri" panose="020F0502020204030204" pitchFamily="34" charset="0"/>
              </a:rPr>
              <a:t>[</a:t>
            </a:r>
            <a:r>
              <a:rPr lang="tr-TR" sz="2000" i="1" u="sng" dirty="0" err="1">
                <a:latin typeface="Calibri" panose="020F0502020204030204" pitchFamily="34" charset="0"/>
                <a:ea typeface="Times New Roman" pitchFamily="18" charset="0"/>
                <a:cs typeface="Calibri" panose="020F0502020204030204" pitchFamily="34" charset="0"/>
              </a:rPr>
              <a:t>Pleur</a:t>
            </a:r>
            <a:r>
              <a:rPr lang="tr-TR" sz="2000" i="1" u="sng" dirty="0">
                <a:latin typeface="Calibri" panose="020F0502020204030204" pitchFamily="34" charset="0"/>
                <a:ea typeface="Times New Roman" pitchFamily="18" charset="0"/>
                <a:cs typeface="Calibri" panose="020F0502020204030204" pitchFamily="34" charset="0"/>
              </a:rPr>
              <a:t>:</a:t>
            </a:r>
            <a:r>
              <a:rPr lang="tr-TR" sz="2000" u="sng" dirty="0">
                <a:latin typeface="Calibri" panose="020F0502020204030204" pitchFamily="34" charset="0"/>
                <a:ea typeface="Times New Roman" pitchFamily="18" charset="0"/>
                <a:cs typeface="Calibri" panose="020F0502020204030204" pitchFamily="34" charset="0"/>
              </a:rPr>
              <a:t> yan, </a:t>
            </a:r>
            <a:r>
              <a:rPr lang="tr-TR" sz="2000" i="1" u="sng" dirty="0" err="1">
                <a:latin typeface="Calibri" panose="020F0502020204030204" pitchFamily="34" charset="0"/>
                <a:ea typeface="Times New Roman" pitchFamily="18" charset="0"/>
                <a:cs typeface="Calibri" panose="020F0502020204030204" pitchFamily="34" charset="0"/>
              </a:rPr>
              <a:t>dira</a:t>
            </a:r>
            <a:r>
              <a:rPr lang="tr-TR" sz="2000" i="1" u="sng" dirty="0">
                <a:latin typeface="Calibri" panose="020F0502020204030204" pitchFamily="34" charset="0"/>
                <a:ea typeface="Times New Roman" pitchFamily="18" charset="0"/>
                <a:cs typeface="Calibri" panose="020F0502020204030204" pitchFamily="34" charset="0"/>
              </a:rPr>
              <a:t>:</a:t>
            </a:r>
            <a:r>
              <a:rPr lang="tr-TR" sz="2000" u="sng" dirty="0">
                <a:latin typeface="Calibri" panose="020F0502020204030204" pitchFamily="34" charset="0"/>
                <a:ea typeface="Times New Roman" pitchFamily="18" charset="0"/>
                <a:cs typeface="Calibri" panose="020F0502020204030204" pitchFamily="34" charset="0"/>
              </a:rPr>
              <a:t> boyun]</a:t>
            </a: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Boyunlarını </a:t>
            </a:r>
            <a:r>
              <a:rPr lang="tr-TR" sz="2000" i="1" dirty="0">
                <a:latin typeface="Calibri" panose="020F0502020204030204" pitchFamily="34" charset="0"/>
                <a:ea typeface="Times New Roman" pitchFamily="18" charset="0"/>
                <a:cs typeface="Calibri" panose="020F0502020204030204" pitchFamily="34" charset="0"/>
              </a:rPr>
              <a:t>kabuk içine çekerken yana doğru bükerler. Kalça kemeri kabuk ile kaynaşmıştır.</a:t>
            </a:r>
            <a:r>
              <a:rPr lang="tr-TR" sz="2000" dirty="0">
                <a:latin typeface="Calibri" panose="020F0502020204030204" pitchFamily="34" charset="0"/>
                <a:ea typeface="Times New Roman" pitchFamily="18" charset="0"/>
                <a:cs typeface="Calibri" panose="020F0502020204030204" pitchFamily="34" charset="0"/>
              </a:rPr>
              <a:t> Tamamı sucul olan türleri 2 ailede </a:t>
            </a:r>
            <a:r>
              <a:rPr lang="tr-TR" sz="2000" dirty="0" err="1">
                <a:latin typeface="Calibri" panose="020F0502020204030204" pitchFamily="34" charset="0"/>
                <a:ea typeface="Times New Roman" pitchFamily="18" charset="0"/>
                <a:cs typeface="Calibri" panose="020F0502020204030204" pitchFamily="34" charset="0"/>
              </a:rPr>
              <a:t>Chelidae</a:t>
            </a:r>
            <a:r>
              <a:rPr lang="tr-TR" sz="2000" dirty="0">
                <a:latin typeface="Calibri" panose="020F0502020204030204" pitchFamily="34" charset="0"/>
                <a:ea typeface="Times New Roman" pitchFamily="18" charset="0"/>
                <a:cs typeface="Calibri" panose="020F0502020204030204" pitchFamily="34" charset="0"/>
              </a:rPr>
              <a:t>  (yarı suculdurlar ,</a:t>
            </a:r>
            <a:r>
              <a:rPr lang="tr-TR" sz="2000" dirty="0" err="1">
                <a:latin typeface="Calibri" panose="020F0502020204030204" pitchFamily="34" charset="0"/>
                <a:ea typeface="Times New Roman" pitchFamily="18" charset="0"/>
                <a:cs typeface="Calibri" panose="020F0502020204030204" pitchFamily="34" charset="0"/>
              </a:rPr>
              <a:t>tatlısularda</a:t>
            </a:r>
            <a:r>
              <a:rPr lang="tr-TR" sz="2000" dirty="0">
                <a:latin typeface="Calibri" panose="020F0502020204030204" pitchFamily="34" charset="0"/>
                <a:ea typeface="Times New Roman" pitchFamily="18" charset="0"/>
                <a:cs typeface="Calibri" panose="020F0502020204030204" pitchFamily="34" charset="0"/>
              </a:rPr>
              <a:t> </a:t>
            </a:r>
            <a:r>
              <a:rPr lang="tr-TR" sz="2000" dirty="0">
                <a:latin typeface="Calibri" panose="020F0502020204030204" pitchFamily="34" charset="0"/>
                <a:cs typeface="Calibri" panose="020F0502020204030204" pitchFamily="34" charset="0"/>
              </a:rPr>
              <a:t>yaşarlar) ve </a:t>
            </a:r>
            <a:r>
              <a:rPr lang="tr-TR" sz="2000" dirty="0" err="1">
                <a:latin typeface="Calibri" panose="020F0502020204030204" pitchFamily="34" charset="0"/>
                <a:cs typeface="Calibri" panose="020F0502020204030204" pitchFamily="34" charset="0"/>
              </a:rPr>
              <a:t>Pelomedusidae</a:t>
            </a:r>
            <a:r>
              <a:rPr lang="tr-TR" sz="2000" dirty="0">
                <a:latin typeface="Calibri" panose="020F0502020204030204" pitchFamily="34" charset="0"/>
                <a:cs typeface="Calibri" panose="020F0502020204030204" pitchFamily="34" charset="0"/>
              </a:rPr>
              <a:t>  ( yarı sucul kaplumbağalar,tatlı suda yaşayan en büyük kaplumbağaları kapsar, üreme mevsiminde uzun mesafe göç ederler) toplanır. Güney yarımküredeki kıtalarda dağılış gösterirler.  </a:t>
            </a:r>
          </a:p>
          <a:p>
            <a:pPr eaLnBrk="0" fontAlgn="base" hangingPunct="0">
              <a:spcBef>
                <a:spcPct val="0"/>
              </a:spcBef>
              <a:spcAft>
                <a:spcPct val="0"/>
              </a:spcAft>
            </a:pPr>
            <a:r>
              <a:rPr lang="tr-TR" sz="2000" dirty="0">
                <a:latin typeface="Calibri" panose="020F0502020204030204" pitchFamily="34" charset="0"/>
                <a:cs typeface="Calibri" panose="020F0502020204030204" pitchFamily="34" charset="0"/>
              </a:rPr>
              <a:t> </a:t>
            </a:r>
          </a:p>
        </p:txBody>
      </p:sp>
      <p:pic>
        <p:nvPicPr>
          <p:cNvPr id="28674" name="Picture 2" descr="http://reptilx.org/wp-content/uploads/2011/06/baby-turtles.jpg"/>
          <p:cNvPicPr>
            <a:picLocks noChangeAspect="1" noChangeArrowheads="1"/>
          </p:cNvPicPr>
          <p:nvPr/>
        </p:nvPicPr>
        <p:blipFill>
          <a:blip r:embed="rId3" cstate="print"/>
          <a:srcRect/>
          <a:stretch>
            <a:fillRect/>
          </a:stretch>
        </p:blipFill>
        <p:spPr bwMode="auto">
          <a:xfrm>
            <a:off x="3983130" y="3356992"/>
            <a:ext cx="3393439" cy="264688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63352" y="356730"/>
            <a:ext cx="1130525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2000" b="1" u="sng" dirty="0" err="1">
                <a:latin typeface="Calibri" panose="020F0502020204030204" pitchFamily="34" charset="0"/>
                <a:ea typeface="Times New Roman" pitchFamily="18" charset="0"/>
                <a:cs typeface="Calibri" panose="020F0502020204030204" pitchFamily="34" charset="0"/>
              </a:rPr>
              <a:t>Cryptodira</a:t>
            </a:r>
            <a:r>
              <a:rPr lang="tr-TR" sz="2000" b="1" u="sng" dirty="0">
                <a:latin typeface="Calibri" panose="020F0502020204030204" pitchFamily="34" charset="0"/>
                <a:ea typeface="Times New Roman" pitchFamily="18" charset="0"/>
                <a:cs typeface="Calibri" panose="020F0502020204030204" pitchFamily="34" charset="0"/>
              </a:rPr>
              <a:t> </a:t>
            </a:r>
            <a:r>
              <a:rPr lang="tr-TR" sz="2000" u="sng" dirty="0">
                <a:latin typeface="Calibri" panose="020F0502020204030204" pitchFamily="34" charset="0"/>
                <a:ea typeface="Times New Roman" pitchFamily="18" charset="0"/>
                <a:cs typeface="Calibri" panose="020F0502020204030204" pitchFamily="34" charset="0"/>
              </a:rPr>
              <a:t>[</a:t>
            </a:r>
            <a:r>
              <a:rPr lang="tr-TR" sz="2000" i="1" u="sng" dirty="0" err="1">
                <a:latin typeface="Calibri" panose="020F0502020204030204" pitchFamily="34" charset="0"/>
                <a:ea typeface="Times New Roman" pitchFamily="18" charset="0"/>
                <a:cs typeface="Calibri" panose="020F0502020204030204" pitchFamily="34" charset="0"/>
              </a:rPr>
              <a:t>Cryptos</a:t>
            </a:r>
            <a:r>
              <a:rPr lang="tr-TR" sz="2000" u="sng" dirty="0">
                <a:latin typeface="Calibri" panose="020F0502020204030204" pitchFamily="34" charset="0"/>
                <a:ea typeface="Times New Roman" pitchFamily="18" charset="0"/>
                <a:cs typeface="Calibri" panose="020F0502020204030204" pitchFamily="34" charset="0"/>
              </a:rPr>
              <a:t>: gizli; </a:t>
            </a:r>
            <a:r>
              <a:rPr lang="tr-TR" sz="2000" i="1" u="sng" dirty="0" err="1">
                <a:latin typeface="Calibri" panose="020F0502020204030204" pitchFamily="34" charset="0"/>
                <a:ea typeface="Times New Roman" pitchFamily="18" charset="0"/>
                <a:cs typeface="Calibri" panose="020F0502020204030204" pitchFamily="34" charset="0"/>
              </a:rPr>
              <a:t>dira</a:t>
            </a:r>
            <a:r>
              <a:rPr lang="tr-TR" sz="2000" u="sng" dirty="0">
                <a:latin typeface="Calibri" panose="020F0502020204030204" pitchFamily="34" charset="0"/>
                <a:ea typeface="Times New Roman" pitchFamily="18" charset="0"/>
                <a:cs typeface="Calibri" panose="020F0502020204030204" pitchFamily="34" charset="0"/>
              </a:rPr>
              <a:t>: boyun]</a:t>
            </a:r>
            <a:endParaRPr lang="tr-TR" sz="2000" u="sng" dirty="0">
              <a:latin typeface="Calibri" panose="020F0502020204030204" pitchFamily="34" charset="0"/>
              <a:cs typeface="Calibri" panose="020F0502020204030204" pitchFamily="34" charset="0"/>
            </a:endParaRPr>
          </a:p>
          <a:p>
            <a:pPr algn="just" eaLnBrk="0" fontAlgn="base" hangingPunct="0">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            </a:t>
            </a:r>
          </a:p>
          <a:p>
            <a:pPr algn="just" eaLnBrk="0" fontAlgn="base" hangingPunct="0">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 Bu grupta </a:t>
            </a:r>
            <a:r>
              <a:rPr lang="tr-TR" sz="2000" i="1" dirty="0">
                <a:latin typeface="Calibri" panose="020F0502020204030204" pitchFamily="34" charset="0"/>
                <a:ea typeface="Times New Roman" pitchFamily="18" charset="0"/>
                <a:cs typeface="Calibri" panose="020F0502020204030204" pitchFamily="34" charset="0"/>
              </a:rPr>
              <a:t>boyun, kabuk içine yana bükülmeden çekilir</a:t>
            </a:r>
            <a:r>
              <a:rPr lang="tr-TR" sz="2000" dirty="0">
                <a:latin typeface="Calibri" panose="020F0502020204030204" pitchFamily="34" charset="0"/>
                <a:ea typeface="Times New Roman" pitchFamily="18" charset="0"/>
                <a:cs typeface="Calibri" panose="020F0502020204030204" pitchFamily="34" charset="0"/>
              </a:rPr>
              <a:t>. Bazılarında ise kabuk içine tam çekilmez. </a:t>
            </a:r>
            <a:r>
              <a:rPr lang="tr-TR" sz="2000" i="1" dirty="0">
                <a:latin typeface="Calibri" panose="020F0502020204030204" pitchFamily="34" charset="0"/>
                <a:ea typeface="Times New Roman" pitchFamily="18" charset="0"/>
                <a:cs typeface="Calibri" panose="020F0502020204030204" pitchFamily="34" charset="0"/>
              </a:rPr>
              <a:t>Kalça kemeri (</a:t>
            </a:r>
            <a:r>
              <a:rPr lang="tr-TR" sz="2000" i="1" dirty="0" err="1">
                <a:latin typeface="Calibri" panose="020F0502020204030204" pitchFamily="34" charset="0"/>
                <a:ea typeface="Times New Roman" pitchFamily="18" charset="0"/>
                <a:cs typeface="Calibri" panose="020F0502020204030204" pitchFamily="34" charset="0"/>
              </a:rPr>
              <a:t>pelvis</a:t>
            </a:r>
            <a:r>
              <a:rPr lang="tr-TR" sz="2000" i="1" dirty="0">
                <a:latin typeface="Calibri" panose="020F0502020204030204" pitchFamily="34" charset="0"/>
                <a:ea typeface="Times New Roman" pitchFamily="18" charset="0"/>
                <a:cs typeface="Calibri" panose="020F0502020204030204" pitchFamily="34" charset="0"/>
              </a:rPr>
              <a:t>), plastron ile kaynaşmaz, ayrıktır.</a:t>
            </a:r>
            <a:r>
              <a:rPr lang="tr-TR" sz="2000" dirty="0">
                <a:latin typeface="Calibri" panose="020F0502020204030204" pitchFamily="34" charset="0"/>
                <a:ea typeface="Times New Roman" pitchFamily="18" charset="0"/>
                <a:cs typeface="Calibri" panose="020F0502020204030204" pitchFamily="34" charset="0"/>
              </a:rPr>
              <a:t> 12 kadar aileye ayrılır. Bütün Kıtalara yayılmıştır. </a:t>
            </a:r>
            <a:r>
              <a:rPr lang="tr-TR" sz="2000" i="1" dirty="0">
                <a:latin typeface="Calibri" panose="020F0502020204030204" pitchFamily="34" charset="0"/>
                <a:ea typeface="Times New Roman" pitchFamily="18" charset="0"/>
                <a:cs typeface="Calibri" panose="020F0502020204030204" pitchFamily="34" charset="0"/>
              </a:rPr>
              <a:t>Ülkemizde yaşayan kaplumbağaların tamamı bu alt takıma dahil</a:t>
            </a:r>
            <a:r>
              <a:rPr lang="tr-TR" sz="2000" dirty="0">
                <a:latin typeface="Calibri" panose="020F0502020204030204" pitchFamily="34" charset="0"/>
                <a:ea typeface="Times New Roman" pitchFamily="18" charset="0"/>
                <a:cs typeface="Calibri" panose="020F0502020204030204" pitchFamily="34" charset="0"/>
              </a:rPr>
              <a:t> 6 </a:t>
            </a:r>
            <a:r>
              <a:rPr lang="tr-TR" sz="2000" dirty="0" smtClean="0">
                <a:latin typeface="Calibri" panose="020F0502020204030204" pitchFamily="34" charset="0"/>
                <a:ea typeface="Times New Roman" pitchFamily="18" charset="0"/>
                <a:cs typeface="Calibri" panose="020F0502020204030204" pitchFamily="34" charset="0"/>
              </a:rPr>
              <a:t>ailede </a:t>
            </a:r>
            <a:r>
              <a:rPr lang="tr-TR" sz="2000" dirty="0">
                <a:latin typeface="Calibri" panose="020F0502020204030204" pitchFamily="34" charset="0"/>
                <a:ea typeface="Times New Roman" pitchFamily="18" charset="0"/>
                <a:cs typeface="Calibri" panose="020F0502020204030204" pitchFamily="34" charset="0"/>
              </a:rPr>
              <a:t>toplanır.</a:t>
            </a:r>
          </a:p>
          <a:p>
            <a:r>
              <a:rPr lang="tr-TR" sz="2000" dirty="0">
                <a:latin typeface="Calibri" panose="020F0502020204030204" pitchFamily="34" charset="0"/>
                <a:ea typeface="Times New Roman" pitchFamily="18" charset="0"/>
                <a:cs typeface="Calibri" panose="020F0502020204030204" pitchFamily="34" charset="0"/>
              </a:rPr>
              <a:t> </a:t>
            </a:r>
          </a:p>
          <a:p>
            <a:pPr>
              <a:buFont typeface="Wingdings" pitchFamily="2" charset="2"/>
              <a:buChar char="Ø"/>
            </a:pPr>
            <a:r>
              <a:rPr lang="tr-TR" sz="2000" b="1" dirty="0" err="1">
                <a:latin typeface="Calibri" panose="020F0502020204030204" pitchFamily="34" charset="0"/>
                <a:cs typeface="Calibri" panose="020F0502020204030204" pitchFamily="34" charset="0"/>
              </a:rPr>
              <a:t>Testudinidae</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kara kaplumbağaları= tosbağagiller) </a:t>
            </a:r>
            <a:r>
              <a:rPr lang="tr-TR" sz="2000" dirty="0">
                <a:latin typeface="Calibri" panose="020F0502020204030204" pitchFamily="34" charset="0"/>
                <a:cs typeface="Calibri" panose="020F0502020204030204" pitchFamily="34" charset="0"/>
              </a:rPr>
              <a:t>tipik kara kaplumbağalarıdır,kabukları kubbeli ve çok iyi kemikleşmiştir, ayakları kısa küt olup parmakları körelmiştir, tırnakları bulunur. </a:t>
            </a:r>
            <a:r>
              <a:rPr lang="tr-TR" sz="2000" dirty="0" err="1">
                <a:latin typeface="Calibri" panose="020F0502020204030204" pitchFamily="34" charset="0"/>
                <a:cs typeface="Calibri" panose="020F0502020204030204" pitchFamily="34" charset="0"/>
              </a:rPr>
              <a:t>Türkiyede</a:t>
            </a:r>
            <a:r>
              <a:rPr lang="tr-TR" sz="2000" dirty="0">
                <a:latin typeface="Calibri" panose="020F0502020204030204" pitchFamily="34" charset="0"/>
                <a:cs typeface="Calibri" panose="020F0502020204030204" pitchFamily="34" charset="0"/>
              </a:rPr>
              <a:t> her yerde </a:t>
            </a:r>
            <a:r>
              <a:rPr lang="tr-TR" sz="2000" dirty="0" err="1">
                <a:latin typeface="Calibri" panose="020F0502020204030204" pitchFamily="34" charset="0"/>
                <a:cs typeface="Calibri" panose="020F0502020204030204" pitchFamily="34" charset="0"/>
              </a:rPr>
              <a:t>görülerebilen</a:t>
            </a:r>
            <a:r>
              <a:rPr lang="tr-TR" sz="2000" dirty="0">
                <a:latin typeface="Calibri" panose="020F0502020204030204" pitchFamily="34" charset="0"/>
                <a:cs typeface="Calibri" panose="020F0502020204030204" pitchFamily="34" charset="0"/>
              </a:rPr>
              <a:t> türleri kapsar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p:txBody>
      </p:sp>
      <p:pic>
        <p:nvPicPr>
          <p:cNvPr id="3" name="2 Resim" descr="https://encrypted-tbn3.google.com/images?q=tbn:ANd9GcTNZJUK1PX4fQe7lC4bLAR7-C86AnwSgjKeHWBg7Cu1xuNguJOu6w"/>
          <p:cNvPicPr/>
          <p:nvPr/>
        </p:nvPicPr>
        <p:blipFill>
          <a:blip r:embed="rId3" cstate="print"/>
          <a:srcRect/>
          <a:stretch>
            <a:fillRect/>
          </a:stretch>
        </p:blipFill>
        <p:spPr bwMode="auto">
          <a:xfrm>
            <a:off x="4079776" y="3284984"/>
            <a:ext cx="3960440"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58752" y="548680"/>
            <a:ext cx="10969896" cy="5632311"/>
          </a:xfrm>
          <a:prstGeom prst="rect">
            <a:avLst/>
          </a:prstGeom>
        </p:spPr>
        <p:txBody>
          <a:bodyPr wrap="square">
            <a:spAutoFit/>
          </a:bodyPr>
          <a:lstStyle/>
          <a:p>
            <a:pPr>
              <a:buFont typeface="Wingdings" pitchFamily="2" charset="2"/>
              <a:buChar char="Ø"/>
            </a:pPr>
            <a:r>
              <a:rPr lang="tr-TR" sz="2000" b="1" dirty="0" err="1">
                <a:latin typeface="Calibri" panose="020F0502020204030204" pitchFamily="34" charset="0"/>
                <a:cs typeface="Calibri" panose="020F0502020204030204" pitchFamily="34" charset="0"/>
              </a:rPr>
              <a:t>Emydidae</a:t>
            </a:r>
            <a:r>
              <a:rPr lang="tr-TR" sz="2000" b="1" dirty="0">
                <a:latin typeface="Calibri" panose="020F0502020204030204" pitchFamily="34" charset="0"/>
                <a:cs typeface="Calibri" panose="020F0502020204030204" pitchFamily="34" charset="0"/>
              </a:rPr>
              <a:t> </a:t>
            </a:r>
          </a:p>
          <a:p>
            <a:r>
              <a:rPr lang="tr-TR" sz="2000" dirty="0">
                <a:latin typeface="Calibri" panose="020F0502020204030204" pitchFamily="34" charset="0"/>
                <a:cs typeface="Calibri" panose="020F0502020204030204" pitchFamily="34" charset="0"/>
              </a:rPr>
              <a:t>Kabuk kemikleşmiştir temiz tatlı sularda yaşarlar, yurdumuzda </a:t>
            </a:r>
            <a:r>
              <a:rPr lang="tr-TR" sz="2000" dirty="0" err="1">
                <a:latin typeface="Calibri" panose="020F0502020204030204" pitchFamily="34" charset="0"/>
                <a:cs typeface="Calibri" panose="020F0502020204030204" pitchFamily="34" charset="0"/>
              </a:rPr>
              <a:t>tektük</a:t>
            </a:r>
            <a:r>
              <a:rPr lang="tr-TR" sz="2000" dirty="0">
                <a:latin typeface="Calibri" panose="020F0502020204030204" pitchFamily="34" charset="0"/>
                <a:cs typeface="Calibri" panose="020F0502020204030204" pitchFamily="34" charset="0"/>
              </a:rPr>
              <a:t> yaşayan türleri vardır) </a:t>
            </a:r>
          </a:p>
          <a:p>
            <a:r>
              <a:rPr lang="tr-TR" sz="2000" dirty="0">
                <a:latin typeface="Calibri" panose="020F0502020204030204" pitchFamily="34" charset="0"/>
                <a:cs typeface="Calibri" panose="020F0502020204030204" pitchFamily="34" charset="0"/>
              </a:rPr>
              <a:t>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endParaRPr lang="tr-TR" sz="2000" b="1" dirty="0" smtClean="0">
              <a:latin typeface="Calibri" panose="020F0502020204030204" pitchFamily="34" charset="0"/>
              <a:cs typeface="Calibri" panose="020F0502020204030204" pitchFamily="34" charset="0"/>
            </a:endParaRPr>
          </a:p>
          <a:p>
            <a:pPr>
              <a:buFont typeface="Wingdings" pitchFamily="2" charset="2"/>
              <a:buChar char="Ø"/>
            </a:pPr>
            <a:endParaRPr lang="tr-TR" sz="2000" b="1" dirty="0">
              <a:latin typeface="Calibri" panose="020F0502020204030204" pitchFamily="34" charset="0"/>
              <a:cs typeface="Calibri" panose="020F0502020204030204" pitchFamily="34" charset="0"/>
            </a:endParaRPr>
          </a:p>
          <a:p>
            <a:pPr>
              <a:buFont typeface="Wingdings" pitchFamily="2" charset="2"/>
              <a:buChar char="Ø"/>
            </a:pPr>
            <a:r>
              <a:rPr lang="tr-TR" sz="2000" b="1" dirty="0" err="1" smtClean="0">
                <a:latin typeface="Calibri" panose="020F0502020204030204" pitchFamily="34" charset="0"/>
                <a:cs typeface="Calibri" panose="020F0502020204030204" pitchFamily="34" charset="0"/>
              </a:rPr>
              <a:t>Bataguridae</a:t>
            </a:r>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Geoemydidae</a:t>
            </a:r>
            <a:r>
              <a:rPr lang="tr-TR" sz="2000" dirty="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a:t>
            </a:r>
          </a:p>
          <a:p>
            <a:r>
              <a:rPr lang="tr-TR" sz="2000" dirty="0">
                <a:latin typeface="Calibri" panose="020F0502020204030204" pitchFamily="34" charset="0"/>
                <a:cs typeface="Calibri" panose="020F0502020204030204" pitchFamily="34" charset="0"/>
              </a:rPr>
              <a:t>Tatlı suda yaşayan yarı sucul kaplumbağalardır, bataklık </a:t>
            </a:r>
            <a:r>
              <a:rPr lang="tr-TR" sz="2000" dirty="0" smtClean="0">
                <a:latin typeface="Calibri" panose="020F0502020204030204" pitchFamily="34" charset="0"/>
                <a:cs typeface="Calibri" panose="020F0502020204030204" pitchFamily="34" charset="0"/>
              </a:rPr>
              <a:t>hatta</a:t>
            </a:r>
          </a:p>
          <a:p>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lağım sularında bile yaşabilirler, parmak aralarındaki yüzme </a:t>
            </a:r>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perdeleri </a:t>
            </a:r>
            <a:r>
              <a:rPr lang="tr-TR" sz="2000" dirty="0">
                <a:latin typeface="Calibri" panose="020F0502020204030204" pitchFamily="34" charset="0"/>
                <a:cs typeface="Calibri" panose="020F0502020204030204" pitchFamily="34" charset="0"/>
              </a:rPr>
              <a:t>tırnak ucuna kadar uzanır Avusturalya dışında </a:t>
            </a:r>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tüm </a:t>
            </a:r>
            <a:r>
              <a:rPr lang="tr-TR" sz="2000" dirty="0">
                <a:latin typeface="Calibri" panose="020F0502020204030204" pitchFamily="34" charset="0"/>
                <a:cs typeface="Calibri" panose="020F0502020204030204" pitchFamily="34" charset="0"/>
              </a:rPr>
              <a:t>dünyada yaygındır.</a:t>
            </a:r>
          </a:p>
          <a:p>
            <a:pPr lvl="0" algn="just"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p:txBody>
      </p:sp>
      <p:pic>
        <p:nvPicPr>
          <p:cNvPr id="3" name="2 Resim" descr="http://el.erdc.usace.army.mil/ansrp/ANSIS/image/trachemys_scripta_elegans_01_wikimedia.jpg"/>
          <p:cNvPicPr/>
          <p:nvPr/>
        </p:nvPicPr>
        <p:blipFill>
          <a:blip r:embed="rId3" cstate="print"/>
          <a:srcRect/>
          <a:stretch>
            <a:fillRect/>
          </a:stretch>
        </p:blipFill>
        <p:spPr bwMode="auto">
          <a:xfrm>
            <a:off x="1199456" y="1780580"/>
            <a:ext cx="3816424" cy="1944216"/>
          </a:xfrm>
          <a:prstGeom prst="rect">
            <a:avLst/>
          </a:prstGeom>
          <a:noFill/>
          <a:ln w="9525">
            <a:noFill/>
            <a:miter lim="800000"/>
            <a:headEnd/>
            <a:tailEnd/>
          </a:ln>
        </p:spPr>
      </p:pic>
      <p:pic>
        <p:nvPicPr>
          <p:cNvPr id="4" name="3 Resim" descr="http://www.turkherptil.org/contents/familya/Tumb/24.jpg"/>
          <p:cNvPicPr/>
          <p:nvPr/>
        </p:nvPicPr>
        <p:blipFill>
          <a:blip r:embed="rId4" cstate="print"/>
          <a:srcRect/>
          <a:stretch>
            <a:fillRect/>
          </a:stretch>
        </p:blipFill>
        <p:spPr bwMode="auto">
          <a:xfrm>
            <a:off x="7680176" y="3717032"/>
            <a:ext cx="3879114" cy="26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91344" y="366804"/>
            <a:ext cx="11737304" cy="117878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lang="tr-TR" sz="2000" b="1" dirty="0" err="1">
                <a:latin typeface="Calibri" panose="020F0502020204030204" pitchFamily="34" charset="0"/>
                <a:ea typeface="Times New Roman" pitchFamily="18" charset="0"/>
                <a:cs typeface="Calibri" panose="020F0502020204030204" pitchFamily="34" charset="0"/>
              </a:rPr>
              <a:t>Cheloniidae</a:t>
            </a:r>
            <a:endParaRPr lang="tr-TR" sz="2000" b="1"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lvl="0" fontAlgn="base">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Hepsi denizde yaşar adi deniz kaplumbağalarıdır</a:t>
            </a:r>
            <a:r>
              <a:rPr lang="tr-TR" sz="2000" dirty="0" smtClean="0">
                <a:latin typeface="Calibri" panose="020F0502020204030204" pitchFamily="34" charset="0"/>
                <a:ea typeface="Times New Roman" pitchFamily="18" charset="0"/>
                <a:cs typeface="Calibri" panose="020F0502020204030204" pitchFamily="34" charset="0"/>
              </a:rPr>
              <a:t>. Boyunlarını </a:t>
            </a:r>
            <a:r>
              <a:rPr lang="tr-TR" sz="2000" dirty="0">
                <a:latin typeface="Calibri" panose="020F0502020204030204" pitchFamily="34" charset="0"/>
                <a:ea typeface="Times New Roman" pitchFamily="18" charset="0"/>
                <a:cs typeface="Calibri" panose="020F0502020204030204" pitchFamily="34" charset="0"/>
              </a:rPr>
              <a:t>çok az içeri çekebilirler ve ya hiç çekemezler, sıcak denizlerde yaşarlar</a:t>
            </a:r>
            <a:r>
              <a:rPr lang="tr-TR" sz="2000" dirty="0" smtClean="0">
                <a:latin typeface="Calibri" panose="020F0502020204030204" pitchFamily="34" charset="0"/>
                <a:ea typeface="Times New Roman" pitchFamily="18" charset="0"/>
                <a:cs typeface="Calibri" panose="020F0502020204030204" pitchFamily="34" charset="0"/>
              </a:rPr>
              <a:t>. Göz </a:t>
            </a:r>
            <a:r>
              <a:rPr lang="tr-TR" sz="2000" dirty="0">
                <a:latin typeface="Calibri" panose="020F0502020204030204" pitchFamily="34" charset="0"/>
                <a:ea typeface="Times New Roman" pitchFamily="18" charset="0"/>
                <a:cs typeface="Calibri" panose="020F0502020204030204" pitchFamily="34" charset="0"/>
              </a:rPr>
              <a:t>kenarlarında vücuda giren fazla tuzu atmaya yarayan tuz bezleri bulunur. Parmakları ayrı ayrı belli olmaz, tırnakta körelmiştir</a:t>
            </a:r>
            <a:r>
              <a:rPr lang="tr-TR" sz="2000" dirty="0" smtClean="0">
                <a:latin typeface="Calibri" panose="020F0502020204030204" pitchFamily="34" charset="0"/>
                <a:ea typeface="Times New Roman" pitchFamily="18" charset="0"/>
                <a:cs typeface="Calibri" panose="020F0502020204030204" pitchFamily="34" charset="0"/>
              </a:rPr>
              <a:t>. Dişileri </a:t>
            </a:r>
            <a:r>
              <a:rPr lang="tr-TR" sz="2000" dirty="0">
                <a:latin typeface="Calibri" panose="020F0502020204030204" pitchFamily="34" charset="0"/>
                <a:ea typeface="Times New Roman" pitchFamily="18" charset="0"/>
                <a:cs typeface="Calibri" panose="020F0502020204030204" pitchFamily="34" charset="0"/>
              </a:rPr>
              <a:t>yumurtlamak üzere sürüler halinde sahile çıkarlar. Özellikle sahil kesimlerinin ve kumsalların turizm amaçlı kullanımı nedeniyle soyları tükenme tehlikesi altındadır.Bu nedenle uluslar arası yasalarla koruma altına alınmışlardır, </a:t>
            </a:r>
            <a:r>
              <a:rPr lang="tr-TR" sz="2000" dirty="0" err="1">
                <a:latin typeface="Calibri" panose="020F0502020204030204" pitchFamily="34" charset="0"/>
                <a:ea typeface="Times New Roman" pitchFamily="18" charset="0"/>
                <a:cs typeface="Calibri" panose="020F0502020204030204" pitchFamily="34" charset="0"/>
              </a:rPr>
              <a:t>caretta</a:t>
            </a:r>
            <a:r>
              <a:rPr lang="tr-TR" sz="2000" dirty="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caretta</a:t>
            </a:r>
            <a:r>
              <a:rPr lang="tr-TR" sz="2000" dirty="0">
                <a:latin typeface="Calibri" panose="020F0502020204030204" pitchFamily="34" charset="0"/>
                <a:ea typeface="Times New Roman" pitchFamily="18" charset="0"/>
                <a:cs typeface="Calibri" panose="020F0502020204030204" pitchFamily="34" charset="0"/>
              </a:rPr>
              <a:t> bu ailededir.</a:t>
            </a:r>
            <a:r>
              <a:rPr lang="tr-TR" sz="2000" dirty="0">
                <a:latin typeface="Calibri" panose="020F0502020204030204" pitchFamily="34" charset="0"/>
                <a:cs typeface="Calibri" panose="020F0502020204030204" pitchFamily="34" charset="0"/>
              </a:rPr>
              <a:t> Ülkemizde Dalyan, Dalaman, Fethiye, Patara, Kumluca, Belek, </a:t>
            </a:r>
            <a:r>
              <a:rPr lang="tr-TR" sz="2000" dirty="0" err="1">
                <a:latin typeface="Calibri" panose="020F0502020204030204" pitchFamily="34" charset="0"/>
                <a:cs typeface="Calibri" panose="020F0502020204030204" pitchFamily="34" charset="0"/>
              </a:rPr>
              <a:t>Kızılot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Demirtaş</a:t>
            </a:r>
            <a:r>
              <a:rPr lang="tr-TR" sz="2000" dirty="0">
                <a:latin typeface="Calibri" panose="020F0502020204030204" pitchFamily="34" charset="0"/>
                <a:cs typeface="Calibri" panose="020F0502020204030204" pitchFamily="34" charset="0"/>
              </a:rPr>
              <a:t>, Gazipaşa, Göksu Deltası, Kazanlı, </a:t>
            </a:r>
            <a:r>
              <a:rPr lang="tr-TR" sz="2000" dirty="0" err="1">
                <a:latin typeface="Calibri" panose="020F0502020204030204" pitchFamily="34" charset="0"/>
                <a:cs typeface="Calibri" panose="020F0502020204030204" pitchFamily="34" charset="0"/>
              </a:rPr>
              <a:t>Akyatağan</a:t>
            </a:r>
            <a:r>
              <a:rPr lang="tr-TR" sz="2000" dirty="0">
                <a:latin typeface="Calibri" panose="020F0502020204030204" pitchFamily="34" charset="0"/>
                <a:cs typeface="Calibri" panose="020F0502020204030204" pitchFamily="34" charset="0"/>
              </a:rPr>
              <a:t> ve Samandağ'da yumurtlama plajları mevcuttur. </a:t>
            </a:r>
            <a:br>
              <a:rPr lang="tr-TR" sz="2000" dirty="0">
                <a:latin typeface="Calibri" panose="020F0502020204030204" pitchFamily="34" charset="0"/>
                <a:cs typeface="Calibri" panose="020F0502020204030204" pitchFamily="34" charset="0"/>
              </a:rPr>
            </a:br>
            <a:endParaRPr lang="tr-TR" sz="2000"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Bu aile </a:t>
            </a:r>
            <a:r>
              <a:rPr lang="tr-TR" sz="2000" dirty="0" err="1">
                <a:latin typeface="Calibri" panose="020F0502020204030204" pitchFamily="34" charset="0"/>
                <a:ea typeface="Times New Roman" pitchFamily="18" charset="0"/>
                <a:cs typeface="Calibri" panose="020F0502020204030204" pitchFamily="34" charset="0"/>
              </a:rPr>
              <a:t>nin</a:t>
            </a:r>
            <a:r>
              <a:rPr lang="tr-TR" sz="2000" dirty="0">
                <a:latin typeface="Calibri" panose="020F0502020204030204" pitchFamily="34" charset="0"/>
                <a:ea typeface="Times New Roman" pitchFamily="18" charset="0"/>
                <a:cs typeface="Calibri" panose="020F0502020204030204" pitchFamily="34" charset="0"/>
              </a:rPr>
              <a:t> bazı üyelerinin  </a:t>
            </a:r>
            <a:r>
              <a:rPr lang="tr-TR" sz="2000" dirty="0" err="1">
                <a:latin typeface="Calibri" panose="020F0502020204030204" pitchFamily="34" charset="0"/>
                <a:ea typeface="Times New Roman" pitchFamily="18" charset="0"/>
                <a:cs typeface="Calibri" panose="020F0502020204030204" pitchFamily="34" charset="0"/>
              </a:rPr>
              <a:t>trachea</a:t>
            </a:r>
            <a:r>
              <a:rPr lang="tr-TR" sz="2000" dirty="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ları</a:t>
            </a:r>
            <a:r>
              <a:rPr lang="tr-TR" sz="2000" dirty="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solukborusu</a:t>
            </a:r>
            <a:r>
              <a:rPr lang="tr-TR" sz="2000" dirty="0">
                <a:latin typeface="Calibri" panose="020F0502020204030204" pitchFamily="34" charset="0"/>
                <a:ea typeface="Times New Roman" pitchFamily="18" charset="0"/>
                <a:cs typeface="Calibri" panose="020F0502020204030204" pitchFamily="34" charset="0"/>
              </a:rPr>
              <a:t>) çok kısadır. Bu nedenle </a:t>
            </a:r>
            <a:r>
              <a:rPr lang="tr-TR" sz="2000" dirty="0" err="1">
                <a:latin typeface="Calibri" panose="020F0502020204030204" pitchFamily="34" charset="0"/>
                <a:ea typeface="Times New Roman" pitchFamily="18" charset="0"/>
                <a:cs typeface="Calibri" panose="020F0502020204030204" pitchFamily="34" charset="0"/>
              </a:rPr>
              <a:t>endotracheal</a:t>
            </a:r>
            <a:r>
              <a:rPr lang="tr-TR" sz="2000" dirty="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tubasyonda</a:t>
            </a:r>
            <a:r>
              <a:rPr lang="tr-TR" sz="2000" dirty="0">
                <a:latin typeface="Calibri" panose="020F0502020204030204" pitchFamily="34" charset="0"/>
                <a:ea typeface="Times New Roman" pitchFamily="18" charset="0"/>
                <a:cs typeface="Calibri" panose="020F0502020204030204" pitchFamily="34" charset="0"/>
              </a:rPr>
              <a:t> dikkatli olmak gereklidir.</a:t>
            </a:r>
          </a:p>
          <a:p>
            <a:pPr fontAlgn="base">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 </a:t>
            </a: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 </a:t>
            </a:r>
            <a:endParaRPr lang="tr-TR" sz="2000" dirty="0">
              <a:latin typeface="Calibri" panose="020F0502020204030204" pitchFamily="34" charset="0"/>
              <a:cs typeface="Calibri" panose="020F0502020204030204" pitchFamily="34" charset="0"/>
            </a:endParaRPr>
          </a:p>
        </p:txBody>
      </p:sp>
      <p:pic>
        <p:nvPicPr>
          <p:cNvPr id="3" name="2 Resim" descr="https://encrypted-tbn2.google.com/images?q=tbn:ANd9GcQFlsOUMVwXFyuRK09nH_u3nfJScNZqHpUUFBMuIjBDUOOJdIHe"/>
          <p:cNvPicPr/>
          <p:nvPr/>
        </p:nvPicPr>
        <p:blipFill>
          <a:blip r:embed="rId3" cstate="print"/>
          <a:srcRect/>
          <a:stretch>
            <a:fillRect/>
          </a:stretch>
        </p:blipFill>
        <p:spPr bwMode="auto">
          <a:xfrm>
            <a:off x="2639616" y="4221088"/>
            <a:ext cx="2808312" cy="2348880"/>
          </a:xfrm>
          <a:prstGeom prst="rect">
            <a:avLst/>
          </a:prstGeom>
          <a:noFill/>
          <a:ln w="9525">
            <a:noFill/>
            <a:miter lim="800000"/>
            <a:headEnd/>
            <a:tailEnd/>
          </a:ln>
        </p:spPr>
      </p:pic>
      <p:pic>
        <p:nvPicPr>
          <p:cNvPr id="4" name="3 Resim" descr="https://encrypted-tbn2.google.com/images?q=tbn:ANd9GcRNFCaxjuWDvJxhDiPPLqM4Rva_vIZ9rnkQykKYwBV4qE8oU70B"/>
          <p:cNvPicPr/>
          <p:nvPr/>
        </p:nvPicPr>
        <p:blipFill>
          <a:blip r:embed="rId4" cstate="print"/>
          <a:srcRect/>
          <a:stretch>
            <a:fillRect/>
          </a:stretch>
        </p:blipFill>
        <p:spPr bwMode="auto">
          <a:xfrm>
            <a:off x="6528048" y="4182368"/>
            <a:ext cx="2902198"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404664"/>
            <a:ext cx="11017224" cy="1631216"/>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tr-TR" sz="2000" b="1" dirty="0" err="1">
                <a:latin typeface="Calibri" pitchFamily="34" charset="0"/>
                <a:ea typeface="Times New Roman" pitchFamily="18" charset="0"/>
                <a:cs typeface="Arial" pitchFamily="34" charset="0"/>
              </a:rPr>
              <a:t>Dermochelyidae</a:t>
            </a:r>
            <a:endParaRPr lang="tr-TR" sz="2000" b="1" dirty="0">
              <a:latin typeface="Calibri" pitchFamily="34" charset="0"/>
              <a:ea typeface="Times New Roman" pitchFamily="18" charset="0"/>
              <a:cs typeface="Arial" pitchFamily="34" charset="0"/>
            </a:endParaRPr>
          </a:p>
          <a:p>
            <a:pPr lvl="0" eaLnBrk="0" fontAlgn="base" hangingPunct="0">
              <a:spcBef>
                <a:spcPct val="0"/>
              </a:spcBef>
              <a:spcAft>
                <a:spcPct val="0"/>
              </a:spcAft>
              <a:buFont typeface="Wingdings" pitchFamily="2" charset="2"/>
              <a:buChar char="Ø"/>
            </a:pPr>
            <a:endParaRPr lang="tr-TR" sz="2000" dirty="0">
              <a:latin typeface="Calibri" pitchFamily="34" charset="0"/>
              <a:ea typeface="Times New Roman" pitchFamily="18" charset="0"/>
              <a:cs typeface="Arial" pitchFamily="34" charset="0"/>
            </a:endParaRPr>
          </a:p>
          <a:p>
            <a:pPr lvl="0" eaLnBrk="0" fontAlgn="base" hangingPunct="0">
              <a:spcBef>
                <a:spcPct val="0"/>
              </a:spcBef>
              <a:spcAft>
                <a:spcPct val="0"/>
              </a:spcAft>
            </a:pPr>
            <a:r>
              <a:rPr lang="tr-TR" sz="2000" dirty="0">
                <a:latin typeface="Calibri" pitchFamily="34" charset="0"/>
                <a:ea typeface="Times New Roman" pitchFamily="18" charset="0"/>
                <a:cs typeface="Arial" pitchFamily="34" charset="0"/>
              </a:rPr>
              <a:t>Omurlar ve kaburgalar kabuk ile kaynaşmamıştır Sırt tarafındaki kemik plakalarını üzerinde köselemsi kalın deri bulunur. Dünyadaki tüm sıcak denizlerde mevcuttur</a:t>
            </a:r>
            <a:r>
              <a:rPr lang="tr-TR" sz="2000" dirty="0" smtClean="0">
                <a:latin typeface="Calibri" pitchFamily="34" charset="0"/>
                <a:ea typeface="Times New Roman" pitchFamily="18" charset="0"/>
                <a:cs typeface="Arial" pitchFamily="34" charset="0"/>
              </a:rPr>
              <a:t>. Yaşayan </a:t>
            </a:r>
            <a:r>
              <a:rPr lang="tr-TR" sz="2000" dirty="0">
                <a:latin typeface="Calibri" pitchFamily="34" charset="0"/>
                <a:ea typeface="Times New Roman" pitchFamily="18" charset="0"/>
                <a:cs typeface="Arial" pitchFamily="34" charset="0"/>
              </a:rPr>
              <a:t>kaplumbağaların en büyüğüdür. Arka ve ön üyeleri yüzmeye uygun olacak şekilde küreğe benzer, hiçbir parmak ve tırnağı bulunmaz</a:t>
            </a:r>
          </a:p>
        </p:txBody>
      </p:sp>
      <p:pic>
        <p:nvPicPr>
          <p:cNvPr id="3" name="2 Resim" descr="http://www.texasturtles.org/Dermochelyidae2.jpg"/>
          <p:cNvPicPr/>
          <p:nvPr/>
        </p:nvPicPr>
        <p:blipFill>
          <a:blip r:embed="rId3" cstate="print"/>
          <a:srcRect/>
          <a:stretch>
            <a:fillRect/>
          </a:stretch>
        </p:blipFill>
        <p:spPr bwMode="auto">
          <a:xfrm>
            <a:off x="2783632" y="2636912"/>
            <a:ext cx="5904656"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07368" y="332657"/>
            <a:ext cx="11017224" cy="2246769"/>
          </a:xfrm>
          <a:prstGeom prst="rect">
            <a:avLst/>
          </a:prstGeom>
        </p:spPr>
        <p:txBody>
          <a:bodyPr wrap="square">
            <a:spAutoFit/>
          </a:bodyPr>
          <a:lstStyle/>
          <a:p>
            <a:pPr lvl="0" eaLnBrk="0" fontAlgn="base" hangingPunct="0">
              <a:spcBef>
                <a:spcPct val="0"/>
              </a:spcBef>
              <a:spcAft>
                <a:spcPct val="0"/>
              </a:spcAft>
            </a:pPr>
            <a:r>
              <a:rPr lang="tr-TR" sz="2000" b="1" dirty="0" err="1">
                <a:latin typeface="Calibri" pitchFamily="34" charset="0"/>
                <a:ea typeface="Times New Roman" pitchFamily="18" charset="0"/>
                <a:cs typeface="Arial" pitchFamily="34" charset="0"/>
              </a:rPr>
              <a:t>Trionychidae</a:t>
            </a:r>
            <a:endParaRPr lang="tr-TR" sz="2000" b="1" dirty="0">
              <a:latin typeface="Calibri" pitchFamily="34" charset="0"/>
              <a:ea typeface="Times New Roman" pitchFamily="18" charset="0"/>
              <a:cs typeface="Arial" pitchFamily="34" charset="0"/>
            </a:endParaRPr>
          </a:p>
          <a:p>
            <a:pPr lvl="0" eaLnBrk="0" fontAlgn="base" hangingPunct="0">
              <a:spcBef>
                <a:spcPct val="0"/>
              </a:spcBef>
              <a:spcAft>
                <a:spcPct val="0"/>
              </a:spcAft>
            </a:pPr>
            <a:endParaRPr lang="tr-TR" sz="2000" dirty="0">
              <a:latin typeface="Calibri" pitchFamily="34" charset="0"/>
              <a:ea typeface="Times New Roman" pitchFamily="18" charset="0"/>
              <a:cs typeface="Arial" pitchFamily="34" charset="0"/>
            </a:endParaRPr>
          </a:p>
          <a:p>
            <a:pPr lvl="0" eaLnBrk="0" fontAlgn="base" hangingPunct="0">
              <a:spcBef>
                <a:spcPct val="0"/>
              </a:spcBef>
              <a:spcAft>
                <a:spcPct val="0"/>
              </a:spcAft>
            </a:pPr>
            <a:r>
              <a:rPr lang="tr-TR" sz="2000" dirty="0">
                <a:latin typeface="Calibri" pitchFamily="34" charset="0"/>
                <a:ea typeface="Times New Roman" pitchFamily="18" charset="0"/>
                <a:cs typeface="Arial" pitchFamily="34" charset="0"/>
              </a:rPr>
              <a:t>Yumuşak kabuklu kaplumbağalar denir, çok yassı olan kabuğun üst tarafı deri ile örtülüdür, </a:t>
            </a:r>
            <a:r>
              <a:rPr lang="tr-TR" sz="2000" dirty="0" err="1">
                <a:latin typeface="Calibri" pitchFamily="34" charset="0"/>
                <a:ea typeface="Times New Roman" pitchFamily="18" charset="0"/>
                <a:cs typeface="Arial" pitchFamily="34" charset="0"/>
              </a:rPr>
              <a:t>keratin</a:t>
            </a:r>
            <a:r>
              <a:rPr lang="tr-TR" sz="2000" dirty="0">
                <a:latin typeface="Calibri" pitchFamily="34" charset="0"/>
                <a:ea typeface="Times New Roman" pitchFamily="18" charset="0"/>
                <a:cs typeface="Arial" pitchFamily="34" charset="0"/>
              </a:rPr>
              <a:t> plaklar bulunmaz, burun öne doğru hortum şeklinde uzanmıştır, burun delikleri bu uzantının uç kısmında bulunur, akciğer solunumu yanı sıra deri ve ağız solunumu vardır. Su altında 15 saat kadar kalabilirler parmaklar arasında yüzme zarı gelişmiştir. Bu ailede yurdumuzda yaşayan Nil ve Fırat kaplumbağası yer alır. </a:t>
            </a:r>
            <a:endParaRPr lang="tr-TR" sz="2000" dirty="0">
              <a:latin typeface="Arial" pitchFamily="34" charset="0"/>
              <a:cs typeface="Arial" pitchFamily="34" charset="0"/>
            </a:endParaRPr>
          </a:p>
        </p:txBody>
      </p:sp>
      <p:pic>
        <p:nvPicPr>
          <p:cNvPr id="3" name="2 Resim" descr="https://encrypted-tbn3.google.com/images?q=tbn:ANd9GcQRTDORdWX1Eqvd5OLZMZBPYGR4VdRMmZC5mWKvMAHyBwnBhv8C"/>
          <p:cNvPicPr/>
          <p:nvPr/>
        </p:nvPicPr>
        <p:blipFill>
          <a:blip r:embed="rId3" cstate="print"/>
          <a:srcRect/>
          <a:stretch>
            <a:fillRect/>
          </a:stretch>
        </p:blipFill>
        <p:spPr bwMode="auto">
          <a:xfrm>
            <a:off x="3647728" y="3068960"/>
            <a:ext cx="3528392" cy="3240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631504" y="615230"/>
            <a:ext cx="6192688" cy="383636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Lst>
            </a:pPr>
            <a:endParaRPr lang="tr-TR" sz="2400" dirty="0">
              <a:solidFill>
                <a:schemeClr val="accent1">
                  <a:lumMod val="50000"/>
                </a:schemeClr>
              </a:solidFill>
              <a:latin typeface="Calibri" pitchFamily="34" charset="0"/>
              <a:ea typeface="Times New Roman" pitchFamily="18" charset="0"/>
              <a:cs typeface="Times New Roman" pitchFamily="18" charset="0"/>
            </a:endParaRPr>
          </a:p>
          <a:p>
            <a:pPr fontAlgn="base">
              <a:spcBef>
                <a:spcPct val="0"/>
              </a:spcBef>
              <a:spcAft>
                <a:spcPct val="0"/>
              </a:spcAft>
              <a:tabLst>
                <a:tab pos="457200" algn="l"/>
              </a:tabLst>
            </a:pPr>
            <a:r>
              <a:rPr lang="tr-TR" sz="2400" b="1" u="sng" dirty="0">
                <a:latin typeface="Calibri" panose="020F0502020204030204" pitchFamily="34" charset="0"/>
                <a:ea typeface="Times New Roman" pitchFamily="18" charset="0"/>
                <a:cs typeface="Calibri" panose="020F0502020204030204" pitchFamily="34" charset="0"/>
              </a:rPr>
              <a:t>Sürüngenlerin günümüzde yaşayan dört takımı </a:t>
            </a:r>
          </a:p>
          <a:p>
            <a:pPr fontAlgn="base">
              <a:spcBef>
                <a:spcPct val="0"/>
              </a:spcBef>
              <a:spcAft>
                <a:spcPct val="0"/>
              </a:spcAft>
              <a:buFont typeface="Wingdings" pitchFamily="2" charset="2"/>
              <a:buChar char="Ø"/>
              <a:tabLst>
                <a:tab pos="457200" algn="l"/>
              </a:tabLst>
            </a:pPr>
            <a:endParaRPr lang="tr-TR" sz="2400"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buFont typeface="Wingdings" pitchFamily="2" charset="2"/>
              <a:buChar char="Ø"/>
              <a:tabLst>
                <a:tab pos="457200" algn="l"/>
              </a:tabLst>
            </a:pPr>
            <a:r>
              <a:rPr lang="tr-TR" sz="2400" dirty="0" err="1">
                <a:latin typeface="Calibri" panose="020F0502020204030204" pitchFamily="34" charset="0"/>
                <a:ea typeface="Times New Roman" pitchFamily="18" charset="0"/>
                <a:cs typeface="Calibri" panose="020F0502020204030204" pitchFamily="34" charset="0"/>
              </a:rPr>
              <a:t>Testudines</a:t>
            </a:r>
            <a:r>
              <a:rPr lang="tr-TR" sz="2400" dirty="0">
                <a:latin typeface="Calibri" panose="020F0502020204030204" pitchFamily="34" charset="0"/>
                <a:ea typeface="Times New Roman" pitchFamily="18" charset="0"/>
                <a:cs typeface="Calibri" panose="020F0502020204030204" pitchFamily="34" charset="0"/>
              </a:rPr>
              <a:t> (kaplumbağalar)</a:t>
            </a:r>
          </a:p>
          <a:p>
            <a:pPr fontAlgn="base">
              <a:spcBef>
                <a:spcPct val="0"/>
              </a:spcBef>
              <a:spcAft>
                <a:spcPct val="0"/>
              </a:spcAft>
              <a:buFont typeface="Wingdings" pitchFamily="2" charset="2"/>
              <a:buChar char="Ø"/>
              <a:tabLst>
                <a:tab pos="457200" algn="l"/>
              </a:tabLst>
            </a:pPr>
            <a:endParaRPr lang="tr-TR" sz="2400"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buFont typeface="Wingdings" pitchFamily="2" charset="2"/>
              <a:buChar char="Ø"/>
              <a:tabLst>
                <a:tab pos="457200" algn="l"/>
              </a:tabLst>
            </a:pPr>
            <a:r>
              <a:rPr lang="tr-TR" sz="2400" dirty="0" err="1">
                <a:latin typeface="Calibri" panose="020F0502020204030204" pitchFamily="34" charset="0"/>
                <a:ea typeface="Calibri" pitchFamily="34" charset="0"/>
                <a:cs typeface="Calibri" panose="020F0502020204030204" pitchFamily="34" charset="0"/>
              </a:rPr>
              <a:t>Rhynchocephalidae</a:t>
            </a:r>
            <a:r>
              <a:rPr lang="tr-TR" sz="2400" dirty="0">
                <a:latin typeface="Calibri" panose="020F0502020204030204" pitchFamily="34" charset="0"/>
                <a:ea typeface="Calibri" pitchFamily="34" charset="0"/>
                <a:cs typeface="Calibri" panose="020F0502020204030204" pitchFamily="34" charset="0"/>
              </a:rPr>
              <a:t> (kalak başlılar, tepegözler) </a:t>
            </a:r>
            <a:r>
              <a:rPr lang="tr-TR" sz="2400" dirty="0">
                <a:latin typeface="Calibri" panose="020F0502020204030204" pitchFamily="34" charset="0"/>
                <a:ea typeface="Times New Roman" pitchFamily="18" charset="0"/>
                <a:cs typeface="Calibri" panose="020F0502020204030204" pitchFamily="34" charset="0"/>
              </a:rPr>
              <a:t/>
            </a:r>
            <a:br>
              <a:rPr lang="tr-TR" sz="2400" dirty="0">
                <a:latin typeface="Calibri" panose="020F0502020204030204" pitchFamily="34" charset="0"/>
                <a:ea typeface="Times New Roman" pitchFamily="18" charset="0"/>
                <a:cs typeface="Calibri" panose="020F0502020204030204" pitchFamily="34" charset="0"/>
              </a:rPr>
            </a:br>
            <a:endParaRPr lang="tr-TR" sz="2400" dirty="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Ø"/>
              <a:tabLst>
                <a:tab pos="457200" algn="l"/>
              </a:tabLst>
            </a:pPr>
            <a:r>
              <a:rPr lang="tr-TR" sz="2400" dirty="0">
                <a:latin typeface="Calibri" panose="020F0502020204030204" pitchFamily="34" charset="0"/>
                <a:ea typeface="Calibri" pitchFamily="34" charset="0"/>
                <a:cs typeface="Calibri" panose="020F0502020204030204" pitchFamily="34" charset="0"/>
              </a:rPr>
              <a:t> </a:t>
            </a:r>
            <a:r>
              <a:rPr lang="tr-TR" sz="2400" dirty="0" err="1">
                <a:latin typeface="Calibri" panose="020F0502020204030204" pitchFamily="34" charset="0"/>
                <a:ea typeface="Calibri" pitchFamily="34" charset="0"/>
                <a:cs typeface="Calibri" panose="020F0502020204030204" pitchFamily="34" charset="0"/>
              </a:rPr>
              <a:t>Squamata</a:t>
            </a:r>
            <a:r>
              <a:rPr lang="tr-TR" sz="2400" dirty="0">
                <a:latin typeface="Calibri" panose="020F0502020204030204" pitchFamily="34" charset="0"/>
                <a:ea typeface="Calibri" pitchFamily="34" charset="0"/>
                <a:cs typeface="Calibri" panose="020F0502020204030204" pitchFamily="34" charset="0"/>
              </a:rPr>
              <a:t> (kertenkeleler, yılanlar )</a:t>
            </a:r>
          </a:p>
          <a:p>
            <a:pPr eaLnBrk="0" fontAlgn="base" hangingPunct="0">
              <a:spcBef>
                <a:spcPct val="0"/>
              </a:spcBef>
              <a:spcAft>
                <a:spcPct val="0"/>
              </a:spcAft>
              <a:buFont typeface="Wingdings" pitchFamily="2" charset="2"/>
              <a:buChar char="Ø"/>
              <a:tabLst>
                <a:tab pos="457200" algn="l"/>
              </a:tabLst>
            </a:pPr>
            <a:endParaRPr lang="tr-TR" sz="2400" dirty="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Ø"/>
              <a:tabLst>
                <a:tab pos="457200" algn="l"/>
              </a:tabLst>
            </a:pPr>
            <a:r>
              <a:rPr lang="tr-TR" sz="2400" dirty="0" err="1">
                <a:latin typeface="Calibri" panose="020F0502020204030204" pitchFamily="34" charset="0"/>
                <a:cs typeface="Calibri" panose="020F0502020204030204" pitchFamily="34" charset="0"/>
              </a:rPr>
              <a:t>Crocodilia</a:t>
            </a:r>
            <a:r>
              <a:rPr lang="tr-TR" sz="2400" dirty="0">
                <a:latin typeface="Calibri" panose="020F0502020204030204" pitchFamily="34" charset="0"/>
                <a:cs typeface="Calibri" panose="020F0502020204030204" pitchFamily="34" charset="0"/>
              </a:rPr>
              <a:t> (timsahlar)</a:t>
            </a:r>
          </a:p>
        </p:txBody>
      </p:sp>
      <p:pic>
        <p:nvPicPr>
          <p:cNvPr id="5" name="4 Resim" descr="http://www.hayalci.net/wp-content/uploads/2010/05/kaplumbaga.jpg"/>
          <p:cNvPicPr/>
          <p:nvPr/>
        </p:nvPicPr>
        <p:blipFill>
          <a:blip r:embed="rId3" cstate="print"/>
          <a:srcRect/>
          <a:stretch>
            <a:fillRect/>
          </a:stretch>
        </p:blipFill>
        <p:spPr bwMode="auto">
          <a:xfrm>
            <a:off x="8837605" y="1427936"/>
            <a:ext cx="2788568" cy="2160240"/>
          </a:xfrm>
          <a:prstGeom prst="rect">
            <a:avLst/>
          </a:prstGeom>
          <a:solidFill>
            <a:schemeClr val="bg1"/>
          </a:solidFill>
          <a:ln w="9525">
            <a:noFill/>
            <a:miter lim="800000"/>
            <a:headEnd/>
            <a:tailEnd/>
          </a:ln>
        </p:spPr>
      </p:pic>
      <p:pic>
        <p:nvPicPr>
          <p:cNvPr id="4101" name="Picture 5" descr="http://www.belgeselizle.org/i.php?i=Z3BqLmluYWxpeS1rZXJlZ25lLzAxLzgwMDIvc2Rhb2xwdS90bmV0bm9jLXB3L21vYy5pcmVsbWlzZXJ4Lnd3dy8vOnB0dGg="/>
          <p:cNvPicPr>
            <a:picLocks noChangeAspect="1" noChangeArrowheads="1"/>
          </p:cNvPicPr>
          <p:nvPr/>
        </p:nvPicPr>
        <p:blipFill>
          <a:blip r:embed="rId4" cstate="print"/>
          <a:srcRect/>
          <a:stretch>
            <a:fillRect/>
          </a:stretch>
        </p:blipFill>
        <p:spPr bwMode="auto">
          <a:xfrm>
            <a:off x="6399770" y="4685050"/>
            <a:ext cx="2557172" cy="1880613"/>
          </a:xfrm>
          <a:prstGeom prst="rect">
            <a:avLst/>
          </a:prstGeom>
          <a:solidFill>
            <a:schemeClr val="bg1"/>
          </a:solidFill>
        </p:spPr>
      </p:pic>
      <p:pic>
        <p:nvPicPr>
          <p:cNvPr id="4105" name="Picture 9" descr="http://0.tqn.com/d/goaustralia/1/0/L/i/tuatara.jpg"/>
          <p:cNvPicPr>
            <a:picLocks noChangeAspect="1" noChangeArrowheads="1"/>
          </p:cNvPicPr>
          <p:nvPr/>
        </p:nvPicPr>
        <p:blipFill>
          <a:blip r:embed="rId5" cstate="print"/>
          <a:srcRect/>
          <a:stretch>
            <a:fillRect/>
          </a:stretch>
        </p:blipFill>
        <p:spPr bwMode="auto">
          <a:xfrm>
            <a:off x="801794" y="4653136"/>
            <a:ext cx="2786092" cy="1880613"/>
          </a:xfrm>
          <a:prstGeom prst="rect">
            <a:avLst/>
          </a:prstGeom>
          <a:solidFill>
            <a:schemeClr val="bg1"/>
          </a:solidFill>
        </p:spPr>
      </p:pic>
      <p:pic>
        <p:nvPicPr>
          <p:cNvPr id="4107" name="Picture 11" descr="http://www.discoveranimal.com/images/kertenkeleler4.jpg"/>
          <p:cNvPicPr>
            <a:picLocks noChangeAspect="1" noChangeArrowheads="1"/>
          </p:cNvPicPr>
          <p:nvPr/>
        </p:nvPicPr>
        <p:blipFill>
          <a:blip r:embed="rId6" cstate="print"/>
          <a:srcRect/>
          <a:stretch>
            <a:fillRect/>
          </a:stretch>
        </p:blipFill>
        <p:spPr bwMode="auto">
          <a:xfrm>
            <a:off x="3943796" y="4685050"/>
            <a:ext cx="2100064" cy="1848699"/>
          </a:xfrm>
          <a:prstGeom prst="rect">
            <a:avLst/>
          </a:prstGeom>
          <a:solidFill>
            <a:schemeClr val="bg1"/>
          </a:solidFill>
        </p:spPr>
      </p:pic>
      <p:pic>
        <p:nvPicPr>
          <p:cNvPr id="4109" name="Picture 13" descr="Timsahlar resmi 2"/>
          <p:cNvPicPr>
            <a:picLocks noChangeAspect="1" noChangeArrowheads="1"/>
          </p:cNvPicPr>
          <p:nvPr/>
        </p:nvPicPr>
        <p:blipFill>
          <a:blip r:embed="rId7" cstate="print"/>
          <a:srcRect/>
          <a:stretch>
            <a:fillRect/>
          </a:stretch>
        </p:blipFill>
        <p:spPr bwMode="auto">
          <a:xfrm>
            <a:off x="9312852" y="4751071"/>
            <a:ext cx="2441805" cy="1831354"/>
          </a:xfrm>
          <a:prstGeom prst="rect">
            <a:avLst/>
          </a:prstGeom>
          <a:solidFill>
            <a:schemeClr val="bg1"/>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495600" y="332656"/>
            <a:ext cx="8357894" cy="523220"/>
          </a:xfrm>
          <a:prstGeom prst="rect">
            <a:avLst/>
          </a:prstGeom>
        </p:spPr>
        <p:txBody>
          <a:bodyPr wrap="square">
            <a:spAutoFit/>
          </a:bodyPr>
          <a:lstStyle/>
          <a:p>
            <a:pPr fontAlgn="base">
              <a:spcBef>
                <a:spcPct val="0"/>
              </a:spcBef>
              <a:spcAft>
                <a:spcPct val="0"/>
              </a:spcAft>
              <a:tabLst>
                <a:tab pos="457200" algn="l"/>
              </a:tabLst>
            </a:pPr>
            <a:r>
              <a:rPr lang="tr-TR" sz="2800" u="sng" dirty="0">
                <a:latin typeface="Calibri" panose="020F0502020204030204" pitchFamily="34" charset="0"/>
                <a:ea typeface="Times New Roman" pitchFamily="18" charset="0"/>
                <a:cs typeface="Calibri" panose="020F0502020204030204" pitchFamily="34" charset="0"/>
              </a:rPr>
              <a:t>       </a:t>
            </a:r>
            <a:r>
              <a:rPr lang="tr-TR" sz="2800" u="sng" dirty="0" err="1">
                <a:latin typeface="Calibri" panose="020F0502020204030204" pitchFamily="34" charset="0"/>
                <a:ea typeface="Times New Roman" pitchFamily="18" charset="0"/>
                <a:cs typeface="Calibri" panose="020F0502020204030204" pitchFamily="34" charset="0"/>
              </a:rPr>
              <a:t>Testudines</a:t>
            </a:r>
            <a:r>
              <a:rPr lang="tr-TR" sz="2800" u="sng" dirty="0">
                <a:latin typeface="Calibri" panose="020F0502020204030204" pitchFamily="34" charset="0"/>
                <a:ea typeface="Times New Roman" pitchFamily="18" charset="0"/>
                <a:cs typeface="Calibri" panose="020F0502020204030204" pitchFamily="34" charset="0"/>
              </a:rPr>
              <a:t> (kaplumbağalar)</a:t>
            </a:r>
          </a:p>
        </p:txBody>
      </p:sp>
      <p:sp>
        <p:nvSpPr>
          <p:cNvPr id="6156" name="Rectangle 12"/>
          <p:cNvSpPr>
            <a:spLocks noChangeArrowheads="1"/>
          </p:cNvSpPr>
          <p:nvPr/>
        </p:nvSpPr>
        <p:spPr bwMode="auto">
          <a:xfrm>
            <a:off x="479376" y="1129546"/>
            <a:ext cx="1101722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96875" algn="just" fontAlgn="base">
              <a:spcBef>
                <a:spcPct val="0"/>
              </a:spcBef>
              <a:spcAft>
                <a:spcPct val="0"/>
              </a:spcAft>
            </a:pPr>
            <a:r>
              <a:rPr lang="tr-TR" sz="2200" dirty="0">
                <a:latin typeface="Calibri" panose="020F0502020204030204" pitchFamily="34" charset="0"/>
                <a:ea typeface="Times New Roman" pitchFamily="18" charset="0"/>
                <a:cs typeface="Calibri" panose="020F0502020204030204" pitchFamily="34" charset="0"/>
              </a:rPr>
              <a:t>Bu takımın 14 kadar ailesi ve 350 kadar türü bulunur. Aktüel kaplumbağalar ile geçmiş jeolojik devirlerde yaşayanlar arasında büyük bir fark yoktur. Çok uzun ömürlüdürler. 20-100 yıl hatta bazı karasal türlerde olduğu gibi 200 yıl kadar yaşayanları (Örneğin </a:t>
            </a:r>
            <a:r>
              <a:rPr lang="tr-TR" sz="2200" dirty="0" err="1">
                <a:latin typeface="Calibri" panose="020F0502020204030204" pitchFamily="34" charset="0"/>
                <a:ea typeface="Times New Roman" pitchFamily="18" charset="0"/>
                <a:cs typeface="Calibri" panose="020F0502020204030204" pitchFamily="34" charset="0"/>
              </a:rPr>
              <a:t>Galapagos</a:t>
            </a:r>
            <a:r>
              <a:rPr lang="tr-TR" sz="2200" dirty="0">
                <a:latin typeface="Calibri" panose="020F0502020204030204" pitchFamily="34" charset="0"/>
                <a:ea typeface="Times New Roman" pitchFamily="18" charset="0"/>
                <a:cs typeface="Calibri" panose="020F0502020204030204" pitchFamily="34" charset="0"/>
              </a:rPr>
              <a:t> kaplumbağası)</a:t>
            </a:r>
            <a:endParaRPr lang="tr-TR" sz="2200" dirty="0">
              <a:latin typeface="Calibri" panose="020F0502020204030204" pitchFamily="34" charset="0"/>
              <a:cs typeface="Calibri" panose="020F0502020204030204" pitchFamily="34" charset="0"/>
            </a:endParaRPr>
          </a:p>
        </p:txBody>
      </p:sp>
      <p:sp>
        <p:nvSpPr>
          <p:cNvPr id="6157" name="Rectangle 13"/>
          <p:cNvSpPr>
            <a:spLocks noChangeArrowheads="1"/>
          </p:cNvSpPr>
          <p:nvPr/>
        </p:nvSpPr>
        <p:spPr bwMode="auto">
          <a:xfrm>
            <a:off x="760579" y="3241273"/>
            <a:ext cx="10542343"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96875" algn="just" fontAlgn="base">
              <a:spcBef>
                <a:spcPct val="0"/>
              </a:spcBef>
              <a:spcAft>
                <a:spcPct val="0"/>
              </a:spcAft>
            </a:pPr>
            <a:r>
              <a:rPr lang="tr-TR" sz="2000" u="sng" dirty="0">
                <a:latin typeface="Calibri" panose="020F0502020204030204" pitchFamily="34" charset="0"/>
                <a:ea typeface="Times New Roman" pitchFamily="18" charset="0"/>
                <a:cs typeface="Calibri" panose="020F0502020204030204" pitchFamily="34" charset="0"/>
              </a:rPr>
              <a:t>Kaplumbağalar, diğer sürüngenlerden ilk bakışta şu özellikleri ile ayrılırlar.</a:t>
            </a:r>
            <a:endParaRPr lang="tr-TR" sz="2000" u="sng" dirty="0">
              <a:latin typeface="Calibri" panose="020F0502020204030204" pitchFamily="34" charset="0"/>
              <a:cs typeface="Calibri" panose="020F0502020204030204" pitchFamily="34" charset="0"/>
            </a:endParaRPr>
          </a:p>
          <a:p>
            <a:pPr algn="just" eaLnBrk="0" fontAlgn="base" hangingPunct="0">
              <a:spcBef>
                <a:spcPct val="0"/>
              </a:spcBef>
              <a:spcAft>
                <a:spcPct val="0"/>
              </a:spcAft>
            </a:pPr>
            <a:endParaRPr lang="tr-TR" sz="2000" b="1" dirty="0">
              <a:latin typeface="Calibri" panose="020F0502020204030204" pitchFamily="34" charset="0"/>
              <a:ea typeface="Times New Roman" pitchFamily="18" charset="0"/>
              <a:cs typeface="Calibri" panose="020F0502020204030204" pitchFamily="34" charset="0"/>
            </a:endParaRPr>
          </a:p>
          <a:p>
            <a:pPr algn="just" eaLnBrk="0" fontAlgn="base" hangingPunct="0">
              <a:spcBef>
                <a:spcPct val="0"/>
              </a:spcBef>
              <a:spcAft>
                <a:spcPct val="0"/>
              </a:spcAft>
            </a:pPr>
            <a:r>
              <a:rPr lang="tr-TR" sz="2000" b="1" dirty="0">
                <a:latin typeface="Calibri" panose="020F0502020204030204" pitchFamily="34" charset="0"/>
                <a:ea typeface="Times New Roman" pitchFamily="18" charset="0"/>
                <a:cs typeface="Calibri" panose="020F0502020204030204" pitchFamily="34" charset="0"/>
              </a:rPr>
              <a:t>1.</a:t>
            </a:r>
            <a:r>
              <a:rPr lang="tr-TR" sz="2000" dirty="0">
                <a:latin typeface="Calibri" panose="020F0502020204030204" pitchFamily="34" charset="0"/>
                <a:ea typeface="Times New Roman" pitchFamily="18" charset="0"/>
                <a:cs typeface="Calibri" panose="020F0502020204030204" pitchFamily="34" charset="0"/>
              </a:rPr>
              <a:t> Vücut bir </a:t>
            </a:r>
            <a:r>
              <a:rPr lang="tr-TR" sz="2000" i="1" dirty="0">
                <a:latin typeface="Calibri" panose="020F0502020204030204" pitchFamily="34" charset="0"/>
                <a:ea typeface="Times New Roman" pitchFamily="18" charset="0"/>
                <a:cs typeface="Calibri" panose="020F0502020204030204" pitchFamily="34" charset="0"/>
              </a:rPr>
              <a:t>kabuk</a:t>
            </a:r>
            <a:r>
              <a:rPr lang="tr-TR" sz="2000" dirty="0">
                <a:latin typeface="Calibri" panose="020F0502020204030204" pitchFamily="34" charset="0"/>
                <a:ea typeface="Times New Roman" pitchFamily="18" charset="0"/>
                <a:cs typeface="Calibri" panose="020F0502020204030204" pitchFamily="34" charset="0"/>
              </a:rPr>
              <a:t> içindedir. Yalnız baş, boyun, kuyruk ve bacaklar serbest olup dışarıdadır.</a:t>
            </a:r>
            <a:endParaRPr lang="tr-TR" sz="2000" dirty="0">
              <a:latin typeface="Calibri" panose="020F0502020204030204" pitchFamily="34" charset="0"/>
              <a:cs typeface="Calibri" panose="020F0502020204030204" pitchFamily="34" charset="0"/>
            </a:endParaRPr>
          </a:p>
          <a:p>
            <a:pPr algn="just" eaLnBrk="0" fontAlgn="base" hangingPunct="0">
              <a:spcBef>
                <a:spcPct val="0"/>
              </a:spcBef>
              <a:spcAft>
                <a:spcPct val="0"/>
              </a:spcAft>
            </a:pPr>
            <a:endParaRPr lang="tr-TR" sz="2000" b="1" dirty="0">
              <a:latin typeface="Calibri" panose="020F0502020204030204" pitchFamily="34" charset="0"/>
              <a:ea typeface="Times New Roman" pitchFamily="18" charset="0"/>
              <a:cs typeface="Calibri" panose="020F0502020204030204" pitchFamily="34" charset="0"/>
            </a:endParaRPr>
          </a:p>
          <a:p>
            <a:pPr algn="just" eaLnBrk="0" fontAlgn="base" hangingPunct="0">
              <a:spcBef>
                <a:spcPct val="0"/>
              </a:spcBef>
              <a:spcAft>
                <a:spcPct val="0"/>
              </a:spcAft>
            </a:pPr>
            <a:r>
              <a:rPr lang="tr-TR" sz="2000" b="1" dirty="0">
                <a:latin typeface="Calibri" panose="020F0502020204030204" pitchFamily="34" charset="0"/>
                <a:ea typeface="Times New Roman" pitchFamily="18" charset="0"/>
                <a:cs typeface="Calibri" panose="020F0502020204030204" pitchFamily="34" charset="0"/>
              </a:rPr>
              <a:t>2.</a:t>
            </a:r>
            <a:r>
              <a:rPr lang="tr-TR" sz="2000" dirty="0">
                <a:latin typeface="Calibri" panose="020F0502020204030204" pitchFamily="34" charset="0"/>
                <a:ea typeface="Times New Roman" pitchFamily="18" charset="0"/>
                <a:cs typeface="Calibri" panose="020F0502020204030204" pitchFamily="34" charset="0"/>
              </a:rPr>
              <a:t> Çenelerde </a:t>
            </a:r>
            <a:r>
              <a:rPr lang="tr-TR" sz="2000" i="1" dirty="0">
                <a:latin typeface="Calibri" panose="020F0502020204030204" pitchFamily="34" charset="0"/>
                <a:ea typeface="Times New Roman" pitchFamily="18" charset="0"/>
                <a:cs typeface="Calibri" panose="020F0502020204030204" pitchFamily="34" charset="0"/>
              </a:rPr>
              <a:t>dişler bulunmaz</a:t>
            </a:r>
            <a:r>
              <a:rPr lang="tr-TR" sz="2000" dirty="0">
                <a:latin typeface="Calibri" panose="020F0502020204030204" pitchFamily="34" charset="0"/>
                <a:ea typeface="Times New Roman" pitchFamily="18" charset="0"/>
                <a:cs typeface="Calibri" panose="020F0502020204030204" pitchFamily="34" charset="0"/>
              </a:rPr>
              <a:t>, bunun yerine çeneler </a:t>
            </a:r>
            <a:r>
              <a:rPr lang="tr-TR" sz="2000" dirty="0" err="1">
                <a:latin typeface="Calibri" panose="020F0502020204030204" pitchFamily="34" charset="0"/>
                <a:ea typeface="Times New Roman" pitchFamily="18" charset="0"/>
                <a:cs typeface="Calibri" panose="020F0502020204030204" pitchFamily="34" charset="0"/>
              </a:rPr>
              <a:t>keratinden</a:t>
            </a:r>
            <a:r>
              <a:rPr lang="tr-TR" sz="2000" dirty="0">
                <a:latin typeface="Calibri" panose="020F0502020204030204" pitchFamily="34" charset="0"/>
                <a:ea typeface="Times New Roman" pitchFamily="18" charset="0"/>
                <a:cs typeface="Calibri" panose="020F0502020204030204" pitchFamily="34" charset="0"/>
              </a:rPr>
              <a:t> yapılmış bir kılıfla kaplıdır. Hayvan öldüğünde bu kılıf ayrılabilir. Kılıfın serbest kenarı keskindir.</a:t>
            </a:r>
            <a:endParaRPr lang="tr-TR" sz="2000" dirty="0">
              <a:latin typeface="Calibri" panose="020F0502020204030204" pitchFamily="34" charset="0"/>
              <a:cs typeface="Calibri" panose="020F0502020204030204" pitchFamily="34" charset="0"/>
            </a:endParaRPr>
          </a:p>
          <a:p>
            <a:pPr algn="just" eaLnBrk="0" fontAlgn="base" hangingPunct="0">
              <a:spcBef>
                <a:spcPct val="0"/>
              </a:spcBef>
              <a:spcAft>
                <a:spcPct val="0"/>
              </a:spcAft>
            </a:pPr>
            <a:endParaRPr lang="tr-TR" sz="2000" b="1" dirty="0">
              <a:latin typeface="Calibri" panose="020F0502020204030204" pitchFamily="34" charset="0"/>
              <a:ea typeface="Times New Roman" pitchFamily="18" charset="0"/>
              <a:cs typeface="Calibri" panose="020F0502020204030204" pitchFamily="34" charset="0"/>
            </a:endParaRPr>
          </a:p>
          <a:p>
            <a:pPr algn="just" eaLnBrk="0" fontAlgn="base" hangingPunct="0">
              <a:spcBef>
                <a:spcPct val="0"/>
              </a:spcBef>
              <a:spcAft>
                <a:spcPct val="0"/>
              </a:spcAft>
            </a:pPr>
            <a:r>
              <a:rPr lang="tr-TR" sz="2000" b="1" dirty="0">
                <a:latin typeface="Calibri" panose="020F0502020204030204" pitchFamily="34" charset="0"/>
                <a:ea typeface="Times New Roman" pitchFamily="18" charset="0"/>
                <a:cs typeface="Calibri" panose="020F0502020204030204" pitchFamily="34" charset="0"/>
              </a:rPr>
              <a:t>3.</a:t>
            </a:r>
            <a:r>
              <a:rPr lang="tr-TR" sz="2000" dirty="0">
                <a:latin typeface="Calibri" panose="020F0502020204030204" pitchFamily="34" charset="0"/>
                <a:ea typeface="Times New Roman" pitchFamily="18" charset="0"/>
                <a:cs typeface="Calibri" panose="020F0502020204030204" pitchFamily="34" charset="0"/>
              </a:rPr>
              <a:t> </a:t>
            </a:r>
            <a:r>
              <a:rPr lang="tr-TR" sz="2000" i="1" dirty="0" err="1">
                <a:latin typeface="Calibri" panose="020F0502020204030204" pitchFamily="34" charset="0"/>
                <a:ea typeface="Times New Roman" pitchFamily="18" charset="0"/>
                <a:cs typeface="Calibri" panose="020F0502020204030204" pitchFamily="34" charset="0"/>
              </a:rPr>
              <a:t>Kopulasyon</a:t>
            </a:r>
            <a:r>
              <a:rPr lang="tr-TR" sz="2000" i="1" dirty="0">
                <a:latin typeface="Calibri" panose="020F0502020204030204" pitchFamily="34" charset="0"/>
                <a:ea typeface="Times New Roman" pitchFamily="18" charset="0"/>
                <a:cs typeface="Calibri" panose="020F0502020204030204" pitchFamily="34" charset="0"/>
              </a:rPr>
              <a:t> organı </a:t>
            </a:r>
            <a:r>
              <a:rPr lang="tr-TR" sz="2000" i="1" dirty="0" smtClean="0">
                <a:latin typeface="Calibri" panose="020F0502020204030204" pitchFamily="34" charset="0"/>
                <a:ea typeface="Times New Roman" pitchFamily="18" charset="0"/>
                <a:cs typeface="Calibri" panose="020F0502020204030204" pitchFamily="34" charset="0"/>
              </a:rPr>
              <a:t>(penis</a:t>
            </a:r>
            <a:r>
              <a:rPr lang="tr-TR" sz="2000" i="1" dirty="0">
                <a:latin typeface="Calibri" panose="020F0502020204030204" pitchFamily="34" charset="0"/>
                <a:ea typeface="Times New Roman" pitchFamily="18" charset="0"/>
                <a:cs typeface="Calibri" panose="020F0502020204030204" pitchFamily="34" charset="0"/>
              </a:rPr>
              <a:t>) tektir</a:t>
            </a:r>
            <a:r>
              <a:rPr lang="tr-TR" sz="2000" dirty="0">
                <a:latin typeface="Calibri" panose="020F0502020204030204" pitchFamily="34" charset="0"/>
                <a:ea typeface="Times New Roman" pitchFamily="18" charset="0"/>
                <a:cs typeface="Calibri" panose="020F0502020204030204" pitchFamily="34" charset="0"/>
              </a:rPr>
              <a:t>. </a:t>
            </a:r>
            <a:r>
              <a:rPr lang="tr-TR" sz="2000" i="1" dirty="0" err="1">
                <a:latin typeface="Calibri" panose="020F0502020204030204" pitchFamily="34" charset="0"/>
                <a:ea typeface="Times New Roman" pitchFamily="18" charset="0"/>
                <a:cs typeface="Calibri" panose="020F0502020204030204" pitchFamily="34" charset="0"/>
              </a:rPr>
              <a:t>Cloaca</a:t>
            </a:r>
            <a:r>
              <a:rPr lang="tr-TR" sz="2000" i="1" dirty="0">
                <a:latin typeface="Calibri" panose="020F0502020204030204" pitchFamily="34" charset="0"/>
                <a:ea typeface="Times New Roman" pitchFamily="18" charset="0"/>
                <a:cs typeface="Calibri" panose="020F0502020204030204" pitchFamily="34" charset="0"/>
              </a:rPr>
              <a:t> yarığı timsahlarda (</a:t>
            </a:r>
            <a:r>
              <a:rPr lang="tr-TR" sz="2000" b="1" i="1" dirty="0" err="1">
                <a:latin typeface="Calibri" panose="020F0502020204030204" pitchFamily="34" charset="0"/>
                <a:ea typeface="Times New Roman" pitchFamily="18" charset="0"/>
                <a:cs typeface="Calibri" panose="020F0502020204030204" pitchFamily="34" charset="0"/>
              </a:rPr>
              <a:t>Crocodilia</a:t>
            </a:r>
            <a:r>
              <a:rPr lang="tr-TR" sz="2000" i="1" dirty="0">
                <a:latin typeface="Calibri" panose="020F0502020204030204" pitchFamily="34" charset="0"/>
                <a:ea typeface="Times New Roman" pitchFamily="18" charset="0"/>
                <a:cs typeface="Calibri" panose="020F0502020204030204" pitchFamily="34" charset="0"/>
              </a:rPr>
              <a:t>) olduğu gibi boyunadır</a:t>
            </a:r>
            <a:r>
              <a:rPr lang="tr-TR" sz="2000" dirty="0">
                <a:latin typeface="Calibri" panose="020F0502020204030204" pitchFamily="34" charset="0"/>
                <a:ea typeface="Times New Roman" pitchFamily="18" charset="0"/>
                <a:cs typeface="Calibri" panose="020F0502020204030204" pitchFamily="34" charset="0"/>
              </a:rPr>
              <a:t>. Diğer sürüngenlerde ise eninedir.</a:t>
            </a:r>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495600" y="332656"/>
            <a:ext cx="5266516" cy="461665"/>
          </a:xfrm>
          <a:prstGeom prst="rect">
            <a:avLst/>
          </a:prstGeom>
          <a:noFill/>
        </p:spPr>
        <p:txBody>
          <a:bodyPr wrap="square" rtlCol="0">
            <a:spAutoFit/>
          </a:bodyPr>
          <a:lstStyle/>
          <a:p>
            <a:r>
              <a:rPr lang="tr-TR" sz="2400" u="sng" dirty="0">
                <a:latin typeface="Calibri" panose="020F0502020204030204" pitchFamily="34" charset="0"/>
                <a:cs typeface="Calibri" panose="020F0502020204030204" pitchFamily="34" charset="0"/>
              </a:rPr>
              <a:t>Genel özellikleri</a:t>
            </a:r>
          </a:p>
        </p:txBody>
      </p:sp>
      <p:sp>
        <p:nvSpPr>
          <p:cNvPr id="3" name="2 Dikdörtgen"/>
          <p:cNvSpPr/>
          <p:nvPr/>
        </p:nvSpPr>
        <p:spPr>
          <a:xfrm>
            <a:off x="551384" y="1124744"/>
            <a:ext cx="11017224" cy="2585323"/>
          </a:xfrm>
          <a:prstGeom prst="rect">
            <a:avLst/>
          </a:prstGeom>
        </p:spPr>
        <p:txBody>
          <a:bodyPr wrap="square">
            <a:spAutoFit/>
          </a:bodyPr>
          <a:lstStyle/>
          <a:p>
            <a:pPr>
              <a:buFont typeface="Wingdings" pitchFamily="2" charset="2"/>
              <a:buChar char="Ø"/>
            </a:pPr>
            <a:r>
              <a:rPr lang="tr-TR" dirty="0">
                <a:latin typeface="Calibri" panose="020F0502020204030204" pitchFamily="34" charset="0"/>
                <a:cs typeface="Calibri" panose="020F0502020204030204" pitchFamily="34" charset="0"/>
              </a:rPr>
              <a:t>Kaplumbağalar sadece önde ve arkada açıklık bırakacak şekilde plakalarla  (bağa) örtülmüştür. Plakalar kemik  ve </a:t>
            </a:r>
            <a:r>
              <a:rPr lang="tr-TR" dirty="0" err="1">
                <a:latin typeface="Calibri" panose="020F0502020204030204" pitchFamily="34" charset="0"/>
                <a:cs typeface="Calibri" panose="020F0502020204030204" pitchFamily="34" charset="0"/>
              </a:rPr>
              <a:t>keratin</a:t>
            </a:r>
            <a:r>
              <a:rPr lang="tr-TR" dirty="0">
                <a:latin typeface="Calibri" panose="020F0502020204030204" pitchFamily="34" charset="0"/>
                <a:cs typeface="Calibri" panose="020F0502020204030204" pitchFamily="34" charset="0"/>
              </a:rPr>
              <a:t> tabakadan oluşmuştur.</a:t>
            </a:r>
          </a:p>
          <a:p>
            <a:pPr>
              <a:buFont typeface="Wingdings" pitchFamily="2" charset="2"/>
              <a:buChar char="Ø"/>
            </a:pPr>
            <a:endParaRPr lang="tr-TR" dirty="0">
              <a:latin typeface="Calibri" panose="020F0502020204030204" pitchFamily="34" charset="0"/>
              <a:cs typeface="Calibri" panose="020F0502020204030204" pitchFamily="34" charset="0"/>
            </a:endParaRPr>
          </a:p>
          <a:p>
            <a:pPr>
              <a:buFont typeface="Wingdings" pitchFamily="2" charset="2"/>
              <a:buChar char="Ø"/>
            </a:pPr>
            <a:r>
              <a:rPr lang="tr-TR" b="1" dirty="0">
                <a:latin typeface="Calibri" panose="020F0502020204030204" pitchFamily="34" charset="0"/>
                <a:cs typeface="Calibri" panose="020F0502020204030204" pitchFamily="34" charset="0"/>
              </a:rPr>
              <a:t>Zırhın sırt (üst) kısmı </a:t>
            </a:r>
            <a:r>
              <a:rPr lang="tr-TR" b="1" i="1" dirty="0" err="1">
                <a:latin typeface="Calibri" panose="020F0502020204030204" pitchFamily="34" charset="0"/>
                <a:cs typeface="Calibri" panose="020F0502020204030204" pitchFamily="34" charset="0"/>
              </a:rPr>
              <a:t>karapaks</a:t>
            </a:r>
            <a:r>
              <a:rPr lang="tr-TR" dirty="0">
                <a:latin typeface="Calibri" panose="020F0502020204030204" pitchFamily="34" charset="0"/>
                <a:cs typeface="Calibri" panose="020F0502020204030204" pitchFamily="34" charset="0"/>
              </a:rPr>
              <a:t>, karın (alt) kısmı </a:t>
            </a:r>
            <a:r>
              <a:rPr lang="tr-TR" b="1" i="1" dirty="0">
                <a:latin typeface="Calibri" panose="020F0502020204030204" pitchFamily="34" charset="0"/>
                <a:cs typeface="Calibri" panose="020F0502020204030204" pitchFamily="34" charset="0"/>
              </a:rPr>
              <a:t>plastron</a:t>
            </a:r>
            <a:r>
              <a:rPr lang="tr-TR" dirty="0">
                <a:latin typeface="Calibri" panose="020F0502020204030204" pitchFamily="34" charset="0"/>
                <a:cs typeface="Calibri" panose="020F0502020204030204" pitchFamily="34" charset="0"/>
              </a:rPr>
              <a:t>  olarak adlandırılır. Bunlar genellikle yanlardan da birbirleriyle kaynaşırlar. Hem üst </a:t>
            </a:r>
            <a:r>
              <a:rPr lang="tr-TR" dirty="0" err="1">
                <a:latin typeface="Calibri" panose="020F0502020204030204" pitchFamily="34" charset="0"/>
                <a:cs typeface="Calibri" panose="020F0502020204030204" pitchFamily="34" charset="0"/>
              </a:rPr>
              <a:t>hemde</a:t>
            </a:r>
            <a:r>
              <a:rPr lang="tr-TR" dirty="0">
                <a:latin typeface="Calibri" panose="020F0502020204030204" pitchFamily="34" charset="0"/>
                <a:cs typeface="Calibri" panose="020F0502020204030204" pitchFamily="34" charset="0"/>
              </a:rPr>
              <a:t> alttaki  </a:t>
            </a:r>
            <a:r>
              <a:rPr lang="tr-TR" dirty="0" err="1" smtClean="0">
                <a:latin typeface="Calibri" panose="020F0502020204030204" pitchFamily="34" charset="0"/>
                <a:cs typeface="Calibri" panose="020F0502020204030204" pitchFamily="34" charset="0"/>
              </a:rPr>
              <a:t>dermisten</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oluşan kemik plakalar , </a:t>
            </a:r>
            <a:r>
              <a:rPr lang="tr-TR" dirty="0" err="1">
                <a:latin typeface="Calibri" panose="020F0502020204030204" pitchFamily="34" charset="0"/>
                <a:cs typeface="Calibri" panose="020F0502020204030204" pitchFamily="34" charset="0"/>
              </a:rPr>
              <a:t>epidermisten</a:t>
            </a:r>
            <a:r>
              <a:rPr lang="tr-TR" dirty="0">
                <a:latin typeface="Calibri" panose="020F0502020204030204" pitchFamily="34" charset="0"/>
                <a:cs typeface="Calibri" panose="020F0502020204030204" pitchFamily="34" charset="0"/>
              </a:rPr>
              <a:t> oluşan </a:t>
            </a:r>
            <a:r>
              <a:rPr lang="tr-TR" dirty="0" err="1">
                <a:latin typeface="Calibri" panose="020F0502020204030204" pitchFamily="34" charset="0"/>
                <a:cs typeface="Calibri" panose="020F0502020204030204" pitchFamily="34" charset="0"/>
              </a:rPr>
              <a:t>keratin</a:t>
            </a:r>
            <a:r>
              <a:rPr lang="tr-TR" dirty="0">
                <a:latin typeface="Calibri" panose="020F0502020204030204" pitchFamily="34" charset="0"/>
                <a:cs typeface="Calibri" panose="020F0502020204030204" pitchFamily="34" charset="0"/>
              </a:rPr>
              <a:t> plakalarla  örtülmüştür.</a:t>
            </a:r>
          </a:p>
          <a:p>
            <a:r>
              <a:rPr lang="tr-TR" dirty="0" err="1">
                <a:latin typeface="Calibri" panose="020F0502020204030204" pitchFamily="34" charset="0"/>
                <a:cs typeface="Calibri" panose="020F0502020204030204" pitchFamily="34" charset="0"/>
              </a:rPr>
              <a:t>Karapaks’ın</a:t>
            </a:r>
            <a:r>
              <a:rPr lang="tr-TR" dirty="0">
                <a:latin typeface="Calibri" panose="020F0502020204030204" pitchFamily="34" charset="0"/>
                <a:cs typeface="Calibri" panose="020F0502020204030204" pitchFamily="34" charset="0"/>
              </a:rPr>
              <a:t> ortasını oluşturan plakalar omurga ile, ortanın yan kısmını oluşturan plakalar ise kaburgalarla kaynaşmıştır. </a:t>
            </a:r>
          </a:p>
          <a:p>
            <a:r>
              <a:rPr lang="tr-TR" dirty="0" err="1">
                <a:latin typeface="Calibri" panose="020F0502020204030204" pitchFamily="34" charset="0"/>
                <a:cs typeface="Calibri" panose="020F0502020204030204" pitchFamily="34" charset="0"/>
              </a:rPr>
              <a:t>Keratin</a:t>
            </a:r>
            <a:r>
              <a:rPr lang="tr-TR" dirty="0">
                <a:latin typeface="Calibri" panose="020F0502020204030204" pitchFamily="34" charset="0"/>
                <a:cs typeface="Calibri" panose="020F0502020204030204" pitchFamily="34" charset="0"/>
              </a:rPr>
              <a:t> ve kemik plakların düzenleniş sıraları  sistematikte önemli bir ayrım olarak kullanılır.</a:t>
            </a:r>
          </a:p>
        </p:txBody>
      </p:sp>
      <p:pic>
        <p:nvPicPr>
          <p:cNvPr id="31748" name="Picture 4" descr="http://www.carettochelys.com/emydura/pics/carapace_e_sub_sub.gif"/>
          <p:cNvPicPr>
            <a:picLocks noChangeAspect="1" noChangeArrowheads="1"/>
          </p:cNvPicPr>
          <p:nvPr/>
        </p:nvPicPr>
        <p:blipFill>
          <a:blip r:embed="rId3" cstate="print"/>
          <a:srcRect/>
          <a:stretch>
            <a:fillRect/>
          </a:stretch>
        </p:blipFill>
        <p:spPr bwMode="auto">
          <a:xfrm>
            <a:off x="1205839" y="4235464"/>
            <a:ext cx="2353566" cy="2334208"/>
          </a:xfrm>
          <a:prstGeom prst="rect">
            <a:avLst/>
          </a:prstGeom>
          <a:noFill/>
        </p:spPr>
      </p:pic>
      <p:pic>
        <p:nvPicPr>
          <p:cNvPr id="31750" name="Picture 6" descr="http://www.carettochelys.com/emydura/pics/plastron_e_sub_sub.gif"/>
          <p:cNvPicPr>
            <a:picLocks noChangeAspect="1" noChangeArrowheads="1"/>
          </p:cNvPicPr>
          <p:nvPr/>
        </p:nvPicPr>
        <p:blipFill>
          <a:blip r:embed="rId4" cstate="print"/>
          <a:srcRect/>
          <a:stretch>
            <a:fillRect/>
          </a:stretch>
        </p:blipFill>
        <p:spPr bwMode="auto">
          <a:xfrm>
            <a:off x="4056772" y="4190996"/>
            <a:ext cx="2880320" cy="2270321"/>
          </a:xfrm>
          <a:prstGeom prst="rect">
            <a:avLst/>
          </a:prstGeom>
          <a:noFill/>
        </p:spPr>
      </p:pic>
      <p:sp>
        <p:nvSpPr>
          <p:cNvPr id="9" name="8 Metin kutusu"/>
          <p:cNvSpPr txBox="1"/>
          <p:nvPr/>
        </p:nvSpPr>
        <p:spPr>
          <a:xfrm>
            <a:off x="2135560" y="3573017"/>
            <a:ext cx="4814604" cy="646331"/>
          </a:xfrm>
          <a:prstGeom prst="rect">
            <a:avLst/>
          </a:prstGeom>
          <a:noFill/>
        </p:spPr>
        <p:txBody>
          <a:bodyPr wrap="square" rtlCol="0">
            <a:spAutoFit/>
          </a:bodyPr>
          <a:lstStyle/>
          <a:p>
            <a:endParaRPr lang="tr-TR" dirty="0">
              <a:latin typeface="Calibri" panose="020F0502020204030204" pitchFamily="34" charset="0"/>
              <a:cs typeface="Calibri" panose="020F0502020204030204" pitchFamily="34" charset="0"/>
            </a:endParaRPr>
          </a:p>
          <a:p>
            <a:r>
              <a:rPr lang="tr-TR" dirty="0" err="1">
                <a:latin typeface="Calibri" panose="020F0502020204030204" pitchFamily="34" charset="0"/>
                <a:cs typeface="Calibri" panose="020F0502020204030204" pitchFamily="34" charset="0"/>
              </a:rPr>
              <a:t>Karapaks</a:t>
            </a:r>
            <a:r>
              <a:rPr lang="tr-TR" dirty="0">
                <a:latin typeface="Calibri" panose="020F0502020204030204" pitchFamily="34" charset="0"/>
                <a:cs typeface="Calibri" panose="020F0502020204030204" pitchFamily="34" charset="0"/>
              </a:rPr>
              <a:t>                                        Plastron</a:t>
            </a:r>
          </a:p>
        </p:txBody>
      </p:sp>
      <p:pic>
        <p:nvPicPr>
          <p:cNvPr id="45058" name="Picture 2" descr="http://www.skullsunlimited.com/userfiles/image/category5_species_3586_large_3.jpg"/>
          <p:cNvPicPr>
            <a:picLocks noChangeAspect="1" noChangeArrowheads="1"/>
          </p:cNvPicPr>
          <p:nvPr/>
        </p:nvPicPr>
        <p:blipFill>
          <a:blip r:embed="rId5" cstate="print"/>
          <a:srcRect/>
          <a:stretch>
            <a:fillRect/>
          </a:stretch>
        </p:blipFill>
        <p:spPr bwMode="auto">
          <a:xfrm>
            <a:off x="7824192" y="4040490"/>
            <a:ext cx="3221545" cy="24266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476673"/>
            <a:ext cx="10945216" cy="2246769"/>
          </a:xfrm>
          <a:prstGeom prst="rect">
            <a:avLst/>
          </a:prstGeom>
        </p:spPr>
        <p:txBody>
          <a:bodyPr wrap="square">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Hayvanlar  başlarını, ayaklarını ve kuyruklarını çevreden gelen tehlikelere karşı  yada dinlenme anında kabuğun içine çekilebilirler.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Kabuk tatlı su kaplumbağalarında kara kaplumbağalarına benzemesine karşın, deniz kaplumbağalarında, sırt kabuğu yüzmeye daha uygun bir şekle dönüşmüş ve küçülmüştür. Bu nedenle deniz kaplumbağalarının başlarını ve ön ayaklarını kabuklarının içine çekme şansları ortadan kalkmıştır. </a:t>
            </a:r>
            <a:br>
              <a:rPr lang="tr-TR" sz="2000" dirty="0">
                <a:latin typeface="Calibri" panose="020F0502020204030204" pitchFamily="34" charset="0"/>
                <a:cs typeface="Calibri" panose="020F0502020204030204" pitchFamily="34" charset="0"/>
              </a:rPr>
            </a:br>
            <a:endParaRPr lang="tr-TR" sz="2000" dirty="0">
              <a:latin typeface="Calibri" panose="020F0502020204030204" pitchFamily="34" charset="0"/>
              <a:cs typeface="Calibri" panose="020F0502020204030204" pitchFamily="34" charset="0"/>
            </a:endParaRPr>
          </a:p>
        </p:txBody>
      </p:sp>
      <p:pic>
        <p:nvPicPr>
          <p:cNvPr id="43010" name="Picture 2" descr="green-turtle"/>
          <p:cNvPicPr>
            <a:picLocks noChangeAspect="1" noChangeArrowheads="1"/>
          </p:cNvPicPr>
          <p:nvPr/>
        </p:nvPicPr>
        <p:blipFill>
          <a:blip r:embed="rId3" cstate="print"/>
          <a:srcRect/>
          <a:stretch>
            <a:fillRect/>
          </a:stretch>
        </p:blipFill>
        <p:spPr bwMode="auto">
          <a:xfrm>
            <a:off x="6096000" y="3010396"/>
            <a:ext cx="3816424" cy="3078212"/>
          </a:xfrm>
          <a:prstGeom prst="rect">
            <a:avLst/>
          </a:prstGeom>
          <a:noFill/>
        </p:spPr>
      </p:pic>
      <p:pic>
        <p:nvPicPr>
          <p:cNvPr id="43012" name="Picture 4" descr="https://encrypted-tbn2.gstatic.com/images?q=tbn:ANd9GcRhQ0cf8L4zIF6s2gaTlQXwppy3RZjGa-fRyekhfqKo6IWXxxPmNA"/>
          <p:cNvPicPr>
            <a:picLocks noChangeAspect="1" noChangeArrowheads="1"/>
          </p:cNvPicPr>
          <p:nvPr/>
        </p:nvPicPr>
        <p:blipFill>
          <a:blip r:embed="rId4" cstate="print"/>
          <a:srcRect/>
          <a:stretch>
            <a:fillRect/>
          </a:stretch>
        </p:blipFill>
        <p:spPr bwMode="auto">
          <a:xfrm>
            <a:off x="1487488" y="3040521"/>
            <a:ext cx="4199444" cy="30348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95400" y="476673"/>
            <a:ext cx="9577064" cy="1323439"/>
          </a:xfrm>
          <a:prstGeom prst="rect">
            <a:avLst/>
          </a:prstGeom>
        </p:spPr>
        <p:txBody>
          <a:bodyPr wrap="square">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Kaplumbağaların çenelerinde diş yoktur, sadece </a:t>
            </a:r>
            <a:r>
              <a:rPr lang="tr-TR" sz="2000" dirty="0" err="1">
                <a:latin typeface="Calibri" panose="020F0502020204030204" pitchFamily="34" charset="0"/>
                <a:cs typeface="Calibri" panose="020F0502020204030204" pitchFamily="34" charset="0"/>
              </a:rPr>
              <a:t>keratinle</a:t>
            </a:r>
            <a:r>
              <a:rPr lang="tr-TR" sz="2000" dirty="0">
                <a:latin typeface="Calibri" panose="020F0502020204030204" pitchFamily="34" charset="0"/>
                <a:cs typeface="Calibri" panose="020F0502020204030204" pitchFamily="34" charset="0"/>
              </a:rPr>
              <a:t> örtülüdür, kenarları keskin gaga gibidir.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Kafa kemiklerinde azalma görülür. Çok defa kapalı kafatasına sahiptir (</a:t>
            </a:r>
            <a:r>
              <a:rPr lang="tr-TR" sz="2000" dirty="0" err="1">
                <a:latin typeface="Calibri" panose="020F0502020204030204" pitchFamily="34" charset="0"/>
                <a:cs typeface="Calibri" panose="020F0502020204030204" pitchFamily="34" charset="0"/>
              </a:rPr>
              <a:t>anapsid</a:t>
            </a:r>
            <a:r>
              <a:rPr lang="tr-TR" sz="2000" dirty="0">
                <a:latin typeface="Calibri" panose="020F0502020204030204" pitchFamily="34" charset="0"/>
                <a:cs typeface="Calibri" panose="020F0502020204030204" pitchFamily="34" charset="0"/>
              </a:rPr>
              <a:t>). </a:t>
            </a:r>
          </a:p>
        </p:txBody>
      </p:sp>
      <p:sp>
        <p:nvSpPr>
          <p:cNvPr id="5" name="4 Metin kutusu"/>
          <p:cNvSpPr txBox="1"/>
          <p:nvPr/>
        </p:nvSpPr>
        <p:spPr>
          <a:xfrm>
            <a:off x="683217" y="4293096"/>
            <a:ext cx="9793088" cy="1938992"/>
          </a:xfrm>
          <a:prstGeom prst="rect">
            <a:avLst/>
          </a:prstGeom>
          <a:noFill/>
        </p:spPr>
        <p:txBody>
          <a:bodyPr wrap="square" rtlCol="0">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Kaplumbağaların  göğüs kemiği (</a:t>
            </a:r>
            <a:r>
              <a:rPr lang="tr-TR" sz="2000" dirty="0" err="1">
                <a:latin typeface="Calibri" panose="020F0502020204030204" pitchFamily="34" charset="0"/>
                <a:cs typeface="Calibri" panose="020F0502020204030204" pitchFamily="34" charset="0"/>
              </a:rPr>
              <a:t>sternum</a:t>
            </a:r>
            <a:r>
              <a:rPr lang="tr-TR" sz="2000" dirty="0">
                <a:latin typeface="Calibri" panose="020F0502020204030204" pitchFamily="34" charset="0"/>
                <a:cs typeface="Calibri" panose="020F0502020204030204" pitchFamily="34" charset="0"/>
              </a:rPr>
              <a:t>) bulunmaz</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Omur sayısı 30 dur.  Kafatası çift </a:t>
            </a:r>
            <a:r>
              <a:rPr lang="tr-TR" sz="2000" dirty="0" err="1" smtClean="0">
                <a:latin typeface="Calibri" panose="020F0502020204030204" pitchFamily="34" charset="0"/>
                <a:cs typeface="Calibri" panose="020F0502020204030204" pitchFamily="34" charset="0"/>
              </a:rPr>
              <a:t>condyl’le</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birinci boyun omuruyla eklemleşir.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Gövde, sağrı ve </a:t>
            </a:r>
            <a:r>
              <a:rPr lang="tr-TR" sz="2000" dirty="0" err="1">
                <a:latin typeface="Calibri" panose="020F0502020204030204" pitchFamily="34" charset="0"/>
                <a:cs typeface="Calibri" panose="020F0502020204030204" pitchFamily="34" charset="0"/>
              </a:rPr>
              <a:t>cranial</a:t>
            </a:r>
            <a:r>
              <a:rPr lang="tr-TR" sz="2000" dirty="0">
                <a:latin typeface="Calibri" panose="020F0502020204030204" pitchFamily="34" charset="0"/>
                <a:cs typeface="Calibri" panose="020F0502020204030204" pitchFamily="34" charset="0"/>
              </a:rPr>
              <a:t> kuyruk omurlarının </a:t>
            </a:r>
            <a:r>
              <a:rPr lang="tr-TR" sz="2000" dirty="0" err="1">
                <a:latin typeface="Calibri" panose="020F0502020204030204" pitchFamily="34" charset="0"/>
                <a:cs typeface="Calibri" panose="020F0502020204030204" pitchFamily="34" charset="0"/>
              </a:rPr>
              <a:t>spinal</a:t>
            </a:r>
            <a:r>
              <a:rPr lang="tr-TR" sz="2000" dirty="0">
                <a:latin typeface="Calibri" panose="020F0502020204030204" pitchFamily="34" charset="0"/>
                <a:cs typeface="Calibri" panose="020F0502020204030204" pitchFamily="34" charset="0"/>
              </a:rPr>
              <a:t> uzantıları yassılaşarak, kaburgalar ve </a:t>
            </a:r>
            <a:r>
              <a:rPr lang="tr-TR" sz="2000" dirty="0" err="1">
                <a:latin typeface="Calibri" panose="020F0502020204030204" pitchFamily="34" charset="0"/>
                <a:cs typeface="Calibri" panose="020F0502020204030204" pitchFamily="34" charset="0"/>
              </a:rPr>
              <a:t>dermal</a:t>
            </a:r>
            <a:r>
              <a:rPr lang="tr-TR" sz="2000" dirty="0">
                <a:latin typeface="Calibri" panose="020F0502020204030204" pitchFamily="34" charset="0"/>
                <a:cs typeface="Calibri" panose="020F0502020204030204" pitchFamily="34" charset="0"/>
              </a:rPr>
              <a:t> kemik plakalarla birlikte sırt bağasının kemikleşmiş kısmını yaparlar.</a:t>
            </a:r>
          </a:p>
        </p:txBody>
      </p:sp>
      <p:sp>
        <p:nvSpPr>
          <p:cNvPr id="7" name="6 Dikdörtgen"/>
          <p:cNvSpPr/>
          <p:nvPr/>
        </p:nvSpPr>
        <p:spPr>
          <a:xfrm>
            <a:off x="623392" y="3228319"/>
            <a:ext cx="9433048" cy="707886"/>
          </a:xfrm>
          <a:prstGeom prst="rect">
            <a:avLst/>
          </a:prstGeom>
        </p:spPr>
        <p:txBody>
          <a:bodyPr wrap="square">
            <a:spAutoFit/>
          </a:bodyPr>
          <a:lstStyle/>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Dil kemikleri küçülmüştür</a:t>
            </a:r>
          </a:p>
        </p:txBody>
      </p:sp>
      <p:pic>
        <p:nvPicPr>
          <p:cNvPr id="4" name="Resim 3"/>
          <p:cNvPicPr>
            <a:picLocks noChangeAspect="1"/>
          </p:cNvPicPr>
          <p:nvPr/>
        </p:nvPicPr>
        <p:blipFill>
          <a:blip r:embed="rId3"/>
          <a:stretch>
            <a:fillRect/>
          </a:stretch>
        </p:blipFill>
        <p:spPr>
          <a:xfrm>
            <a:off x="4234168" y="1857709"/>
            <a:ext cx="2211495" cy="16937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407368" y="358714"/>
            <a:ext cx="11305256" cy="4093428"/>
          </a:xfrm>
          <a:prstGeom prst="rect">
            <a:avLst/>
          </a:prstGeom>
          <a:noFill/>
        </p:spPr>
        <p:txBody>
          <a:bodyPr wrap="square" rtlCol="0">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Üye kemerleri kaburgaların altındadır.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Kaplumbağada omuz kemerini oluşturan kemiklerin en önemli elemanı </a:t>
            </a:r>
            <a:r>
              <a:rPr lang="tr-TR" sz="2000" dirty="0" err="1" smtClean="0">
                <a:latin typeface="Calibri" panose="020F0502020204030204" pitchFamily="34" charset="0"/>
                <a:cs typeface="Calibri" panose="020F0502020204030204" pitchFamily="34" charset="0"/>
              </a:rPr>
              <a:t>scapula’dır</a:t>
            </a:r>
            <a:r>
              <a:rPr lang="tr-TR" sz="2000" dirty="0">
                <a:latin typeface="Calibri" panose="020F0502020204030204" pitchFamily="34" charset="0"/>
                <a:cs typeface="Calibri" panose="020F0502020204030204" pitchFamily="34" charset="0"/>
              </a:rPr>
              <a:t>, karın bağası ve birinci göğüs omuruyla kaynaşmıştır. Kalça kemerini oluşturan kemikler ise bunlarda da </a:t>
            </a:r>
            <a:r>
              <a:rPr lang="tr-TR" sz="2000" dirty="0" err="1">
                <a:latin typeface="Calibri" panose="020F0502020204030204" pitchFamily="34" charset="0"/>
                <a:cs typeface="Calibri" panose="020F0502020204030204" pitchFamily="34" charset="0"/>
              </a:rPr>
              <a:t>os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ilium</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pubis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ishii</a:t>
            </a:r>
            <a:r>
              <a:rPr lang="tr-TR" sz="2000" dirty="0">
                <a:latin typeface="Calibri" panose="020F0502020204030204" pitchFamily="34" charset="0"/>
                <a:cs typeface="Calibri" panose="020F0502020204030204" pitchFamily="34" charset="0"/>
              </a:rPr>
              <a:t> den ibarettir.Bazı türlerde karın bağası (</a:t>
            </a:r>
            <a:r>
              <a:rPr lang="tr-TR" sz="2000" dirty="0" err="1">
                <a:latin typeface="Calibri" panose="020F0502020204030204" pitchFamily="34" charset="0"/>
                <a:cs typeface="Calibri" panose="020F0502020204030204" pitchFamily="34" charset="0"/>
              </a:rPr>
              <a:t>plaston</a:t>
            </a:r>
            <a:r>
              <a:rPr lang="tr-TR" sz="2000" dirty="0">
                <a:latin typeface="Calibri" panose="020F0502020204030204" pitchFamily="34" charset="0"/>
                <a:cs typeface="Calibri" panose="020F0502020204030204" pitchFamily="34" charset="0"/>
              </a:rPr>
              <a:t>) ile kaynaşma görülür.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Kısa küt üyelere sahiptir.Ön ve arka üyeler genellikle beş parmaklıdır. </a:t>
            </a:r>
            <a:r>
              <a:rPr lang="tr-TR" sz="2000" dirty="0" err="1">
                <a:latin typeface="Calibri" panose="020F0502020204030204" pitchFamily="34" charset="0"/>
                <a:cs typeface="Calibri" panose="020F0502020204030204" pitchFamily="34" charset="0"/>
              </a:rPr>
              <a:t>Tatlısularda</a:t>
            </a:r>
            <a:r>
              <a:rPr lang="tr-TR" sz="2000" dirty="0">
                <a:latin typeface="Calibri" panose="020F0502020204030204" pitchFamily="34" charset="0"/>
                <a:cs typeface="Calibri" panose="020F0502020204030204" pitchFamily="34" charset="0"/>
              </a:rPr>
              <a:t> yaşayanların parmakları arasında zar vardır. Deniz kaplumbağalarında ön üyeler  kol ve ön kol kemiğinin kısalmasıyla kürek şekline dönmüştür. Parmaklar bir araya gelerek küreğin aya kısmını oluştururlar.</a:t>
            </a:r>
          </a:p>
          <a:p>
            <a:pPr>
              <a:buFont typeface="Wingdings" pitchFamily="2" charset="2"/>
              <a:buChar char="Ø"/>
            </a:pPr>
            <a:endParaRPr lang="tr-TR" sz="2000" i="1"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Ø"/>
            </a:pPr>
            <a:r>
              <a:rPr lang="tr-TR" sz="2000" dirty="0">
                <a:latin typeface="Calibri" panose="020F0502020204030204" pitchFamily="34" charset="0"/>
                <a:ea typeface="Times New Roman" pitchFamily="18" charset="0"/>
                <a:cs typeface="Calibri" panose="020F0502020204030204" pitchFamily="34" charset="0"/>
              </a:rPr>
              <a:t>Avlarını parçalamada ön ayaklarını kullanırlar.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Kaplumbağalarda karın kasları tamamıyla körelmiştir.</a:t>
            </a:r>
          </a:p>
        </p:txBody>
      </p:sp>
      <p:pic>
        <p:nvPicPr>
          <p:cNvPr id="6" name="Picture 2" descr="https://encrypted-tbn2.gstatic.com/images?q=tbn:ANd9GcShjPUndOcUom5ipZHeNGPhQqFAM5sNBQSs1LMUf0m06k0xljen"/>
          <p:cNvPicPr>
            <a:picLocks noChangeAspect="1" noChangeArrowheads="1"/>
          </p:cNvPicPr>
          <p:nvPr/>
        </p:nvPicPr>
        <p:blipFill>
          <a:blip r:embed="rId3" cstate="print"/>
          <a:srcRect/>
          <a:stretch>
            <a:fillRect/>
          </a:stretch>
        </p:blipFill>
        <p:spPr bwMode="auto">
          <a:xfrm>
            <a:off x="2810224" y="4890837"/>
            <a:ext cx="2037817" cy="11556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39416" y="260648"/>
            <a:ext cx="9145016" cy="7786747"/>
          </a:xfrm>
          <a:prstGeom prst="rect">
            <a:avLst/>
          </a:prstGeom>
          <a:noFill/>
        </p:spPr>
        <p:txBody>
          <a:bodyPr wrap="square" rtlCol="0">
            <a:spAutoFit/>
          </a:bodyPr>
          <a:lstStyle/>
          <a:p>
            <a:pPr>
              <a:buFont typeface="Wingdings" pitchFamily="2" charset="2"/>
              <a:buChar char="Ø"/>
            </a:pPr>
            <a:r>
              <a:rPr lang="tr-TR" sz="2000" dirty="0"/>
              <a:t>Kaplumbağaların dilleri ileriye doğru uzamaz, oldukça az gelişmiştir. </a:t>
            </a:r>
            <a:r>
              <a:rPr lang="tr-TR" sz="2000" dirty="0" smtClean="0"/>
              <a:t> Dişsizdirler</a:t>
            </a:r>
            <a:r>
              <a:rPr lang="tr-TR" sz="2000" dirty="0"/>
              <a:t>.</a:t>
            </a:r>
          </a:p>
          <a:p>
            <a:r>
              <a:rPr lang="tr-TR" sz="2000" dirty="0" smtClean="0"/>
              <a:t> </a:t>
            </a:r>
            <a:endParaRPr lang="tr-TR" sz="2000" dirty="0"/>
          </a:p>
          <a:p>
            <a:pPr>
              <a:buFont typeface="Wingdings" pitchFamily="2" charset="2"/>
              <a:buChar char="Ø"/>
            </a:pPr>
            <a:r>
              <a:rPr lang="tr-TR" sz="2000" dirty="0"/>
              <a:t>Genel olarak karada yaşayanlar otçul, suda yaşayanlar etçildir. Kara kaplumbağaları böcek ve </a:t>
            </a:r>
            <a:r>
              <a:rPr lang="tr-TR" sz="2000" dirty="0" err="1"/>
              <a:t>yumuşakçalarıda</a:t>
            </a:r>
            <a:r>
              <a:rPr lang="tr-TR" sz="2000" dirty="0"/>
              <a:t> yiyebilirler.</a:t>
            </a:r>
          </a:p>
          <a:p>
            <a:endParaRPr lang="tr-TR" sz="2000" dirty="0"/>
          </a:p>
          <a:p>
            <a:pPr>
              <a:buFont typeface="Wingdings" pitchFamily="2" charset="2"/>
              <a:buChar char="Ø"/>
            </a:pPr>
            <a:r>
              <a:rPr lang="tr-TR" sz="2000" b="1" dirty="0"/>
              <a:t>  </a:t>
            </a:r>
            <a:r>
              <a:rPr lang="tr-TR" sz="2000" dirty="0"/>
              <a:t>Yemek boruları S şeklinde kıvrımlıdır</a:t>
            </a:r>
            <a:r>
              <a:rPr lang="tr-TR" sz="2000" dirty="0" smtClean="0"/>
              <a:t>. Mideleri </a:t>
            </a:r>
            <a:r>
              <a:rPr lang="tr-TR" sz="2000" dirty="0"/>
              <a:t>memeli midesine benzer.</a:t>
            </a:r>
          </a:p>
          <a:p>
            <a:r>
              <a:rPr lang="tr-TR" sz="2000" dirty="0" smtClean="0"/>
              <a:t>    </a:t>
            </a:r>
            <a:endParaRPr lang="tr-TR" sz="2000" dirty="0"/>
          </a:p>
          <a:p>
            <a:pPr>
              <a:buFont typeface="Wingdings" pitchFamily="2" charset="2"/>
              <a:buChar char="Ø"/>
            </a:pPr>
            <a:r>
              <a:rPr lang="tr-TR" sz="2000" dirty="0"/>
              <a:t>İncebağırsakların mideye yakın kısmı geniştir. Pankreas ve safra kanalları buraya açılır.</a:t>
            </a:r>
          </a:p>
          <a:p>
            <a:pPr>
              <a:buFont typeface="Wingdings" pitchFamily="2" charset="2"/>
              <a:buChar char="Ø"/>
            </a:pPr>
            <a:endParaRPr lang="tr-TR" sz="2000" dirty="0"/>
          </a:p>
          <a:p>
            <a:pPr>
              <a:buFont typeface="Wingdings" pitchFamily="2" charset="2"/>
              <a:buChar char="Ø"/>
            </a:pPr>
            <a:r>
              <a:rPr lang="tr-TR" sz="2000" dirty="0"/>
              <a:t>Kalın bağırsak </a:t>
            </a:r>
            <a:r>
              <a:rPr lang="tr-TR" sz="2000" dirty="0" err="1"/>
              <a:t>cloaca’ya</a:t>
            </a:r>
            <a:r>
              <a:rPr lang="tr-TR" sz="2000" dirty="0"/>
              <a:t> açılır.</a:t>
            </a:r>
            <a:r>
              <a:rPr lang="tr-TR" sz="2000" dirty="0">
                <a:ea typeface="Times New Roman" pitchFamily="18" charset="0"/>
                <a:cs typeface="Arial" pitchFamily="34" charset="0"/>
              </a:rPr>
              <a:t> </a:t>
            </a:r>
            <a:r>
              <a:rPr lang="tr-TR" sz="2000" dirty="0" err="1">
                <a:ea typeface="Times New Roman" pitchFamily="18" charset="0"/>
                <a:cs typeface="Arial" pitchFamily="34" charset="0"/>
              </a:rPr>
              <a:t>Cloca</a:t>
            </a:r>
            <a:r>
              <a:rPr lang="tr-TR" sz="2000" dirty="0">
                <a:ea typeface="Times New Roman" pitchFamily="18" charset="0"/>
                <a:cs typeface="Arial" pitchFamily="34" charset="0"/>
              </a:rPr>
              <a:t> yarığı  timsahlarda (</a:t>
            </a:r>
            <a:r>
              <a:rPr lang="tr-TR" sz="2000" b="1" dirty="0" err="1">
                <a:ea typeface="Times New Roman" pitchFamily="18" charset="0"/>
                <a:cs typeface="Arial" pitchFamily="34" charset="0"/>
              </a:rPr>
              <a:t>Crocodilia</a:t>
            </a:r>
            <a:r>
              <a:rPr lang="tr-TR" sz="2000" dirty="0">
                <a:ea typeface="Times New Roman" pitchFamily="18" charset="0"/>
                <a:cs typeface="Arial" pitchFamily="34" charset="0"/>
              </a:rPr>
              <a:t>) olduğu gibi </a:t>
            </a:r>
            <a:r>
              <a:rPr lang="tr-TR" sz="2000" dirty="0" smtClean="0">
                <a:ea typeface="Times New Roman" pitchFamily="18" charset="0"/>
                <a:cs typeface="Arial" pitchFamily="34" charset="0"/>
              </a:rPr>
              <a:t>boyunadır.</a:t>
            </a:r>
          </a:p>
          <a:p>
            <a:pPr>
              <a:buFont typeface="Wingdings" pitchFamily="2" charset="2"/>
              <a:buChar char="Ø"/>
            </a:pPr>
            <a:endParaRPr lang="tr-TR" sz="2000" dirty="0">
              <a:ea typeface="Times New Roman" pitchFamily="18" charset="0"/>
              <a:cs typeface="Arial" pitchFamily="34" charset="0"/>
            </a:endParaRPr>
          </a:p>
          <a:p>
            <a:pPr>
              <a:buFont typeface="Wingdings" pitchFamily="2" charset="2"/>
              <a:buChar char="Ø"/>
            </a:pPr>
            <a:r>
              <a:rPr lang="tr-TR" sz="2000" dirty="0" smtClean="0"/>
              <a:t>Karaciğerleri büyük iki lobludur, safra kesesi sağ lob üzerinde bulunur.</a:t>
            </a:r>
          </a:p>
          <a:p>
            <a:pPr>
              <a:buFont typeface="Wingdings" pitchFamily="2" charset="2"/>
              <a:buChar char="Ø"/>
            </a:pPr>
            <a:endParaRPr lang="tr-TR" sz="2000" dirty="0"/>
          </a:p>
          <a:p>
            <a:pPr>
              <a:buFont typeface="Wingdings" pitchFamily="2" charset="2"/>
              <a:buChar char="Ø"/>
            </a:pPr>
            <a:r>
              <a:rPr lang="tr-TR" sz="2000" dirty="0"/>
              <a:t>Tek delikten gaita ve idrar atarlar. Normal  gaitaları zeytin çekirdeğine benzer</a:t>
            </a:r>
            <a:endParaRPr lang="tr-TR" sz="2000" i="1" dirty="0">
              <a:latin typeface="Calibri" pitchFamily="34" charset="0"/>
              <a:ea typeface="Times New Roman" pitchFamily="18" charset="0"/>
              <a:cs typeface="Arial" pitchFamily="34" charset="0"/>
            </a:endParaRPr>
          </a:p>
          <a:p>
            <a:pPr>
              <a:buFont typeface="Wingdings" pitchFamily="2" charset="2"/>
              <a:buChar char="Ø"/>
            </a:pPr>
            <a:endParaRPr lang="tr-TR" sz="2000" i="1" dirty="0">
              <a:latin typeface="Calibri" pitchFamily="34" charset="0"/>
              <a:ea typeface="Times New Roman" pitchFamily="18" charset="0"/>
              <a:cs typeface="Arial" pitchFamily="34" charset="0"/>
            </a:endParaRPr>
          </a:p>
          <a:p>
            <a:endParaRPr lang="tr-TR" sz="2000" dirty="0"/>
          </a:p>
          <a:p>
            <a:endParaRPr lang="tr-TR" sz="2000" dirty="0"/>
          </a:p>
          <a:p>
            <a:endParaRPr lang="tr-TR" sz="2000" dirty="0"/>
          </a:p>
          <a:p>
            <a:endParaRPr lang="tr-TR" sz="2000" dirty="0"/>
          </a:p>
          <a:p>
            <a:endParaRPr lang="tr-TR" sz="2000" dirty="0"/>
          </a:p>
          <a:p>
            <a:endParaRPr lang="tr-T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2178</TotalTime>
  <Words>1339</Words>
  <Application>Microsoft Office PowerPoint</Application>
  <PresentationFormat>Geniş ekran</PresentationFormat>
  <Paragraphs>270</Paragraphs>
  <Slides>25</Slides>
  <Notes>24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Arial</vt:lpstr>
      <vt:lpstr>Calibri</vt:lpstr>
      <vt:lpstr>Tahoma</vt:lpstr>
      <vt:lpstr>Times New Roman</vt:lpstr>
      <vt:lpstr>Trebuchet MS</vt:lpstr>
      <vt:lpstr>Wingdings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HAZIROĞLU</dc:creator>
  <cp:lastModifiedBy>R.Merih Haziroglu</cp:lastModifiedBy>
  <cp:revision>189</cp:revision>
  <dcterms:created xsi:type="dcterms:W3CDTF">2012-09-27T07:18:47Z</dcterms:created>
  <dcterms:modified xsi:type="dcterms:W3CDTF">2019-12-24T10:23:19Z</dcterms:modified>
</cp:coreProperties>
</file>