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b="1" dirty="0" smtClean="0"/>
              <a:t/>
            </a:r>
            <a:br>
              <a:rPr lang="tr-TR" b="1" dirty="0" smtClean="0"/>
            </a:br>
            <a:r>
              <a:rPr lang="tr-TR" b="1" dirty="0" smtClean="0"/>
              <a:t>MARKA YÖNETİMİ</a:t>
            </a:r>
            <a:endParaRPr lang="tr-TR" b="1" dirty="0"/>
          </a:p>
        </p:txBody>
      </p:sp>
    </p:spTree>
    <p:extLst>
      <p:ext uri="{BB962C8B-B14F-4D97-AF65-F5344CB8AC3E}">
        <p14:creationId xmlns:p14="http://schemas.microsoft.com/office/powerpoint/2010/main" val="2188040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808672"/>
            <a:ext cx="9601200" cy="3323987"/>
          </a:xfrm>
          <a:prstGeom prst="rect">
            <a:avLst/>
          </a:prstGeom>
        </p:spPr>
        <p:txBody>
          <a:bodyPr wrap="square">
            <a:spAutoFit/>
          </a:bodyPr>
          <a:lstStyle/>
          <a:p>
            <a:pPr algn="just">
              <a:lnSpc>
                <a:spcPct val="150000"/>
              </a:lnSpc>
            </a:pPr>
            <a:r>
              <a:rPr lang="tr-TR" sz="2800" dirty="0">
                <a:solidFill>
                  <a:srgbClr val="FF0000"/>
                </a:solidFill>
              </a:rPr>
              <a:t>Akla İlk Gelen Marka Olmak, </a:t>
            </a:r>
            <a:r>
              <a:rPr lang="tr-TR" sz="2800" dirty="0"/>
              <a:t>akla gelen ilk marka olmak işletmeler için çok önemli bir durumdur. Bu seviyede bulunan tüketiciler, markanın tamamen farkındadır. O ürün kategorisi içinde ilk akla gelen marka olmak o kategoride en çok farkında olunan marka olmak anlamındadır.</a:t>
            </a:r>
          </a:p>
        </p:txBody>
      </p:sp>
    </p:spTree>
    <p:extLst>
      <p:ext uri="{BB962C8B-B14F-4D97-AF65-F5344CB8AC3E}">
        <p14:creationId xmlns:p14="http://schemas.microsoft.com/office/powerpoint/2010/main" val="4064703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850037"/>
            <a:ext cx="9486900" cy="3970318"/>
          </a:xfrm>
          <a:prstGeom prst="rect">
            <a:avLst/>
          </a:prstGeom>
        </p:spPr>
        <p:txBody>
          <a:bodyPr wrap="square">
            <a:spAutoFit/>
          </a:bodyPr>
          <a:lstStyle/>
          <a:p>
            <a:pPr algn="just">
              <a:lnSpc>
                <a:spcPct val="150000"/>
              </a:lnSpc>
            </a:pPr>
            <a:r>
              <a:rPr lang="tr-TR" sz="2800" dirty="0">
                <a:solidFill>
                  <a:srgbClr val="FF0000"/>
                </a:solidFill>
              </a:rPr>
              <a:t>Marka İsmi Hâkimiyeti, </a:t>
            </a:r>
            <a:r>
              <a:rPr lang="tr-TR" sz="2800" dirty="0"/>
              <a:t>en üst farkındalık seviyesi, tüketicilerden belirli bir ürün sınıfına ait marka isimleri istendiğinde tamamına yakınının sadece tek bir markayı dile getirdikleri “Marka İsmi Hâkimiyeti” seviyesidir. Bu seviyenin biraz daha ilerisi o markanın ürün kategorisinin yerine geçtiği durumdur. </a:t>
            </a:r>
          </a:p>
        </p:txBody>
      </p:sp>
    </p:spTree>
    <p:extLst>
      <p:ext uri="{BB962C8B-B14F-4D97-AF65-F5344CB8AC3E}">
        <p14:creationId xmlns:p14="http://schemas.microsoft.com/office/powerpoint/2010/main" val="1920299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
            </a:r>
            <a:br>
              <a:rPr lang="tr-TR" b="1" dirty="0" smtClean="0"/>
            </a:br>
            <a:r>
              <a:rPr lang="tr-TR" b="1" dirty="0" smtClean="0"/>
              <a:t>KAYNAKÇA</a:t>
            </a:r>
            <a:endParaRPr lang="tr-TR" b="1" dirty="0"/>
          </a:p>
        </p:txBody>
      </p:sp>
      <p:sp>
        <p:nvSpPr>
          <p:cNvPr id="3" name="İçerik Yer Tutucusu 2"/>
          <p:cNvSpPr>
            <a:spLocks noGrp="1"/>
          </p:cNvSpPr>
          <p:nvPr>
            <p:ph idx="1"/>
          </p:nvPr>
        </p:nvSpPr>
        <p:spPr/>
        <p:txBody>
          <a:bodyPr>
            <a:normAutofit fontScale="85000" lnSpcReduction="20000"/>
          </a:bodyPr>
          <a:lstStyle/>
          <a:p>
            <a:r>
              <a:rPr lang="tr-TR" dirty="0"/>
              <a:t>Marka Kişiliği Yaratma Süreci ve Marka Kişiliği Üzerine Bir Araştırma, Tolga DURSUN, Marmara İletişim Dergisi, Sayı 14, </a:t>
            </a:r>
            <a:r>
              <a:rPr lang="tr-TR" dirty="0" smtClean="0"/>
              <a:t>2009,İstanbul</a:t>
            </a:r>
          </a:p>
          <a:p>
            <a:r>
              <a:rPr lang="tr-TR" dirty="0"/>
              <a:t>MARKA FARKINDALIĞI, MARKA İMAJI, MARKADAN ETKİLENME VE MARKAYA GÜVENİN MARKA BAĞLILIĞI ÜZERİNDEKİ GÖRECE ETKİLERİNİN İNCELENMESİ: TURKCELL ÖRNEĞİ, Ömer </a:t>
            </a:r>
            <a:r>
              <a:rPr lang="tr-TR" dirty="0" smtClean="0"/>
              <a:t>TORLAK, Volkan DOĞAN, </a:t>
            </a:r>
            <a:r>
              <a:rPr lang="tr-TR" dirty="0"/>
              <a:t>Behçet Yalın ÖZKARA, Bilgi Ekonomisi ve Yönetimi Dergisi / 2014 Cilt: IX Sayı: I </a:t>
            </a:r>
          </a:p>
          <a:p>
            <a:r>
              <a:rPr lang="tr-TR" dirty="0"/>
              <a:t>Marka Yönetimi, Işıl KARPAT AKTUĞLU, İletişim Yayınları, İstanbul, 2004</a:t>
            </a:r>
          </a:p>
          <a:p>
            <a:r>
              <a:rPr lang="tr-TR" dirty="0"/>
              <a:t>Marka 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a:t>Marka Yönetimi, ATATÜRK ÜNİVERSİTESİ AÇIKÖĞRETİM FAKÜLTESİ YAYINI, ERZURUM, </a:t>
            </a:r>
            <a:r>
              <a:rPr lang="tr-TR" dirty="0" smtClean="0"/>
              <a:t>2020</a:t>
            </a:r>
          </a:p>
          <a:p>
            <a:r>
              <a:rPr lang="tr-TR" dirty="0" smtClean="0"/>
              <a:t>Küresel </a:t>
            </a:r>
            <a:r>
              <a:rPr lang="tr-TR" dirty="0"/>
              <a:t>Marka, </a:t>
            </a:r>
            <a:r>
              <a:rPr lang="tr-TR" dirty="0" err="1"/>
              <a:t>Nigel</a:t>
            </a:r>
            <a:r>
              <a:rPr lang="tr-TR" dirty="0"/>
              <a:t> HOLLIS, </a:t>
            </a:r>
            <a:r>
              <a:rPr lang="tr-TR" dirty="0" err="1"/>
              <a:t>Brandage</a:t>
            </a:r>
            <a:r>
              <a:rPr lang="tr-TR" dirty="0"/>
              <a:t> Yayınları, İstanbul, 2011</a:t>
            </a:r>
          </a:p>
          <a:p>
            <a:r>
              <a:rPr lang="tr-TR" dirty="0"/>
              <a:t>Marka 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3123793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Marka Farkındalığı</a:t>
            </a:r>
            <a:endParaRPr lang="tr-TR" b="1"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sz="2800" dirty="0" smtClean="0"/>
              <a:t>       Marka </a:t>
            </a:r>
            <a:r>
              <a:rPr lang="tr-TR" sz="2800" dirty="0"/>
              <a:t>farkındalığı, potansiyel müşterilerin belirli bir ürün kategorisindeki ürün veya hizmeti satın alıp almayacağına karar verirken, bir markayı tanıma veya hatırlama yeteneği olarak tanımlanmaktadır</a:t>
            </a:r>
            <a:r>
              <a:rPr lang="tr-TR" sz="2800" dirty="0" smtClean="0"/>
              <a:t>.</a:t>
            </a:r>
          </a:p>
          <a:p>
            <a:pPr marL="0" indent="0" algn="just">
              <a:lnSpc>
                <a:spcPct val="150000"/>
              </a:lnSpc>
              <a:buNone/>
            </a:pPr>
            <a:endParaRPr lang="tr-TR" sz="2800" dirty="0"/>
          </a:p>
        </p:txBody>
      </p:sp>
    </p:spTree>
    <p:extLst>
      <p:ext uri="{BB962C8B-B14F-4D97-AF65-F5344CB8AC3E}">
        <p14:creationId xmlns:p14="http://schemas.microsoft.com/office/powerpoint/2010/main" val="2661947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52000" cy="5909310"/>
          </a:xfrm>
          <a:prstGeom prst="rect">
            <a:avLst/>
          </a:prstGeom>
        </p:spPr>
        <p:txBody>
          <a:bodyPr wrap="square">
            <a:spAutoFit/>
          </a:bodyPr>
          <a:lstStyle/>
          <a:p>
            <a:pPr algn="just">
              <a:lnSpc>
                <a:spcPct val="150000"/>
              </a:lnSpc>
            </a:pPr>
            <a:r>
              <a:rPr lang="tr-TR" sz="2800" dirty="0" smtClean="0"/>
              <a:t>        “</a:t>
            </a:r>
            <a:r>
              <a:rPr lang="tr-TR" sz="2800" dirty="0"/>
              <a:t>Marka farkındalığı, farklı koşullar altında tüketicinin markayı tanımlayabilme yeteneğidir</a:t>
            </a:r>
            <a:r>
              <a:rPr lang="tr-TR" sz="2800" dirty="0" smtClean="0"/>
              <a:t>”. </a:t>
            </a:r>
            <a:r>
              <a:rPr lang="tr-TR" sz="2800" dirty="0"/>
              <a:t>Günümüz yoğun rekabet içeren pazarlarında marka kalabalığı içerisinde kaybolmaya yönelik </a:t>
            </a:r>
            <a:r>
              <a:rPr lang="tr-TR" sz="2800" dirty="0" smtClean="0"/>
              <a:t>olarak marka </a:t>
            </a:r>
            <a:r>
              <a:rPr lang="tr-TR" sz="2800" dirty="0"/>
              <a:t>farkındalığı oluşturmanın markalara fayda sağlayacağı düşünülmektedir. </a:t>
            </a:r>
            <a:r>
              <a:rPr lang="tr-TR" sz="2800" dirty="0" smtClean="0"/>
              <a:t>Marka </a:t>
            </a:r>
            <a:r>
              <a:rPr lang="tr-TR" sz="2800" dirty="0"/>
              <a:t>farkındalığı, tüketicinin zihninde şekillenen marka değerinin bir </a:t>
            </a:r>
            <a:r>
              <a:rPr lang="tr-TR" sz="2800" dirty="0" smtClean="0"/>
              <a:t>bileşenidir. </a:t>
            </a:r>
            <a:r>
              <a:rPr lang="tr-TR" sz="2800" dirty="0"/>
              <a:t>Tüketicinin zihninde yaşanan şekillenmeler ise tüketicinin etrafındaki bireylerden ve içinde yaşadığı ortamdan etkilenebilmektedir. </a:t>
            </a:r>
          </a:p>
        </p:txBody>
      </p:sp>
    </p:spTree>
    <p:extLst>
      <p:ext uri="{BB962C8B-B14F-4D97-AF65-F5344CB8AC3E}">
        <p14:creationId xmlns:p14="http://schemas.microsoft.com/office/powerpoint/2010/main" val="3899904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546100"/>
            <a:ext cx="9753600" cy="5909310"/>
          </a:xfrm>
          <a:prstGeom prst="rect">
            <a:avLst/>
          </a:prstGeom>
        </p:spPr>
        <p:txBody>
          <a:bodyPr wrap="square">
            <a:spAutoFit/>
          </a:bodyPr>
          <a:lstStyle/>
          <a:p>
            <a:pPr algn="just">
              <a:lnSpc>
                <a:spcPct val="150000"/>
              </a:lnSpc>
            </a:pPr>
            <a:r>
              <a:rPr lang="tr-TR" sz="2800" dirty="0" smtClean="0"/>
              <a:t>         Marka </a:t>
            </a:r>
            <a:r>
              <a:rPr lang="tr-TR" sz="2800" dirty="0"/>
              <a:t>farkındalığının oluşumunda, televizyon (reklamlar), aile ve akranlar önemli rol oynamaktadır. Özellikle iletişim kanalları üzerinden markaların çok sayıda sponsorluk anlaşmaları yaptığı ve sponsorluklarını televizyon aracılığıyla sergilediklerine günümüzde birçok insan şahit olmaktadır. Nitekim bilinmektedir ki sponsorluklar marka farkındalığı üzerinde etkili olabilmekte ve marka farkındalığı oluşturabilmektedirler. Markanın ismi ve logosu da markanın farkındalığını artırabilmekte veya azaltabilmektedir. </a:t>
            </a:r>
          </a:p>
        </p:txBody>
      </p:sp>
    </p:spTree>
    <p:extLst>
      <p:ext uri="{BB962C8B-B14F-4D97-AF65-F5344CB8AC3E}">
        <p14:creationId xmlns:p14="http://schemas.microsoft.com/office/powerpoint/2010/main" val="3153381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6186309"/>
          </a:xfrm>
          <a:prstGeom prst="rect">
            <a:avLst/>
          </a:prstGeom>
        </p:spPr>
        <p:txBody>
          <a:bodyPr wrap="square">
            <a:spAutoFit/>
          </a:bodyPr>
          <a:lstStyle/>
          <a:p>
            <a:pPr>
              <a:lnSpc>
                <a:spcPct val="150000"/>
              </a:lnSpc>
            </a:pPr>
            <a:r>
              <a:rPr lang="tr-TR" sz="2800" b="1" dirty="0"/>
              <a:t>Marka farkındalığının </a:t>
            </a:r>
            <a:r>
              <a:rPr lang="tr-TR" sz="2800" b="1" dirty="0" smtClean="0"/>
              <a:t>seviyeleri:</a:t>
            </a:r>
          </a:p>
          <a:p>
            <a:pPr marL="285750" indent="-285750">
              <a:lnSpc>
                <a:spcPct val="150000"/>
              </a:lnSpc>
              <a:buFont typeface="Arial" panose="020B0604020202020204" pitchFamily="34" charset="0"/>
              <a:buChar char="•"/>
            </a:pPr>
            <a:r>
              <a:rPr lang="tr-TR" sz="2800" dirty="0"/>
              <a:t>Tanıma: (Bu markayı daha önce hiç duydunuz mu</a:t>
            </a:r>
            <a:r>
              <a:rPr lang="tr-TR" sz="2800" dirty="0" smtClean="0"/>
              <a:t>?)</a:t>
            </a:r>
          </a:p>
          <a:p>
            <a:pPr marL="285750" indent="-285750">
              <a:lnSpc>
                <a:spcPct val="150000"/>
              </a:lnSpc>
              <a:buFont typeface="Arial" panose="020B0604020202020204" pitchFamily="34" charset="0"/>
              <a:buChar char="•"/>
            </a:pPr>
            <a:r>
              <a:rPr lang="tr-TR" sz="2800" dirty="0" smtClean="0"/>
              <a:t>Hatırlama </a:t>
            </a:r>
            <a:r>
              <a:rPr lang="tr-TR" sz="2800" dirty="0"/>
              <a:t>(Hangi otomobil markalarını hatırlayabiliyorsunuz?) </a:t>
            </a:r>
          </a:p>
          <a:p>
            <a:pPr marL="285750" indent="-285750">
              <a:lnSpc>
                <a:spcPct val="150000"/>
              </a:lnSpc>
              <a:buFont typeface="Arial" panose="020B0604020202020204" pitchFamily="34" charset="0"/>
              <a:buChar char="•"/>
            </a:pPr>
            <a:r>
              <a:rPr lang="tr-TR" sz="2800" dirty="0" smtClean="0"/>
              <a:t>Akla </a:t>
            </a:r>
            <a:r>
              <a:rPr lang="tr-TR" sz="2800" dirty="0"/>
              <a:t>ilk sırada gelme (Hatırlama sorularında ilk akla gelen marka ismi olma</a:t>
            </a:r>
            <a:r>
              <a:rPr lang="tr-TR" sz="2800" dirty="0" smtClean="0"/>
              <a:t>)</a:t>
            </a:r>
          </a:p>
          <a:p>
            <a:pPr marL="285750" indent="-285750">
              <a:lnSpc>
                <a:spcPct val="150000"/>
              </a:lnSpc>
              <a:buFont typeface="Arial" panose="020B0604020202020204" pitchFamily="34" charset="0"/>
              <a:buChar char="•"/>
            </a:pPr>
            <a:r>
              <a:rPr lang="tr-TR" sz="2800" dirty="0" smtClean="0"/>
              <a:t>Marka </a:t>
            </a:r>
            <a:r>
              <a:rPr lang="tr-TR" sz="2800" dirty="0"/>
              <a:t>baskınlığı ( Hatırlanan tek marka </a:t>
            </a:r>
            <a:r>
              <a:rPr lang="tr-TR" sz="2800" dirty="0" smtClean="0"/>
              <a:t>olma)</a:t>
            </a:r>
          </a:p>
          <a:p>
            <a:pPr marL="285750" indent="-285750">
              <a:lnSpc>
                <a:spcPct val="150000"/>
              </a:lnSpc>
              <a:buFont typeface="Arial" panose="020B0604020202020204" pitchFamily="34" charset="0"/>
              <a:buChar char="•"/>
            </a:pPr>
            <a:r>
              <a:rPr lang="tr-TR" sz="2800" dirty="0" smtClean="0"/>
              <a:t>Marka </a:t>
            </a:r>
            <a:r>
              <a:rPr lang="tr-TR" sz="2800" dirty="0"/>
              <a:t>bilgisi (Markanın neyi temsil ettiğini </a:t>
            </a:r>
            <a:r>
              <a:rPr lang="tr-TR" sz="2800" dirty="0" smtClean="0"/>
              <a:t>bilme)</a:t>
            </a:r>
          </a:p>
          <a:p>
            <a:pPr marL="285750" indent="-285750">
              <a:lnSpc>
                <a:spcPct val="150000"/>
              </a:lnSpc>
              <a:buFont typeface="Arial" panose="020B0604020202020204" pitchFamily="34" charset="0"/>
              <a:buChar char="•"/>
            </a:pPr>
            <a:r>
              <a:rPr lang="tr-TR" sz="2800" dirty="0" smtClean="0"/>
              <a:t>Marka </a:t>
            </a:r>
            <a:r>
              <a:rPr lang="tr-TR" sz="2800" dirty="0"/>
              <a:t>fikri (Marka hakkında fikir sahibi olma) </a:t>
            </a:r>
            <a:endParaRPr lang="tr-TR" sz="2800" dirty="0" smtClean="0"/>
          </a:p>
          <a:p>
            <a:r>
              <a:rPr lang="tr-TR" dirty="0" smtClean="0"/>
              <a:t> </a:t>
            </a:r>
            <a:endParaRPr lang="tr-TR" dirty="0"/>
          </a:p>
        </p:txBody>
      </p:sp>
    </p:spTree>
    <p:extLst>
      <p:ext uri="{BB962C8B-B14F-4D97-AF65-F5344CB8AC3E}">
        <p14:creationId xmlns:p14="http://schemas.microsoft.com/office/powerpoint/2010/main" val="1656522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82700" y="2027535"/>
            <a:ext cx="9690100" cy="1952329"/>
          </a:xfrm>
          <a:prstGeom prst="rect">
            <a:avLst/>
          </a:prstGeom>
        </p:spPr>
        <p:txBody>
          <a:bodyPr wrap="square">
            <a:spAutoFit/>
          </a:bodyPr>
          <a:lstStyle/>
          <a:p>
            <a:pPr algn="just">
              <a:lnSpc>
                <a:spcPct val="150000"/>
              </a:lnSpc>
            </a:pPr>
            <a:r>
              <a:rPr lang="tr-TR" sz="2800" dirty="0" smtClean="0">
                <a:solidFill>
                  <a:srgbClr val="FF0000"/>
                </a:solidFill>
              </a:rPr>
              <a:t>      Marka </a:t>
            </a:r>
            <a:r>
              <a:rPr lang="tr-TR" sz="2800" dirty="0">
                <a:solidFill>
                  <a:srgbClr val="FF0000"/>
                </a:solidFill>
              </a:rPr>
              <a:t>farkındalığı “bir markanın akla gelme olasılığı ve bu durumun kolaylığı” ile ilgili olup hem tanınırlığa hem de hatırlamaya </a:t>
            </a:r>
            <a:r>
              <a:rPr lang="tr-TR" sz="2800" dirty="0" smtClean="0">
                <a:solidFill>
                  <a:srgbClr val="FF0000"/>
                </a:solidFill>
              </a:rPr>
              <a:t>dayalıdır.</a:t>
            </a:r>
            <a:endParaRPr lang="tr-TR" sz="2800" dirty="0">
              <a:solidFill>
                <a:srgbClr val="FF0000"/>
              </a:solidFill>
            </a:endParaRPr>
          </a:p>
        </p:txBody>
      </p:sp>
    </p:spTree>
    <p:extLst>
      <p:ext uri="{BB962C8B-B14F-4D97-AF65-F5344CB8AC3E}">
        <p14:creationId xmlns:p14="http://schemas.microsoft.com/office/powerpoint/2010/main" val="420152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901700"/>
          </a:xfrm>
        </p:spPr>
        <p:txBody>
          <a:bodyPr>
            <a:normAutofit/>
          </a:bodyPr>
          <a:lstStyle/>
          <a:p>
            <a:pPr algn="just"/>
            <a:r>
              <a:rPr lang="tr-TR" sz="2800" dirty="0"/>
              <a:t>Farkındalık Piramidi, tüketicilerin o marka ile ilgili hangi farkındalık düzeyinde olabileceğini göstermeye yarar. </a:t>
            </a:r>
          </a:p>
        </p:txBody>
      </p:sp>
      <p:pic>
        <p:nvPicPr>
          <p:cNvPr id="4" name="İçerik Yer Tutucusu 3"/>
          <p:cNvPicPr>
            <a:picLocks noGrp="1" noChangeAspect="1"/>
          </p:cNvPicPr>
          <p:nvPr>
            <p:ph idx="1"/>
          </p:nvPr>
        </p:nvPicPr>
        <p:blipFill>
          <a:blip r:embed="rId2"/>
          <a:stretch>
            <a:fillRect/>
          </a:stretch>
        </p:blipFill>
        <p:spPr>
          <a:xfrm>
            <a:off x="3265958" y="1714500"/>
            <a:ext cx="6233641" cy="4445000"/>
          </a:xfrm>
          <a:prstGeom prst="rect">
            <a:avLst/>
          </a:prstGeom>
        </p:spPr>
      </p:pic>
    </p:spTree>
    <p:extLst>
      <p:ext uri="{BB962C8B-B14F-4D97-AF65-F5344CB8AC3E}">
        <p14:creationId xmlns:p14="http://schemas.microsoft.com/office/powerpoint/2010/main" val="3216962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808672"/>
            <a:ext cx="9601200" cy="4616648"/>
          </a:xfrm>
          <a:prstGeom prst="rect">
            <a:avLst/>
          </a:prstGeom>
        </p:spPr>
        <p:txBody>
          <a:bodyPr wrap="square">
            <a:spAutoFit/>
          </a:bodyPr>
          <a:lstStyle/>
          <a:p>
            <a:pPr algn="just">
              <a:lnSpc>
                <a:spcPct val="150000"/>
              </a:lnSpc>
            </a:pPr>
            <a:r>
              <a:rPr lang="tr-TR" sz="2800" dirty="0">
                <a:solidFill>
                  <a:srgbClr val="FF0000"/>
                </a:solidFill>
              </a:rPr>
              <a:t>Marka Tanınmışlığı, </a:t>
            </a:r>
            <a:r>
              <a:rPr lang="tr-TR" sz="2800" dirty="0"/>
              <a:t>tanınmışlık, geçmişte markaya karşı oluşmuş aşinalığı vurgular. Marka tanınırlığını, markanın tüketici zihninde yer alması ya da tüketicinin markayı zihninde kategorileştirmek için yeterli düzeyde bilgi sahibi olması ile açıklanabilir Bu bağlamda tanınırlık, markanın ürün kategorisi içinde başka markalardan ayrılması ve değerlendirilmesini sağlamaktadır. </a:t>
            </a:r>
          </a:p>
        </p:txBody>
      </p:sp>
    </p:spTree>
    <p:extLst>
      <p:ext uri="{BB962C8B-B14F-4D97-AF65-F5344CB8AC3E}">
        <p14:creationId xmlns:p14="http://schemas.microsoft.com/office/powerpoint/2010/main" val="2796760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825838"/>
            <a:ext cx="9601200" cy="4537652"/>
          </a:xfrm>
          <a:prstGeom prst="rect">
            <a:avLst/>
          </a:prstGeom>
        </p:spPr>
        <p:txBody>
          <a:bodyPr wrap="square">
            <a:spAutoFit/>
          </a:bodyPr>
          <a:lstStyle/>
          <a:p>
            <a:pPr algn="just">
              <a:lnSpc>
                <a:spcPct val="150000"/>
              </a:lnSpc>
            </a:pPr>
            <a:r>
              <a:rPr lang="tr-TR" sz="2800" dirty="0">
                <a:solidFill>
                  <a:srgbClr val="FF0000"/>
                </a:solidFill>
              </a:rPr>
              <a:t>Marka Hatırlanılırlığı, </a:t>
            </a:r>
            <a:r>
              <a:rPr lang="tr-TR" sz="2800" dirty="0"/>
              <a:t>bir markanın hatırlanıyor olduğunu söyleyebilmek için, ait olduğu ürün sınıfı belirtildiğinde, o markanın tüketicinin aklına gelmesi gerekmektedir Bu durum hatırlanan markalara, tüketici seçim için kafa yormadığında ya da ön hafızasındaki marka gruplarına ait birkaç ismi sıraya dizdiğinde, diğer markalar üzerinde bir avantaj sağlamaktadır.</a:t>
            </a:r>
          </a:p>
        </p:txBody>
      </p:sp>
    </p:spTree>
    <p:extLst>
      <p:ext uri="{BB962C8B-B14F-4D97-AF65-F5344CB8AC3E}">
        <p14:creationId xmlns:p14="http://schemas.microsoft.com/office/powerpoint/2010/main" val="629705673"/>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31</TotalTime>
  <Words>585</Words>
  <Application>Microsoft Office PowerPoint</Application>
  <PresentationFormat>Geniş ekran</PresentationFormat>
  <Paragraphs>27</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Franklin Gothic Book</vt:lpstr>
      <vt:lpstr>Crop</vt:lpstr>
      <vt:lpstr> MARKA YÖNETİMİ</vt:lpstr>
      <vt:lpstr> Marka Farkındalığı</vt:lpstr>
      <vt:lpstr>PowerPoint Sunusu</vt:lpstr>
      <vt:lpstr>PowerPoint Sunusu</vt:lpstr>
      <vt:lpstr>PowerPoint Sunusu</vt:lpstr>
      <vt:lpstr>PowerPoint Sunusu</vt:lpstr>
      <vt:lpstr>Farkındalık Piramidi, tüketicilerin o marka ile ilgili hangi farkındalık düzeyinde olabileceğini göstermeye yarar. </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5</cp:revision>
  <dcterms:created xsi:type="dcterms:W3CDTF">2020-05-08T22:13:57Z</dcterms:created>
  <dcterms:modified xsi:type="dcterms:W3CDTF">2020-05-09T11:08:02Z</dcterms:modified>
</cp:coreProperties>
</file>