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2" r:id="rId4"/>
    <p:sldId id="1136" r:id="rId5"/>
    <p:sldId id="1137" r:id="rId6"/>
    <p:sldId id="1138" r:id="rId7"/>
    <p:sldId id="1139" r:id="rId8"/>
    <p:sldId id="1140" r:id="rId9"/>
    <p:sldId id="1141" r:id="rId10"/>
    <p:sldId id="1142"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63" d="100"/>
          <a:sy n="63" d="100"/>
        </p:scale>
        <p:origin x="66" y="33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6"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103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Hukukun Temel İlkeleri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(3-0)5</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Dr</a:t>
            </a:r>
            <a:r>
              <a:rPr lang="tr-TR" sz="1600" b="1" dirty="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Erdem ERCAN </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7" cy="4478149"/>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KANUN: </a:t>
            </a:r>
            <a:r>
              <a:rPr lang="tr-TR" sz="2000" dirty="0">
                <a:latin typeface="Times New Roman" pitchFamily="18" charset="0"/>
                <a:cs typeface="Times New Roman" pitchFamily="18" charset="0"/>
              </a:rPr>
              <a:t>Kanun, </a:t>
            </a:r>
            <a:r>
              <a:rPr lang="tr-TR" sz="2000" dirty="0" smtClean="0">
                <a:latin typeface="Times New Roman" pitchFamily="18" charset="0"/>
                <a:cs typeface="Times New Roman" pitchFamily="18" charset="0"/>
              </a:rPr>
              <a:t>yasama organı </a:t>
            </a:r>
            <a:r>
              <a:rPr lang="tr-TR" sz="2000" dirty="0">
                <a:latin typeface="Times New Roman" pitchFamily="18" charset="0"/>
                <a:cs typeface="Times New Roman" pitchFamily="18" charset="0"/>
              </a:rPr>
              <a:t>tarafından yazılı olarak çıkarılan, </a:t>
            </a:r>
            <a:r>
              <a:rPr lang="tr-TR" sz="2000" dirty="0" smtClean="0">
                <a:latin typeface="Times New Roman" pitchFamily="18" charset="0"/>
                <a:cs typeface="Times New Roman" pitchFamily="18" charset="0"/>
              </a:rPr>
              <a:t>şekli kanun </a:t>
            </a:r>
            <a:r>
              <a:rPr lang="tr-TR" sz="2000" dirty="0">
                <a:latin typeface="Times New Roman" pitchFamily="18" charset="0"/>
                <a:cs typeface="Times New Roman" pitchFamily="18" charset="0"/>
              </a:rPr>
              <a:t>adını </a:t>
            </a:r>
            <a:r>
              <a:rPr lang="tr-TR" sz="2000" dirty="0" smtClean="0">
                <a:latin typeface="Times New Roman" pitchFamily="18" charset="0"/>
                <a:cs typeface="Times New Roman" pitchFamily="18" charset="0"/>
              </a:rPr>
              <a:t>taşıyan, genel</a:t>
            </a:r>
            <a:r>
              <a:rPr lang="tr-TR" sz="2000" dirty="0">
                <a:latin typeface="Times New Roman" pitchFamily="18" charset="0"/>
                <a:cs typeface="Times New Roman" pitchFamily="18" charset="0"/>
              </a:rPr>
              <a:t>, sürekli ve soyut hukuk </a:t>
            </a:r>
            <a:r>
              <a:rPr lang="tr-TR" sz="2000" dirty="0" smtClean="0">
                <a:latin typeface="Times New Roman" pitchFamily="18" charset="0"/>
                <a:cs typeface="Times New Roman" pitchFamily="18" charset="0"/>
              </a:rPr>
              <a:t>kuralıdır. Kanunlar </a:t>
            </a:r>
            <a:r>
              <a:rPr lang="tr-TR" sz="2000" dirty="0">
                <a:latin typeface="Times New Roman" pitchFamily="18" charset="0"/>
                <a:cs typeface="Times New Roman" pitchFamily="18" charset="0"/>
              </a:rPr>
              <a:t>belirli bir durum ya da olayı değil, olması muhtemel soyut durumları düzenler; somut olay ortaya çıktığında soyut kural somut olaya </a:t>
            </a:r>
            <a:r>
              <a:rPr lang="tr-TR" sz="2000" dirty="0" smtClean="0">
                <a:latin typeface="Times New Roman" pitchFamily="18" charset="0"/>
                <a:cs typeface="Times New Roman" pitchFamily="18" charset="0"/>
              </a:rPr>
              <a:t>uygulanır. </a:t>
            </a:r>
          </a:p>
          <a:p>
            <a:pPr marL="800100" lvl="1" indent="-342900" algn="just">
              <a:spcBef>
                <a:spcPts val="600"/>
              </a:spcBef>
              <a:buClr>
                <a:srgbClr val="000099"/>
              </a:buClr>
              <a:buFont typeface="Wingdings" panose="05000000000000000000" pitchFamily="2" charset="2"/>
              <a:buChar char="q"/>
            </a:pPr>
            <a:r>
              <a:rPr lang="tr-TR" sz="2000" dirty="0" smtClean="0">
                <a:latin typeface="Times New Roman" pitchFamily="18" charset="0"/>
                <a:cs typeface="Times New Roman" pitchFamily="18" charset="0"/>
              </a:rPr>
              <a:t>Kanunların </a:t>
            </a:r>
            <a:r>
              <a:rPr lang="tr-TR" sz="2000" dirty="0">
                <a:latin typeface="Times New Roman" pitchFamily="18" charset="0"/>
                <a:cs typeface="Times New Roman" pitchFamily="18" charset="0"/>
              </a:rPr>
              <a:t>oluşması sürecinde ilk aşama öneridir. Kanun teklif etmeye milletvekilleri </a:t>
            </a:r>
            <a:r>
              <a:rPr lang="tr-TR" sz="2000" dirty="0" smtClean="0">
                <a:latin typeface="Times New Roman" pitchFamily="18" charset="0"/>
                <a:cs typeface="Times New Roman" pitchFamily="18" charset="0"/>
              </a:rPr>
              <a:t>yetkilidir. Öneriyi </a:t>
            </a:r>
            <a:r>
              <a:rPr lang="tr-TR" sz="2000" dirty="0">
                <a:latin typeface="Times New Roman" pitchFamily="18" charset="0"/>
                <a:cs typeface="Times New Roman" pitchFamily="18" charset="0"/>
              </a:rPr>
              <a:t>alan Meclis Başkanlığı İçtüzükteki esaslara göre kanun önerisini değerlendirilmek üzere ilgili Meclis Komisyonuna gönderir. Meclis komisyonu inceleyerek öneride değişiklikler yapabilir, değiştirmeden genel kurula gönderebilir ya da kendisi yeni bir öneri </a:t>
            </a:r>
            <a:r>
              <a:rPr lang="tr-TR" sz="2000" dirty="0" smtClean="0">
                <a:latin typeface="Times New Roman" pitchFamily="18" charset="0"/>
                <a:cs typeface="Times New Roman" pitchFamily="18" charset="0"/>
              </a:rPr>
              <a:t>hazırlayabilir. İkinci </a:t>
            </a:r>
            <a:r>
              <a:rPr lang="tr-TR" sz="2000" dirty="0">
                <a:latin typeface="Times New Roman" pitchFamily="18" charset="0"/>
                <a:cs typeface="Times New Roman" pitchFamily="18" charset="0"/>
              </a:rPr>
              <a:t>aşama önerinin Meclis Genel Kurulunda görüşülmesi aşamasıdır. Bu aşamada milletvekillerince teklifin bütünü ve maddeleri üzerinde görüşme yapılır. Görüşme sırasında teklifin bir ya da birkaç maddesinin reddi, komisyona iadesi, değiştirilmesi; hatta yeni bir madde eklenmesi yönünde değişiklik önergesi verilebilir</a:t>
            </a:r>
            <a:r>
              <a:rPr lang="tr-TR" sz="2000" dirty="0" smtClean="0">
                <a:latin typeface="Times New Roman" pitchFamily="18" charset="0"/>
                <a:cs typeface="Times New Roman" pitchFamily="18" charset="0"/>
              </a:rPr>
              <a:t>.</a:t>
            </a:r>
            <a:endParaRPr lang="tr-TR" sz="20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9239053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7" cy="5401479"/>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000" dirty="0" smtClean="0">
                <a:latin typeface="Times New Roman" pitchFamily="18" charset="0"/>
                <a:cs typeface="Times New Roman" pitchFamily="18" charset="0"/>
              </a:rPr>
              <a:t>Görüşme </a:t>
            </a:r>
            <a:r>
              <a:rPr lang="tr-TR" sz="2000" dirty="0">
                <a:latin typeface="Times New Roman" pitchFamily="18" charset="0"/>
                <a:cs typeface="Times New Roman" pitchFamily="18" charset="0"/>
              </a:rPr>
              <a:t>aşamasından sonra kabul aşamasına gelinir. </a:t>
            </a:r>
            <a:r>
              <a:rPr lang="tr-TR" sz="2000" dirty="0" smtClean="0">
                <a:latin typeface="Times New Roman" pitchFamily="18" charset="0"/>
                <a:cs typeface="Times New Roman" pitchFamily="18" charset="0"/>
              </a:rPr>
              <a:t>Türkiye </a:t>
            </a:r>
            <a:r>
              <a:rPr lang="tr-TR" sz="2000" dirty="0">
                <a:latin typeface="Times New Roman" pitchFamily="18" charset="0"/>
                <a:cs typeface="Times New Roman" pitchFamily="18" charset="0"/>
              </a:rPr>
              <a:t>Büyük Millet Meclisi, </a:t>
            </a:r>
            <a:r>
              <a:rPr lang="tr-TR" sz="2000" dirty="0" smtClean="0">
                <a:latin typeface="Times New Roman" pitchFamily="18" charset="0"/>
                <a:cs typeface="Times New Roman" pitchFamily="18" charset="0"/>
              </a:rPr>
              <a:t>üye </a:t>
            </a:r>
            <a:r>
              <a:rPr lang="tr-TR" sz="2000" dirty="0">
                <a:latin typeface="Times New Roman" pitchFamily="18" charset="0"/>
                <a:cs typeface="Times New Roman" pitchFamily="18" charset="0"/>
              </a:rPr>
              <a:t>tamsayısının en az üçte biri ile toplanır. Türkiye Büyük Millet Meclisi, Anayasada başkaca bir hüküm yoksa toplantıya katılanların salt çoğunluğu ile karar verir; ancak karar yeter sayısı hiçbir şekilde üye tamsayısının dörtte birinin bir fazlasından az olamaz</a:t>
            </a:r>
            <a:r>
              <a:rPr lang="tr-TR" sz="2000" dirty="0" smtClean="0">
                <a:latin typeface="Times New Roman" pitchFamily="18" charset="0"/>
                <a:cs typeface="Times New Roman" pitchFamily="18" charset="0"/>
              </a:rPr>
              <a:t>.</a:t>
            </a:r>
          </a:p>
          <a:p>
            <a:pPr marL="800100" lvl="1" indent="-342900" algn="just">
              <a:spcBef>
                <a:spcPts val="600"/>
              </a:spcBef>
              <a:buClr>
                <a:srgbClr val="000099"/>
              </a:buClr>
              <a:buFont typeface="Wingdings" panose="05000000000000000000" pitchFamily="2" charset="2"/>
              <a:buChar char="q"/>
            </a:pPr>
            <a:r>
              <a:rPr lang="tr-TR" sz="2000" dirty="0" smtClean="0">
                <a:latin typeface="Times New Roman" pitchFamily="18" charset="0"/>
                <a:cs typeface="Times New Roman" pitchFamily="18" charset="0"/>
              </a:rPr>
              <a:t>Cumhurbaşkanı</a:t>
            </a:r>
            <a:r>
              <a:rPr lang="tr-TR" sz="2000" dirty="0">
                <a:latin typeface="Times New Roman" pitchFamily="18" charset="0"/>
                <a:cs typeface="Times New Roman" pitchFamily="18" charset="0"/>
              </a:rPr>
              <a:t>, Türkiye Büyük Millet Meclisince kabul edilen kanunları </a:t>
            </a:r>
            <a:r>
              <a:rPr lang="tr-TR" sz="2000" dirty="0" err="1">
                <a:latin typeface="Times New Roman" pitchFamily="18" charset="0"/>
                <a:cs typeface="Times New Roman" pitchFamily="18" charset="0"/>
              </a:rPr>
              <a:t>onbeş</a:t>
            </a:r>
            <a:r>
              <a:rPr lang="tr-TR" sz="2000" dirty="0">
                <a:latin typeface="Times New Roman" pitchFamily="18" charset="0"/>
                <a:cs typeface="Times New Roman" pitchFamily="18" charset="0"/>
              </a:rPr>
              <a:t> gün içinde </a:t>
            </a:r>
            <a:r>
              <a:rPr lang="tr-TR" sz="2000" dirty="0" smtClean="0">
                <a:latin typeface="Times New Roman" pitchFamily="18" charset="0"/>
                <a:cs typeface="Times New Roman" pitchFamily="18" charset="0"/>
              </a:rPr>
              <a:t>yayımlar. Yayımlanmasını </a:t>
            </a:r>
            <a:r>
              <a:rPr lang="tr-TR" sz="2000" dirty="0">
                <a:latin typeface="Times New Roman" pitchFamily="18" charset="0"/>
                <a:cs typeface="Times New Roman" pitchFamily="18" charset="0"/>
              </a:rPr>
              <a:t>kısmen veya tamamen uygun bulmadığı kanunları, bir daha görüşülmek üzere, bu hususta gösterdiği gerekçe ile birlikte aynı süre içinde, Türkiye Büyük Millet Meclisine geri gönderir. </a:t>
            </a:r>
            <a:endParaRPr lang="tr-TR" sz="2000" dirty="0" smtClean="0">
              <a:latin typeface="Times New Roman" pitchFamily="18" charset="0"/>
              <a:cs typeface="Times New Roman" pitchFamily="18" charset="0"/>
            </a:endParaRPr>
          </a:p>
          <a:p>
            <a:pPr marL="800100" lvl="1" indent="-342900" algn="just">
              <a:spcBef>
                <a:spcPts val="600"/>
              </a:spcBef>
              <a:buClr>
                <a:srgbClr val="000099"/>
              </a:buClr>
              <a:buFont typeface="Wingdings" panose="05000000000000000000" pitchFamily="2" charset="2"/>
              <a:buChar char="q"/>
            </a:pPr>
            <a:r>
              <a:rPr lang="tr-TR" sz="2000" dirty="0" smtClean="0">
                <a:latin typeface="Times New Roman" pitchFamily="18" charset="0"/>
                <a:cs typeface="Times New Roman" pitchFamily="18" charset="0"/>
              </a:rPr>
              <a:t>Türkiye </a:t>
            </a:r>
            <a:r>
              <a:rPr lang="tr-TR" sz="2000" dirty="0">
                <a:latin typeface="Times New Roman" pitchFamily="18" charset="0"/>
                <a:cs typeface="Times New Roman" pitchFamily="18" charset="0"/>
              </a:rPr>
              <a:t>Büyük Millet Meclisi, geri gönderilen kanunu üye tamsayısının salt çoğunluğuyla aynen kabul ederse, kanun Cumhurbaşkanınca yayımlanır; Meclis, geri gönderilen kanunda yeni bir değişiklik yaparsa, Cumhurbaşkanı değiştirilen kanunu tekrar Meclise geri gönderebilir.</a:t>
            </a:r>
          </a:p>
          <a:p>
            <a:pPr marL="342900" indent="-342900" algn="just">
              <a:spcBef>
                <a:spcPts val="600"/>
              </a:spcBef>
              <a:spcAft>
                <a:spcPts val="600"/>
              </a:spcAft>
              <a:buClr>
                <a:srgbClr val="000099"/>
              </a:buClr>
              <a:buFont typeface="Wingdings" panose="05000000000000000000" pitchFamily="2" charset="2"/>
              <a:buChar char="q"/>
            </a:pPr>
            <a:endParaRPr lang="tr-TR" sz="2000" dirty="0">
              <a:latin typeface="Times New Roman" pitchFamily="18" charset="0"/>
              <a:cs typeface="Times New Roman" pitchFamily="18"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dirty="0">
              <a:latin typeface="Times New Roman" pitchFamily="18" charset="0"/>
              <a:cs typeface="Times New Roman"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2829887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7" cy="4555093"/>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ULUSLARARASI ANTLAŞMALAR: </a:t>
            </a:r>
            <a:r>
              <a:rPr lang="tr-TR" sz="2000" dirty="0" smtClean="0">
                <a:latin typeface="Times New Roman" panose="02020603050405020304" pitchFamily="18" charset="0"/>
                <a:cs typeface="Times New Roman" panose="02020603050405020304" pitchFamily="18" charset="0"/>
              </a:rPr>
              <a:t>Uluslararası </a:t>
            </a:r>
            <a:r>
              <a:rPr lang="tr-TR" sz="2000" dirty="0">
                <a:latin typeface="Times New Roman" panose="02020603050405020304" pitchFamily="18" charset="0"/>
                <a:cs typeface="Times New Roman" panose="02020603050405020304" pitchFamily="18" charset="0"/>
              </a:rPr>
              <a:t>anlaşmalar, iki veya daha fazla devlet tarafından akdedilmiş olan ve TBMM’nin kabulünün ardından Cumhurbaşkanınca onaylanıp Resmî </a:t>
            </a:r>
            <a:r>
              <a:rPr lang="tr-TR" sz="2000" dirty="0" err="1">
                <a:latin typeface="Times New Roman" panose="02020603050405020304" pitchFamily="18" charset="0"/>
                <a:cs typeface="Times New Roman" panose="02020603050405020304" pitchFamily="18" charset="0"/>
              </a:rPr>
              <a:t>Gazete’de</a:t>
            </a:r>
            <a:r>
              <a:rPr lang="tr-TR" sz="2000" dirty="0">
                <a:latin typeface="Times New Roman" panose="02020603050405020304" pitchFamily="18" charset="0"/>
                <a:cs typeface="Times New Roman" panose="02020603050405020304" pitchFamily="18" charset="0"/>
              </a:rPr>
              <a:t> yayınlanarak yürürlüğe giren bağlayıcı hukuk kurallarıdır.</a:t>
            </a:r>
          </a:p>
          <a:p>
            <a:pPr marL="800100" lvl="1" indent="-342900" algn="just">
              <a:spcBef>
                <a:spcPts val="600"/>
              </a:spcBef>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1982 Anayasası’na göre usulüne uygun olarak yürürlüğe konulmuş uluslararası anlaşmalar kanun hükmündedir. Yani TBMM tarafından onaylanıp yürürlüğe girmesi kabul edilen uluslararası anlaşmalar, kanunlar gibi Resmî </a:t>
            </a:r>
            <a:r>
              <a:rPr lang="tr-TR" sz="2000" dirty="0" err="1">
                <a:latin typeface="Times New Roman" panose="02020603050405020304" pitchFamily="18" charset="0"/>
                <a:cs typeface="Times New Roman" panose="02020603050405020304" pitchFamily="18" charset="0"/>
              </a:rPr>
              <a:t>Gazete’de</a:t>
            </a:r>
            <a:r>
              <a:rPr lang="tr-TR" sz="2000" dirty="0">
                <a:latin typeface="Times New Roman" panose="02020603050405020304" pitchFamily="18" charset="0"/>
                <a:cs typeface="Times New Roman" panose="02020603050405020304" pitchFamily="18" charset="0"/>
              </a:rPr>
              <a:t> yayımlanır ve kanunlar gibi etki yaparlar; dolayısıyla mahkemeleri ve idari makamları bağlarlar.</a:t>
            </a:r>
          </a:p>
          <a:p>
            <a:pPr marL="800100" lvl="1" indent="-342900" algn="just">
              <a:spcBef>
                <a:spcPts val="600"/>
              </a:spcBef>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Türkiye Cumhuriyeti adına yabancı devletlerle ve milletlerarası kuruluşlarla yapılacak anlaşmalar Cumhurbaşkanı karan ile onaylanır ve Resmî </a:t>
            </a:r>
            <a:r>
              <a:rPr lang="tr-TR" sz="2000" dirty="0" err="1">
                <a:latin typeface="Times New Roman" panose="02020603050405020304" pitchFamily="18" charset="0"/>
                <a:cs typeface="Times New Roman" panose="02020603050405020304" pitchFamily="18" charset="0"/>
              </a:rPr>
              <a:t>Gazete’de</a:t>
            </a:r>
            <a:r>
              <a:rPr lang="tr-TR" sz="2000" dirty="0">
                <a:latin typeface="Times New Roman" panose="02020603050405020304" pitchFamily="18" charset="0"/>
                <a:cs typeface="Times New Roman" panose="02020603050405020304" pitchFamily="18" charset="0"/>
              </a:rPr>
              <a:t> yayımlanır . Bir milletlerarası anlaşmanın onaylanması veya bunlara katılma, onaylamanın veya katılmanın Türkiye Büyük Millet Meclisi tarafından bir kanunla uygun bulunmasına bağlıdır</a:t>
            </a:r>
            <a:r>
              <a:rPr lang="tr-TR" sz="2000" dirty="0" smtClean="0">
                <a:latin typeface="Times New Roman" panose="02020603050405020304" pitchFamily="18" charset="0"/>
                <a:cs typeface="Times New Roman" panose="02020603050405020304" pitchFamily="18" charset="0"/>
              </a:rPr>
              <a:t>.</a:t>
            </a:r>
            <a:endParaRPr lang="tr-TR" sz="20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7715115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7" cy="4247317"/>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000" dirty="0" smtClean="0">
                <a:latin typeface="Times New Roman" panose="02020603050405020304" pitchFamily="18" charset="0"/>
                <a:cs typeface="Times New Roman" panose="02020603050405020304" pitchFamily="18" charset="0"/>
              </a:rPr>
              <a:t>Milletlerarası </a:t>
            </a:r>
            <a:r>
              <a:rPr lang="tr-TR" sz="2000" dirty="0">
                <a:latin typeface="Times New Roman" panose="02020603050405020304" pitchFamily="18" charset="0"/>
                <a:cs typeface="Times New Roman" panose="02020603050405020304" pitchFamily="18" charset="0"/>
              </a:rPr>
              <a:t>bir anlaşmaya dayanılarak yapılan uygulama anlaşmaları ile kanunun verdiği yetkiye dayanılarak yapılan ekonomik, ticari veya teknik anlaşmalar Cumhurbaşkanı tarafından doğrudan onaylanır. </a:t>
            </a:r>
          </a:p>
          <a:p>
            <a:pPr marL="800100" lvl="1" indent="-342900" algn="just">
              <a:spcBef>
                <a:spcPts val="600"/>
              </a:spcBef>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Ekonomik, ticari veya teknik münasebetleri düzenleyen ve süresi bir yılı aşmayan anlaşmalardan; Devlet maliyesi bakımından yüklenme gerektirmeyen, kişi hallerine ve Türk vatandaşlarının yabancı memleketlerdeki mülkiyet haklarına dokunmayan anlaşmalar Cumhurbaşkanınca doğrudan onaylanır. Bu takdirde bu anlaşmalar, yayımlarından başlayarak iki ay içinde Türkiye Büyük Millet Meclisinin bilgisine sunulur</a:t>
            </a:r>
          </a:p>
          <a:p>
            <a:pPr marL="800100" lvl="1" indent="-342900" algn="just">
              <a:spcBef>
                <a:spcPts val="600"/>
              </a:spcBef>
              <a:buClr>
                <a:srgbClr val="000099"/>
              </a:buClr>
              <a:buFont typeface="Wingdings" panose="05000000000000000000" pitchFamily="2" charset="2"/>
              <a:buChar char="q"/>
            </a:pPr>
            <a:r>
              <a:rPr lang="tr-TR" sz="2000" dirty="0" smtClean="0">
                <a:latin typeface="Times New Roman" panose="02020603050405020304" pitchFamily="18" charset="0"/>
                <a:cs typeface="Times New Roman" panose="02020603050405020304" pitchFamily="18" charset="0"/>
              </a:rPr>
              <a:t>Usulüne </a:t>
            </a:r>
            <a:r>
              <a:rPr lang="tr-TR" sz="2000" dirty="0">
                <a:latin typeface="Times New Roman" panose="02020603050405020304" pitchFamily="18" charset="0"/>
                <a:cs typeface="Times New Roman" panose="02020603050405020304" pitchFamily="18" charset="0"/>
              </a:rPr>
              <a:t>göre yürürlüğe konulmuş milletlerarası anlaşmalar kanun hükmündedir. Bunlar hakkında Anayasaya aykırılık iddiası ile Anayasa Mahkemesine başvurulamaz.</a:t>
            </a: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0131516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7" cy="4632037"/>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CUMHURBAŞKANLIĞI KARARNAMELERİ: </a:t>
            </a:r>
            <a:r>
              <a:rPr lang="tr-TR" sz="2000" dirty="0" smtClean="0">
                <a:latin typeface="Times New Roman" panose="02020603050405020304" pitchFamily="18" charset="0"/>
                <a:cs typeface="Times New Roman" panose="02020603050405020304" pitchFamily="18" charset="0"/>
              </a:rPr>
              <a:t>Cumhurbaşkanı</a:t>
            </a:r>
            <a:r>
              <a:rPr lang="tr-TR" sz="2000" dirty="0">
                <a:latin typeface="Times New Roman" panose="02020603050405020304" pitchFamily="18" charset="0"/>
                <a:cs typeface="Times New Roman" panose="02020603050405020304" pitchFamily="18" charset="0"/>
              </a:rPr>
              <a:t>, yürütme yetkisine ilişkin konularda Cumhurbaşkanlığı kararnamesi çıkarabilir. Anayasa’da yer alan temel haklar, kişi hakları ve ödevleriyle siyasi haklar ve ödevler Cumhurbaşkanlığı kararnamesiyle düzenlenemez (Olağanüstü hal dönemleri hariç). </a:t>
            </a:r>
            <a:endParaRPr lang="tr-TR" sz="2000" dirty="0" smtClean="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000" dirty="0" smtClean="0">
                <a:latin typeface="Times New Roman" panose="02020603050405020304" pitchFamily="18" charset="0"/>
                <a:cs typeface="Times New Roman" panose="02020603050405020304" pitchFamily="18" charset="0"/>
              </a:rPr>
              <a:t>Anayasada </a:t>
            </a:r>
            <a:r>
              <a:rPr lang="tr-TR" sz="2000" dirty="0">
                <a:latin typeface="Times New Roman" panose="02020603050405020304" pitchFamily="18" charset="0"/>
                <a:cs typeface="Times New Roman" panose="02020603050405020304" pitchFamily="18" charset="0"/>
              </a:rPr>
              <a:t>münhasıran kanunla düzenlenmesi öngörülen konularda Cumhurbaşkanlığı kararnamesi çıkarılamaz. </a:t>
            </a:r>
            <a:r>
              <a:rPr lang="tr-TR" sz="2000" dirty="0" smtClean="0">
                <a:latin typeface="Times New Roman" panose="02020603050405020304" pitchFamily="18" charset="0"/>
                <a:cs typeface="Times New Roman" panose="02020603050405020304" pitchFamily="18" charset="0"/>
              </a:rPr>
              <a:t>Kanunda </a:t>
            </a:r>
            <a:r>
              <a:rPr lang="tr-TR" sz="2000" dirty="0">
                <a:latin typeface="Times New Roman" panose="02020603050405020304" pitchFamily="18" charset="0"/>
                <a:cs typeface="Times New Roman" panose="02020603050405020304" pitchFamily="18" charset="0"/>
              </a:rPr>
              <a:t>açıkça düzenlenen konularda Cumhurbaşkanlığı kararnamesi çıkarılamaz.</a:t>
            </a:r>
          </a:p>
          <a:p>
            <a:pPr marL="800100" lvl="1" indent="-342900" algn="just">
              <a:spcBef>
                <a:spcPts val="600"/>
              </a:spcBef>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Cumhurbaşkanı Anayasa'da belirtilen konularda düzenleme yapılmasını gerekli gördüğünde Cumhurbaşkanı Kararnamesi </a:t>
            </a:r>
            <a:r>
              <a:rPr lang="tr-TR" sz="2000" dirty="0" smtClean="0">
                <a:latin typeface="Times New Roman" panose="02020603050405020304" pitchFamily="18" charset="0"/>
                <a:cs typeface="Times New Roman" panose="02020603050405020304" pitchFamily="18" charset="0"/>
              </a:rPr>
              <a:t>çıkarabilecektir. Söz </a:t>
            </a:r>
            <a:r>
              <a:rPr lang="tr-TR" sz="2000" dirty="0">
                <a:latin typeface="Times New Roman" panose="02020603050405020304" pitchFamily="18" charset="0"/>
                <a:cs typeface="Times New Roman" panose="02020603050405020304" pitchFamily="18" charset="0"/>
              </a:rPr>
              <a:t>konusu kararname TBMM’nin onayına gerek olmaksızın, Resmi </a:t>
            </a:r>
            <a:r>
              <a:rPr lang="tr-TR" sz="2000" dirty="0" err="1">
                <a:latin typeface="Times New Roman" panose="02020603050405020304" pitchFamily="18" charset="0"/>
                <a:cs typeface="Times New Roman" panose="02020603050405020304" pitchFamily="18" charset="0"/>
              </a:rPr>
              <a:t>Gazete’de</a:t>
            </a:r>
            <a:r>
              <a:rPr lang="tr-TR" sz="2000" dirty="0">
                <a:latin typeface="Times New Roman" panose="02020603050405020304" pitchFamily="18" charset="0"/>
                <a:cs typeface="Times New Roman" panose="02020603050405020304" pitchFamily="18" charset="0"/>
              </a:rPr>
              <a:t> yayımlanarak yürürlüğe girer.</a:t>
            </a:r>
          </a:p>
          <a:p>
            <a:pPr marL="800100" lvl="1" indent="-342900" algn="just">
              <a:spcBef>
                <a:spcPts val="600"/>
              </a:spcBef>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Cumhurbaşkanlığı kararnamesi ile kanunlarda farklı hükümler bulunması halinde, kanun hükümleri uygulanır</a:t>
            </a:r>
            <a:r>
              <a:rPr lang="tr-TR" sz="2000" dirty="0" smtClean="0">
                <a:latin typeface="Times New Roman" panose="02020603050405020304" pitchFamily="18" charset="0"/>
                <a:cs typeface="Times New Roman" panose="02020603050405020304" pitchFamily="18" charset="0"/>
              </a:rPr>
              <a:t>.</a:t>
            </a:r>
            <a:endParaRPr lang="tr-TR" sz="20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5600410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7" cy="4862870"/>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endParaRPr lang="tr-TR" sz="2000" dirty="0" smtClean="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000" dirty="0" smtClean="0">
                <a:latin typeface="Times New Roman" panose="02020603050405020304" pitchFamily="18" charset="0"/>
                <a:cs typeface="Times New Roman" panose="02020603050405020304" pitchFamily="18" charset="0"/>
              </a:rPr>
              <a:t>Türkiye </a:t>
            </a:r>
            <a:r>
              <a:rPr lang="tr-TR" sz="2000" dirty="0">
                <a:latin typeface="Times New Roman" panose="02020603050405020304" pitchFamily="18" charset="0"/>
                <a:cs typeface="Times New Roman" panose="02020603050405020304" pitchFamily="18" charset="0"/>
              </a:rPr>
              <a:t>Büyük Millet Meclisinin aynı konuda kanun çıkarması durumunda, Cumhurbaşkanlığı kararnamesi hükümsüz hale gelir</a:t>
            </a:r>
            <a:r>
              <a:rPr lang="tr-TR" sz="2000" dirty="0" smtClean="0">
                <a:latin typeface="Times New Roman" panose="02020603050405020304" pitchFamily="18" charset="0"/>
                <a:cs typeface="Times New Roman" panose="02020603050405020304" pitchFamily="18" charset="0"/>
              </a:rPr>
              <a:t>.</a:t>
            </a:r>
          </a:p>
          <a:p>
            <a:pPr marL="800100" lvl="1" indent="-342900" algn="just">
              <a:spcBef>
                <a:spcPts val="600"/>
              </a:spcBef>
              <a:buClr>
                <a:srgbClr val="000099"/>
              </a:buClr>
              <a:buFont typeface="Wingdings" panose="05000000000000000000" pitchFamily="2" charset="2"/>
              <a:buChar char="q"/>
            </a:pPr>
            <a:endParaRPr lang="tr-TR" sz="2000" dirty="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Cumhurbaşkanlığı kararnamelerinin veya bunların belirli madde ve hükümlerinin şekil ve esas bakımından Anayasaya aykırılığı iddiasıyla Anayasa Mahkemesinde doğrudan doğruya iptal davası açabilme hakkı, Türkiye Büyük Millet Meclisi'nde en fazla üyeye sahip iki siyasi parti grubuna ve üye tamsayısının en az beşte biri tutarındaki üyelere aittir</a:t>
            </a:r>
            <a:r>
              <a:rPr lang="tr-TR" sz="2000" dirty="0" smtClean="0">
                <a:latin typeface="Times New Roman" panose="02020603050405020304" pitchFamily="18" charset="0"/>
                <a:cs typeface="Times New Roman" panose="02020603050405020304" pitchFamily="18" charset="0"/>
              </a:rPr>
              <a:t>.</a:t>
            </a:r>
          </a:p>
          <a:p>
            <a:pPr marL="800100" lvl="1" indent="-342900" algn="just">
              <a:spcBef>
                <a:spcPts val="600"/>
              </a:spcBef>
              <a:buClr>
                <a:srgbClr val="000099"/>
              </a:buClr>
              <a:buFont typeface="Wingdings" panose="05000000000000000000" pitchFamily="2" charset="2"/>
              <a:buChar char="q"/>
            </a:pPr>
            <a:endParaRPr lang="tr-TR" sz="2000" dirty="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Cumhurbaşkanlığı kararnamesinin Anayasaya aykırılığı iddiasıyla ilk derece mahkemeleri yoluyla da (itiraz, somut norm denetimi) Anayasa Mahkemesi'nde iptal davası açılması mümkündür.</a:t>
            </a:r>
          </a:p>
          <a:p>
            <a:pPr marL="800100" lvl="1" indent="-342900" algn="just">
              <a:spcBef>
                <a:spcPts val="600"/>
              </a:spcBef>
              <a:buClr>
                <a:srgbClr val="000099"/>
              </a:buClr>
              <a:buFont typeface="Wingdings" panose="05000000000000000000" pitchFamily="2" charset="2"/>
              <a:buChar char="q"/>
            </a:pPr>
            <a:endParaRPr lang="tr-TR" sz="20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7095283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7" cy="4170372"/>
          </a:xfrm>
          <a:prstGeom prst="rect">
            <a:avLst/>
          </a:prstGeom>
        </p:spPr>
        <p:txBody>
          <a:bodyPr wrap="square">
            <a:spAutoFit/>
          </a:bodyPr>
          <a:lstStyle/>
          <a:p>
            <a:pPr marL="800100" lvl="1" indent="-342900" algn="just">
              <a:spcBef>
                <a:spcPts val="600"/>
              </a:spcBef>
              <a:buClr>
                <a:srgbClr val="000099"/>
              </a:buClr>
              <a:buFont typeface="Wingdings" panose="05000000000000000000" pitchFamily="2" charset="2"/>
              <a:buChar char="q"/>
            </a:pPr>
            <a:endPar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a:p>
            <a:pPr marL="800100" lvl="1" indent="-342900" algn="just">
              <a:spcBef>
                <a:spcPts val="600"/>
              </a:spcBef>
              <a:buClr>
                <a:srgbClr val="000099"/>
              </a:buClr>
              <a:buFont typeface="Wingdings" panose="05000000000000000000" pitchFamily="2" charset="2"/>
              <a:buChar char="q"/>
            </a:pPr>
            <a:r>
              <a:rPr lang="tr-TR" sz="20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YÖNETMELİK: </a:t>
            </a:r>
            <a:r>
              <a:rPr lang="tr-TR" sz="2000" dirty="0" smtClean="0">
                <a:latin typeface="Times New Roman" panose="02020603050405020304" pitchFamily="18" charset="0"/>
                <a:cs typeface="Times New Roman" panose="02020603050405020304" pitchFamily="18" charset="0"/>
              </a:rPr>
              <a:t>Cumhurbaşkanı</a:t>
            </a:r>
            <a:r>
              <a:rPr lang="tr-TR" sz="2000" dirty="0">
                <a:latin typeface="Times New Roman" panose="02020603050405020304" pitchFamily="18" charset="0"/>
                <a:cs typeface="Times New Roman" panose="02020603050405020304" pitchFamily="18" charset="0"/>
              </a:rPr>
              <a:t>, bakanlıklar ve kamu tüzelkişileri, kendi görev alanlarını ilgilendiren kanunların ve Cumhurbaşkanlığı kararnamelerinin uygulanmasını sağlamak üzere ve bunlara aykırı olmamak </a:t>
            </a:r>
            <a:r>
              <a:rPr lang="tr-TR" sz="2000" dirty="0" smtClean="0">
                <a:latin typeface="Times New Roman" panose="02020603050405020304" pitchFamily="18" charset="0"/>
                <a:cs typeface="Times New Roman" panose="02020603050405020304" pitchFamily="18" charset="0"/>
              </a:rPr>
              <a:t>şartıyla </a:t>
            </a:r>
            <a:r>
              <a:rPr lang="tr-TR" sz="2000" dirty="0">
                <a:latin typeface="Times New Roman" panose="02020603050405020304" pitchFamily="18" charset="0"/>
                <a:cs typeface="Times New Roman" panose="02020603050405020304" pitchFamily="18" charset="0"/>
              </a:rPr>
              <a:t>yönetmelikler </a:t>
            </a:r>
            <a:r>
              <a:rPr lang="tr-TR" sz="2000" dirty="0" smtClean="0">
                <a:latin typeface="Times New Roman" panose="02020603050405020304" pitchFamily="18" charset="0"/>
                <a:cs typeface="Times New Roman" panose="02020603050405020304" pitchFamily="18" charset="0"/>
              </a:rPr>
              <a:t>çıkarabilir. </a:t>
            </a:r>
            <a:endParaRPr lang="tr-TR" sz="2000" dirty="0">
              <a:latin typeface="Times New Roman" panose="02020603050405020304" pitchFamily="18" charset="0"/>
              <a:cs typeface="Times New Roman" panose="02020603050405020304" pitchFamily="18" charset="0"/>
            </a:endParaRPr>
          </a:p>
          <a:p>
            <a:pPr marL="800100" lvl="1" indent="-342900" algn="just">
              <a:spcBef>
                <a:spcPts val="600"/>
              </a:spcBef>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Hangi yönetmeliklerin Resmî Gazetede yayımlanacağı kanunda belirtilir</a:t>
            </a:r>
          </a:p>
          <a:p>
            <a:pPr marL="800100" lvl="1" indent="-342900" algn="just">
              <a:spcBef>
                <a:spcPts val="600"/>
              </a:spcBef>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2017 Anayasa Değişikliği ile Cumhurbaşkanı’na, kanunların uygulanmasını sağlamak üzere ve bunlara aykırı olmamak şartıyla, yönetmelik çıkarma yetkisi verilmiştir.</a:t>
            </a:r>
          </a:p>
          <a:p>
            <a:pPr marL="800100" lvl="1" indent="-342900" algn="just">
              <a:spcBef>
                <a:spcPts val="600"/>
              </a:spcBef>
              <a:buClr>
                <a:srgbClr val="000099"/>
              </a:buClr>
              <a:buFont typeface="Wingdings" panose="05000000000000000000" pitchFamily="2" charset="2"/>
              <a:buChar char="q"/>
            </a:pPr>
            <a:r>
              <a:rPr lang="tr-TR" sz="2000" dirty="0">
                <a:latin typeface="Times New Roman" panose="02020603050405020304" pitchFamily="18" charset="0"/>
                <a:cs typeface="Times New Roman" panose="02020603050405020304" pitchFamily="18" charset="0"/>
              </a:rPr>
              <a:t>Yönetmelikler, yayımdan sonraki bir tarih belirlenmemişse, Resmî Gazetede yayımlandıkları gün yürürlüğe girer.</a:t>
            </a:r>
          </a:p>
          <a:p>
            <a:pPr marL="800100" lvl="1" indent="-342900" algn="just">
              <a:spcBef>
                <a:spcPts val="600"/>
              </a:spcBef>
              <a:buClr>
                <a:srgbClr val="000099"/>
              </a:buClr>
              <a:buFont typeface="Wingdings" panose="05000000000000000000" pitchFamily="2" charset="2"/>
              <a:buChar char="q"/>
            </a:pPr>
            <a:endParaRPr lang="tr-TR" sz="2000" dirty="0">
              <a:latin typeface="Times New Roman" panose="02020603050405020304" pitchFamily="18" charset="0"/>
              <a:cs typeface="Times New Roman" panose="02020603050405020304" pitchFamily="18"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Hukukun Asli ve Yardımcı Kaynakları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6156153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12865</TotalTime>
  <Words>789</Words>
  <Application>Microsoft Office PowerPoint</Application>
  <PresentationFormat>Ekran Gösterisi (4:3)</PresentationFormat>
  <Paragraphs>38</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8</vt:i4>
      </vt:variant>
    </vt:vector>
  </HeadingPairs>
  <TitlesOfParts>
    <vt:vector size="16"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Windows Kullanıcısı</cp:lastModifiedBy>
  <cp:revision>893</cp:revision>
  <cp:lastPrinted>2016-10-24T07:53:35Z</cp:lastPrinted>
  <dcterms:created xsi:type="dcterms:W3CDTF">2016-09-18T09:35:24Z</dcterms:created>
  <dcterms:modified xsi:type="dcterms:W3CDTF">2020-02-28T12:29:12Z</dcterms:modified>
</cp:coreProperties>
</file>