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551"/>
    <p:restoredTop sz="94567"/>
  </p:normalViewPr>
  <p:slideViewPr>
    <p:cSldViewPr snapToGrid="0" snapToObjects="1">
      <p:cViewPr>
        <p:scale>
          <a:sx n="123" d="100"/>
          <a:sy n="123" d="100"/>
        </p:scale>
        <p:origin x="144" y="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A772DC-0753-9E44-AA2F-19B2A0A1A2BA}" type="datetimeFigureOut">
              <a:rPr lang="tr-TR" smtClean="0"/>
              <a:t>14.07.2020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C936A-F67B-3646-8502-43D19E20CDF2}" type="slidenum">
              <a:rPr lang="tr-TR" smtClean="0"/>
              <a:t>‹#›</a:t>
            </a:fld>
            <a:endParaRPr lang="tr-TR"/>
          </a:p>
        </p:txBody>
      </p:sp>
    </p:spTree>
    <p:extLst>
      <p:ext uri="{BB962C8B-B14F-4D97-AF65-F5344CB8AC3E}">
        <p14:creationId xmlns:p14="http://schemas.microsoft.com/office/powerpoint/2010/main" val="3848940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7CCC936A-F67B-3646-8502-43D19E20CDF2}" type="slidenum">
              <a:rPr lang="tr-TR" smtClean="0"/>
              <a:t>3</a:t>
            </a:fld>
            <a:endParaRPr lang="tr-TR"/>
          </a:p>
        </p:txBody>
      </p:sp>
    </p:spTree>
    <p:extLst>
      <p:ext uri="{BB962C8B-B14F-4D97-AF65-F5344CB8AC3E}">
        <p14:creationId xmlns:p14="http://schemas.microsoft.com/office/powerpoint/2010/main" val="356433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r>
              <a:rPr lang="en-US"/>
              <a:t>Sample Footer</a:t>
            </a:r>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BA1B0FB-D917-4C8C-928F-313BD683BF39}" type="slidenum">
              <a:rPr lang="en-US" smtClean="0"/>
              <a:pPr/>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27719514"/>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3239889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7756332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7721033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5" name="Footer Placeholder 4"/>
          <p:cNvSpPr>
            <a:spLocks noGrp="1"/>
          </p:cNvSpPr>
          <p:nvPr>
            <p:ph type="ftr" sz="quarter" idx="11"/>
          </p:nvPr>
        </p:nvSpPr>
        <p:spPr/>
        <p:txBody>
          <a:bodyPr/>
          <a:lstStyle/>
          <a:p>
            <a:r>
              <a:rPr lang="en-US"/>
              <a:t>Sample Footer</a:t>
            </a:r>
            <a:endParaRPr lang="en-US" dirty="0"/>
          </a:p>
        </p:txBody>
      </p:sp>
      <p:sp>
        <p:nvSpPr>
          <p:cNvPr id="6" name="Slide Number Placeholder 5"/>
          <p:cNvSpPr>
            <a:spLocks noGrp="1"/>
          </p:cNvSpPr>
          <p:nvPr>
            <p:ph type="sldNum" sz="quarter" idx="12"/>
          </p:nvPr>
        </p:nvSpPr>
        <p:spPr/>
        <p:txBody>
          <a:bodyPr/>
          <a:lstStyle/>
          <a:p>
            <a:fld id="{DBA1B0FB-D917-4C8C-928F-313BD683BF39}" type="slidenum">
              <a:rPr lang="en-US" smtClean="0"/>
              <a:pPr/>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2862526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6" name="Footer Placeholder 5"/>
          <p:cNvSpPr>
            <a:spLocks noGrp="1"/>
          </p:cNvSpPr>
          <p:nvPr>
            <p:ph type="ftr" sz="quarter" idx="11"/>
          </p:nvPr>
        </p:nvSpPr>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57456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8" name="Footer Placeholder 7"/>
          <p:cNvSpPr>
            <a:spLocks noGrp="1"/>
          </p:cNvSpPr>
          <p:nvPr>
            <p:ph type="ftr" sz="quarter" idx="11"/>
          </p:nvPr>
        </p:nvSpPr>
        <p:spPr/>
        <p:txBody>
          <a:bodyPr/>
          <a:lstStyle/>
          <a:p>
            <a:r>
              <a:rPr lang="en-US"/>
              <a:t>Sample Footer</a:t>
            </a:r>
            <a:endParaRPr lang="en-US" dirty="0"/>
          </a:p>
        </p:txBody>
      </p:sp>
      <p:sp>
        <p:nvSpPr>
          <p:cNvPr id="9" name="Slide Number Placeholder 8"/>
          <p:cNvSpPr>
            <a:spLocks noGrp="1"/>
          </p:cNvSpPr>
          <p:nvPr>
            <p:ph type="sldNum" sz="quarter" idx="12"/>
          </p:nvPr>
        </p:nvSpPr>
        <p:spPr/>
        <p:txBody>
          <a:bodyPr/>
          <a:lstStyle/>
          <a:p>
            <a:fld id="{DBA1B0FB-D917-4C8C-928F-313BD683BF39}" type="slidenum">
              <a:rPr lang="en-US" smtClean="0"/>
              <a:pPr/>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092759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4" name="Footer Placeholder 3"/>
          <p:cNvSpPr>
            <a:spLocks noGrp="1"/>
          </p:cNvSpPr>
          <p:nvPr>
            <p:ph type="ftr" sz="quarter" idx="11"/>
          </p:nvPr>
        </p:nvSpPr>
        <p:spPr/>
        <p:txBody>
          <a:bodyPr/>
          <a:lstStyle/>
          <a:p>
            <a:r>
              <a:rPr lang="en-US"/>
              <a:t>Sample Footer</a:t>
            </a:r>
            <a:endParaRPr lang="en-US" dirty="0"/>
          </a:p>
        </p:txBody>
      </p:sp>
      <p:sp>
        <p:nvSpPr>
          <p:cNvPr id="5" name="Slide Number Placeholder 4"/>
          <p:cNvSpPr>
            <a:spLocks noGrp="1"/>
          </p:cNvSpPr>
          <p:nvPr>
            <p:ph type="sldNum" sz="quarter" idx="12"/>
          </p:nvPr>
        </p:nvSpPr>
        <p:spPr/>
        <p:txBody>
          <a:bodyPr/>
          <a:lstStyle/>
          <a:p>
            <a:fld id="{DBA1B0FB-D917-4C8C-928F-313BD683BF39}" type="slidenum">
              <a:rPr lang="en-US" smtClean="0"/>
              <a:pPr/>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7030924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3" name="Footer Placeholder 2"/>
          <p:cNvSpPr>
            <a:spLocks noGrp="1"/>
          </p:cNvSpPr>
          <p:nvPr>
            <p:ph type="ftr" sz="quarter" idx="11"/>
          </p:nvPr>
        </p:nvSpPr>
        <p:spPr/>
        <p:txBody>
          <a:bodyPr/>
          <a:lstStyle/>
          <a:p>
            <a:r>
              <a:rPr lang="en-US"/>
              <a:t>Sample Footer</a:t>
            </a:r>
            <a:endParaRPr lang="en-US" dirty="0"/>
          </a:p>
        </p:txBody>
      </p:sp>
      <p:sp>
        <p:nvSpPr>
          <p:cNvPr id="4" name="Slide Number Placeholder 3"/>
          <p:cNvSpPr>
            <a:spLocks noGrp="1"/>
          </p:cNvSpPr>
          <p:nvPr>
            <p:ph type="sldNum" sz="quarter" idx="12"/>
          </p:nvPr>
        </p:nvSpPr>
        <p:spPr/>
        <p:txBody>
          <a:bodyPr/>
          <a:lstStyle/>
          <a:p>
            <a:fld id="{DBA1B0FB-D917-4C8C-928F-313BD683BF39}" type="slidenum">
              <a:rPr lang="en-US" smtClean="0"/>
              <a:pPr/>
              <a:t>‹#›</a:t>
            </a:fld>
            <a:endParaRPr lang="en-US"/>
          </a:p>
        </p:txBody>
      </p:sp>
    </p:spTree>
    <p:extLst>
      <p:ext uri="{BB962C8B-B14F-4D97-AF65-F5344CB8AC3E}">
        <p14:creationId xmlns:p14="http://schemas.microsoft.com/office/powerpoint/2010/main" val="48669681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46CB39B-5F4C-4A7E-9BE3-AAFD45576D16}" type="datetime2">
              <a:rPr lang="en-US" smtClean="0"/>
              <a:t>Tuesday, July 14, 2020</a:t>
            </a:fld>
            <a:endParaRPr lang="en-US" dirty="0"/>
          </a:p>
        </p:txBody>
      </p:sp>
      <p:sp>
        <p:nvSpPr>
          <p:cNvPr id="6" name="Footer Placeholder 5"/>
          <p:cNvSpPr>
            <a:spLocks noGrp="1"/>
          </p:cNvSpPr>
          <p:nvPr>
            <p:ph type="ftr" sz="quarter" idx="11"/>
          </p:nvPr>
        </p:nvSpPr>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746184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46CB39B-5F4C-4A7E-9BE3-AAFD45576D16}" type="datetime2">
              <a:rPr lang="en-US" smtClean="0"/>
              <a:t>Tuesday, July 14, 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r>
              <a:rPr lang="en-US"/>
              <a:t>Sample Footer</a:t>
            </a:r>
            <a:endParaRPr lang="en-US" dirty="0"/>
          </a:p>
        </p:txBody>
      </p:sp>
      <p:sp>
        <p:nvSpPr>
          <p:cNvPr id="7" name="Slide Number Placeholder 6"/>
          <p:cNvSpPr>
            <a:spLocks noGrp="1"/>
          </p:cNvSpPr>
          <p:nvPr>
            <p:ph type="sldNum" sz="quarter" idx="12"/>
          </p:nvPr>
        </p:nvSpPr>
        <p:spPr/>
        <p:txBody>
          <a:bodyPr/>
          <a:lstStyle/>
          <a:p>
            <a:fld id="{DBA1B0FB-D917-4C8C-928F-313BD683BF39}" type="slidenum">
              <a:rPr lang="en-US" smtClean="0"/>
              <a:pPr/>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498571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46CB39B-5F4C-4A7E-9BE3-AAFD45576D16}" type="datetime2">
              <a:rPr lang="en-US" smtClean="0"/>
              <a:t>Tuesday, July 14, 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Sample Footer</a:t>
            </a:r>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BA1B0FB-D917-4C8C-928F-313BD683BF39}" type="slidenum">
              <a:rPr lang="en-US" smtClean="0"/>
              <a:pPr/>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933071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8D6264-1702-A247-BD05-7FB725EA3B8B}"/>
              </a:ext>
            </a:extLst>
          </p:cNvPr>
          <p:cNvSpPr>
            <a:spLocks noGrp="1"/>
          </p:cNvSpPr>
          <p:nvPr>
            <p:ph type="ctrTitle"/>
          </p:nvPr>
        </p:nvSpPr>
        <p:spPr>
          <a:xfrm>
            <a:off x="714670" y="450832"/>
            <a:ext cx="5437187" cy="2986234"/>
          </a:xfrm>
        </p:spPr>
        <p:txBody>
          <a:bodyPr anchor="b">
            <a:normAutofit fontScale="90000"/>
          </a:bodyPr>
          <a:lstStyle/>
          <a:p>
            <a:pPr>
              <a:lnSpc>
                <a:spcPct val="90000"/>
              </a:lnSpc>
            </a:pPr>
            <a:r>
              <a:rPr lang="tr-TR" sz="4500" dirty="0">
                <a:latin typeface="Times New Roman" panose="02020603050405020304" pitchFamily="18" charset="0"/>
                <a:cs typeface="Times New Roman" panose="02020603050405020304" pitchFamily="18" charset="0"/>
              </a:rPr>
              <a:t>ANKARA ÜNİVERSİTESİ HUKUK FAKÜLTESİ – MİLLETLERARASI SÖZLESMELER ve TİCARET HUKUKU  </a:t>
            </a:r>
          </a:p>
        </p:txBody>
      </p:sp>
      <p:sp>
        <p:nvSpPr>
          <p:cNvPr id="3" name="Alt Başlık 2">
            <a:extLst>
              <a:ext uri="{FF2B5EF4-FFF2-40B4-BE49-F238E27FC236}">
                <a16:creationId xmlns:a16="http://schemas.microsoft.com/office/drawing/2014/main" id="{8C6966A5-8CC6-3645-A382-4462D44A2B3E}"/>
              </a:ext>
            </a:extLst>
          </p:cNvPr>
          <p:cNvSpPr>
            <a:spLocks noGrp="1"/>
          </p:cNvSpPr>
          <p:nvPr>
            <p:ph type="subTitle" idx="1"/>
          </p:nvPr>
        </p:nvSpPr>
        <p:spPr>
          <a:xfrm>
            <a:off x="550863" y="3827610"/>
            <a:ext cx="5437187" cy="2265216"/>
          </a:xfrm>
        </p:spPr>
        <p:txBody>
          <a:bodyPr>
            <a:normAutofit/>
          </a:bodyPr>
          <a:lstStyle/>
          <a:p>
            <a:r>
              <a:rPr lang="tr-TR" dirty="0">
                <a:solidFill>
                  <a:schemeClr val="tx1">
                    <a:alpha val="60000"/>
                  </a:schemeClr>
                </a:solidFill>
                <a:latin typeface="Times New Roman" panose="02020603050405020304" pitchFamily="18" charset="0"/>
                <a:cs typeface="Times New Roman" panose="02020603050405020304" pitchFamily="18" charset="0"/>
              </a:rPr>
              <a:t>Bu notlar her hafta işlenecek ders planını detaylı olarak göstermesi için hazırlanmış kısa bilgiler içermektedir.</a:t>
            </a:r>
          </a:p>
          <a:p>
            <a:endParaRPr lang="tr-TR" dirty="0">
              <a:solidFill>
                <a:schemeClr val="tx1">
                  <a:alpha val="60000"/>
                </a:schemeClr>
              </a:solidFill>
            </a:endParaRPr>
          </a:p>
        </p:txBody>
      </p:sp>
      <p:pic>
        <p:nvPicPr>
          <p:cNvPr id="4" name="Picture 3">
            <a:extLst>
              <a:ext uri="{FF2B5EF4-FFF2-40B4-BE49-F238E27FC236}">
                <a16:creationId xmlns:a16="http://schemas.microsoft.com/office/drawing/2014/main" id="{3B6AC00B-F48D-45C7-ADB5-1742396318C5}"/>
              </a:ext>
            </a:extLst>
          </p:cNvPr>
          <p:cNvPicPr>
            <a:picLocks noChangeAspect="1"/>
          </p:cNvPicPr>
          <p:nvPr/>
        </p:nvPicPr>
        <p:blipFill rotWithShape="1">
          <a:blip r:embed="rId2"/>
          <a:srcRect l="15095" r="18153" b="-2"/>
          <a:stretch/>
        </p:blipFill>
        <p:spPr>
          <a:xfrm>
            <a:off x="6508749" y="862806"/>
            <a:ext cx="5132388" cy="5132388"/>
          </a:xfrm>
          <a:custGeom>
            <a:avLst/>
            <a:gdLst/>
            <a:ahLst/>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p:spPr>
      </p:pic>
    </p:spTree>
    <p:extLst>
      <p:ext uri="{BB962C8B-B14F-4D97-AF65-F5344CB8AC3E}">
        <p14:creationId xmlns:p14="http://schemas.microsoft.com/office/powerpoint/2010/main" val="4254655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4EB595-5A02-B547-A53A-387A8A17D212}"/>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a:t>
            </a:r>
          </a:p>
        </p:txBody>
      </p:sp>
      <p:sp>
        <p:nvSpPr>
          <p:cNvPr id="3" name="İçerik Yer Tutucusu 2">
            <a:extLst>
              <a:ext uri="{FF2B5EF4-FFF2-40B4-BE49-F238E27FC236}">
                <a16:creationId xmlns:a16="http://schemas.microsoft.com/office/drawing/2014/main" id="{AB34CC2C-E52F-7341-9EFA-13F6854D6274}"/>
              </a:ext>
            </a:extLst>
          </p:cNvPr>
          <p:cNvSpPr>
            <a:spLocks noGrp="1"/>
          </p:cNvSpPr>
          <p:nvPr>
            <p:ph idx="1"/>
          </p:nvPr>
        </p:nvSpPr>
        <p:spPr/>
        <p:txBody>
          <a:bodyPr>
            <a:normAutofit fontScale="85000" lnSpcReduction="10000"/>
          </a:bodyPr>
          <a:lstStyle/>
          <a:p>
            <a:pPr algn="just"/>
            <a:r>
              <a:rPr lang="tr-TR" b="1" dirty="0">
                <a:latin typeface="Times New Roman" panose="02020603050405020304" pitchFamily="18" charset="0"/>
                <a:cs typeface="Times New Roman" panose="02020603050405020304" pitchFamily="18" charset="0"/>
              </a:rPr>
              <a:t>Neden Ortaya Çıktığı: </a:t>
            </a:r>
            <a:r>
              <a:rPr lang="tr-TR" dirty="0">
                <a:latin typeface="Times New Roman" panose="02020603050405020304" pitchFamily="18" charset="0"/>
                <a:cs typeface="Times New Roman" panose="02020603050405020304" pitchFamily="18" charset="0"/>
              </a:rPr>
              <a:t>Taşınır mal, menkul mal satışı milletlerarası ticaretin temelidir ve satışlar çoğunlukla mesafeli satış (götürme veya yollama satışı) niteliğindedir. Uygulanacak hukuk, masrafların paylaşımı, gönderilmede oluşacak risk, hasar ve yararın geçeceği an gibi hususlardaki belirsizlik bir yandan da sigorta primlerini arttıran bir faktör olarak karşımıza çıkar. Bunun azaltılması piyasadaki aktörlerin yararınadır. Belli tür satışlar için yerleşmiş örf ve adetlere atıf yapmak ve ticaretin öngörülebilirlik artarak süratle işlemesini sağlamak hedeflenir. </a:t>
            </a:r>
          </a:p>
          <a:p>
            <a:pPr algn="just"/>
            <a:r>
              <a:rPr lang="tr-TR" b="1" dirty="0">
                <a:latin typeface="Times New Roman" panose="02020603050405020304" pitchFamily="18" charset="0"/>
                <a:cs typeface="Times New Roman" panose="02020603050405020304" pitchFamily="18" charset="0"/>
              </a:rPr>
              <a:t>Hazırlayan Makam: </a:t>
            </a:r>
            <a:r>
              <a:rPr lang="tr-TR" dirty="0">
                <a:latin typeface="Times New Roman" panose="02020603050405020304" pitchFamily="18" charset="0"/>
                <a:cs typeface="Times New Roman" panose="02020603050405020304" pitchFamily="18" charset="0"/>
              </a:rPr>
              <a:t>ICC.</a:t>
            </a:r>
          </a:p>
          <a:p>
            <a:pPr algn="just"/>
            <a:r>
              <a:rPr lang="tr-TR" dirty="0">
                <a:latin typeface="Times New Roman" panose="02020603050405020304" pitchFamily="18" charset="0"/>
                <a:cs typeface="Times New Roman" panose="02020603050405020304" pitchFamily="18" charset="0"/>
              </a:rPr>
              <a:t>6 terimle başlamış, sonra 1936’da yeniden yayımlamıştır. 67, 76, 1980, 1990, 2000, 2010, </a:t>
            </a:r>
            <a:r>
              <a:rPr lang="tr-TR" dirty="0">
                <a:highlight>
                  <a:srgbClr val="00FF00"/>
                </a:highlight>
                <a:latin typeface="Times New Roman" panose="02020603050405020304" pitchFamily="18" charset="0"/>
                <a:cs typeface="Times New Roman" panose="02020603050405020304" pitchFamily="18" charset="0"/>
              </a:rPr>
              <a:t>2020! </a:t>
            </a:r>
            <a:r>
              <a:rPr lang="tr-TR" dirty="0">
                <a:latin typeface="Times New Roman" panose="02020603050405020304" pitchFamily="18" charset="0"/>
                <a:cs typeface="Times New Roman" panose="02020603050405020304" pitchFamily="18" charset="0"/>
              </a:rPr>
              <a:t>10 yılda bir periyodik olarak gözden geçirilmekte. Böylece taşıma ve ticaret hayatındaki dinamikliğe uyum sağlanır.</a:t>
            </a:r>
          </a:p>
          <a:p>
            <a:pPr algn="just"/>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98803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34C6EF-5712-154E-9DB4-FAD0F759B498}"/>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a:t>
            </a:r>
            <a:endParaRPr lang="tr-TR" dirty="0"/>
          </a:p>
        </p:txBody>
      </p:sp>
      <p:sp>
        <p:nvSpPr>
          <p:cNvPr id="3" name="İçerik Yer Tutucusu 2">
            <a:extLst>
              <a:ext uri="{FF2B5EF4-FFF2-40B4-BE49-F238E27FC236}">
                <a16:creationId xmlns:a16="http://schemas.microsoft.com/office/drawing/2014/main" id="{09F682EB-2E72-D840-85F5-75E2953A274C}"/>
              </a:ext>
            </a:extLst>
          </p:cNvPr>
          <p:cNvSpPr>
            <a:spLocks noGrp="1"/>
          </p:cNvSpPr>
          <p:nvPr>
            <p:ph idx="1"/>
          </p:nvPr>
        </p:nvSpPr>
        <p:spPr/>
        <p:txBody>
          <a:bodyPr>
            <a:normAutofit fontScale="77500" lnSpcReduction="20000"/>
          </a:bodyPr>
          <a:lstStyle/>
          <a:p>
            <a:pPr algn="just"/>
            <a:r>
              <a:rPr lang="tr-TR" b="1" dirty="0">
                <a:latin typeface="Times New Roman" panose="02020603050405020304" pitchFamily="18" charset="0"/>
                <a:cs typeface="Times New Roman" panose="02020603050405020304" pitchFamily="18" charset="0"/>
              </a:rPr>
              <a:t>Hukuki Niteliği: </a:t>
            </a:r>
            <a:r>
              <a:rPr lang="tr-TR" dirty="0">
                <a:latin typeface="Times New Roman" panose="02020603050405020304" pitchFamily="18" charset="0"/>
                <a:cs typeface="Times New Roman" panose="02020603050405020304" pitchFamily="18" charset="0"/>
              </a:rPr>
              <a:t>Milletlerarası ticaretin kendine özgü, yeknesak kuralları (</a:t>
            </a:r>
            <a:r>
              <a:rPr lang="tr-TR" dirty="0" err="1">
                <a:latin typeface="Times New Roman" panose="02020603050405020304" pitchFamily="18" charset="0"/>
                <a:cs typeface="Times New Roman" panose="02020603050405020304" pitchFamily="18" charset="0"/>
              </a:rPr>
              <a:t>lex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mercatoria</a:t>
            </a:r>
            <a:r>
              <a:rPr lang="tr-TR" dirty="0">
                <a:latin typeface="Times New Roman" panose="02020603050405020304" pitchFamily="18" charset="0"/>
                <a:cs typeface="Times New Roman" panose="02020603050405020304" pitchFamily="18" charset="0"/>
              </a:rPr>
              <a:t>). Pozitif hukuk kuralı değildir, emredici kurallara aykırı olamaz. </a:t>
            </a:r>
          </a:p>
          <a:p>
            <a:pPr algn="just"/>
            <a:r>
              <a:rPr lang="tr-TR" b="1" dirty="0">
                <a:latin typeface="Times New Roman" panose="02020603050405020304" pitchFamily="18" charset="0"/>
                <a:cs typeface="Times New Roman" panose="02020603050405020304" pitchFamily="18" charset="0"/>
              </a:rPr>
              <a:t>Uygulama Alanı: </a:t>
            </a:r>
            <a:r>
              <a:rPr lang="tr-TR" dirty="0">
                <a:latin typeface="Times New Roman" panose="02020603050405020304" pitchFamily="18" charset="0"/>
                <a:cs typeface="Times New Roman" panose="02020603050405020304" pitchFamily="18" charset="0"/>
              </a:rPr>
              <a:t>Alıcı ve satıcı arası ilişkiler, satım sözleşmeleridir. Bunun yanı sıra üzerinde anlaşılması hâlinde </a:t>
            </a:r>
            <a:r>
              <a:rPr lang="tr-TR" dirty="0" err="1">
                <a:latin typeface="Times New Roman" panose="02020603050405020304" pitchFamily="18" charset="0"/>
                <a:cs typeface="Times New Roman" panose="02020603050405020304" pitchFamily="18" charset="0"/>
              </a:rPr>
              <a:t>sınıraşmayan</a:t>
            </a:r>
            <a:r>
              <a:rPr lang="tr-TR" dirty="0">
                <a:latin typeface="Times New Roman" panose="02020603050405020304" pitchFamily="18" charset="0"/>
                <a:cs typeface="Times New Roman" panose="02020603050405020304" pitchFamily="18" charset="0"/>
              </a:rPr>
              <a:t>  ticari ilişkilerde uygulama alanı bulması da mümkündür. 2010 versiyonunda iç ticarette de kullanılabileceği açıkça belirtildi. </a:t>
            </a:r>
          </a:p>
          <a:p>
            <a:pPr algn="just"/>
            <a:r>
              <a:rPr lang="tr-TR" b="1" dirty="0">
                <a:latin typeface="Times New Roman" panose="02020603050405020304" pitchFamily="18" charset="0"/>
                <a:cs typeface="Times New Roman" panose="02020603050405020304" pitchFamily="18" charset="0"/>
              </a:rPr>
              <a:t> Uygulanma Koşulu: </a:t>
            </a:r>
            <a:r>
              <a:rPr lang="tr-TR" dirty="0">
                <a:latin typeface="Times New Roman" panose="02020603050405020304" pitchFamily="18" charset="0"/>
                <a:cs typeface="Times New Roman" panose="02020603050405020304" pitchFamily="18" charset="0"/>
              </a:rPr>
              <a:t>Sözleşmeye dahil edilmiş olması gerekli olup, </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uygulanamaz. Tarafların iradesi uyuşmuş olacak. Hangi tarihli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uygulanmasını istediklerini de kararlaştırmalıdır, belirtmezlerse yürürlükteki hali dahil olur. Yeni tarihli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belirlendiğinde eski tarihli seçilmişse, yeni tarihli doğrudan uygulama alanı bulmaz.</a:t>
            </a:r>
          </a:p>
          <a:p>
            <a:pPr algn="just"/>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Sözleşmeye Uygulanacak Hukuk ve </a:t>
            </a:r>
            <a:r>
              <a:rPr lang="tr-TR" b="1" dirty="0" err="1">
                <a:latin typeface="Times New Roman" panose="02020603050405020304" pitchFamily="18" charset="0"/>
                <a:cs typeface="Times New Roman" panose="02020603050405020304" pitchFamily="18" charset="0"/>
              </a:rPr>
              <a:t>Incoterms</a:t>
            </a:r>
            <a:r>
              <a:rPr lang="tr-TR" b="1" dirty="0">
                <a:latin typeface="Times New Roman" panose="02020603050405020304" pitchFamily="18" charset="0"/>
                <a:cs typeface="Times New Roman" panose="02020603050405020304" pitchFamily="18" charset="0"/>
              </a:rPr>
              <a:t> Farkı:</a:t>
            </a:r>
            <a:r>
              <a:rPr lang="tr-TR" dirty="0">
                <a:latin typeface="Times New Roman" panose="02020603050405020304" pitchFamily="18" charset="0"/>
                <a:cs typeface="Times New Roman" panose="02020603050405020304" pitchFamily="18" charset="0"/>
              </a:rPr>
              <a:t> Satım sözleşmesine uygulanacak hukuk kavramı, </a:t>
            </a:r>
            <a:r>
              <a:rPr lang="tr-TR" dirty="0" err="1">
                <a:latin typeface="Times New Roman" panose="02020603050405020304" pitchFamily="18" charset="0"/>
                <a:cs typeface="Times New Roman" panose="02020603050405020304" pitchFamily="18" charset="0"/>
              </a:rPr>
              <a:t>Incoterms’ten</a:t>
            </a:r>
            <a:r>
              <a:rPr lang="tr-TR" dirty="0">
                <a:latin typeface="Times New Roman" panose="02020603050405020304" pitchFamily="18" charset="0"/>
                <a:cs typeface="Times New Roman" panose="02020603050405020304" pitchFamily="18" charset="0"/>
              </a:rPr>
              <a:t> farklıdır. Boşluklar sözleşmeye uygulanacak hukuk aracılığı ile dolduracaktır. Zira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sadece belirli konulardaki problemlere çözüm sunar, bütün hususlar </a:t>
            </a:r>
            <a:r>
              <a:rPr lang="tr-TR" dirty="0" err="1">
                <a:latin typeface="Times New Roman" panose="02020603050405020304" pitchFamily="18" charset="0"/>
                <a:cs typeface="Times New Roman" panose="02020603050405020304" pitchFamily="18" charset="0"/>
              </a:rPr>
              <a:t>Incoterms’te</a:t>
            </a:r>
            <a:r>
              <a:rPr lang="tr-TR" dirty="0">
                <a:latin typeface="Times New Roman" panose="02020603050405020304" pitchFamily="18" charset="0"/>
                <a:cs typeface="Times New Roman" panose="02020603050405020304" pitchFamily="18" charset="0"/>
              </a:rPr>
              <a:t> düzenlenmez. </a:t>
            </a:r>
          </a:p>
          <a:p>
            <a:pPr algn="just"/>
            <a:endParaRPr lang="tr-TR" dirty="0"/>
          </a:p>
        </p:txBody>
      </p:sp>
    </p:spTree>
    <p:extLst>
      <p:ext uri="{BB962C8B-B14F-4D97-AF65-F5344CB8AC3E}">
        <p14:creationId xmlns:p14="http://schemas.microsoft.com/office/powerpoint/2010/main" val="1544139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B396C3-B931-3C4C-B2F8-2130DA1878BD}"/>
              </a:ext>
            </a:extLst>
          </p:cNvPr>
          <p:cNvSpPr>
            <a:spLocks noGrp="1"/>
          </p:cNvSpPr>
          <p:nvPr>
            <p:ph type="title"/>
          </p:nvPr>
        </p:nvSpPr>
        <p:spPr/>
        <p:txBody>
          <a:bodyPr/>
          <a:lstStyle/>
          <a:p>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a:t>
            </a:r>
            <a:endParaRPr lang="tr-TR" dirty="0"/>
          </a:p>
        </p:txBody>
      </p:sp>
      <p:sp>
        <p:nvSpPr>
          <p:cNvPr id="3" name="İçerik Yer Tutucusu 2">
            <a:extLst>
              <a:ext uri="{FF2B5EF4-FFF2-40B4-BE49-F238E27FC236}">
                <a16:creationId xmlns:a16="http://schemas.microsoft.com/office/drawing/2014/main" id="{7CA8A690-E1B9-9C4B-A7B7-CD13CE7C23D8}"/>
              </a:ext>
            </a:extLst>
          </p:cNvPr>
          <p:cNvSpPr>
            <a:spLocks noGrp="1"/>
          </p:cNvSpPr>
          <p:nvPr>
            <p:ph idx="1"/>
          </p:nvPr>
        </p:nvSpPr>
        <p:spPr/>
        <p:txBody>
          <a:bodyPr>
            <a:normAutofit fontScale="70000" lnSpcReduction="20000"/>
          </a:bodyPr>
          <a:lstStyle/>
          <a:p>
            <a:r>
              <a:rPr lang="tr-TR" b="1" dirty="0" err="1">
                <a:latin typeface="Times New Roman" panose="02020603050405020304" pitchFamily="18" charset="0"/>
                <a:cs typeface="Times New Roman" panose="02020603050405020304" pitchFamily="18" charset="0"/>
              </a:rPr>
              <a:t>Incoterms</a:t>
            </a:r>
            <a:r>
              <a:rPr lang="tr-TR" b="1" dirty="0">
                <a:latin typeface="Times New Roman" panose="02020603050405020304" pitchFamily="18" charset="0"/>
                <a:cs typeface="Times New Roman" panose="02020603050405020304" pitchFamily="18" charset="0"/>
              </a:rPr>
              <a:t> 2020</a:t>
            </a:r>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Yürürlük Tarihi: </a:t>
            </a:r>
            <a:r>
              <a:rPr lang="tr-TR" dirty="0">
                <a:latin typeface="Times New Roman" panose="02020603050405020304" pitchFamily="18" charset="0"/>
                <a:cs typeface="Times New Roman" panose="02020603050405020304" pitchFamily="18" charset="0"/>
              </a:rPr>
              <a:t>1 Ocak 2020. Genel olarak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2010 korunmuş. </a:t>
            </a:r>
          </a:p>
          <a:p>
            <a:pPr algn="just"/>
            <a:r>
              <a:rPr lang="tr-TR" b="1" dirty="0">
                <a:latin typeface="Times New Roman" panose="02020603050405020304" pitchFamily="18" charset="0"/>
                <a:cs typeface="Times New Roman" panose="02020603050405020304" pitchFamily="18" charset="0"/>
              </a:rPr>
              <a:t>Amaç:</a:t>
            </a:r>
            <a:r>
              <a:rPr lang="tr-TR" dirty="0">
                <a:latin typeface="Times New Roman" panose="02020603050405020304" pitchFamily="18" charset="0"/>
                <a:cs typeface="Times New Roman" panose="02020603050405020304" pitchFamily="18" charset="0"/>
              </a:rPr>
              <a:t> Girişte var. Önsöz- iç ve dış ticarette kullanılmak üzere ticari terimler evrensel ticaretin yürütülmesini kolaylaştırmak. Sunum ve kaleme alınış şekli de iyileştirilir.</a:t>
            </a:r>
          </a:p>
          <a:p>
            <a:pPr algn="just"/>
            <a:r>
              <a:rPr lang="tr-TR" b="1" dirty="0">
                <a:latin typeface="Times New Roman" panose="02020603050405020304" pitchFamily="18" charset="0"/>
                <a:cs typeface="Times New Roman" panose="02020603050405020304" pitchFamily="18" charset="0"/>
              </a:rPr>
              <a:t>Sistematiği: </a:t>
            </a:r>
            <a:r>
              <a:rPr lang="tr-TR" dirty="0">
                <a:latin typeface="Times New Roman" panose="02020603050405020304" pitchFamily="18" charset="0"/>
                <a:cs typeface="Times New Roman" panose="02020603050405020304" pitchFamily="18" charset="0"/>
              </a:rPr>
              <a:t>Rehber açıklamalar, yorum ve bazı kavramlara dair tanımlar var. Bir parçası değil. Rehber açıklamalar metnin parçası değil, kuralı açıklayan şema ve esaslı konular. Somut olaya en uygun terimin seçilmesine hizmet eder. </a:t>
            </a:r>
            <a:r>
              <a:rPr lang="tr-TR" dirty="0" err="1">
                <a:latin typeface="Times New Roman" panose="02020603050405020304" pitchFamily="18" charset="0"/>
                <a:cs typeface="Times New Roman" panose="02020603050405020304" pitchFamily="18" charset="0"/>
              </a:rPr>
              <a:t>Giriş’te</a:t>
            </a:r>
            <a:r>
              <a:rPr lang="tr-TR" dirty="0">
                <a:latin typeface="Times New Roman" panose="02020603050405020304" pitchFamily="18" charset="0"/>
                <a:cs typeface="Times New Roman" panose="02020603050405020304" pitchFamily="18" charset="0"/>
              </a:rPr>
              <a:t> değişiklik yapıldı 2010’da, iç ve dış ticarete ilişkin ticari terimler olduğu vurgusu. Parçası değil. Tanımlar kısmı, gümrük işlemi teslim teslim belgeleri elektronik kayıt işlem, ambalaj açıklanmış halde. </a:t>
            </a:r>
          </a:p>
          <a:p>
            <a:pPr algn="just"/>
            <a:r>
              <a:rPr lang="tr-TR" b="1" dirty="0">
                <a:latin typeface="Times New Roman" panose="02020603050405020304" pitchFamily="18" charset="0"/>
                <a:cs typeface="Times New Roman" panose="02020603050405020304" pitchFamily="18" charset="0"/>
              </a:rPr>
              <a:t>Ayna Yöntemi (</a:t>
            </a:r>
            <a:r>
              <a:rPr lang="tr-TR" b="1" dirty="0" err="1">
                <a:latin typeface="Times New Roman" panose="02020603050405020304" pitchFamily="18" charset="0"/>
                <a:cs typeface="Times New Roman" panose="02020603050405020304" pitchFamily="18" charset="0"/>
              </a:rPr>
              <a:t>Mirror</a:t>
            </a:r>
            <a:r>
              <a:rPr lang="tr-TR" b="1"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Method</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10 ana başlık altında alıcı ve satıcının borçları karşılıklı olarak düzenlenmiş. </a:t>
            </a:r>
          </a:p>
          <a:p>
            <a:pPr algn="just"/>
            <a:r>
              <a:rPr lang="tr-TR" b="1" dirty="0">
                <a:latin typeface="Times New Roman" panose="02020603050405020304" pitchFamily="18" charset="0"/>
                <a:cs typeface="Times New Roman" panose="02020603050405020304" pitchFamily="18" charset="0"/>
              </a:rPr>
              <a:t>Kapsamı: </a:t>
            </a:r>
            <a:r>
              <a:rPr lang="tr-TR" dirty="0">
                <a:latin typeface="Times New Roman" panose="02020603050405020304" pitchFamily="18" charset="0"/>
                <a:cs typeface="Times New Roman" panose="02020603050405020304" pitchFamily="18" charset="0"/>
              </a:rPr>
              <a:t>Emtianın teslimi, hasarın geçişi, masrafların paylaşımı. Maddi taşınır mallar. </a:t>
            </a:r>
          </a:p>
          <a:p>
            <a:pPr algn="just"/>
            <a:r>
              <a:rPr lang="tr-TR" b="1" dirty="0">
                <a:latin typeface="Times New Roman" panose="02020603050405020304" pitchFamily="18" charset="0"/>
                <a:cs typeface="Times New Roman" panose="02020603050405020304" pitchFamily="18" charset="0"/>
              </a:rPr>
              <a:t>Teslim: </a:t>
            </a:r>
            <a:r>
              <a:rPr lang="tr-TR" dirty="0">
                <a:latin typeface="Times New Roman" panose="02020603050405020304" pitchFamily="18" charset="0"/>
                <a:cs typeface="Times New Roman" panose="02020603050405020304" pitchFamily="18" charset="0"/>
              </a:rPr>
              <a:t>Her terimin teslime dair işaret ettiği hususlar vardır. Satıcının işyerinde, yüklemede, varma yerinde teslimli gibi. </a:t>
            </a:r>
            <a:r>
              <a:rPr lang="tr-TR" b="1" dirty="0">
                <a:latin typeface="Times New Roman" panose="02020603050405020304" pitchFamily="18" charset="0"/>
                <a:cs typeface="Times New Roman" panose="02020603050405020304" pitchFamily="18" charset="0"/>
              </a:rPr>
              <a:t>D boşaltmada, F ve C yüklemede, </a:t>
            </a:r>
            <a:r>
              <a:rPr lang="tr-TR" b="1" dirty="0" err="1">
                <a:latin typeface="Times New Roman" panose="02020603050405020304" pitchFamily="18" charset="0"/>
                <a:cs typeface="Times New Roman" panose="02020603050405020304" pitchFamily="18" charset="0"/>
              </a:rPr>
              <a:t>Ex</a:t>
            </a:r>
            <a:r>
              <a:rPr lang="tr-TR" b="1" dirty="0">
                <a:latin typeface="Times New Roman" panose="02020603050405020304" pitchFamily="18" charset="0"/>
                <a:cs typeface="Times New Roman" panose="02020603050405020304" pitchFamily="18" charset="0"/>
              </a:rPr>
              <a:t> Works iş yerinde teslim.</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847922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4884AC0-40E4-EE47-A829-E09A12054B89}"/>
              </a:ext>
            </a:extLst>
          </p:cNvPr>
          <p:cNvSpPr>
            <a:spLocks noGrp="1"/>
          </p:cNvSpPr>
          <p:nvPr>
            <p:ph idx="1"/>
          </p:nvPr>
        </p:nvSpPr>
        <p:spPr>
          <a:xfrm>
            <a:off x="370289" y="1953491"/>
            <a:ext cx="11451421" cy="4292889"/>
          </a:xfrm>
        </p:spPr>
        <p:txBody>
          <a:bodyPr>
            <a:normAutofit/>
          </a:bodyPr>
          <a:lstStyle/>
          <a:p>
            <a:pPr algn="just"/>
            <a:r>
              <a:rPr lang="tr-TR" b="1" dirty="0">
                <a:latin typeface="Times New Roman" panose="02020603050405020304" pitchFamily="18" charset="0"/>
                <a:cs typeface="Times New Roman" panose="02020603050405020304" pitchFamily="18" charset="0"/>
              </a:rPr>
              <a:t>Yarar ve Hasarın İntikali: </a:t>
            </a:r>
            <a:r>
              <a:rPr lang="tr-TR" dirty="0">
                <a:latin typeface="Times New Roman" panose="02020603050405020304" pitchFamily="18" charset="0"/>
                <a:cs typeface="Times New Roman" panose="02020603050405020304" pitchFamily="18" charset="0"/>
              </a:rPr>
              <a:t>Farklı sistemler kabul edilmiştir. </a:t>
            </a:r>
          </a:p>
          <a:p>
            <a:pPr algn="just"/>
            <a:r>
              <a:rPr lang="tr-TR" b="1" dirty="0">
                <a:latin typeface="Times New Roman" panose="02020603050405020304" pitchFamily="18" charset="0"/>
                <a:cs typeface="Times New Roman" panose="02020603050405020304" pitchFamily="18" charset="0"/>
              </a:rPr>
              <a:t>Masrafların Paylaşımı: </a:t>
            </a:r>
            <a:r>
              <a:rPr lang="tr-TR" dirty="0">
                <a:latin typeface="Times New Roman" panose="02020603050405020304" pitchFamily="18" charset="0"/>
                <a:cs typeface="Times New Roman" panose="02020603050405020304" pitchFamily="18" charset="0"/>
              </a:rPr>
              <a:t>Teslim anına göre düzenlenecek diyordu 2010. Teslime kadar satıcı, teslimden sonra alıcı.</a:t>
            </a:r>
            <a:r>
              <a:rPr lang="tr-TR" b="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Belgelere İlişkin Yükümlülükler:</a:t>
            </a:r>
            <a:r>
              <a:rPr lang="tr-TR" dirty="0">
                <a:latin typeface="Times New Roman" panose="02020603050405020304" pitchFamily="18" charset="0"/>
                <a:cs typeface="Times New Roman" panose="02020603050405020304" pitchFamily="18" charset="0"/>
              </a:rPr>
              <a:t> Teslim şartlı satışlar emtiayı temsil eden belgeler aracılığı ile gerçekleştiriliyor. Taşıma belgesi. Emtia yanı sıra fatura </a:t>
            </a:r>
            <a:r>
              <a:rPr lang="tr-TR" dirty="0" err="1">
                <a:latin typeface="Times New Roman" panose="02020603050405020304" pitchFamily="18" charset="0"/>
                <a:cs typeface="Times New Roman" panose="02020603050405020304" pitchFamily="18" charset="0"/>
              </a:rPr>
              <a:t>vb</a:t>
            </a:r>
            <a:r>
              <a:rPr lang="tr-TR" dirty="0">
                <a:latin typeface="Times New Roman" panose="02020603050405020304" pitchFamily="18" charset="0"/>
                <a:cs typeface="Times New Roman" panose="02020603050405020304" pitchFamily="18" charset="0"/>
              </a:rPr>
              <a:t> belgeleri de alıcıya teslim edecek. Tüm belgeleri sağlamakla yükümlü. Herhangi bir belgenin taraflarca üzerinde anlaşılması veya </a:t>
            </a:r>
            <a:r>
              <a:rPr lang="tr-TR" dirty="0" err="1">
                <a:latin typeface="Times New Roman" panose="02020603050405020304" pitchFamily="18" charset="0"/>
                <a:cs typeface="Times New Roman" panose="02020603050405020304" pitchFamily="18" charset="0"/>
              </a:rPr>
              <a:t>mutad</a:t>
            </a:r>
            <a:r>
              <a:rPr lang="tr-TR" dirty="0">
                <a:latin typeface="Times New Roman" panose="02020603050405020304" pitchFamily="18" charset="0"/>
                <a:cs typeface="Times New Roman" panose="02020603050405020304" pitchFamily="18" charset="0"/>
              </a:rPr>
              <a:t> olması halinde bu belgeye eşdeğer elektronik kayıt veya süreç de yetecek. </a:t>
            </a:r>
          </a:p>
          <a:p>
            <a:pPr algn="just"/>
            <a:r>
              <a:rPr lang="tr-TR" dirty="0">
                <a:latin typeface="Times New Roman" panose="02020603050405020304" pitchFamily="18" charset="0"/>
                <a:cs typeface="Times New Roman" panose="02020603050405020304" pitchFamily="18" charset="0"/>
              </a:rPr>
              <a:t>Varyantlarını oluşturabilirler. Farklı şekillerde kullanımı da mümkün. Örneğin deniz ve </a:t>
            </a:r>
            <a:r>
              <a:rPr lang="tr-TR" dirty="0" err="1">
                <a:latin typeface="Times New Roman" panose="02020603050405020304" pitchFamily="18" charset="0"/>
                <a:cs typeface="Times New Roman" panose="02020603050405020304" pitchFamily="18" charset="0"/>
              </a:rPr>
              <a:t>içsu</a:t>
            </a:r>
            <a:r>
              <a:rPr lang="tr-TR" dirty="0">
                <a:latin typeface="Times New Roman" panose="02020603050405020304" pitchFamily="18" charset="0"/>
                <a:cs typeface="Times New Roman" panose="02020603050405020304" pitchFamily="18" charset="0"/>
              </a:rPr>
              <a:t> taşımasındaki </a:t>
            </a:r>
            <a:r>
              <a:rPr lang="tr-TR" b="1" dirty="0">
                <a:latin typeface="Times New Roman" panose="02020603050405020304" pitchFamily="18" charset="0"/>
                <a:cs typeface="Times New Roman" panose="02020603050405020304" pitchFamily="18" charset="0"/>
              </a:rPr>
              <a:t>CIF</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FOB</a:t>
            </a:r>
            <a:r>
              <a:rPr lang="tr-TR" dirty="0" err="1">
                <a:latin typeface="Times New Roman" panose="02020603050405020304" pitchFamily="18" charset="0"/>
                <a:cs typeface="Times New Roman" panose="02020603050405020304" pitchFamily="18" charset="0"/>
              </a:rPr>
              <a:t>’un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diğer taşıma türlerinde kullanılması yaygın. Sonradan teslim şeklini değiştirebilirler. </a:t>
            </a:r>
            <a:endParaRPr lang="tr-TR" dirty="0"/>
          </a:p>
        </p:txBody>
      </p:sp>
    </p:spTree>
    <p:extLst>
      <p:ext uri="{BB962C8B-B14F-4D97-AF65-F5344CB8AC3E}">
        <p14:creationId xmlns:p14="http://schemas.microsoft.com/office/powerpoint/2010/main" val="2555382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A4D11A-A814-0B48-A2AD-FAE23B886E69}"/>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Tüm Taşıma Türlerini Kapsayan Teslim Şekilleri</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EBAA6E3D-A0DC-8748-982B-1CCDDE55DC90}"/>
              </a:ext>
            </a:extLst>
          </p:cNvPr>
          <p:cNvSpPr>
            <a:spLocks noGrp="1"/>
          </p:cNvSpPr>
          <p:nvPr>
            <p:ph idx="1"/>
          </p:nvPr>
        </p:nvSpPr>
        <p:spPr>
          <a:xfrm>
            <a:off x="1451579" y="1667406"/>
            <a:ext cx="10295328" cy="4386075"/>
          </a:xfrm>
        </p:spPr>
        <p:txBody>
          <a:bodyPr>
            <a:normAutofit lnSpcReduction="10000"/>
          </a:bodyPr>
          <a:lstStyle/>
          <a:p>
            <a:pPr marL="0" indent="0">
              <a:buNone/>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İşyerinde Teslim (</a:t>
            </a:r>
            <a:r>
              <a:rPr lang="tr-TR" dirty="0" err="1">
                <a:latin typeface="Times New Roman" panose="02020603050405020304" pitchFamily="18" charset="0"/>
                <a:cs typeface="Times New Roman" panose="02020603050405020304" pitchFamily="18" charset="0"/>
              </a:rPr>
              <a:t>Ex</a:t>
            </a:r>
            <a:r>
              <a:rPr lang="tr-TR" dirty="0">
                <a:latin typeface="Times New Roman" panose="02020603050405020304" pitchFamily="18" charset="0"/>
                <a:cs typeface="Times New Roman" panose="02020603050405020304" pitchFamily="18" charset="0"/>
              </a:rPr>
              <a:t> Works)</a:t>
            </a:r>
          </a:p>
          <a:p>
            <a:r>
              <a:rPr lang="tr-TR" dirty="0">
                <a:latin typeface="Times New Roman" panose="02020603050405020304" pitchFamily="18" charset="0"/>
                <a:cs typeface="Times New Roman" panose="02020603050405020304" pitchFamily="18" charset="0"/>
              </a:rPr>
              <a:t>Taşıyıcıya Masrafsız Teslim (</a:t>
            </a:r>
            <a:r>
              <a:rPr lang="tr-TR" dirty="0" err="1">
                <a:latin typeface="Times New Roman" panose="02020603050405020304" pitchFamily="18" charset="0"/>
                <a:cs typeface="Times New Roman" panose="02020603050405020304" pitchFamily="18" charset="0"/>
              </a:rPr>
              <a:t>Free</a:t>
            </a:r>
            <a:r>
              <a:rPr lang="tr-TR" dirty="0">
                <a:latin typeface="Times New Roman" panose="02020603050405020304" pitchFamily="18" charset="0"/>
                <a:cs typeface="Times New Roman" panose="02020603050405020304" pitchFamily="18" charset="0"/>
              </a:rPr>
              <a:t> Carrier FCA)</a:t>
            </a:r>
          </a:p>
          <a:p>
            <a:r>
              <a:rPr lang="tr-TR" dirty="0">
                <a:latin typeface="Times New Roman" panose="02020603050405020304" pitchFamily="18" charset="0"/>
                <a:cs typeface="Times New Roman" panose="02020603050405020304" pitchFamily="18" charset="0"/>
              </a:rPr>
              <a:t>Taşıma Ücreti Ödenmiş Olarak Teslim (CPT)</a:t>
            </a:r>
          </a:p>
          <a:p>
            <a:r>
              <a:rPr lang="tr-TR" dirty="0">
                <a:latin typeface="Times New Roman" panose="02020603050405020304" pitchFamily="18" charset="0"/>
                <a:cs typeface="Times New Roman" panose="02020603050405020304" pitchFamily="18" charset="0"/>
              </a:rPr>
              <a:t>Taşıma ve Sigorta Bedeli Ödenmiş Olarak Teslim (CIP)</a:t>
            </a:r>
          </a:p>
          <a:p>
            <a:r>
              <a:rPr lang="tr-TR" dirty="0">
                <a:latin typeface="Times New Roman" panose="02020603050405020304" pitchFamily="18" charset="0"/>
                <a:cs typeface="Times New Roman" panose="02020603050405020304" pitchFamily="18" charset="0"/>
              </a:rPr>
              <a:t>Belirlenen Yerde Teslim (DAP)</a:t>
            </a:r>
          </a:p>
          <a:p>
            <a:r>
              <a:rPr lang="tr-TR" dirty="0">
                <a:latin typeface="Times New Roman" panose="02020603050405020304" pitchFamily="18" charset="0"/>
                <a:cs typeface="Times New Roman" panose="02020603050405020304" pitchFamily="18" charset="0"/>
              </a:rPr>
              <a:t>Belirlenen Yerde Boşaltılmış Teslim (DPU)</a:t>
            </a:r>
          </a:p>
          <a:p>
            <a:r>
              <a:rPr lang="tr-TR" dirty="0">
                <a:latin typeface="Times New Roman" panose="02020603050405020304" pitchFamily="18" charset="0"/>
                <a:cs typeface="Times New Roman" panose="02020603050405020304" pitchFamily="18" charset="0"/>
              </a:rPr>
              <a:t>Gümrük Resmi Ödenmiş Olarak Teslim (DDP)</a:t>
            </a:r>
          </a:p>
          <a:p>
            <a:r>
              <a:rPr lang="tr-TR" dirty="0">
                <a:latin typeface="Times New Roman" panose="02020603050405020304" pitchFamily="18" charset="0"/>
                <a:cs typeface="Times New Roman" panose="02020603050405020304" pitchFamily="18" charset="0"/>
              </a:rPr>
              <a:t>Terminalde Teslim (DAT) (2020 </a:t>
            </a:r>
            <a:r>
              <a:rPr lang="tr-TR" dirty="0" err="1">
                <a:latin typeface="Times New Roman" panose="02020603050405020304" pitchFamily="18" charset="0"/>
                <a:cs typeface="Times New Roman" panose="02020603050405020304" pitchFamily="18" charset="0"/>
              </a:rPr>
              <a:t>Incoterms</a:t>
            </a:r>
            <a:r>
              <a:rPr lang="tr-TR" dirty="0">
                <a:latin typeface="Times New Roman" panose="02020603050405020304" pitchFamily="18" charset="0"/>
                <a:cs typeface="Times New Roman" panose="02020603050405020304" pitchFamily="18" charset="0"/>
              </a:rPr>
              <a:t> ile Yürürlükten Kaldırılmış Hâlde) </a:t>
            </a:r>
          </a:p>
          <a:p>
            <a:endParaRPr lang="tr-TR" dirty="0"/>
          </a:p>
        </p:txBody>
      </p:sp>
    </p:spTree>
    <p:extLst>
      <p:ext uri="{BB962C8B-B14F-4D97-AF65-F5344CB8AC3E}">
        <p14:creationId xmlns:p14="http://schemas.microsoft.com/office/powerpoint/2010/main" val="823001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01D071-C74D-F74C-B2B8-D9B53D739338}"/>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Deniz ve İç Su Taşıma Türlerini Kapsayan Teslim Şekilleri </a:t>
            </a:r>
            <a:br>
              <a:rPr lang="tr-TR" dirty="0"/>
            </a:br>
            <a:endParaRPr lang="tr-TR" dirty="0"/>
          </a:p>
        </p:txBody>
      </p:sp>
      <p:sp>
        <p:nvSpPr>
          <p:cNvPr id="3" name="İçerik Yer Tutucusu 2">
            <a:extLst>
              <a:ext uri="{FF2B5EF4-FFF2-40B4-BE49-F238E27FC236}">
                <a16:creationId xmlns:a16="http://schemas.microsoft.com/office/drawing/2014/main" id="{35E54277-FA81-EE4D-88B3-A679CFD3F643}"/>
              </a:ext>
            </a:extLst>
          </p:cNvPr>
          <p:cNvSpPr>
            <a:spLocks noGrp="1"/>
          </p:cNvSpPr>
          <p:nvPr>
            <p:ph idx="1"/>
          </p:nvPr>
        </p:nvSpPr>
        <p:spPr>
          <a:xfrm>
            <a:off x="1451579" y="2208736"/>
            <a:ext cx="10464140" cy="4512684"/>
          </a:xfrm>
        </p:spPr>
        <p:txBody>
          <a:bodyPr>
            <a:normAutofit/>
          </a:bodyPr>
          <a:lstStyle/>
          <a:p>
            <a:r>
              <a:rPr lang="tr-TR" dirty="0">
                <a:latin typeface="Times New Roman" panose="02020603050405020304" pitchFamily="18" charset="0"/>
                <a:cs typeface="Times New Roman" panose="02020603050405020304" pitchFamily="18" charset="0"/>
              </a:rPr>
              <a:t>Gemi Doğrultusunda Masrafsız (FAS)</a:t>
            </a:r>
          </a:p>
          <a:p>
            <a:r>
              <a:rPr lang="tr-TR" dirty="0">
                <a:latin typeface="Times New Roman" panose="02020603050405020304" pitchFamily="18" charset="0"/>
                <a:cs typeface="Times New Roman" panose="02020603050405020304" pitchFamily="18" charset="0"/>
              </a:rPr>
              <a:t>Gemide Masrafsız (FOB)</a:t>
            </a:r>
          </a:p>
          <a:p>
            <a:r>
              <a:rPr lang="tr-TR" dirty="0">
                <a:latin typeface="Times New Roman" panose="02020603050405020304" pitchFamily="18" charset="0"/>
                <a:cs typeface="Times New Roman" panose="02020603050405020304" pitchFamily="18" charset="0"/>
              </a:rPr>
              <a:t>Masraflar ve Navlun (CFR)</a:t>
            </a:r>
          </a:p>
          <a:p>
            <a:r>
              <a:rPr lang="tr-TR" dirty="0">
                <a:latin typeface="Times New Roman" panose="02020603050405020304" pitchFamily="18" charset="0"/>
                <a:cs typeface="Times New Roman" panose="02020603050405020304" pitchFamily="18" charset="0"/>
              </a:rPr>
              <a:t>Masraflar, Sigorta ve Navlun (CIF)</a:t>
            </a:r>
          </a:p>
        </p:txBody>
      </p:sp>
    </p:spTree>
    <p:extLst>
      <p:ext uri="{BB962C8B-B14F-4D97-AF65-F5344CB8AC3E}">
        <p14:creationId xmlns:p14="http://schemas.microsoft.com/office/powerpoint/2010/main" val="330084034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{296DF0A4-A94C-E343-BB22-F21D446BE864}tf10001119</Template>
  <TotalTime>19</TotalTime>
  <Words>704</Words>
  <Application>Microsoft Macintosh PowerPoint</Application>
  <PresentationFormat>Geniş ekran</PresentationFormat>
  <Paragraphs>39</Paragraphs>
  <Slides>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Gill Sans MT</vt:lpstr>
      <vt:lpstr>Times New Roman</vt:lpstr>
      <vt:lpstr>Galeri</vt:lpstr>
      <vt:lpstr>ANKARA ÜNİVERSİTESİ HUKUK FAKÜLTESİ – MİLLETLERARASI SÖZLESMELER ve TİCARET HUKUKU  </vt:lpstr>
      <vt:lpstr>Incoterms </vt:lpstr>
      <vt:lpstr>Incoterms </vt:lpstr>
      <vt:lpstr>Incoterms </vt:lpstr>
      <vt:lpstr>PowerPoint Sunusu</vt:lpstr>
      <vt:lpstr>Tüm Taşıma Türlerini Kapsayan Teslim Şekilleri </vt:lpstr>
      <vt:lpstr>Deniz ve İç Su Taşıma Türlerini Kapsayan Teslim Şekilleri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HUKUK FAKÜLTESİ – MİLLETLERARASI SÖZLESMELER ve TİCARET HUKUKU  </dc:title>
  <dc:creator>Merve Yener</dc:creator>
  <cp:lastModifiedBy>Merve Yener</cp:lastModifiedBy>
  <cp:revision>9</cp:revision>
  <dcterms:created xsi:type="dcterms:W3CDTF">2020-07-06T16:31:40Z</dcterms:created>
  <dcterms:modified xsi:type="dcterms:W3CDTF">2020-07-14T07:55:29Z</dcterms:modified>
</cp:coreProperties>
</file>