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2" r:id="rId2"/>
    <p:sldId id="261" r:id="rId3"/>
    <p:sldId id="288" r:id="rId4"/>
    <p:sldId id="289" r:id="rId5"/>
    <p:sldId id="276" r:id="rId6"/>
    <p:sldId id="277" r:id="rId7"/>
    <p:sldId id="278" r:id="rId8"/>
    <p:sldId id="279" r:id="rId9"/>
    <p:sldId id="280" r:id="rId10"/>
    <p:sldId id="281" r:id="rId11"/>
    <p:sldId id="282" r:id="rId12"/>
    <p:sldId id="283" r:id="rId13"/>
    <p:sldId id="284" r:id="rId14"/>
    <p:sldId id="285" r:id="rId15"/>
    <p:sldId id="286" r:id="rId16"/>
    <p:sldId id="287"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80D66E-E2E1-4A74-88E8-EE4EF33F1AD0}" type="datetimeFigureOut">
              <a:rPr lang="tr-TR" smtClean="0"/>
              <a:pPr/>
              <a:t>25.10.2017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4DBA06-1762-400F-9BDA-51571B1276E7}" type="slidenum">
              <a:rPr lang="tr-TR" smtClean="0"/>
              <a:pPr/>
              <a:t>‹#›</a:t>
            </a:fld>
            <a:endParaRPr lang="tr-TR"/>
          </a:p>
        </p:txBody>
      </p:sp>
    </p:spTree>
    <p:extLst>
      <p:ext uri="{BB962C8B-B14F-4D97-AF65-F5344CB8AC3E}">
        <p14:creationId xmlns:p14="http://schemas.microsoft.com/office/powerpoint/2010/main" val="2773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2144360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126840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2554600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81401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873271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3258821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3730399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45778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4242452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577069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3348039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75D573-C7DB-458A-97A4-D2A890F28307}" type="datetimeFigureOut">
              <a:rPr lang="tr-TR" smtClean="0"/>
              <a:pPr/>
              <a:t>25.10.2017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32AC5-8EE3-419B-B2FE-C1E00DC3DB0F}" type="slidenum">
              <a:rPr lang="tr-TR" smtClean="0"/>
              <a:pPr/>
              <a:t>‹#›</a:t>
            </a:fld>
            <a:endParaRPr lang="tr-TR"/>
          </a:p>
        </p:txBody>
      </p:sp>
    </p:spTree>
    <p:extLst>
      <p:ext uri="{BB962C8B-B14F-4D97-AF65-F5344CB8AC3E}">
        <p14:creationId xmlns:p14="http://schemas.microsoft.com/office/powerpoint/2010/main" val="1921662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aterfootprint.org/en/water-footprint/what-is-water-footpri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Unvan 1"/>
          <p:cNvSpPr>
            <a:spLocks noGrp="1"/>
          </p:cNvSpPr>
          <p:nvPr>
            <p:ph type="title"/>
          </p:nvPr>
        </p:nvSpPr>
        <p:spPr>
          <a:xfrm>
            <a:off x="1333725" y="1627102"/>
            <a:ext cx="9614161" cy="3776662"/>
          </a:xfrm>
        </p:spPr>
        <p:txBody>
          <a:bodyPr>
            <a:normAutofit fontScale="90000"/>
          </a:bodyPr>
          <a:lstStyle/>
          <a:p>
            <a:pPr algn="ctr"/>
            <a:r>
              <a:rPr lang="tr-TR" altLang="tr-TR" dirty="0" smtClean="0"/>
              <a:t/>
            </a:r>
            <a:br>
              <a:rPr lang="tr-TR" altLang="tr-TR" dirty="0" smtClean="0"/>
            </a:br>
            <a:r>
              <a:rPr lang="tr-TR" altLang="tr-TR" b="1" dirty="0" smtClean="0"/>
              <a:t>Su Ayak İzi ve Sanal Su</a:t>
            </a:r>
            <a:r>
              <a:rPr lang="tr-TR" altLang="tr-TR" dirty="0" smtClean="0"/>
              <a:t/>
            </a:r>
            <a:br>
              <a:rPr lang="tr-TR" altLang="tr-TR" dirty="0" smtClean="0"/>
            </a:br>
            <a:r>
              <a:rPr lang="tr-TR" altLang="tr-TR" sz="3600" i="1" dirty="0" smtClean="0"/>
              <a:t>(48015017)</a:t>
            </a:r>
            <a:br>
              <a:rPr lang="tr-TR" altLang="tr-TR" sz="3600" i="1" dirty="0" smtClean="0"/>
            </a:br>
            <a:r>
              <a:rPr lang="tr-TR" altLang="tr-TR" sz="3600" i="1" dirty="0" smtClean="0"/>
              <a:t/>
            </a:r>
            <a:br>
              <a:rPr lang="tr-TR" altLang="tr-TR" sz="3600" i="1" dirty="0" smtClean="0"/>
            </a:br>
            <a:r>
              <a:rPr lang="tr-TR" altLang="tr-TR" sz="2700" i="1" dirty="0"/>
              <a:t>Bu dersin notları, Water </a:t>
            </a:r>
            <a:r>
              <a:rPr lang="tr-TR" altLang="tr-TR" sz="2700" i="1" dirty="0" err="1"/>
              <a:t>Footprint</a:t>
            </a:r>
            <a:r>
              <a:rPr lang="tr-TR" altLang="tr-TR" sz="2700" i="1" dirty="0"/>
              <a:t> Network web sayfasında bulunan ve </a:t>
            </a:r>
            <a:r>
              <a:rPr lang="tr-TR" altLang="tr-TR" sz="2700" i="1" dirty="0" err="1"/>
              <a:t>Twente</a:t>
            </a:r>
            <a:r>
              <a:rPr lang="tr-TR" altLang="tr-TR" sz="2700" i="1" dirty="0"/>
              <a:t> </a:t>
            </a:r>
            <a:r>
              <a:rPr lang="tr-TR" altLang="tr-TR" sz="2700" i="1" dirty="0" err="1"/>
              <a:t>University</a:t>
            </a:r>
            <a:r>
              <a:rPr lang="tr-TR" altLang="tr-TR" sz="2700" i="1" dirty="0"/>
              <a:t> öğretim üyesi Prof. Dr. </a:t>
            </a:r>
            <a:r>
              <a:rPr lang="tr-TR" altLang="tr-TR" sz="2700" i="1" dirty="0" err="1"/>
              <a:t>Arjen</a:t>
            </a:r>
            <a:r>
              <a:rPr lang="tr-TR" altLang="tr-TR" sz="2700" i="1" dirty="0"/>
              <a:t> </a:t>
            </a:r>
            <a:r>
              <a:rPr lang="tr-TR" altLang="tr-TR" sz="2700" i="1" dirty="0" err="1"/>
              <a:t>Hoekstra</a:t>
            </a:r>
            <a:r>
              <a:rPr lang="tr-TR" altLang="tr-TR" sz="2700" i="1" dirty="0"/>
              <a:t> ile araştırma ekibi tarafından geliştirilen bilgilerden derlenmiştir. </a:t>
            </a:r>
            <a:r>
              <a:rPr lang="tr-TR" altLang="tr-TR" i="1" dirty="0"/>
              <a:t/>
            </a:r>
            <a:br>
              <a:rPr lang="tr-TR" altLang="tr-TR" i="1" dirty="0"/>
            </a:br>
            <a:r>
              <a:rPr lang="tr-TR" altLang="tr-TR" dirty="0" smtClean="0"/>
              <a:t/>
            </a:r>
            <a:br>
              <a:rPr lang="tr-TR" altLang="tr-TR" dirty="0" smtClean="0"/>
            </a:br>
            <a:r>
              <a:rPr lang="tr-TR" altLang="tr-TR" sz="2800" dirty="0" smtClean="0"/>
              <a:t>Doç. Dr. Gökşen ÇAPAR</a:t>
            </a:r>
            <a:br>
              <a:rPr lang="tr-TR" altLang="tr-TR" sz="2800" dirty="0" smtClean="0"/>
            </a:br>
            <a:r>
              <a:rPr lang="tr-TR" altLang="tr-TR" sz="2000" dirty="0" smtClean="0"/>
              <a:t>09 Ekim 2017</a:t>
            </a:r>
            <a:r>
              <a:rPr lang="tr-TR" altLang="tr-TR" dirty="0" smtClean="0"/>
              <a:t/>
            </a:r>
            <a:br>
              <a:rPr lang="tr-TR" altLang="tr-TR" dirty="0" smtClean="0"/>
            </a:br>
            <a:endParaRPr lang="tr-TR" altLang="tr-TR" dirty="0" smtClean="0"/>
          </a:p>
        </p:txBody>
      </p:sp>
    </p:spTree>
    <p:extLst>
      <p:ext uri="{BB962C8B-B14F-4D97-AF65-F5344CB8AC3E}">
        <p14:creationId xmlns:p14="http://schemas.microsoft.com/office/powerpoint/2010/main" val="1400453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6"/>
                </a:solidFill>
              </a:rPr>
              <a:t>Yeşil Su Ayak İzi</a:t>
            </a:r>
            <a:endParaRPr lang="tr-TR" b="1" dirty="0">
              <a:solidFill>
                <a:schemeClr val="accent6"/>
              </a:solidFill>
            </a:endParaRPr>
          </a:p>
        </p:txBody>
      </p:sp>
      <p:sp>
        <p:nvSpPr>
          <p:cNvPr id="3" name="İçerik Yer Tutucusu 2"/>
          <p:cNvSpPr>
            <a:spLocks noGrp="1"/>
          </p:cNvSpPr>
          <p:nvPr>
            <p:ph idx="1"/>
          </p:nvPr>
        </p:nvSpPr>
        <p:spPr/>
        <p:txBody>
          <a:bodyPr>
            <a:normAutofit/>
          </a:bodyPr>
          <a:lstStyle/>
          <a:p>
            <a:r>
              <a:rPr lang="tr-TR" sz="3600" b="1" dirty="0" smtClean="0"/>
              <a:t>Yeşil su ayak izi, </a:t>
            </a:r>
            <a:r>
              <a:rPr lang="tr-TR" sz="3600" dirty="0" smtClean="0"/>
              <a:t>yağışla gelen ve toprağın kök bölgesinde depolanan, buharlaşan veya bitkilerde bulunan sudur. </a:t>
            </a:r>
          </a:p>
          <a:p>
            <a:r>
              <a:rPr lang="tr-TR" sz="3600" dirty="0" smtClean="0"/>
              <a:t>Yeşil su ayak izi, özellikle tarım, bahçecilik ve orman ürünleri ile ilgilidir.</a:t>
            </a:r>
            <a:endParaRPr lang="tr-TR" sz="3600" dirty="0"/>
          </a:p>
        </p:txBody>
      </p:sp>
    </p:spTree>
    <p:extLst>
      <p:ext uri="{BB962C8B-B14F-4D97-AF65-F5344CB8AC3E}">
        <p14:creationId xmlns:p14="http://schemas.microsoft.com/office/powerpoint/2010/main" val="822949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lumMod val="75000"/>
                  </a:schemeClr>
                </a:solidFill>
              </a:rPr>
              <a:t>Mavi Su </a:t>
            </a:r>
            <a:r>
              <a:rPr lang="tr-TR" b="1" dirty="0">
                <a:solidFill>
                  <a:schemeClr val="accent1">
                    <a:lumMod val="75000"/>
                  </a:schemeClr>
                </a:solidFill>
              </a:rPr>
              <a:t>A</a:t>
            </a:r>
            <a:r>
              <a:rPr lang="tr-TR" b="1" dirty="0" smtClean="0">
                <a:solidFill>
                  <a:schemeClr val="accent1">
                    <a:lumMod val="75000"/>
                  </a:schemeClr>
                </a:solidFill>
              </a:rPr>
              <a:t>yak İzi</a:t>
            </a:r>
            <a:endParaRPr lang="tr-TR" b="1" dirty="0">
              <a:solidFill>
                <a:schemeClr val="accent1">
                  <a:lumMod val="75000"/>
                </a:schemeClr>
              </a:solidFill>
            </a:endParaRPr>
          </a:p>
        </p:txBody>
      </p:sp>
      <p:sp>
        <p:nvSpPr>
          <p:cNvPr id="3" name="İçerik Yer Tutucusu 2"/>
          <p:cNvSpPr>
            <a:spLocks noGrp="1"/>
          </p:cNvSpPr>
          <p:nvPr>
            <p:ph idx="1"/>
          </p:nvPr>
        </p:nvSpPr>
        <p:spPr/>
        <p:txBody>
          <a:bodyPr>
            <a:normAutofit/>
          </a:bodyPr>
          <a:lstStyle/>
          <a:p>
            <a:r>
              <a:rPr lang="tr-TR" sz="3600" b="1" dirty="0" smtClean="0"/>
              <a:t>Mavi su ayak izi, </a:t>
            </a:r>
            <a:r>
              <a:rPr lang="tr-TR" sz="3600" dirty="0" smtClean="0"/>
              <a:t>yüzey veya yeraltı su kaynaklarından alınan veya buharlaşan, bir ürüne eklenen veya bir su kütlesinden alınarak bir diğer su kütlesine döndürülen veya aynı su kütlesine farklı bir zamanda döndürülen su miktarıdır. </a:t>
            </a:r>
          </a:p>
          <a:p>
            <a:r>
              <a:rPr lang="tr-TR" sz="3600" dirty="0" smtClean="0"/>
              <a:t>Mavi su ayak izi, sulu tarım, sanayi ve evsel su kullanımı ile ilgilidir.</a:t>
            </a:r>
            <a:endParaRPr lang="tr-TR" sz="3600" dirty="0"/>
          </a:p>
        </p:txBody>
      </p:sp>
    </p:spTree>
    <p:extLst>
      <p:ext uri="{BB962C8B-B14F-4D97-AF65-F5344CB8AC3E}">
        <p14:creationId xmlns:p14="http://schemas.microsoft.com/office/powerpoint/2010/main" val="1371431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bg1">
                    <a:lumMod val="50000"/>
                  </a:schemeClr>
                </a:solidFill>
              </a:rPr>
              <a:t>Gri Su Ayak İzi</a:t>
            </a:r>
            <a:endParaRPr lang="tr-TR" b="1" dirty="0">
              <a:solidFill>
                <a:schemeClr val="bg1">
                  <a:lumMod val="50000"/>
                </a:schemeClr>
              </a:solidFill>
            </a:endParaRPr>
          </a:p>
        </p:txBody>
      </p:sp>
      <p:sp>
        <p:nvSpPr>
          <p:cNvPr id="3" name="İçerik Yer Tutucusu 2"/>
          <p:cNvSpPr>
            <a:spLocks noGrp="1"/>
          </p:cNvSpPr>
          <p:nvPr>
            <p:ph idx="1"/>
          </p:nvPr>
        </p:nvSpPr>
        <p:spPr/>
        <p:txBody>
          <a:bodyPr>
            <a:normAutofit/>
          </a:bodyPr>
          <a:lstStyle/>
          <a:p>
            <a:r>
              <a:rPr lang="tr-TR" sz="3200" b="1" dirty="0" smtClean="0"/>
              <a:t>Gri su ayak izi, </a:t>
            </a:r>
            <a:r>
              <a:rPr lang="tr-TR" sz="3200" dirty="0" smtClean="0"/>
              <a:t>belli bir su kalitesi kriterlerini sağlamak için kirleticilerin asimile edilmesi için gereken tatlı su miktarıdır. </a:t>
            </a:r>
          </a:p>
          <a:p>
            <a:r>
              <a:rPr lang="tr-TR" sz="3200" dirty="0" smtClean="0"/>
              <a:t>Gri su ayak izi, bir borudan bir tatlı su kaynağına doğrudan atılan noktasal kaynaklı kirliliği veya dolaylı olarak yüzey akışı ile ya da topraktan, geçirimsiz yüzeylerden veya diğer yayılı kaynaklardan sızıntı yoluyla oluşan kirliliği kapsar.</a:t>
            </a:r>
            <a:endParaRPr lang="tr-TR" sz="3200" dirty="0"/>
          </a:p>
        </p:txBody>
      </p:sp>
    </p:spTree>
    <p:extLst>
      <p:ext uri="{BB962C8B-B14F-4D97-AF65-F5344CB8AC3E}">
        <p14:creationId xmlns:p14="http://schemas.microsoft.com/office/powerpoint/2010/main" val="9832319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Tüketim ve Su Kullanımı Arasındaki İlişki</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en-US" dirty="0" smtClean="0"/>
              <a:t>Prof</a:t>
            </a:r>
            <a:r>
              <a:rPr lang="tr-TR" dirty="0" smtClean="0"/>
              <a:t>.</a:t>
            </a:r>
            <a:r>
              <a:rPr lang="en-US" dirty="0" smtClean="0"/>
              <a:t> </a:t>
            </a:r>
            <a:r>
              <a:rPr lang="en-US" dirty="0"/>
              <a:t>Arjen Y. </a:t>
            </a:r>
            <a:r>
              <a:rPr lang="en-US" dirty="0" smtClean="0"/>
              <a:t>Hoe</a:t>
            </a:r>
            <a:r>
              <a:rPr lang="en-US" dirty="0"/>
              <a:t>kstra </a:t>
            </a:r>
            <a:r>
              <a:rPr lang="en-US" i="1" dirty="0" smtClean="0"/>
              <a:t>“</a:t>
            </a:r>
            <a:r>
              <a:rPr lang="tr-TR" i="1" dirty="0" smtClean="0"/>
              <a:t>Su ayak izine duyulan ilginin temelinde, tatlı su sistemleri üzerindeki insan etkilerinin, insani tüketimlerle ilişkili olabileceği gerçeğinin fark edilmesi vardır. Su kıtlığı ve kirliliği gibi sorunlar, üretim ve tedarik zincirlerinin bir bütün olarak ele alınması ile daha iyi anlaşılabilir</a:t>
            </a:r>
            <a:r>
              <a:rPr lang="tr-TR" dirty="0" smtClean="0"/>
              <a:t>.</a:t>
            </a:r>
            <a:r>
              <a:rPr lang="en-US" dirty="0" smtClean="0"/>
              <a:t>”</a:t>
            </a:r>
            <a:endParaRPr lang="en-US" dirty="0"/>
          </a:p>
          <a:p>
            <a:r>
              <a:rPr lang="en-US" dirty="0" smtClean="0"/>
              <a:t>“</a:t>
            </a:r>
            <a:r>
              <a:rPr lang="tr-TR" dirty="0" smtClean="0"/>
              <a:t>Su problemleri, küresel ekonominin yapısı ile yakından bağlıdır.</a:t>
            </a:r>
            <a:r>
              <a:rPr lang="en-US" dirty="0" smtClean="0"/>
              <a:t> </a:t>
            </a:r>
            <a:r>
              <a:rPr lang="tr-TR" dirty="0" smtClean="0"/>
              <a:t>Pek çok ülke, su ayak izini önemli derecede </a:t>
            </a:r>
            <a:r>
              <a:rPr lang="tr-TR" dirty="0" smtClean="0">
                <a:solidFill>
                  <a:srgbClr val="FF0000"/>
                </a:solidFill>
              </a:rPr>
              <a:t>dışsallaştırmıştır</a:t>
            </a:r>
            <a:r>
              <a:rPr lang="tr-TR" dirty="0" smtClean="0"/>
              <a:t>. Bu ülkeler, suya yoğun olarak ihtiyaç duyan ürünleri/malları başka ülkelerden temin ederler. Bu da, ithal edilen ürünlerin üretildiği yerlerde su kaynakları üzerinde baskılara neden olur. Bu ülkeler de büyük sıklıkla iyi su yönetişimi ve koruma mekanizmalarının eksik olduğu yerlerdir.</a:t>
            </a:r>
            <a:r>
              <a:rPr lang="en-US" dirty="0" smtClean="0"/>
              <a:t> </a:t>
            </a:r>
            <a:r>
              <a:rPr lang="tr-TR" dirty="0" smtClean="0"/>
              <a:t>Sadece devletler değil, tüketiciler, işletmeler ve sivil toplum da su kaynaklarının daha iyi yönetilmesinde rol oynayabilir.</a:t>
            </a:r>
            <a:r>
              <a:rPr lang="en-US" dirty="0" smtClean="0"/>
              <a:t>”</a:t>
            </a:r>
            <a:endParaRPr lang="en-US" dirty="0"/>
          </a:p>
          <a:p>
            <a:endParaRPr lang="tr-TR" dirty="0"/>
          </a:p>
        </p:txBody>
      </p:sp>
    </p:spTree>
    <p:extLst>
      <p:ext uri="{BB962C8B-B14F-4D97-AF65-F5344CB8AC3E}">
        <p14:creationId xmlns:p14="http://schemas.microsoft.com/office/powerpoint/2010/main" val="2632245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Bazı Gerçekler</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dirty="0" smtClean="0">
                <a:solidFill>
                  <a:srgbClr val="FF0000"/>
                </a:solidFill>
              </a:rPr>
              <a:t>Bir kg sığır eti </a:t>
            </a:r>
            <a:r>
              <a:rPr lang="tr-TR" dirty="0" smtClean="0"/>
              <a:t>üretmek için yaklaşık </a:t>
            </a:r>
            <a:r>
              <a:rPr lang="tr-TR" dirty="0" smtClean="0">
                <a:solidFill>
                  <a:srgbClr val="FF0000"/>
                </a:solidFill>
              </a:rPr>
              <a:t>15 bin litre </a:t>
            </a:r>
            <a:r>
              <a:rPr lang="tr-TR" dirty="0" smtClean="0"/>
              <a:t>suya ihtiyaç vardır (%</a:t>
            </a:r>
            <a:r>
              <a:rPr lang="en-US" dirty="0" smtClean="0"/>
              <a:t>93 </a:t>
            </a:r>
            <a:r>
              <a:rPr lang="tr-TR" dirty="0" smtClean="0"/>
              <a:t>yeşil, %</a:t>
            </a:r>
            <a:r>
              <a:rPr lang="en-US" dirty="0" smtClean="0"/>
              <a:t>4 </a:t>
            </a:r>
            <a:r>
              <a:rPr lang="tr-TR" dirty="0" smtClean="0"/>
              <a:t>mavi, %</a:t>
            </a:r>
            <a:r>
              <a:rPr lang="en-US" dirty="0" smtClean="0"/>
              <a:t>3 gr</a:t>
            </a:r>
            <a:r>
              <a:rPr lang="tr-TR" dirty="0" smtClean="0"/>
              <a:t>i</a:t>
            </a:r>
            <a:r>
              <a:rPr lang="en-US" dirty="0" smtClean="0"/>
              <a:t> </a:t>
            </a:r>
            <a:r>
              <a:rPr lang="tr-TR" dirty="0" smtClean="0"/>
              <a:t>su ayak izi</a:t>
            </a:r>
            <a:r>
              <a:rPr lang="en-US" dirty="0" smtClean="0"/>
              <a:t>). </a:t>
            </a:r>
            <a:r>
              <a:rPr lang="tr-TR" dirty="0" smtClean="0"/>
              <a:t>Bu küresel ortalama değer büyük oranda değişebilir. Bu değer, üretim sisteminin türü ve ineğin gıdasının orijini ve kompozisyonuna bağlı olarak daha kesin hesaplanabilir. </a:t>
            </a:r>
          </a:p>
          <a:p>
            <a:pPr lvl="1"/>
            <a:r>
              <a:rPr lang="tr-TR" dirty="0" smtClean="0">
                <a:solidFill>
                  <a:schemeClr val="accent1">
                    <a:lumMod val="75000"/>
                  </a:schemeClr>
                </a:solidFill>
              </a:rPr>
              <a:t>Bir musluğu 1100 dakika (~20 saat) açık bırakmaya eşdeğerdir!</a:t>
            </a:r>
          </a:p>
          <a:p>
            <a:r>
              <a:rPr lang="tr-TR" dirty="0" smtClean="0"/>
              <a:t>Hollanda’da üretilen 1</a:t>
            </a:r>
            <a:r>
              <a:rPr lang="en-US" dirty="0" smtClean="0"/>
              <a:t>50</a:t>
            </a:r>
            <a:r>
              <a:rPr lang="tr-TR" dirty="0" smtClean="0"/>
              <a:t> </a:t>
            </a:r>
            <a:r>
              <a:rPr lang="tr-TR" dirty="0" err="1" smtClean="0"/>
              <a:t>gram’lık</a:t>
            </a:r>
            <a:r>
              <a:rPr lang="tr-TR" dirty="0" smtClean="0"/>
              <a:t> soya </a:t>
            </a:r>
            <a:r>
              <a:rPr lang="tr-TR" dirty="0" err="1" smtClean="0"/>
              <a:t>burgerin</a:t>
            </a:r>
            <a:r>
              <a:rPr lang="tr-TR" dirty="0" smtClean="0"/>
              <a:t> su ayak izi, 160 </a:t>
            </a:r>
            <a:r>
              <a:rPr lang="tr-TR" dirty="0" err="1" smtClean="0"/>
              <a:t>litre’dir</a:t>
            </a:r>
            <a:r>
              <a:rPr lang="tr-TR" dirty="0" smtClean="0"/>
              <a:t>. Et </a:t>
            </a:r>
            <a:r>
              <a:rPr lang="tr-TR" dirty="0" err="1" smtClean="0"/>
              <a:t>burgerin</a:t>
            </a:r>
            <a:r>
              <a:rPr lang="tr-TR" dirty="0" smtClean="0"/>
              <a:t> su ayak izi ise </a:t>
            </a:r>
            <a:r>
              <a:rPr lang="en-US" dirty="0" smtClean="0"/>
              <a:t>1000 </a:t>
            </a:r>
            <a:r>
              <a:rPr lang="en-US" dirty="0" err="1" smtClean="0"/>
              <a:t>litre</a:t>
            </a:r>
            <a:r>
              <a:rPr lang="tr-TR" dirty="0" smtClean="0"/>
              <a:t>’</a:t>
            </a:r>
            <a:r>
              <a:rPr lang="tr-TR" dirty="0" err="1" smtClean="0"/>
              <a:t>dir</a:t>
            </a:r>
            <a:r>
              <a:rPr lang="tr-TR" dirty="0" smtClean="0"/>
              <a:t>. </a:t>
            </a:r>
            <a:endParaRPr lang="en-US" dirty="0"/>
          </a:p>
          <a:p>
            <a:r>
              <a:rPr lang="tr-TR" dirty="0" smtClean="0">
                <a:solidFill>
                  <a:srgbClr val="FF0000"/>
                </a:solidFill>
              </a:rPr>
              <a:t>Çin</a:t>
            </a:r>
            <a:r>
              <a:rPr lang="tr-TR" dirty="0" smtClean="0"/>
              <a:t>lilerin tüketiminin su ayak izi </a:t>
            </a:r>
            <a:r>
              <a:rPr lang="en-US" dirty="0" smtClean="0">
                <a:solidFill>
                  <a:srgbClr val="FF0000"/>
                </a:solidFill>
              </a:rPr>
              <a:t>1070 </a:t>
            </a:r>
            <a:r>
              <a:rPr lang="tr-TR" dirty="0" smtClean="0">
                <a:solidFill>
                  <a:srgbClr val="FF0000"/>
                </a:solidFill>
              </a:rPr>
              <a:t>m3 / kişi /</a:t>
            </a:r>
            <a:r>
              <a:rPr lang="tr-TR" dirty="0" err="1" smtClean="0">
                <a:solidFill>
                  <a:srgbClr val="FF0000"/>
                </a:solidFill>
              </a:rPr>
              <a:t>yıl</a:t>
            </a:r>
            <a:r>
              <a:rPr lang="tr-TR" dirty="0" err="1" smtClean="0"/>
              <a:t>’dır</a:t>
            </a:r>
            <a:r>
              <a:rPr lang="tr-TR" dirty="0" smtClean="0"/>
              <a:t>. Çinlilerin su ayak izinin yaklaşık </a:t>
            </a:r>
            <a:r>
              <a:rPr lang="tr-TR" dirty="0" smtClean="0">
                <a:solidFill>
                  <a:srgbClr val="FF0000"/>
                </a:solidFill>
              </a:rPr>
              <a:t>%10’u </a:t>
            </a:r>
            <a:r>
              <a:rPr lang="tr-TR" dirty="0" smtClean="0"/>
              <a:t>Çin dışındadır. </a:t>
            </a:r>
            <a:endParaRPr lang="en-US" dirty="0"/>
          </a:p>
          <a:p>
            <a:r>
              <a:rPr lang="tr-TR" dirty="0" smtClean="0">
                <a:solidFill>
                  <a:srgbClr val="FF0000"/>
                </a:solidFill>
              </a:rPr>
              <a:t>Japonya</a:t>
            </a:r>
            <a:r>
              <a:rPr lang="tr-TR" dirty="0" smtClean="0"/>
              <a:t>’da su ayak izi </a:t>
            </a:r>
            <a:r>
              <a:rPr lang="en-US" dirty="0" smtClean="0"/>
              <a:t>1380 </a:t>
            </a:r>
            <a:r>
              <a:rPr lang="tr-TR" dirty="0" smtClean="0"/>
              <a:t>m3 / kişi / </a:t>
            </a:r>
            <a:r>
              <a:rPr lang="tr-TR" dirty="0" err="1" smtClean="0"/>
              <a:t>yıl’dır</a:t>
            </a:r>
            <a:r>
              <a:rPr lang="tr-TR" dirty="0" smtClean="0"/>
              <a:t>. Ülkenin su ayak izinin </a:t>
            </a:r>
            <a:r>
              <a:rPr lang="tr-TR" dirty="0" smtClean="0">
                <a:solidFill>
                  <a:srgbClr val="FF0000"/>
                </a:solidFill>
              </a:rPr>
              <a:t>%77</a:t>
            </a:r>
            <a:r>
              <a:rPr lang="tr-TR" dirty="0" smtClean="0"/>
              <a:t>’si </a:t>
            </a:r>
            <a:r>
              <a:rPr lang="en-US" dirty="0" smtClean="0"/>
              <a:t>, </a:t>
            </a:r>
            <a:r>
              <a:rPr lang="tr-TR" dirty="0" smtClean="0"/>
              <a:t>Japonya sınırları dışındadır. </a:t>
            </a:r>
            <a:endParaRPr lang="en-US" dirty="0"/>
          </a:p>
          <a:p>
            <a:endParaRPr lang="tr-TR" dirty="0"/>
          </a:p>
        </p:txBody>
      </p:sp>
    </p:spTree>
    <p:extLst>
      <p:ext uri="{BB962C8B-B14F-4D97-AF65-F5344CB8AC3E}">
        <p14:creationId xmlns:p14="http://schemas.microsoft.com/office/powerpoint/2010/main" val="27988578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Bazı Gerçekler - devam</a:t>
            </a:r>
            <a:endParaRPr lang="tr-TR" b="1"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ABD vatandaşlarının su ayak izi </a:t>
            </a:r>
            <a:r>
              <a:rPr lang="en-US" dirty="0" smtClean="0"/>
              <a:t>2840 </a:t>
            </a:r>
            <a:r>
              <a:rPr lang="tr-TR" dirty="0" smtClean="0"/>
              <a:t>m3 / kişi / </a:t>
            </a:r>
            <a:r>
              <a:rPr lang="tr-TR" dirty="0" err="1" smtClean="0"/>
              <a:t>yıl’dır</a:t>
            </a:r>
            <a:r>
              <a:rPr lang="tr-TR" dirty="0" smtClean="0"/>
              <a:t>. Bunun yaklaşık %20’si dış kaynaklıdır. ABD’nin en büyük dışsal su ayak izi, Çin’in </a:t>
            </a:r>
            <a:r>
              <a:rPr lang="en-US" dirty="0" smtClean="0"/>
              <a:t>Yangtze </a:t>
            </a:r>
            <a:r>
              <a:rPr lang="tr-TR" dirty="0" smtClean="0"/>
              <a:t>Nehir Havzası’ndadır.</a:t>
            </a:r>
            <a:endParaRPr lang="en-US" dirty="0"/>
          </a:p>
          <a:p>
            <a:r>
              <a:rPr lang="tr-TR" dirty="0" smtClean="0"/>
              <a:t>İnsanlığın </a:t>
            </a:r>
            <a:r>
              <a:rPr lang="en-US" dirty="0" smtClean="0">
                <a:solidFill>
                  <a:srgbClr val="FF0000"/>
                </a:solidFill>
              </a:rPr>
              <a:t>1996-2005</a:t>
            </a:r>
            <a:r>
              <a:rPr lang="tr-TR" dirty="0" smtClean="0"/>
              <a:t> yılları arasındaki küresel su ayak izi </a:t>
            </a:r>
            <a:r>
              <a:rPr lang="en-US" dirty="0" smtClean="0">
                <a:solidFill>
                  <a:srgbClr val="FF0000"/>
                </a:solidFill>
              </a:rPr>
              <a:t>9087 </a:t>
            </a:r>
            <a:r>
              <a:rPr lang="tr-TR" dirty="0" smtClean="0">
                <a:solidFill>
                  <a:srgbClr val="FF0000"/>
                </a:solidFill>
              </a:rPr>
              <a:t>milyar m3 / yıl </a:t>
            </a:r>
            <a:r>
              <a:rPr lang="tr-TR" dirty="0" smtClean="0"/>
              <a:t>idi (</a:t>
            </a:r>
            <a:r>
              <a:rPr lang="tr-TR" dirty="0" smtClean="0">
                <a:solidFill>
                  <a:schemeClr val="accent6">
                    <a:lumMod val="75000"/>
                  </a:schemeClr>
                </a:solidFill>
              </a:rPr>
              <a:t>%</a:t>
            </a:r>
            <a:r>
              <a:rPr lang="en-US" dirty="0" smtClean="0">
                <a:solidFill>
                  <a:schemeClr val="accent6">
                    <a:lumMod val="75000"/>
                  </a:schemeClr>
                </a:solidFill>
              </a:rPr>
              <a:t>74</a:t>
            </a:r>
            <a:r>
              <a:rPr lang="tr-TR" dirty="0" smtClean="0"/>
              <a:t> yeşil, </a:t>
            </a:r>
            <a:r>
              <a:rPr lang="tr-TR" dirty="0" smtClean="0">
                <a:solidFill>
                  <a:schemeClr val="accent1">
                    <a:lumMod val="75000"/>
                  </a:schemeClr>
                </a:solidFill>
              </a:rPr>
              <a:t>%</a:t>
            </a:r>
            <a:r>
              <a:rPr lang="en-US" dirty="0" smtClean="0">
                <a:solidFill>
                  <a:schemeClr val="accent1">
                    <a:lumMod val="75000"/>
                  </a:schemeClr>
                </a:solidFill>
              </a:rPr>
              <a:t>11</a:t>
            </a:r>
            <a:r>
              <a:rPr lang="tr-TR" dirty="0" smtClean="0">
                <a:solidFill>
                  <a:schemeClr val="accent1">
                    <a:lumMod val="75000"/>
                  </a:schemeClr>
                </a:solidFill>
              </a:rPr>
              <a:t> </a:t>
            </a:r>
            <a:r>
              <a:rPr lang="tr-TR" dirty="0" smtClean="0"/>
              <a:t>mavi</a:t>
            </a:r>
            <a:r>
              <a:rPr lang="en-US" dirty="0" smtClean="0"/>
              <a:t>, </a:t>
            </a:r>
            <a:r>
              <a:rPr lang="tr-TR" dirty="0" smtClean="0">
                <a:solidFill>
                  <a:schemeClr val="bg1">
                    <a:lumMod val="50000"/>
                  </a:schemeClr>
                </a:solidFill>
              </a:rPr>
              <a:t>%</a:t>
            </a:r>
            <a:r>
              <a:rPr lang="en-US" dirty="0" smtClean="0">
                <a:solidFill>
                  <a:schemeClr val="bg1">
                    <a:lumMod val="50000"/>
                  </a:schemeClr>
                </a:solidFill>
              </a:rPr>
              <a:t>15 </a:t>
            </a:r>
            <a:r>
              <a:rPr lang="en-US" dirty="0" smtClean="0"/>
              <a:t>gr</a:t>
            </a:r>
            <a:r>
              <a:rPr lang="tr-TR" dirty="0" smtClean="0"/>
              <a:t>i)</a:t>
            </a:r>
            <a:r>
              <a:rPr lang="en-US" dirty="0" smtClean="0"/>
              <a:t>. </a:t>
            </a:r>
            <a:r>
              <a:rPr lang="tr-TR" dirty="0" smtClean="0"/>
              <a:t>Bunun %92’si tarımsal üretimden kaynaklı. </a:t>
            </a:r>
          </a:p>
          <a:p>
            <a:r>
              <a:rPr lang="tr-TR" dirty="0" smtClean="0"/>
              <a:t>Su kıtlığı, her yıl en az bir ay boyunca </a:t>
            </a:r>
            <a:r>
              <a:rPr lang="en-US" dirty="0" smtClean="0"/>
              <a:t>2</a:t>
            </a:r>
            <a:r>
              <a:rPr lang="tr-TR" dirty="0" smtClean="0"/>
              <a:t>,</a:t>
            </a:r>
            <a:r>
              <a:rPr lang="en-US" dirty="0" smtClean="0"/>
              <a:t>7 </a:t>
            </a:r>
            <a:r>
              <a:rPr lang="tr-TR" dirty="0" smtClean="0"/>
              <a:t>milyardan fazla insanı etkilemektedir. </a:t>
            </a:r>
            <a:endParaRPr lang="en-US" dirty="0"/>
          </a:p>
          <a:p>
            <a:endParaRPr lang="tr-TR" dirty="0"/>
          </a:p>
        </p:txBody>
      </p:sp>
    </p:spTree>
    <p:extLst>
      <p:ext uri="{BB962C8B-B14F-4D97-AF65-F5344CB8AC3E}">
        <p14:creationId xmlns:p14="http://schemas.microsoft.com/office/powerpoint/2010/main" val="37201795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solidFill>
                  <a:srgbClr val="FF0000"/>
                </a:solidFill>
              </a:rPr>
              <a:t>Arjen</a:t>
            </a:r>
            <a:r>
              <a:rPr lang="tr-TR" b="1" dirty="0" smtClean="0">
                <a:solidFill>
                  <a:srgbClr val="FF0000"/>
                </a:solidFill>
              </a:rPr>
              <a:t> </a:t>
            </a:r>
            <a:r>
              <a:rPr lang="tr-TR" b="1" dirty="0" err="1" smtClean="0">
                <a:solidFill>
                  <a:srgbClr val="FF0000"/>
                </a:solidFill>
              </a:rPr>
              <a:t>Hoekstra</a:t>
            </a:r>
            <a:r>
              <a:rPr lang="tr-TR" b="1" dirty="0" smtClean="0">
                <a:solidFill>
                  <a:srgbClr val="FF0000"/>
                </a:solidFill>
              </a:rPr>
              <a:t> Ne Diyor?</a:t>
            </a:r>
            <a:endParaRPr lang="tr-TR" b="1" dirty="0">
              <a:solidFill>
                <a:srgbClr val="FF0000"/>
              </a:solidFill>
            </a:endParaRPr>
          </a:p>
        </p:txBody>
      </p:sp>
      <p:sp>
        <p:nvSpPr>
          <p:cNvPr id="3" name="İçerik Yer Tutucusu 2"/>
          <p:cNvSpPr>
            <a:spLocks noGrp="1"/>
          </p:cNvSpPr>
          <p:nvPr>
            <p:ph idx="1"/>
          </p:nvPr>
        </p:nvSpPr>
        <p:spPr/>
        <p:txBody>
          <a:bodyPr/>
          <a:lstStyle/>
          <a:p>
            <a:r>
              <a:rPr lang="tr-TR" dirty="0">
                <a:hlinkClick r:id="rId2"/>
              </a:rPr>
              <a:t>http://waterfootprint.org/en/water-footprint/what-is-water-footprint/</a:t>
            </a:r>
            <a:endParaRPr lang="tr-TR" dirty="0"/>
          </a:p>
        </p:txBody>
      </p:sp>
    </p:spTree>
    <p:extLst>
      <p:ext uri="{BB962C8B-B14F-4D97-AF65-F5344CB8AC3E}">
        <p14:creationId xmlns:p14="http://schemas.microsoft.com/office/powerpoint/2010/main" val="1346114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6" descr="http://one-europe.info/user/files/Briefs/waterfootpriint.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7482" y="481772"/>
            <a:ext cx="9517064" cy="602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0670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rotWithShape="1">
          <a:blip r:embed="rId2"/>
          <a:srcRect l="12353" t="7703" r="13013" b="7086"/>
          <a:stretch/>
        </p:blipFill>
        <p:spPr>
          <a:xfrm>
            <a:off x="889988" y="450153"/>
            <a:ext cx="9982472" cy="6407847"/>
          </a:xfrm>
          <a:prstGeom prst="rect">
            <a:avLst/>
          </a:prstGeom>
        </p:spPr>
      </p:pic>
      <p:sp>
        <p:nvSpPr>
          <p:cNvPr id="5" name="Dikdörtgen 4"/>
          <p:cNvSpPr/>
          <p:nvPr/>
        </p:nvSpPr>
        <p:spPr>
          <a:xfrm>
            <a:off x="1094704" y="170636"/>
            <a:ext cx="3904852" cy="369332"/>
          </a:xfrm>
          <a:prstGeom prst="rect">
            <a:avLst/>
          </a:prstGeom>
        </p:spPr>
        <p:txBody>
          <a:bodyPr wrap="none">
            <a:spAutoFit/>
          </a:bodyPr>
          <a:lstStyle/>
          <a:p>
            <a:r>
              <a:rPr lang="tr-TR" dirty="0"/>
              <a:t>http://waterfootprint.org/en/about-us/</a:t>
            </a:r>
          </a:p>
        </p:txBody>
      </p:sp>
    </p:spTree>
    <p:extLst>
      <p:ext uri="{BB962C8B-B14F-4D97-AF65-F5344CB8AC3E}">
        <p14:creationId xmlns:p14="http://schemas.microsoft.com/office/powerpoint/2010/main" val="1482452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Su Ayak İzi </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Su ayak izi, kullandığımız malların/ürünlerin ve hizmetlerin üretilmesi için kullanılan su miktarını ölçen bir göstergedir. </a:t>
            </a:r>
          </a:p>
          <a:p>
            <a:r>
              <a:rPr lang="tr-TR" dirty="0" smtClean="0"/>
              <a:t>Tek bir proses (pirinç üretimi) için, bir ürün (bir kot pantolon) için, veya arabamıza koyduğumuz yakıt için ya da çok-uluslu bir şirketin tamamı için hesaplanabilir.</a:t>
            </a:r>
          </a:p>
          <a:p>
            <a:r>
              <a:rPr lang="tr-TR" dirty="0" smtClean="0"/>
              <a:t>Su ayak izi, belirli bir nehir havzasından veya </a:t>
            </a:r>
            <a:r>
              <a:rPr lang="tr-TR" dirty="0" err="1" smtClean="0"/>
              <a:t>akiferden</a:t>
            </a:r>
            <a:r>
              <a:rPr lang="tr-TR" dirty="0" smtClean="0"/>
              <a:t> belirli bir ülke tarafından veya küresel olarak ne kadar su tüketildiğini gösterebilir. </a:t>
            </a:r>
            <a:endParaRPr lang="tr-TR" dirty="0"/>
          </a:p>
        </p:txBody>
      </p:sp>
    </p:spTree>
    <p:extLst>
      <p:ext uri="{BB962C8B-B14F-4D97-AF65-F5344CB8AC3E}">
        <p14:creationId xmlns:p14="http://schemas.microsoft.com/office/powerpoint/2010/main" val="110373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Su Ayak İzi ve Sorular</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Firmamda yürütülen işlemlerde veya tedarik zincirinde suya bağımlı olduğum nokta neresi?</a:t>
            </a:r>
          </a:p>
          <a:p>
            <a:r>
              <a:rPr lang="tr-TR" dirty="0" smtClean="0"/>
              <a:t>Yönetmelikler su kaynaklarımızı ne kadar iyi koruyor?</a:t>
            </a:r>
            <a:endParaRPr lang="en-US" dirty="0"/>
          </a:p>
          <a:p>
            <a:r>
              <a:rPr lang="tr-TR" dirty="0" smtClean="0"/>
              <a:t>Gıda ve enerji güvenliğimiz var mı?</a:t>
            </a:r>
            <a:endParaRPr lang="en-US" dirty="0"/>
          </a:p>
          <a:p>
            <a:r>
              <a:rPr lang="tr-TR" dirty="0" smtClean="0"/>
              <a:t>Birey olarak kendi su ayak izimi azaltmak için ne yapabilirim? </a:t>
            </a:r>
            <a:endParaRPr lang="tr-TR" dirty="0"/>
          </a:p>
        </p:txBody>
      </p:sp>
    </p:spTree>
    <p:extLst>
      <p:ext uri="{BB962C8B-B14F-4D97-AF65-F5344CB8AC3E}">
        <p14:creationId xmlns:p14="http://schemas.microsoft.com/office/powerpoint/2010/main" val="1395933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Birimler</a:t>
            </a:r>
            <a:endParaRPr lang="tr-TR" b="1" dirty="0">
              <a:solidFill>
                <a:srgbClr val="FF0000"/>
              </a:solidFill>
            </a:endParaRPr>
          </a:p>
        </p:txBody>
      </p:sp>
      <p:sp>
        <p:nvSpPr>
          <p:cNvPr id="3" name="İçerik Yer Tutucusu 2"/>
          <p:cNvSpPr>
            <a:spLocks noGrp="1"/>
          </p:cNvSpPr>
          <p:nvPr>
            <p:ph idx="1"/>
          </p:nvPr>
        </p:nvSpPr>
        <p:spPr/>
        <p:txBody>
          <a:bodyPr>
            <a:normAutofit lnSpcReduction="10000"/>
          </a:bodyPr>
          <a:lstStyle/>
          <a:p>
            <a:r>
              <a:rPr lang="tr-TR" dirty="0" smtClean="0"/>
              <a:t>Sorduğumuz sorulara bağlı olarak, su ayak izi farklı birimlerle ifade edilebilir: </a:t>
            </a:r>
          </a:p>
          <a:p>
            <a:pPr lvl="1"/>
            <a:r>
              <a:rPr lang="tr-TR" dirty="0"/>
              <a:t>m</a:t>
            </a:r>
            <a:r>
              <a:rPr lang="tr-TR" dirty="0" smtClean="0"/>
              <a:t>3 / ton (üretim)</a:t>
            </a:r>
          </a:p>
          <a:p>
            <a:pPr lvl="1"/>
            <a:r>
              <a:rPr lang="tr-TR" dirty="0"/>
              <a:t>m</a:t>
            </a:r>
            <a:r>
              <a:rPr lang="tr-TR" dirty="0" smtClean="0"/>
              <a:t>3 / ha (ekilen arazi)</a:t>
            </a:r>
          </a:p>
          <a:p>
            <a:pPr lvl="1"/>
            <a:r>
              <a:rPr lang="tr-TR" dirty="0"/>
              <a:t>m</a:t>
            </a:r>
            <a:r>
              <a:rPr lang="tr-TR" dirty="0" smtClean="0"/>
              <a:t>3 / TL</a:t>
            </a:r>
          </a:p>
          <a:p>
            <a:pPr lvl="1"/>
            <a:r>
              <a:rPr lang="tr-TR" dirty="0"/>
              <a:t>v</a:t>
            </a:r>
            <a:r>
              <a:rPr lang="tr-TR" dirty="0" smtClean="0"/>
              <a:t>b.</a:t>
            </a:r>
          </a:p>
          <a:p>
            <a:r>
              <a:rPr lang="tr-TR" dirty="0" smtClean="0"/>
              <a:t>Su ayak izi, sınırlı olan tatlı su kaynaklarımızın ne amaçla kullanıldığını ve kirletildiğini anlamamıza yardımcı olur. </a:t>
            </a:r>
          </a:p>
          <a:p>
            <a:r>
              <a:rPr lang="tr-TR" dirty="0" smtClean="0"/>
              <a:t>Etkisi, suyun nereden ve ne zaman alındığına bağlıdır. Su kıtlığı olan bir yerden alınıyorsa, sonuçları çok önemli olabilir ve önlem almak gerekebilir. </a:t>
            </a:r>
            <a:endParaRPr lang="tr-TR" dirty="0"/>
          </a:p>
        </p:txBody>
      </p:sp>
    </p:spTree>
    <p:extLst>
      <p:ext uri="{BB962C8B-B14F-4D97-AF65-F5344CB8AC3E}">
        <p14:creationId xmlns:p14="http://schemas.microsoft.com/office/powerpoint/2010/main" val="13129714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Mavi, Yeşil, Gri Su Ayak İzi</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Su ayak izinin 3 bileşeni var: yeşil, mavi ve gri</a:t>
            </a:r>
            <a:r>
              <a:rPr lang="en-US" dirty="0" smtClean="0"/>
              <a:t>.</a:t>
            </a:r>
            <a:r>
              <a:rPr lang="tr-TR" dirty="0" smtClean="0"/>
              <a:t> Bu bileşenler, birlikte, kullanılan suyun kaynağını tanımlayarak su kullanımının bir resmini gösterir. </a:t>
            </a:r>
          </a:p>
          <a:p>
            <a:r>
              <a:rPr lang="tr-TR" dirty="0" smtClean="0"/>
              <a:t>Kaynak:</a:t>
            </a:r>
          </a:p>
          <a:p>
            <a:pPr lvl="1"/>
            <a:r>
              <a:rPr lang="tr-TR" dirty="0" smtClean="0"/>
              <a:t>Yağmur suyu/toprak nemi (yeşil su ayak izi)</a:t>
            </a:r>
          </a:p>
          <a:p>
            <a:pPr lvl="1"/>
            <a:r>
              <a:rPr lang="tr-TR" dirty="0" smtClean="0"/>
              <a:t>Yüzey/yeraltı suyu (mavi su ayak izi)</a:t>
            </a:r>
          </a:p>
          <a:p>
            <a:pPr lvl="1"/>
            <a:r>
              <a:rPr lang="tr-TR" dirty="0" smtClean="0"/>
              <a:t>Kirleticilerin asimilasyonu için gereken tatlı su miktarı (gri su ayak izi).</a:t>
            </a:r>
            <a:endParaRPr lang="tr-TR" dirty="0"/>
          </a:p>
        </p:txBody>
      </p:sp>
    </p:spTree>
    <p:extLst>
      <p:ext uri="{BB962C8B-B14F-4D97-AF65-F5344CB8AC3E}">
        <p14:creationId xmlns:p14="http://schemas.microsoft.com/office/powerpoint/2010/main" val="4260895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Doğrudan ve Dolaylı Su Kullanımı</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dirty="0" smtClean="0"/>
              <a:t>Su ayak izi, bir prosesin, ürünün, firmanın veya sektörün hem doğrudan hem de dolaylı su kullanımına bakar. </a:t>
            </a:r>
          </a:p>
          <a:p>
            <a:r>
              <a:rPr lang="tr-TR" dirty="0" smtClean="0"/>
              <a:t>Su ayak izi, tedarik zincirinden son kullanıcıya kadar tüm üretim döngüsündeki su tüketimini ve kirliliği kapsar. </a:t>
            </a:r>
            <a:endParaRPr lang="en-US" dirty="0"/>
          </a:p>
          <a:p>
            <a:r>
              <a:rPr lang="tr-TR" dirty="0" smtClean="0"/>
              <a:t>Su ayak izi, bir bireyin, topluluğun, ulusun veya tüm insanlığın tükettiği malların ve hizmetlerin üretimi için gerekli olan su miktarını ölçmek için de kullanılır. </a:t>
            </a:r>
          </a:p>
          <a:p>
            <a:r>
              <a:rPr lang="tr-TR" dirty="0" smtClean="0"/>
              <a:t>Burada hem doğrudan su ayak izi, hem de dolaylı su ayak izi vardır: </a:t>
            </a:r>
          </a:p>
          <a:p>
            <a:pPr lvl="1"/>
            <a:r>
              <a:rPr lang="tr-TR" dirty="0" smtClean="0"/>
              <a:t>Direkt (doğrudan) su ayak izi: birey(</a:t>
            </a:r>
            <a:r>
              <a:rPr lang="tr-TR" dirty="0" err="1" smtClean="0"/>
              <a:t>ler</a:t>
            </a:r>
            <a:r>
              <a:rPr lang="tr-TR" dirty="0" smtClean="0"/>
              <a:t>) tarafından doğrudan kullanılan su miktarı</a:t>
            </a:r>
          </a:p>
          <a:p>
            <a:pPr lvl="1"/>
            <a:r>
              <a:rPr lang="tr-TR" dirty="0" smtClean="0"/>
              <a:t>Endirekt (dolaylı) su ayak izi: tüketilen tüm ürünlerin/malların su ayak izlerinin toplamı</a:t>
            </a:r>
            <a:endParaRPr lang="en-US" dirty="0"/>
          </a:p>
        </p:txBody>
      </p:sp>
    </p:spTree>
    <p:extLst>
      <p:ext uri="{BB962C8B-B14F-4D97-AF65-F5344CB8AC3E}">
        <p14:creationId xmlns:p14="http://schemas.microsoft.com/office/powerpoint/2010/main" val="2160540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6837" y="365125"/>
            <a:ext cx="10515600" cy="1325563"/>
          </a:xfrm>
        </p:spPr>
        <p:txBody>
          <a:bodyPr/>
          <a:lstStyle/>
          <a:p>
            <a:r>
              <a:rPr lang="tr-TR" b="1" dirty="0" smtClean="0">
                <a:solidFill>
                  <a:srgbClr val="FF0000"/>
                </a:solidFill>
              </a:rPr>
              <a:t>Doğrudan-Dolaylı</a:t>
            </a:r>
            <a:br>
              <a:rPr lang="tr-TR" b="1" dirty="0" smtClean="0">
                <a:solidFill>
                  <a:srgbClr val="FF0000"/>
                </a:solidFill>
              </a:rPr>
            </a:br>
            <a:r>
              <a:rPr lang="tr-TR" sz="1800" b="1" i="1" dirty="0" smtClean="0">
                <a:solidFill>
                  <a:srgbClr val="FF0000"/>
                </a:solidFill>
              </a:rPr>
              <a:t>(www.waterfootprint.org)</a:t>
            </a:r>
            <a:endParaRPr lang="tr-TR" sz="1800" b="1" i="1" dirty="0">
              <a:solidFill>
                <a:srgbClr val="FF0000"/>
              </a:solidFill>
            </a:endParaRPr>
          </a:p>
        </p:txBody>
      </p:sp>
      <p:pic>
        <p:nvPicPr>
          <p:cNvPr id="4" name="Resim 3"/>
          <p:cNvPicPr>
            <a:picLocks noChangeAspect="1"/>
          </p:cNvPicPr>
          <p:nvPr/>
        </p:nvPicPr>
        <p:blipFill rotWithShape="1">
          <a:blip r:embed="rId2"/>
          <a:srcRect l="11661" t="35695" r="35284" b="30150"/>
          <a:stretch/>
        </p:blipFill>
        <p:spPr>
          <a:xfrm>
            <a:off x="1918952" y="2498502"/>
            <a:ext cx="6903076" cy="2498501"/>
          </a:xfrm>
          <a:prstGeom prst="rect">
            <a:avLst/>
          </a:prstGeom>
        </p:spPr>
      </p:pic>
    </p:spTree>
    <p:extLst>
      <p:ext uri="{BB962C8B-B14F-4D97-AF65-F5344CB8AC3E}">
        <p14:creationId xmlns:p14="http://schemas.microsoft.com/office/powerpoint/2010/main" val="24253806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2153</TotalTime>
  <Words>922</Words>
  <Application>Microsoft Office PowerPoint</Application>
  <PresentationFormat>Geniş ekran</PresentationFormat>
  <Paragraphs>57</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Calibri Light</vt:lpstr>
      <vt:lpstr>Office Teması</vt:lpstr>
      <vt:lpstr> Su Ayak İzi ve Sanal Su (48015017)  Bu dersin notları, Water Footprint Network web sayfasında bulunan ve Twente University öğretim üyesi Prof. Dr. Arjen Hoekstra ile araştırma ekibi tarafından geliştirilen bilgilerden derlenmiştir.   Doç. Dr. Gökşen ÇAPAR 09 Ekim 2017 </vt:lpstr>
      <vt:lpstr>PowerPoint Sunusu</vt:lpstr>
      <vt:lpstr>PowerPoint Sunusu</vt:lpstr>
      <vt:lpstr>Su Ayak İzi </vt:lpstr>
      <vt:lpstr>Su Ayak İzi ve Sorular</vt:lpstr>
      <vt:lpstr>Birimler</vt:lpstr>
      <vt:lpstr>Mavi, Yeşil, Gri Su Ayak İzi</vt:lpstr>
      <vt:lpstr>Doğrudan ve Dolaylı Su Kullanımı</vt:lpstr>
      <vt:lpstr>Doğrudan-Dolaylı (www.waterfootprint.org)</vt:lpstr>
      <vt:lpstr>Yeşil Su Ayak İzi</vt:lpstr>
      <vt:lpstr>Mavi Su Ayak İzi</vt:lpstr>
      <vt:lpstr>Gri Su Ayak İzi</vt:lpstr>
      <vt:lpstr>Tüketim ve Su Kullanımı Arasındaki İlişki</vt:lpstr>
      <vt:lpstr>Bazı Gerçekler</vt:lpstr>
      <vt:lpstr>Bazı Gerçekler - devam</vt:lpstr>
      <vt:lpstr>Arjen Hoekstra Ne Diyor?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Goksen Capar</dc:creator>
  <cp:lastModifiedBy>HP</cp:lastModifiedBy>
  <cp:revision>121</cp:revision>
  <dcterms:created xsi:type="dcterms:W3CDTF">2015-09-29T21:28:34Z</dcterms:created>
  <dcterms:modified xsi:type="dcterms:W3CDTF">2017-10-25T14:18:30Z</dcterms:modified>
</cp:coreProperties>
</file>