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57" r:id="rId3"/>
    <p:sldId id="258" r:id="rId4"/>
    <p:sldId id="268" r:id="rId5"/>
    <p:sldId id="270" r:id="rId6"/>
    <p:sldId id="260" r:id="rId7"/>
    <p:sldId id="265" r:id="rId8"/>
    <p:sldId id="261" r:id="rId9"/>
    <p:sldId id="262" r:id="rId10"/>
    <p:sldId id="263" r:id="rId11"/>
    <p:sldId id="267" r:id="rId12"/>
    <p:sldId id="269"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2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564BF57-B55B-4708-8CB1-3E0D68D24EF0}"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810DF30-8781-4AAD-96D4-B7566A2E695C}" type="slidenum">
              <a:rPr lang="tr-TR" smtClean="0"/>
              <a:t>‹#›</a:t>
            </a:fld>
            <a:endParaRPr lang="tr-TR"/>
          </a:p>
        </p:txBody>
      </p:sp>
    </p:spTree>
    <p:extLst>
      <p:ext uri="{BB962C8B-B14F-4D97-AF65-F5344CB8AC3E}">
        <p14:creationId xmlns:p14="http://schemas.microsoft.com/office/powerpoint/2010/main" val="2875094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564BF57-B55B-4708-8CB1-3E0D68D24EF0}"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810DF30-8781-4AAD-96D4-B7566A2E695C}" type="slidenum">
              <a:rPr lang="tr-TR" smtClean="0"/>
              <a:t>‹#›</a:t>
            </a:fld>
            <a:endParaRPr lang="tr-TR"/>
          </a:p>
        </p:txBody>
      </p:sp>
    </p:spTree>
    <p:extLst>
      <p:ext uri="{BB962C8B-B14F-4D97-AF65-F5344CB8AC3E}">
        <p14:creationId xmlns:p14="http://schemas.microsoft.com/office/powerpoint/2010/main" val="4120110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564BF57-B55B-4708-8CB1-3E0D68D24EF0}"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810DF30-8781-4AAD-96D4-B7566A2E695C}" type="slidenum">
              <a:rPr lang="tr-TR" smtClean="0"/>
              <a:t>‹#›</a:t>
            </a:fld>
            <a:endParaRPr lang="tr-TR"/>
          </a:p>
        </p:txBody>
      </p:sp>
    </p:spTree>
    <p:extLst>
      <p:ext uri="{BB962C8B-B14F-4D97-AF65-F5344CB8AC3E}">
        <p14:creationId xmlns:p14="http://schemas.microsoft.com/office/powerpoint/2010/main" val="361657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564BF57-B55B-4708-8CB1-3E0D68D24EF0}"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810DF30-8781-4AAD-96D4-B7566A2E695C}" type="slidenum">
              <a:rPr lang="tr-TR" smtClean="0"/>
              <a:t>‹#›</a:t>
            </a:fld>
            <a:endParaRPr lang="tr-TR"/>
          </a:p>
        </p:txBody>
      </p:sp>
    </p:spTree>
    <p:extLst>
      <p:ext uri="{BB962C8B-B14F-4D97-AF65-F5344CB8AC3E}">
        <p14:creationId xmlns:p14="http://schemas.microsoft.com/office/powerpoint/2010/main" val="1623250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564BF57-B55B-4708-8CB1-3E0D68D24EF0}"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810DF30-8781-4AAD-96D4-B7566A2E695C}" type="slidenum">
              <a:rPr lang="tr-TR" smtClean="0"/>
              <a:t>‹#›</a:t>
            </a:fld>
            <a:endParaRPr lang="tr-TR"/>
          </a:p>
        </p:txBody>
      </p:sp>
    </p:spTree>
    <p:extLst>
      <p:ext uri="{BB962C8B-B14F-4D97-AF65-F5344CB8AC3E}">
        <p14:creationId xmlns:p14="http://schemas.microsoft.com/office/powerpoint/2010/main" val="3518895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564BF57-B55B-4708-8CB1-3E0D68D24EF0}" type="datetimeFigureOut">
              <a:rPr lang="tr-TR" smtClean="0"/>
              <a:t>1.11.2020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810DF30-8781-4AAD-96D4-B7566A2E695C}" type="slidenum">
              <a:rPr lang="tr-TR" smtClean="0"/>
              <a:t>‹#›</a:t>
            </a:fld>
            <a:endParaRPr lang="tr-TR"/>
          </a:p>
        </p:txBody>
      </p:sp>
    </p:spTree>
    <p:extLst>
      <p:ext uri="{BB962C8B-B14F-4D97-AF65-F5344CB8AC3E}">
        <p14:creationId xmlns:p14="http://schemas.microsoft.com/office/powerpoint/2010/main" val="3865860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564BF57-B55B-4708-8CB1-3E0D68D24EF0}" type="datetimeFigureOut">
              <a:rPr lang="tr-TR" smtClean="0"/>
              <a:t>1.11.2020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810DF30-8781-4AAD-96D4-B7566A2E695C}" type="slidenum">
              <a:rPr lang="tr-TR" smtClean="0"/>
              <a:t>‹#›</a:t>
            </a:fld>
            <a:endParaRPr lang="tr-TR"/>
          </a:p>
        </p:txBody>
      </p:sp>
    </p:spTree>
    <p:extLst>
      <p:ext uri="{BB962C8B-B14F-4D97-AF65-F5344CB8AC3E}">
        <p14:creationId xmlns:p14="http://schemas.microsoft.com/office/powerpoint/2010/main" val="1498735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564BF57-B55B-4708-8CB1-3E0D68D24EF0}" type="datetimeFigureOut">
              <a:rPr lang="tr-TR" smtClean="0"/>
              <a:t>1.11.2020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810DF30-8781-4AAD-96D4-B7566A2E695C}" type="slidenum">
              <a:rPr lang="tr-TR" smtClean="0"/>
              <a:t>‹#›</a:t>
            </a:fld>
            <a:endParaRPr lang="tr-TR"/>
          </a:p>
        </p:txBody>
      </p:sp>
    </p:spTree>
    <p:extLst>
      <p:ext uri="{BB962C8B-B14F-4D97-AF65-F5344CB8AC3E}">
        <p14:creationId xmlns:p14="http://schemas.microsoft.com/office/powerpoint/2010/main" val="627139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564BF57-B55B-4708-8CB1-3E0D68D24EF0}" type="datetimeFigureOut">
              <a:rPr lang="tr-TR" smtClean="0"/>
              <a:t>1.11.2020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810DF30-8781-4AAD-96D4-B7566A2E695C}" type="slidenum">
              <a:rPr lang="tr-TR" smtClean="0"/>
              <a:t>‹#›</a:t>
            </a:fld>
            <a:endParaRPr lang="tr-TR"/>
          </a:p>
        </p:txBody>
      </p:sp>
    </p:spTree>
    <p:extLst>
      <p:ext uri="{BB962C8B-B14F-4D97-AF65-F5344CB8AC3E}">
        <p14:creationId xmlns:p14="http://schemas.microsoft.com/office/powerpoint/2010/main" val="549906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564BF57-B55B-4708-8CB1-3E0D68D24EF0}" type="datetimeFigureOut">
              <a:rPr lang="tr-TR" smtClean="0"/>
              <a:t>1.11.2020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810DF30-8781-4AAD-96D4-B7566A2E695C}" type="slidenum">
              <a:rPr lang="tr-TR" smtClean="0"/>
              <a:t>‹#›</a:t>
            </a:fld>
            <a:endParaRPr lang="tr-TR"/>
          </a:p>
        </p:txBody>
      </p:sp>
    </p:spTree>
    <p:extLst>
      <p:ext uri="{BB962C8B-B14F-4D97-AF65-F5344CB8AC3E}">
        <p14:creationId xmlns:p14="http://schemas.microsoft.com/office/powerpoint/2010/main" val="1469327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564BF57-B55B-4708-8CB1-3E0D68D24EF0}" type="datetimeFigureOut">
              <a:rPr lang="tr-TR" smtClean="0"/>
              <a:t>1.11.2020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810DF30-8781-4AAD-96D4-B7566A2E695C}" type="slidenum">
              <a:rPr lang="tr-TR" smtClean="0"/>
              <a:t>‹#›</a:t>
            </a:fld>
            <a:endParaRPr lang="tr-TR"/>
          </a:p>
        </p:txBody>
      </p:sp>
    </p:spTree>
    <p:extLst>
      <p:ext uri="{BB962C8B-B14F-4D97-AF65-F5344CB8AC3E}">
        <p14:creationId xmlns:p14="http://schemas.microsoft.com/office/powerpoint/2010/main" val="1181604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64BF57-B55B-4708-8CB1-3E0D68D24EF0}" type="datetimeFigureOut">
              <a:rPr lang="tr-TR" smtClean="0"/>
              <a:t>1.11.2020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10DF30-8781-4AAD-96D4-B7566A2E695C}" type="slidenum">
              <a:rPr lang="tr-TR" smtClean="0"/>
              <a:t>‹#›</a:t>
            </a:fld>
            <a:endParaRPr lang="tr-TR"/>
          </a:p>
        </p:txBody>
      </p:sp>
    </p:spTree>
    <p:extLst>
      <p:ext uri="{BB962C8B-B14F-4D97-AF65-F5344CB8AC3E}">
        <p14:creationId xmlns:p14="http://schemas.microsoft.com/office/powerpoint/2010/main" val="325990391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Konuşma ve Dil Bozukluğu Olan Çocuklar</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09551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Bef>
                <a:spcPts val="800"/>
              </a:spcBef>
              <a:spcAft>
                <a:spcPts val="0"/>
              </a:spcAft>
            </a:pPr>
            <a:r>
              <a:rPr lang="tr-TR" b="1" dirty="0">
                <a:latin typeface="Times New Roman" panose="02020603050405020304" pitchFamily="18" charset="0"/>
                <a:ea typeface="Times New Roman" panose="02020603050405020304" pitchFamily="18" charset="0"/>
              </a:rPr>
              <a:t>KONUŞMA ENGELLİ ÇOCUKLARIN SINIFLANDIRILMASI</a:t>
            </a:r>
          </a:p>
          <a:p>
            <a:pPr algn="just">
              <a:lnSpc>
                <a:spcPct val="150000"/>
              </a:lnSpc>
              <a:spcBef>
                <a:spcPts val="800"/>
              </a:spcBef>
              <a:spcAft>
                <a:spcPts val="0"/>
              </a:spcAft>
            </a:pPr>
            <a:r>
              <a:rPr lang="tr-TR" dirty="0">
                <a:latin typeface="Times New Roman" panose="02020603050405020304" pitchFamily="18" charset="0"/>
                <a:ea typeface="Times New Roman" panose="02020603050405020304" pitchFamily="18" charset="0"/>
              </a:rPr>
              <a:t>Konuşma engeli; konuşma sesi üretimindeki  bozukluklar (artikülasyon), ses üretimindeki bozukluklar (ses bozuklukları), konuşmanın akışını engelleyen akış (kekemelik) bozuklukları ve diğer konuşma bozuklukları (gecikmiş konuşma ve afazi) şeklinde </a:t>
            </a:r>
            <a:r>
              <a:rPr lang="tr-TR" dirty="0" smtClean="0">
                <a:latin typeface="Times New Roman" panose="02020603050405020304" pitchFamily="18" charset="0"/>
                <a:ea typeface="Times New Roman" panose="02020603050405020304" pitchFamily="18" charset="0"/>
              </a:rPr>
              <a:t>sınıflandırılmaktadır</a:t>
            </a:r>
            <a:endParaRPr lang="tr-TR" b="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6784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Tanı ve Değerlendirme</a:t>
            </a:r>
            <a:endParaRPr lang="tr-TR" dirty="0"/>
          </a:p>
        </p:txBody>
      </p:sp>
      <p:sp>
        <p:nvSpPr>
          <p:cNvPr id="3" name="İçerik Yer Tutucusu 2"/>
          <p:cNvSpPr>
            <a:spLocks noGrp="1"/>
          </p:cNvSpPr>
          <p:nvPr>
            <p:ph idx="1"/>
          </p:nvPr>
        </p:nvSpPr>
        <p:spPr/>
        <p:txBody>
          <a:bodyPr>
            <a:normAutofit/>
          </a:bodyPr>
          <a:lstStyle/>
          <a:p>
            <a:r>
              <a:rPr lang="tr-TR" sz="2400" dirty="0" smtClean="0">
                <a:latin typeface="Times New Roman" panose="02020603050405020304" pitchFamily="18" charset="0"/>
                <a:ea typeface="Times New Roman" panose="02020603050405020304" pitchFamily="18" charset="0"/>
                <a:cs typeface="Times New Roman" panose="02020603050405020304" pitchFamily="18" charset="0"/>
              </a:rPr>
              <a:t>Birey</a:t>
            </a:r>
            <a:r>
              <a:rPr lang="tr-TR" sz="2400" dirty="0">
                <a:latin typeface="Times New Roman" panose="02020603050405020304" pitchFamily="18" charset="0"/>
                <a:ea typeface="Times New Roman" panose="02020603050405020304" pitchFamily="18" charset="0"/>
                <a:cs typeface="Times New Roman" panose="02020603050405020304" pitchFamily="18" charset="0"/>
              </a:rPr>
              <a:t>, fiziksel ve ruhsal ihtiyaçlarını gidermek amacıyla toplumdaki diğer bireylerle iletişim halindedir. Bu iletişimini sürdürürken dili kullanmaktadır. Bireyin konuşma ve dil bozukluğunun erken dönemde tanılanması ve değerlendirilmesi bireyin gelişimi açısından önemlidir </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4816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fontAlgn="base">
              <a:lnSpc>
                <a:spcPct val="150000"/>
              </a:lnSpc>
              <a:spcBef>
                <a:spcPts val="1000"/>
              </a:spcBef>
            </a:pPr>
            <a:r>
              <a:rPr lang="tr-TR" sz="2000" smtClean="0">
                <a:latin typeface="Times New Roman"/>
                <a:ea typeface="Times New Roman"/>
              </a:rPr>
              <a:t>KAYNAKLAR</a:t>
            </a:r>
            <a:endParaRPr lang="tr-TR" sz="2000" dirty="0">
              <a:latin typeface="Times New Roman"/>
              <a:ea typeface="Times New Roman"/>
            </a:endParaRPr>
          </a:p>
          <a:p>
            <a:pPr marL="742950" lvl="1" indent="-285750" fontAlgn="base">
              <a:buFont typeface="Arial"/>
              <a:buChar char="•"/>
              <a:tabLst>
                <a:tab pos="914400" algn="l"/>
              </a:tabLst>
            </a:pPr>
            <a:r>
              <a:rPr lang="tr-TR" sz="2000" dirty="0" err="1">
                <a:solidFill>
                  <a:srgbClr val="000000"/>
                </a:solidFill>
                <a:latin typeface="Times New Roman"/>
                <a:cs typeface="Times New Roman"/>
              </a:rPr>
              <a:t>Aral,N</a:t>
            </a:r>
            <a:r>
              <a:rPr lang="tr-TR" sz="2000" dirty="0">
                <a:solidFill>
                  <a:srgbClr val="000000"/>
                </a:solidFill>
                <a:latin typeface="Times New Roman"/>
                <a:cs typeface="Times New Roman"/>
              </a:rPr>
              <a:t>., 2011.</a:t>
            </a:r>
            <a:r>
              <a:rPr lang="tr-TR" sz="2000" i="1" dirty="0">
                <a:solidFill>
                  <a:srgbClr val="000000"/>
                </a:solidFill>
                <a:latin typeface="Times New Roman"/>
                <a:cs typeface="Times New Roman"/>
              </a:rPr>
              <a:t> Okul Öncesi Eğitimde Kaynaştırma</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Yayınları.</a:t>
            </a:r>
            <a:endParaRPr lang="tr-TR" sz="2000" dirty="0">
              <a:latin typeface="Times New Roman"/>
              <a:ea typeface="Times New Roman"/>
              <a:cs typeface="Times New Roman"/>
            </a:endParaRPr>
          </a:p>
          <a:p>
            <a:pPr marL="742950" lvl="1" indent="-285750" fontAlgn="base">
              <a:buFont typeface="Arial"/>
              <a:buChar char="•"/>
              <a:tabLst>
                <a:tab pos="914400" algn="l"/>
              </a:tabLst>
            </a:pPr>
            <a:r>
              <a:rPr lang="tr-TR" sz="2000" dirty="0">
                <a:solidFill>
                  <a:srgbClr val="000000"/>
                </a:solidFill>
                <a:latin typeface="Times New Roman"/>
                <a:cs typeface="Times New Roman"/>
              </a:rPr>
              <a:t>Aral, N. ve Gürsoy, F. 2007. </a:t>
            </a:r>
            <a:r>
              <a:rPr lang="tr-TR" sz="2000" i="1" dirty="0">
                <a:solidFill>
                  <a:srgbClr val="000000"/>
                </a:solidFill>
                <a:latin typeface="Times New Roman"/>
                <a:cs typeface="Times New Roman"/>
              </a:rPr>
              <a:t>Özel eğitim gerektiren çocuklar ve özel eğitime giriş.</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Kültür Yayınları</a:t>
            </a:r>
            <a:r>
              <a:rPr lang="tr-TR" sz="2000" dirty="0" smtClean="0">
                <a:solidFill>
                  <a:srgbClr val="000000"/>
                </a:solidFill>
                <a:latin typeface="Times New Roman"/>
                <a:cs typeface="Times New Roman"/>
              </a:rPr>
              <a:t>.</a:t>
            </a:r>
            <a:endParaRPr lang="tr-TR" sz="2000" dirty="0">
              <a:latin typeface="Times New Roman"/>
              <a:ea typeface="Times New Roman"/>
              <a:cs typeface="Times New Roman"/>
            </a:endParaRPr>
          </a:p>
        </p:txBody>
      </p:sp>
    </p:spTree>
    <p:extLst>
      <p:ext uri="{BB962C8B-B14F-4D97-AF65-F5344CB8AC3E}">
        <p14:creationId xmlns:p14="http://schemas.microsoft.com/office/powerpoint/2010/main" val="3515522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algn="just">
              <a:lnSpc>
                <a:spcPct val="150000"/>
              </a:lnSpc>
              <a:spcBef>
                <a:spcPts val="800"/>
              </a:spcBef>
              <a:spcAft>
                <a:spcPts val="0"/>
              </a:spcAft>
            </a:pPr>
            <a:r>
              <a:rPr lang="tr-TR" dirty="0">
                <a:latin typeface="Times New Roman" panose="02020603050405020304" pitchFamily="18" charset="0"/>
                <a:ea typeface="Times New Roman" panose="02020603050405020304" pitchFamily="18" charset="0"/>
              </a:rPr>
              <a:t>konuşma ve dil </a:t>
            </a:r>
            <a:r>
              <a:rPr lang="tr-TR" smtClean="0">
                <a:latin typeface="Times New Roman" panose="02020603050405020304" pitchFamily="18" charset="0"/>
                <a:ea typeface="Times New Roman" panose="02020603050405020304" pitchFamily="18" charset="0"/>
              </a:rPr>
              <a:t>bozukluğu olabilmesi </a:t>
            </a:r>
            <a:r>
              <a:rPr lang="tr-TR" dirty="0" smtClean="0">
                <a:latin typeface="Times New Roman" panose="02020603050405020304" pitchFamily="18" charset="0"/>
                <a:ea typeface="Times New Roman" panose="02020603050405020304" pitchFamily="18" charset="0"/>
              </a:rPr>
              <a:t>için</a:t>
            </a:r>
            <a:endParaRPr lang="tr-TR" b="1" dirty="0">
              <a:latin typeface="Times New Roman" panose="02020603050405020304" pitchFamily="18" charset="0"/>
              <a:ea typeface="Times New Roman" panose="02020603050405020304" pitchFamily="18" charset="0"/>
            </a:endParaRPr>
          </a:p>
          <a:p>
            <a:pPr marL="342900" lvl="0" indent="-342900" algn="just">
              <a:lnSpc>
                <a:spcPct val="150000"/>
              </a:lnSpc>
              <a:spcBef>
                <a:spcPts val="800"/>
              </a:spcBef>
              <a:spcAft>
                <a:spcPts val="0"/>
              </a:spcAft>
              <a:buFont typeface="Symbol" panose="05050102010706020507" pitchFamily="18" charset="2"/>
              <a:buChar char=""/>
              <a:tabLst>
                <a:tab pos="228600" algn="l"/>
              </a:tabLst>
            </a:pPr>
            <a:r>
              <a:rPr lang="tr-TR" dirty="0">
                <a:latin typeface="Times New Roman" panose="02020603050405020304" pitchFamily="18" charset="0"/>
                <a:ea typeface="Times New Roman" panose="02020603050405020304" pitchFamily="18" charset="0"/>
              </a:rPr>
              <a:t>Genellikle üç-sekiz yaşlar arasında görülmesi ve ergenlikte sonra sona ermesi,</a:t>
            </a:r>
            <a:endParaRPr lang="tr-TR" b="1" dirty="0">
              <a:latin typeface="Times New Roman" panose="02020603050405020304" pitchFamily="18" charset="0"/>
              <a:ea typeface="Times New Roman" panose="02020603050405020304" pitchFamily="18" charset="0"/>
            </a:endParaRPr>
          </a:p>
          <a:p>
            <a:pPr marL="342900" lvl="0" indent="-342900" algn="just">
              <a:lnSpc>
                <a:spcPct val="150000"/>
              </a:lnSpc>
              <a:spcBef>
                <a:spcPts val="800"/>
              </a:spcBef>
              <a:spcAft>
                <a:spcPts val="0"/>
              </a:spcAft>
              <a:buFont typeface="Symbol" panose="05050102010706020507" pitchFamily="18" charset="2"/>
              <a:buChar char=""/>
              <a:tabLst>
                <a:tab pos="228600" algn="l"/>
              </a:tabLst>
            </a:pPr>
            <a:r>
              <a:rPr lang="tr-TR" dirty="0">
                <a:latin typeface="Times New Roman" panose="02020603050405020304" pitchFamily="18" charset="0"/>
                <a:ea typeface="Times New Roman" panose="02020603050405020304" pitchFamily="18" charset="0"/>
              </a:rPr>
              <a:t>Genetik ya da çevresel kökenli olması,</a:t>
            </a:r>
            <a:endParaRPr lang="tr-TR" b="1" dirty="0">
              <a:latin typeface="Times New Roman" panose="02020603050405020304" pitchFamily="18" charset="0"/>
              <a:ea typeface="Times New Roman" panose="02020603050405020304" pitchFamily="18" charset="0"/>
            </a:endParaRPr>
          </a:p>
          <a:p>
            <a:pPr marL="342900" lvl="0" indent="-342900" algn="just">
              <a:lnSpc>
                <a:spcPct val="150000"/>
              </a:lnSpc>
              <a:spcBef>
                <a:spcPts val="800"/>
              </a:spcBef>
              <a:spcAft>
                <a:spcPts val="0"/>
              </a:spcAft>
              <a:buFont typeface="Symbol" panose="05050102010706020507" pitchFamily="18" charset="2"/>
              <a:buChar char=""/>
              <a:tabLst>
                <a:tab pos="228600" algn="l"/>
              </a:tabLst>
            </a:pPr>
            <a:r>
              <a:rPr lang="tr-TR" dirty="0">
                <a:latin typeface="Times New Roman" panose="02020603050405020304" pitchFamily="18" charset="0"/>
                <a:ea typeface="Times New Roman" panose="02020603050405020304" pitchFamily="18" charset="0"/>
              </a:rPr>
              <a:t>Konuşmanın ritmi ve akıcılığının dinleyenlerin dikkatini çekecek kadar farklı olması,</a:t>
            </a:r>
            <a:endParaRPr lang="tr-TR" b="1" dirty="0">
              <a:latin typeface="Times New Roman" panose="02020603050405020304" pitchFamily="18" charset="0"/>
              <a:ea typeface="Times New Roman" panose="02020603050405020304" pitchFamily="18" charset="0"/>
            </a:endParaRPr>
          </a:p>
          <a:p>
            <a:pPr marL="342900" lvl="0" indent="-342900" algn="just">
              <a:lnSpc>
                <a:spcPct val="150000"/>
              </a:lnSpc>
              <a:spcBef>
                <a:spcPts val="800"/>
              </a:spcBef>
              <a:spcAft>
                <a:spcPts val="0"/>
              </a:spcAft>
              <a:buFont typeface="Symbol" panose="05050102010706020507" pitchFamily="18" charset="2"/>
              <a:buChar char=""/>
              <a:tabLst>
                <a:tab pos="228600" algn="l"/>
              </a:tabLst>
            </a:pPr>
            <a:r>
              <a:rPr lang="tr-TR" dirty="0">
                <a:latin typeface="Times New Roman" panose="02020603050405020304" pitchFamily="18" charset="0"/>
                <a:ea typeface="Times New Roman" panose="02020603050405020304" pitchFamily="18" charset="0"/>
              </a:rPr>
              <a:t>Konuşmanın konuşanın cinsiyeti, yaşı, fizik yapısına göre beklenilenden farklı olması,</a:t>
            </a:r>
            <a:endParaRPr lang="tr-TR" b="1" dirty="0">
              <a:latin typeface="Times New Roman" panose="02020603050405020304" pitchFamily="18" charset="0"/>
              <a:ea typeface="Times New Roman" panose="02020603050405020304" pitchFamily="18" charset="0"/>
            </a:endParaRPr>
          </a:p>
          <a:p>
            <a:pPr marL="342900" lvl="0" indent="-342900" algn="just">
              <a:lnSpc>
                <a:spcPct val="150000"/>
              </a:lnSpc>
              <a:spcBef>
                <a:spcPts val="800"/>
              </a:spcBef>
              <a:spcAft>
                <a:spcPts val="0"/>
              </a:spcAft>
              <a:buFont typeface="Symbol" panose="05050102010706020507" pitchFamily="18" charset="2"/>
              <a:buChar char=""/>
              <a:tabLst>
                <a:tab pos="228600" algn="l"/>
              </a:tabLst>
            </a:pPr>
            <a:r>
              <a:rPr lang="tr-TR" dirty="0">
                <a:latin typeface="Times New Roman" panose="02020603050405020304" pitchFamily="18" charset="0"/>
                <a:ea typeface="Times New Roman" panose="02020603050405020304" pitchFamily="18" charset="0"/>
              </a:rPr>
              <a:t>Belirtilen bu farklılıkların süreklilik göstermesi,</a:t>
            </a:r>
            <a:endParaRPr lang="tr-TR" b="1" dirty="0">
              <a:latin typeface="Times New Roman" panose="02020603050405020304" pitchFamily="18" charset="0"/>
              <a:ea typeface="Times New Roman" panose="02020603050405020304" pitchFamily="18" charset="0"/>
            </a:endParaRPr>
          </a:p>
          <a:p>
            <a:pPr marL="342900" lvl="0" indent="-342900" algn="just">
              <a:lnSpc>
                <a:spcPct val="150000"/>
              </a:lnSpc>
              <a:spcBef>
                <a:spcPts val="800"/>
              </a:spcBef>
              <a:spcAft>
                <a:spcPts val="0"/>
              </a:spcAft>
              <a:buFont typeface="Symbol" panose="05050102010706020507" pitchFamily="18" charset="2"/>
              <a:buChar char=""/>
              <a:tabLst>
                <a:tab pos="228600" algn="l"/>
              </a:tabLst>
            </a:pPr>
            <a:r>
              <a:rPr lang="tr-TR" dirty="0">
                <a:latin typeface="Times New Roman" panose="02020603050405020304" pitchFamily="18" charset="0"/>
                <a:ea typeface="Times New Roman" panose="02020603050405020304" pitchFamily="18" charset="0"/>
              </a:rPr>
              <a:t>Konuşan kişinin bu farlılıkları hissetmesi </a:t>
            </a:r>
            <a:r>
              <a:rPr lang="tr-TR" dirty="0" smtClean="0">
                <a:latin typeface="Times New Roman" panose="02020603050405020304" pitchFamily="18" charset="0"/>
                <a:ea typeface="Times New Roman" panose="02020603050405020304" pitchFamily="18" charset="0"/>
              </a:rPr>
              <a:t>gerekmektedir</a:t>
            </a:r>
            <a:endParaRPr lang="tr-TR" b="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89487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lnSpc>
                <a:spcPct val="150000"/>
              </a:lnSpc>
              <a:spcBef>
                <a:spcPts val="800"/>
              </a:spcBef>
              <a:spcAft>
                <a:spcPts val="0"/>
              </a:spcAft>
            </a:pPr>
            <a:r>
              <a:rPr lang="tr-TR" b="1" dirty="0">
                <a:latin typeface="Times New Roman" panose="02020603050405020304" pitchFamily="18" charset="0"/>
                <a:ea typeface="Times New Roman" panose="02020603050405020304" pitchFamily="18" charset="0"/>
              </a:rPr>
              <a:t>KONUŞMA ENGELİNİN NEDENLERİ   </a:t>
            </a:r>
          </a:p>
          <a:p>
            <a:pPr algn="just">
              <a:lnSpc>
                <a:spcPct val="150000"/>
              </a:lnSpc>
              <a:spcBef>
                <a:spcPts val="800"/>
              </a:spcBef>
              <a:spcAft>
                <a:spcPts val="0"/>
              </a:spcAft>
            </a:pPr>
            <a:r>
              <a:rPr lang="tr-TR" dirty="0">
                <a:latin typeface="Times New Roman" panose="02020603050405020304" pitchFamily="18" charset="0"/>
                <a:ea typeface="Times New Roman" panose="02020603050405020304" pitchFamily="18" charset="0"/>
              </a:rPr>
              <a:t> Konuşma engelinin nedenleri organik (yapısal), fonksiyonel, duygusal ve sosyal bozukluklar şeklinde gruplandırılmaktadır.</a:t>
            </a:r>
            <a:endParaRPr lang="tr-TR" b="1" dirty="0">
              <a:latin typeface="Times New Roman" panose="02020603050405020304" pitchFamily="18" charset="0"/>
              <a:ea typeface="Times New Roman" panose="02020603050405020304" pitchFamily="18" charset="0"/>
            </a:endParaRPr>
          </a:p>
          <a:p>
            <a:pPr algn="just">
              <a:lnSpc>
                <a:spcPct val="150000"/>
              </a:lnSpc>
              <a:spcBef>
                <a:spcPts val="800"/>
              </a:spcBef>
              <a:spcAft>
                <a:spcPts val="0"/>
              </a:spcAft>
            </a:pPr>
            <a:r>
              <a:rPr lang="tr-TR" b="1" dirty="0">
                <a:latin typeface="Times New Roman" panose="02020603050405020304" pitchFamily="18" charset="0"/>
                <a:ea typeface="Times New Roman" panose="02020603050405020304" pitchFamily="18" charset="0"/>
              </a:rPr>
              <a:t>Organik (Yapısal) Bozukluklar</a:t>
            </a:r>
          </a:p>
          <a:p>
            <a:pPr algn="just">
              <a:lnSpc>
                <a:spcPct val="150000"/>
              </a:lnSpc>
              <a:spcBef>
                <a:spcPts val="800"/>
              </a:spcBef>
              <a:spcAft>
                <a:spcPts val="0"/>
              </a:spcAft>
            </a:pPr>
            <a:r>
              <a:rPr lang="tr-TR" dirty="0">
                <a:latin typeface="Times New Roman" panose="02020603050405020304" pitchFamily="18" charset="0"/>
                <a:ea typeface="Times New Roman" panose="02020603050405020304" pitchFamily="18" charset="0"/>
              </a:rPr>
              <a:t>Konuşma engelinin bazıları konuşma organlarındaki bozukluklar, bazıları merkezi sinir sistemindeki bozukluklar, bazıları da duyusal, zihinsel ve motor bozukluklar sonucu oluşmaktadır. </a:t>
            </a:r>
            <a:endParaRPr lang="tr-TR" b="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41127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lvl="0" algn="just">
              <a:lnSpc>
                <a:spcPct val="150000"/>
              </a:lnSpc>
              <a:spcBef>
                <a:spcPts val="800"/>
              </a:spcBef>
            </a:pPr>
            <a:r>
              <a:rPr lang="tr-TR" sz="2400" dirty="0">
                <a:solidFill>
                  <a:prstClr val="black"/>
                </a:solidFill>
                <a:latin typeface="Times New Roman" panose="02020603050405020304" pitchFamily="18" charset="0"/>
                <a:ea typeface="Times New Roman" panose="02020603050405020304" pitchFamily="18" charset="0"/>
              </a:rPr>
              <a:t>Dudakların yarık ya da normalden fazla gergin olması, dil ve kaslarının normal fonksiyonlarını yerine getirememesi, dilin normalden büyük veya küçük olması, dil bağı denilen dil altı bağlantısının dil ucuna kadar uzaması, damağın yarık olması, alt ve üst çenelerin birbirlerine normal şekilde basmaması, çene kaslarının hareketsiz olması, damağın yüksek olması, </a:t>
            </a:r>
            <a:endParaRPr lang="tr-TR" sz="2400" b="1" dirty="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99468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lgn="just">
              <a:lnSpc>
                <a:spcPct val="150000"/>
              </a:lnSpc>
              <a:spcBef>
                <a:spcPts val="800"/>
              </a:spcBef>
              <a:buClr>
                <a:srgbClr val="A53010"/>
              </a:buClr>
            </a:pPr>
            <a:r>
              <a:rPr lang="tr-TR" sz="2400" dirty="0">
                <a:solidFill>
                  <a:prstClr val="black"/>
                </a:solidFill>
                <a:latin typeface="Times New Roman" panose="02020603050405020304" pitchFamily="18" charset="0"/>
                <a:ea typeface="Times New Roman" panose="02020603050405020304" pitchFamily="18" charset="0"/>
              </a:rPr>
              <a:t>yumuşak damak veya küçük dilin felçli olması, burunda et olması, dişlerin olmaması ya da düzensiz olması, çene, kas ve sinirlerin de bozukluk olması, öğrenme güçlüğü, işitme ve görme bozuklukları, zihinsel engel konuşmayı olumsuz yönde etkilemektedir. </a:t>
            </a:r>
            <a:endParaRPr lang="tr-TR" sz="2400" b="1" dirty="0">
              <a:solidFill>
                <a:prstClr val="black"/>
              </a:solidFill>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431476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lvl="0" algn="just">
              <a:lnSpc>
                <a:spcPct val="150000"/>
              </a:lnSpc>
              <a:spcBef>
                <a:spcPts val="800"/>
              </a:spcBef>
            </a:pPr>
            <a:r>
              <a:rPr lang="tr-TR" sz="2000" b="1" dirty="0">
                <a:solidFill>
                  <a:prstClr val="black"/>
                </a:solidFill>
                <a:latin typeface="Times New Roman" panose="02020603050405020304" pitchFamily="18" charset="0"/>
                <a:ea typeface="Times New Roman" panose="02020603050405020304" pitchFamily="18" charset="0"/>
              </a:rPr>
              <a:t>Fonksiyonel Bozukluklar</a:t>
            </a:r>
          </a:p>
          <a:p>
            <a:pPr lvl="0" algn="just">
              <a:lnSpc>
                <a:spcPct val="150000"/>
              </a:lnSpc>
              <a:spcBef>
                <a:spcPts val="800"/>
              </a:spcBef>
            </a:pPr>
            <a:r>
              <a:rPr lang="tr-TR" sz="2400" dirty="0">
                <a:solidFill>
                  <a:prstClr val="black"/>
                </a:solidFill>
                <a:latin typeface="Times New Roman" panose="02020603050405020304" pitchFamily="18" charset="0"/>
                <a:ea typeface="Times New Roman" panose="02020603050405020304" pitchFamily="18" charset="0"/>
              </a:rPr>
              <a:t>Bazı çocuklar hastalık veya herhangi bir organik bozukluğa sahip olmamasına rağmen konuşma ve dil bozukluğu gösterebilirler. Konuşma organları tam ve sağlıklı olduğu halde, konuşma organları görevini istenilen şekilde yerine getiremez ya da görevini yanlış yapabilir. Bu gibi durumlar konuşma ve dil bozukluklarının oluşmasına neden olabilir. Aile de yabancı dil konuşulması, konuşulan dilin niteliğinin farklı ve bozuk olması, çocuğun konuşmasını olumsuz yönde etkilemektedir</a:t>
            </a:r>
            <a:r>
              <a:rPr lang="tr-TR" sz="2400" dirty="0" smtClean="0">
                <a:solidFill>
                  <a:prstClr val="black"/>
                </a:solidFill>
                <a:latin typeface="Times New Roman" panose="02020603050405020304" pitchFamily="18" charset="0"/>
                <a:ea typeface="Times New Roman" panose="02020603050405020304" pitchFamily="18" charset="0"/>
              </a:rPr>
              <a:t>.</a:t>
            </a:r>
            <a:endParaRPr lang="tr-TR" sz="2400" b="1" dirty="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25758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lvl="0" algn="just">
              <a:lnSpc>
                <a:spcPct val="150000"/>
              </a:lnSpc>
              <a:spcBef>
                <a:spcPts val="800"/>
              </a:spcBef>
            </a:pPr>
            <a:r>
              <a:rPr lang="tr-TR" sz="2400" dirty="0">
                <a:solidFill>
                  <a:prstClr val="black"/>
                </a:solidFill>
                <a:latin typeface="Times New Roman" panose="02020603050405020304" pitchFamily="18" charset="0"/>
                <a:ea typeface="Times New Roman" panose="02020603050405020304" pitchFamily="18" charset="0"/>
              </a:rPr>
              <a:t>Dilin kazanılmasında taklit ve model önemli rol oynamaktadır. Evde uygun modelin bulunmaması ve ebeveynlerin çocuklarla ilgilenmemesi veya çocuğun dil gelişimini destekleyecek etkinliklere çocuğu yönlendirmemesi çocuğun konuşmasını olumsuz yönde etkileyebilir. Aynı zamanda anne babanın da birbirleriyle çok fazla konuşmaması dolayısıyla dili iletişim aracı olarak kullanmamaları da çocuğun konuşma ve dil bozukluğu yaşamasına neden olabilmektedir </a:t>
            </a:r>
            <a:endParaRPr lang="tr-TR" sz="2400" b="1" dirty="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56191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lvl="0" algn="just">
              <a:lnSpc>
                <a:spcPct val="150000"/>
              </a:lnSpc>
              <a:spcBef>
                <a:spcPts val="800"/>
              </a:spcBef>
            </a:pPr>
            <a:r>
              <a:rPr lang="tr-TR" sz="20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Duygusal ve Sosyal Bozukluklar</a:t>
            </a:r>
          </a:p>
          <a:p>
            <a:pPr lvl="0" algn="just">
              <a:lnSpc>
                <a:spcPct val="150000"/>
              </a:lnSpc>
              <a:spcBef>
                <a:spcPts val="800"/>
              </a:spcBef>
            </a:pPr>
            <a:r>
              <a:rPr lang="tr-TR" sz="20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Konuşma engeli bazı durumlarda duygusal ve sosyal bozukluklar sonucu oluşmaktadır. Çocukların yaşadıkları korkular, kuruntular, saplantılı düşünceler, uyku bozuklukları, tikler gibi duygusal sorunlar çocukların gergin, güvensiz ve çekingen olmalarına neden olabilir. Bu tür duygusal bozukluklar ve çatışmalar çocuğun konuşmasını olumsuz yönde etkilemektedir. Çocuğun kendi duygusal problemlerinin yanı sıra çevresinde bulunan kişilerdeki uyum problemleri, aile içinde yaşanan çatışmalar, çocuğun ihmal ve istismara maruz kalması da konuşmayı olumsuz yönde etkileyebilmektedir</a:t>
            </a:r>
            <a:r>
              <a:rPr lang="tr-TR" sz="2000"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t>
            </a:r>
            <a:r>
              <a:rPr lang="tr-TR" sz="2000" b="1"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1635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lgn="just">
              <a:lnSpc>
                <a:spcPct val="150000"/>
              </a:lnSpc>
              <a:spcBef>
                <a:spcPts val="800"/>
              </a:spcBef>
            </a:pPr>
            <a:r>
              <a:rPr lang="tr-TR" sz="2000" b="1"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Ayrıca anne-babanın ciddi duygusal sorunlarının bulunması, çocuğuyla yeterince ilgilenmemesi, çocuğun üvey veya istenmeyen çocuk olması, ailenin dış çevre ile çok fazla iletişime girmemesi, ebeveynlerin sosyal etkinliklere </a:t>
            </a:r>
            <a:r>
              <a:rPr lang="tr-TR" sz="2000" b="1" i="1"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katılmaması </a:t>
            </a:r>
            <a:r>
              <a:rPr lang="tr-TR" sz="2000" b="1"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dolayısıyla sosyal isteksizlik gibi nedenlerde çocuğun konuşmasında etkili olmaktadır </a:t>
            </a:r>
            <a:endParaRPr lang="tr-TR" sz="20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413974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TotalTime>
  <Words>582</Words>
  <Application>Microsoft Office PowerPoint</Application>
  <PresentationFormat>Geniş ekran</PresentationFormat>
  <Paragraphs>27</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Arial</vt:lpstr>
      <vt:lpstr>Calibri</vt:lpstr>
      <vt:lpstr>Calibri Light</vt:lpstr>
      <vt:lpstr>Symbol</vt:lpstr>
      <vt:lpstr>Times New Roman</vt:lpstr>
      <vt:lpstr>Office Teması</vt:lpstr>
      <vt:lpstr>Konuşma ve Dil Bozukluğu Olan Çocuklar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Tanı ve Değerlendirme</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Konuşma ve Dil Bozukluğu Olan Çocuklar</dc:title>
  <dc:creator>figen</dc:creator>
  <cp:lastModifiedBy>figen</cp:lastModifiedBy>
  <cp:revision>4</cp:revision>
  <dcterms:created xsi:type="dcterms:W3CDTF">2020-10-31T21:20:01Z</dcterms:created>
  <dcterms:modified xsi:type="dcterms:W3CDTF">2020-11-01T14:21:38Z</dcterms:modified>
</cp:coreProperties>
</file>