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47625-1096-494E-BD41-6AC418DE2E43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6F70C-1351-43CC-A8D8-4EA18ECE1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34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aseline="0" dirty="0"/>
              <a:t>Örnek projeden döşeme metrajı çıkartılması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77F7C-3FB9-465B-81DB-F9997A57236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963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aseline="0" dirty="0"/>
              <a:t>Örnek projeden döşeme metrajı çıkartılması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77F7C-3FB9-465B-81DB-F9997A57236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431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aseline="0" dirty="0"/>
              <a:t>Örnek projeden döşeme metrajı çıkartılması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77F7C-3FB9-465B-81DB-F9997A572362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674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aseline="0" dirty="0"/>
              <a:t>Örnek projeden döşeme metrajı çıkartılması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77F7C-3FB9-465B-81DB-F9997A572362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754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aseline="0" dirty="0"/>
              <a:t>Örnek projeden döşeme metrajı çıkartılması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77F7C-3FB9-465B-81DB-F9997A572362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364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aseline="0" dirty="0"/>
              <a:t>Örnek projeden döşeme metrajı çıkartılması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77F7C-3FB9-465B-81DB-F9997A572362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26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aseline="0" dirty="0"/>
              <a:t>Örnek projeden döşeme metrajı çıkartılması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77F7C-3FB9-465B-81DB-F9997A572362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659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505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091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627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88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530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9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92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94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624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0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13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72181-15AC-4A17-A5C7-1C571D8E0539}" type="datetimeFigureOut">
              <a:rPr lang="tr-TR" smtClean="0"/>
              <a:t>5.12.2019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AC712-D46F-4BA1-854E-23F5AC3B00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93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32859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tr-TR" sz="2400" dirty="0">
                <a:cs typeface="Arial" panose="020B0604020202020204" pitchFamily="34" charset="0"/>
              </a:rPr>
              <a:t>DİK EĞİMLİ ALANLARIN ÖZELLİKLERİ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2400" dirty="0">
              <a:cs typeface="Arial" panose="020B0604020202020204" pitchFamily="34" charset="0"/>
            </a:endParaRP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tr-TR" sz="2400" dirty="0">
                <a:cs typeface="Arial" panose="020B0604020202020204" pitchFamily="34" charset="0"/>
              </a:rPr>
              <a:t>Tesviye eğrileri dominant bir karakter gösterir.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tr-TR" sz="2400" dirty="0">
                <a:cs typeface="Arial" panose="020B0604020202020204" pitchFamily="34" charset="0"/>
              </a:rPr>
              <a:t>Düz alanlar oluşturmak için kazı, dolgu, kazı-dolgu veya istinat duvarları yapmak gerekir.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/>
            </a:pPr>
            <a:r>
              <a:rPr lang="tr-TR" sz="2400" dirty="0">
                <a:cs typeface="Arial" panose="020B0604020202020204" pitchFamily="34" charset="0"/>
              </a:rPr>
              <a:t>Eğimli alanlar doğal rampalardır. Bu alanlarda yaya sirkülasyonunu sağlamak için basamaklar yapılır.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14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tr-TR" sz="14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F6ACE6E2-D115-2646-9B4C-1C32C13ACBFA}"/>
              </a:ext>
            </a:extLst>
          </p:cNvPr>
          <p:cNvSpPr txBox="1">
            <a:spLocks/>
          </p:cNvSpPr>
          <p:nvPr/>
        </p:nvSpPr>
        <p:spPr>
          <a:xfrm>
            <a:off x="0" y="260648"/>
            <a:ext cx="9144000" cy="951294"/>
          </a:xfrm>
          <a:prstGeom prst="rect">
            <a:avLst/>
          </a:prstGeom>
          <a:gradFill flip="none" rotWithShape="1">
            <a:gsLst>
              <a:gs pos="9000">
                <a:schemeClr val="tx1"/>
              </a:gs>
              <a:gs pos="100000">
                <a:srgbClr val="E6E6E6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tr-TR" sz="3600" spc="-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EĞİMLİ ve DÜZ ALANLAR</a:t>
            </a:r>
          </a:p>
        </p:txBody>
      </p:sp>
    </p:spTree>
    <p:extLst>
      <p:ext uri="{BB962C8B-B14F-4D97-AF65-F5344CB8AC3E}">
        <p14:creationId xmlns:p14="http://schemas.microsoft.com/office/powerpoint/2010/main" val="108087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0" y="245458"/>
            <a:ext cx="9144000" cy="663262"/>
          </a:xfrm>
          <a:prstGeom prst="rect">
            <a:avLst/>
          </a:prstGeom>
          <a:gradFill flip="none" rotWithShape="1">
            <a:gsLst>
              <a:gs pos="9000">
                <a:schemeClr val="tx1"/>
              </a:gs>
              <a:gs pos="100000">
                <a:srgbClr val="E6E6E6"/>
              </a:gs>
            </a:gsLst>
            <a:lin ang="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tr-TR" sz="3400" spc="-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EĞİMLİ VE DÜZ ALANLAR</a:t>
            </a:r>
          </a:p>
          <a:p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5328592"/>
          </a:xfrm>
        </p:spPr>
        <p:txBody>
          <a:bodyPr>
            <a:normAutofit/>
          </a:bodyPr>
          <a:lstStyle/>
          <a:p>
            <a:pPr marL="457200" indent="-457200" algn="just">
              <a:spcBef>
                <a:spcPts val="0"/>
              </a:spcBef>
              <a:buFont typeface="+mj-lt"/>
              <a:buAutoNum type="arabicPeriod" startAt="4"/>
            </a:pPr>
            <a:r>
              <a:rPr lang="tr-TR" sz="2400" dirty="0">
                <a:cs typeface="Arial" panose="020B0604020202020204" pitchFamily="34" charset="0"/>
              </a:rPr>
              <a:t>Eğimde yükselme ve alçalma söz konusudur. Yükseldikçe farklı mekanların algılanmasını sağlar.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 startAt="4"/>
            </a:pPr>
            <a:r>
              <a:rPr lang="tr-TR" sz="2400" dirty="0">
                <a:cs typeface="Arial" panose="020B0604020202020204" pitchFamily="34" charset="0"/>
              </a:rPr>
              <a:t>Eğimli alanlarda sirkülasyon hatları oluşturulurken olabildiğince tesviye eğrilerine bağlı, onlara paralel çözümlere gidilmelidir.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eriod" startAt="4"/>
            </a:pPr>
            <a:r>
              <a:rPr lang="tr-TR" sz="2400" dirty="0">
                <a:cs typeface="Arial" panose="020B0604020202020204" pitchFamily="34" charset="0"/>
              </a:rPr>
              <a:t>Eğimli alanlar düz alanların aksine dinamik bir peyzaj özelliğine sahiptir.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tr-TR" sz="14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tr-TR" sz="14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292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0" y="245458"/>
            <a:ext cx="9144000" cy="663262"/>
          </a:xfrm>
          <a:prstGeom prst="rect">
            <a:avLst/>
          </a:prstGeom>
          <a:gradFill flip="none" rotWithShape="1">
            <a:gsLst>
              <a:gs pos="9000">
                <a:schemeClr val="tx1"/>
              </a:gs>
              <a:gs pos="100000">
                <a:srgbClr val="E6E6E6"/>
              </a:gs>
            </a:gsLst>
            <a:lin ang="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tr-TR" sz="3400" spc="-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EĞİMLİ VE DÜZ ALANLAR </a:t>
            </a:r>
          </a:p>
          <a:p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23528" y="1484784"/>
            <a:ext cx="8496944" cy="532859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7"/>
              <a:defRPr/>
            </a:pPr>
            <a:r>
              <a:rPr lang="tr-TR" sz="2400" dirty="0"/>
              <a:t>Eğimli alanlarda drenaj sorunları vardır. Bu nedenle su toplama alanları, su ayrım çizgileri belirlenmelidir. Alandaki korunacak yapı kitlelerinin çevrelerindeki yüzey suyu akışı uygun tesviye ile yönlendirilmelidir.</a:t>
            </a:r>
          </a:p>
          <a:p>
            <a:pPr marL="457200" indent="-457200">
              <a:buFont typeface="+mj-lt"/>
              <a:buAutoNum type="arabicPeriod" startAt="7"/>
              <a:defRPr/>
            </a:pPr>
            <a:r>
              <a:rPr lang="tr-TR" sz="2400" dirty="0"/>
              <a:t>Eğimli alanlarda farklı su oyunları için olanaklar vardır. Şelaleler, </a:t>
            </a:r>
            <a:r>
              <a:rPr lang="tr-TR" sz="2400" dirty="0" err="1"/>
              <a:t>kaskatlı</a:t>
            </a:r>
            <a:r>
              <a:rPr lang="tr-TR" sz="2400" dirty="0"/>
              <a:t> havuzlar ve dereler yapılabilir.</a:t>
            </a:r>
          </a:p>
          <a:p>
            <a:pPr marL="457200" indent="-457200">
              <a:buFont typeface="+mj-lt"/>
              <a:buAutoNum type="arabicPeriod" startAt="7"/>
              <a:defRPr/>
            </a:pPr>
            <a:r>
              <a:rPr lang="tr-TR" sz="2400" dirty="0"/>
              <a:t>Eğimli alanlar stratejik konumlar sağlarlar. Alanın en stratejik ve çevreye hakim yerinde kurulan yapılar çevrenin izlenmesinde kolaylıklar sunmaktadır.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14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tr-TR" sz="14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40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0" y="245458"/>
            <a:ext cx="9144000" cy="663262"/>
          </a:xfrm>
          <a:prstGeom prst="rect">
            <a:avLst/>
          </a:prstGeom>
          <a:gradFill flip="none" rotWithShape="1">
            <a:gsLst>
              <a:gs pos="9000">
                <a:schemeClr val="tx1"/>
              </a:gs>
              <a:gs pos="100000">
                <a:srgbClr val="E6E6E6"/>
              </a:gs>
            </a:gsLst>
            <a:lin ang="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tr-TR" sz="3400" spc="-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EĞİMLİ VE DÜZ ALANLAR </a:t>
            </a:r>
          </a:p>
          <a:p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532859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10"/>
              <a:defRPr/>
            </a:pPr>
            <a:r>
              <a:rPr lang="tr-TR" sz="2400" dirty="0"/>
              <a:t>Eğimli alanların üst bölümleri ilginç elemanların takdimi için uygunluk sağlar.</a:t>
            </a:r>
          </a:p>
          <a:p>
            <a:pPr marL="457200" indent="-457200">
              <a:buFont typeface="+mj-lt"/>
              <a:buAutoNum type="arabicPeriod" startAt="10"/>
              <a:defRPr/>
            </a:pPr>
            <a:r>
              <a:rPr lang="tr-TR" sz="2400" dirty="0"/>
              <a:t>Eğimli alanlarda dışbükey ve içbükey arazi formları çeşitli amaçlarla kullanılabilir.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tr-TR" sz="14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0" indent="0" algn="r">
              <a:spcBef>
                <a:spcPts val="0"/>
              </a:spcBef>
              <a:buNone/>
            </a:pPr>
            <a:endParaRPr lang="tr-TR" sz="14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37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0" y="245458"/>
            <a:ext cx="9144000" cy="663262"/>
          </a:xfrm>
          <a:prstGeom prst="rect">
            <a:avLst/>
          </a:prstGeom>
          <a:gradFill flip="none" rotWithShape="1">
            <a:gsLst>
              <a:gs pos="9000">
                <a:schemeClr val="tx1"/>
              </a:gs>
              <a:gs pos="100000">
                <a:srgbClr val="E6E6E6"/>
              </a:gs>
            </a:gsLst>
            <a:lin ang="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tr-TR" sz="3400" spc="-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EĞİMLİ VE DÜZ ALANLAR </a:t>
            </a:r>
          </a:p>
          <a:p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32859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tr-TR" sz="2400" dirty="0">
                <a:cs typeface="Arial" panose="020B0604020202020204" pitchFamily="34" charset="0"/>
              </a:rPr>
              <a:t>DÜZ ALANLARIN ÖZELLİKLERİ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2400" dirty="0"/>
              <a:t>Geometrik yerleşmeler için uygunluk gösterir.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2400" dirty="0"/>
              <a:t>Düz alanlar oluşturmak için kazı ve dolgu yapma zorunluluğu yoktur.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sz="2400" dirty="0"/>
              <a:t>Statik bir yapıya sahiptirler. Kullanılacak canlı ve cansız elemanlarla hareketlilik sağlanmalıdır.</a:t>
            </a:r>
          </a:p>
          <a:p>
            <a:pPr marL="0" indent="0">
              <a:buNone/>
              <a:defRPr/>
            </a:pPr>
            <a:endParaRPr lang="tr-TR" sz="14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539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0" y="245458"/>
            <a:ext cx="9144000" cy="663262"/>
          </a:xfrm>
          <a:prstGeom prst="rect">
            <a:avLst/>
          </a:prstGeom>
          <a:gradFill flip="none" rotWithShape="1">
            <a:gsLst>
              <a:gs pos="9000">
                <a:schemeClr val="tx1"/>
              </a:gs>
              <a:gs pos="100000">
                <a:srgbClr val="E6E6E6"/>
              </a:gs>
            </a:gsLst>
            <a:lin ang="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tr-TR" sz="3400" spc="-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EĞİMLİ VE DÜZ ALANLAR </a:t>
            </a:r>
          </a:p>
          <a:p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532859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  <a:defRPr/>
            </a:pPr>
            <a:r>
              <a:rPr lang="tr-TR" sz="2400" dirty="0"/>
              <a:t>Arazinin iki boyutlu bir yapısı vardır. Bu alana yerleşecek herhangi bir öge dominant karakter kazanır.</a:t>
            </a:r>
          </a:p>
          <a:p>
            <a:pPr marL="457200" indent="-457200">
              <a:buFont typeface="+mj-lt"/>
              <a:buAutoNum type="arabicPeriod" startAt="4"/>
              <a:defRPr/>
            </a:pPr>
            <a:r>
              <a:rPr lang="tr-TR" sz="2400" dirty="0"/>
              <a:t>Gizlilik sağlanmak istendiğinde kuşatma elemanları devreye girer. </a:t>
            </a:r>
          </a:p>
          <a:p>
            <a:pPr marL="457200" indent="-457200">
              <a:buFont typeface="+mj-lt"/>
              <a:buAutoNum type="arabicPeriod" startAt="4"/>
              <a:defRPr/>
            </a:pPr>
            <a:r>
              <a:rPr lang="tr-TR" sz="2400" dirty="0"/>
              <a:t>Dış etkilerden alanın korunması amacıyla bitkisel bir takım önlemler alınmalı ya da arazi formuyla oynanmalıdır.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14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850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0" y="245458"/>
            <a:ext cx="9144000" cy="663262"/>
          </a:xfrm>
          <a:prstGeom prst="rect">
            <a:avLst/>
          </a:prstGeom>
          <a:gradFill flip="none" rotWithShape="1">
            <a:gsLst>
              <a:gs pos="9000">
                <a:schemeClr val="tx1"/>
              </a:gs>
              <a:gs pos="100000">
                <a:srgbClr val="E6E6E6"/>
              </a:gs>
            </a:gsLst>
            <a:lin ang="0" scaled="1"/>
            <a:tileRect/>
          </a:gra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tr-TR" sz="3400" spc="-1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EĞİMLİ VE DÜZ ALANLAR </a:t>
            </a:r>
          </a:p>
          <a:p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4" cy="439248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7"/>
              <a:defRPr/>
            </a:pPr>
            <a:r>
              <a:rPr lang="tr-TR" sz="2400" dirty="0"/>
              <a:t>Düz alanlarda üçüncü boyut yoktur. Bir takım çalışmalarla düz alan üç boyutlu hale getirilir. </a:t>
            </a:r>
          </a:p>
          <a:p>
            <a:pPr marL="457200" indent="-457200">
              <a:buFont typeface="+mj-lt"/>
              <a:buAutoNum type="arabicPeriod" startAt="7"/>
              <a:defRPr/>
            </a:pPr>
            <a:r>
              <a:rPr lang="tr-TR" sz="2400" dirty="0"/>
              <a:t>Düz alanlarda yatay elemanların dikkat çekmesi için düşey elemanlar kullanılır (Bitkileri, mimari objeler vs.)</a:t>
            </a:r>
          </a:p>
          <a:p>
            <a:pPr marL="457200" indent="-457200">
              <a:buFont typeface="+mj-lt"/>
              <a:buAutoNum type="arabicPeriod" startAt="7"/>
              <a:defRPr/>
            </a:pPr>
            <a:r>
              <a:rPr lang="tr-TR" sz="2400" dirty="0"/>
              <a:t>Düz alanlarda insanlar gökyüzü altında ölçüsünü kaybedebilir. Farklı şekillerde çatı oluşumu sağlanarak bu his hafifletilir.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14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927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362</Words>
  <Application>Microsoft Office PowerPoint</Application>
  <PresentationFormat>Ekran Gösterisi (4:3)</PresentationFormat>
  <Paragraphs>44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</dc:creator>
  <cp:lastModifiedBy>FA</cp:lastModifiedBy>
  <cp:revision>3</cp:revision>
  <dcterms:created xsi:type="dcterms:W3CDTF">2019-12-05T10:36:05Z</dcterms:created>
  <dcterms:modified xsi:type="dcterms:W3CDTF">2019-12-05T10:42:45Z</dcterms:modified>
</cp:coreProperties>
</file>