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35.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6"/>
  </p:notesMasterIdLst>
  <p:sldIdLst>
    <p:sldId id="256" r:id="rId2"/>
    <p:sldId id="291" r:id="rId3"/>
    <p:sldId id="292" r:id="rId4"/>
    <p:sldId id="330" r:id="rId5"/>
    <p:sldId id="331" r:id="rId6"/>
    <p:sldId id="332" r:id="rId7"/>
    <p:sldId id="333" r:id="rId8"/>
    <p:sldId id="293" r:id="rId9"/>
    <p:sldId id="294" r:id="rId10"/>
    <p:sldId id="295" r:id="rId11"/>
    <p:sldId id="296" r:id="rId12"/>
    <p:sldId id="297" r:id="rId13"/>
    <p:sldId id="298" r:id="rId14"/>
    <p:sldId id="299" r:id="rId15"/>
    <p:sldId id="300" r:id="rId16"/>
    <p:sldId id="301" r:id="rId17"/>
    <p:sldId id="336" r:id="rId18"/>
    <p:sldId id="304" r:id="rId19"/>
    <p:sldId id="335" r:id="rId20"/>
    <p:sldId id="302" r:id="rId21"/>
    <p:sldId id="305" r:id="rId22"/>
    <p:sldId id="306" r:id="rId23"/>
    <p:sldId id="307" r:id="rId24"/>
    <p:sldId id="308" r:id="rId25"/>
    <p:sldId id="309" r:id="rId26"/>
    <p:sldId id="345" r:id="rId27"/>
    <p:sldId id="310" r:id="rId28"/>
    <p:sldId id="338" r:id="rId29"/>
    <p:sldId id="337" r:id="rId30"/>
    <p:sldId id="341" r:id="rId31"/>
    <p:sldId id="311" r:id="rId32"/>
    <p:sldId id="312" r:id="rId33"/>
    <p:sldId id="313" r:id="rId34"/>
    <p:sldId id="314" r:id="rId35"/>
    <p:sldId id="315" r:id="rId36"/>
    <p:sldId id="339" r:id="rId37"/>
    <p:sldId id="344" r:id="rId38"/>
    <p:sldId id="342" r:id="rId39"/>
    <p:sldId id="343" r:id="rId40"/>
    <p:sldId id="316" r:id="rId41"/>
    <p:sldId id="318" r:id="rId42"/>
    <p:sldId id="319" r:id="rId43"/>
    <p:sldId id="320" r:id="rId44"/>
    <p:sldId id="321" r:id="rId45"/>
    <p:sldId id="322" r:id="rId46"/>
    <p:sldId id="323" r:id="rId47"/>
    <p:sldId id="340" r:id="rId48"/>
    <p:sldId id="303" r:id="rId49"/>
    <p:sldId id="329" r:id="rId50"/>
    <p:sldId id="324" r:id="rId51"/>
    <p:sldId id="325" r:id="rId52"/>
    <p:sldId id="326" r:id="rId53"/>
    <p:sldId id="327" r:id="rId54"/>
    <p:sldId id="328" r:id="rId55"/>
  </p:sldIdLst>
  <p:sldSz cx="9144000" cy="6858000" type="screen4x3"/>
  <p:notesSz cx="9144000" cy="6858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32"/>
    <p:restoredTop sz="94609"/>
  </p:normalViewPr>
  <p:slideViewPr>
    <p:cSldViewPr>
      <p:cViewPr varScale="1">
        <p:scale>
          <a:sx n="151" d="100"/>
          <a:sy n="151" d="100"/>
        </p:scale>
        <p:origin x="2832" y="20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3DEDDADF-BA01-934C-8A3A-1D44A00BB650}" type="datetimeFigureOut">
              <a:rPr lang="tr-TR" smtClean="0"/>
              <a:t>4.11.2024</a:t>
            </a:fld>
            <a:endParaRPr lang="tr-TR"/>
          </a:p>
        </p:txBody>
      </p:sp>
      <p:sp>
        <p:nvSpPr>
          <p:cNvPr id="4" name="Slayt Resmi Yer Tutucusu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B3FA397-EE09-3240-B4CF-43DE42AB19E6}" type="slidenum">
              <a:rPr lang="tr-TR" smtClean="0"/>
              <a:t>‹#›</a:t>
            </a:fld>
            <a:endParaRPr lang="tr-TR"/>
          </a:p>
        </p:txBody>
      </p:sp>
    </p:spTree>
    <p:extLst>
      <p:ext uri="{BB962C8B-B14F-4D97-AF65-F5344CB8AC3E}">
        <p14:creationId xmlns:p14="http://schemas.microsoft.com/office/powerpoint/2010/main" val="1007281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B3FA397-EE09-3240-B4CF-43DE42AB19E6}" type="slidenum">
              <a:rPr lang="tr-TR" smtClean="0"/>
              <a:t>38</a:t>
            </a:fld>
            <a:endParaRPr lang="tr-TR"/>
          </a:p>
        </p:txBody>
      </p:sp>
    </p:spTree>
    <p:extLst>
      <p:ext uri="{BB962C8B-B14F-4D97-AF65-F5344CB8AC3E}">
        <p14:creationId xmlns:p14="http://schemas.microsoft.com/office/powerpoint/2010/main" val="288773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B3FA397-EE09-3240-B4CF-43DE42AB19E6}" type="slidenum">
              <a:rPr lang="tr-TR" smtClean="0"/>
              <a:t>49</a:t>
            </a:fld>
            <a:endParaRPr lang="tr-TR"/>
          </a:p>
        </p:txBody>
      </p:sp>
    </p:spTree>
    <p:extLst>
      <p:ext uri="{BB962C8B-B14F-4D97-AF65-F5344CB8AC3E}">
        <p14:creationId xmlns:p14="http://schemas.microsoft.com/office/powerpoint/2010/main" val="7141167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DDC027"/>
          </a:solidFill>
        </p:spPr>
        <p:txBody>
          <a:bodyPr wrap="square" lIns="0" tIns="0" rIns="0" bIns="0" rtlCol="0"/>
          <a:lstStyle/>
          <a:p>
            <a:endParaRPr/>
          </a:p>
        </p:txBody>
      </p:sp>
      <p:sp>
        <p:nvSpPr>
          <p:cNvPr id="2" name="Holder 2"/>
          <p:cNvSpPr>
            <a:spLocks noGrp="1"/>
          </p:cNvSpPr>
          <p:nvPr>
            <p:ph type="ctrTitle"/>
          </p:nvPr>
        </p:nvSpPr>
        <p:spPr>
          <a:xfrm>
            <a:off x="3648932" y="2246237"/>
            <a:ext cx="1846135" cy="482600"/>
          </a:xfrm>
          <a:prstGeom prst="rect">
            <a:avLst/>
          </a:prstGeom>
        </p:spPr>
        <p:txBody>
          <a:bodyPr wrap="square" lIns="0" tIns="0" rIns="0" bIns="0">
            <a:spAutoFit/>
          </a:bodyPr>
          <a:lstStyle>
            <a:lvl1pPr>
              <a:defRPr sz="3000" b="1" i="0">
                <a:solidFill>
                  <a:schemeClr val="bg1"/>
                </a:solidFill>
                <a:latin typeface="Arial"/>
                <a:cs typeface="Aria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DDDDDD"/>
          </a:solidFill>
        </p:spPr>
        <p:txBody>
          <a:bodyPr wrap="square" lIns="0" tIns="0" rIns="0" bIns="0" rtlCol="0"/>
          <a:lstStyle/>
          <a:p>
            <a:endParaRPr/>
          </a:p>
        </p:txBody>
      </p:sp>
      <p:sp>
        <p:nvSpPr>
          <p:cNvPr id="2" name="Holder 2"/>
          <p:cNvSpPr>
            <a:spLocks noGrp="1"/>
          </p:cNvSpPr>
          <p:nvPr>
            <p:ph type="title"/>
          </p:nvPr>
        </p:nvSpPr>
        <p:spPr>
          <a:xfrm>
            <a:off x="4110680" y="1852241"/>
            <a:ext cx="2655570" cy="833119"/>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3" name="Holder 3"/>
          <p:cNvSpPr>
            <a:spLocks noGrp="1"/>
          </p:cNvSpPr>
          <p:nvPr>
            <p:ph type="body" idx="1"/>
          </p:nvPr>
        </p:nvSpPr>
        <p:spPr>
          <a:xfrm>
            <a:off x="150240" y="2448431"/>
            <a:ext cx="8681720" cy="2708910"/>
          </a:xfrm>
          <a:prstGeom prst="rect">
            <a:avLst/>
          </a:prstGeom>
        </p:spPr>
        <p:txBody>
          <a:bodyPr wrap="square" lIns="0" tIns="0" rIns="0" bIns="0">
            <a:spAutoFit/>
          </a:bodyPr>
          <a:lstStyle>
            <a:lvl1pPr>
              <a:defRPr sz="18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11/4/24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jp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dirty="0"/>
              <a:t>5.</a:t>
            </a:r>
            <a:r>
              <a:rPr spc="-80" dirty="0"/>
              <a:t> </a:t>
            </a:r>
            <a:r>
              <a:rPr spc="-5" dirty="0"/>
              <a:t>BÖLÜM</a:t>
            </a:r>
          </a:p>
        </p:txBody>
      </p:sp>
      <p:sp>
        <p:nvSpPr>
          <p:cNvPr id="3" name="object 3"/>
          <p:cNvSpPr txBox="1"/>
          <p:nvPr/>
        </p:nvSpPr>
        <p:spPr>
          <a:xfrm>
            <a:off x="440946" y="2982837"/>
            <a:ext cx="8262620" cy="914400"/>
          </a:xfrm>
          <a:prstGeom prst="rect">
            <a:avLst/>
          </a:prstGeom>
        </p:spPr>
        <p:txBody>
          <a:bodyPr vert="horz" wrap="square" lIns="0" tIns="48260" rIns="0" bIns="0" rtlCol="0">
            <a:spAutoFit/>
          </a:bodyPr>
          <a:lstStyle/>
          <a:p>
            <a:pPr marL="3559175" marR="5080" indent="-3547110">
              <a:lnSpc>
                <a:spcPts val="3400"/>
              </a:lnSpc>
              <a:spcBef>
                <a:spcPts val="380"/>
              </a:spcBef>
            </a:pPr>
            <a:r>
              <a:rPr sz="3000" b="1" spc="-5" dirty="0">
                <a:solidFill>
                  <a:srgbClr val="FFFFFF"/>
                </a:solidFill>
                <a:latin typeface="Arial"/>
                <a:cs typeface="Arial"/>
              </a:rPr>
              <a:t>Erhanedanlar Döneminin </a:t>
            </a:r>
            <a:r>
              <a:rPr sz="3000" b="1" dirty="0">
                <a:solidFill>
                  <a:srgbClr val="FFFFFF"/>
                </a:solidFill>
                <a:latin typeface="Arial"/>
                <a:cs typeface="Arial"/>
              </a:rPr>
              <a:t>Heykel ve </a:t>
            </a:r>
            <a:r>
              <a:rPr sz="3000" b="1" spc="-5" dirty="0">
                <a:solidFill>
                  <a:srgbClr val="FFFFFF"/>
                </a:solidFill>
                <a:latin typeface="Arial"/>
                <a:cs typeface="Arial"/>
              </a:rPr>
              <a:t>Kabartma  Sanatı</a:t>
            </a:r>
            <a:endParaRPr sz="30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78445" y="0"/>
            <a:ext cx="4384675" cy="6858000"/>
            <a:chOff x="2478445" y="0"/>
            <a:chExt cx="4384675" cy="6858000"/>
          </a:xfrm>
        </p:grpSpPr>
        <p:sp>
          <p:nvSpPr>
            <p:cNvPr id="3" name="object 3"/>
            <p:cNvSpPr/>
            <p:nvPr/>
          </p:nvSpPr>
          <p:spPr>
            <a:xfrm>
              <a:off x="2478445" y="0"/>
              <a:ext cx="4384675" cy="68580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671762" y="123825"/>
              <a:ext cx="3800475" cy="6610350"/>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6919277" y="5639710"/>
            <a:ext cx="1347470" cy="833119"/>
          </a:xfrm>
          <a:prstGeom prst="rect">
            <a:avLst/>
          </a:prstGeom>
        </p:spPr>
        <p:txBody>
          <a:bodyPr vert="horz" wrap="square" lIns="0" tIns="27940" rIns="0" bIns="0" rtlCol="0">
            <a:spAutoFit/>
          </a:bodyPr>
          <a:lstStyle/>
          <a:p>
            <a:pPr marL="12700" marR="5080">
              <a:lnSpc>
                <a:spcPts val="2100"/>
              </a:lnSpc>
              <a:spcBef>
                <a:spcPts val="220"/>
              </a:spcBef>
            </a:pPr>
            <a:r>
              <a:rPr sz="1800" spc="-5" dirty="0">
                <a:latin typeface="Arial"/>
                <a:cs typeface="Arial"/>
              </a:rPr>
              <a:t>Oturan</a:t>
            </a:r>
            <a:r>
              <a:rPr sz="1800" spc="-60" dirty="0">
                <a:latin typeface="Arial"/>
                <a:cs typeface="Arial"/>
              </a:rPr>
              <a:t> </a:t>
            </a:r>
            <a:r>
              <a:rPr sz="1800" spc="-5" dirty="0">
                <a:latin typeface="Arial"/>
                <a:cs typeface="Arial"/>
              </a:rPr>
              <a:t>kadın  </a:t>
            </a:r>
            <a:r>
              <a:rPr sz="1800" dirty="0">
                <a:latin typeface="Arial"/>
                <a:cs typeface="Arial"/>
              </a:rPr>
              <a:t>heykeli,  Ebla.</a:t>
            </a:r>
            <a:endParaRPr sz="18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42987" y="333375"/>
            <a:ext cx="2159000" cy="545465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500562" y="333375"/>
            <a:ext cx="3497262" cy="5397500"/>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61365" y="5820685"/>
            <a:ext cx="2834640"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latin typeface="Arial"/>
                <a:cs typeface="Arial"/>
              </a:rPr>
              <a:t>Kadın </a:t>
            </a:r>
            <a:r>
              <a:rPr sz="1800" dirty="0">
                <a:latin typeface="Arial"/>
                <a:cs typeface="Arial"/>
              </a:rPr>
              <a:t>heykeli, </a:t>
            </a:r>
            <a:r>
              <a:rPr sz="1800" spc="-15" dirty="0">
                <a:latin typeface="Arial"/>
                <a:cs typeface="Arial"/>
              </a:rPr>
              <a:t>alabaster, </a:t>
            </a:r>
            <a:r>
              <a:rPr sz="1800" dirty="0">
                <a:latin typeface="Arial"/>
                <a:cs typeface="Arial"/>
              </a:rPr>
              <a:t>23  </a:t>
            </a:r>
            <a:r>
              <a:rPr sz="1800" spc="-5" dirty="0">
                <a:latin typeface="Arial"/>
                <a:cs typeface="Arial"/>
              </a:rPr>
              <a:t>cm., </a:t>
            </a:r>
            <a:r>
              <a:rPr sz="1800" dirty="0">
                <a:latin typeface="Arial"/>
                <a:cs typeface="Arial"/>
              </a:rPr>
              <a:t>Mari, Halep</a:t>
            </a:r>
            <a:r>
              <a:rPr sz="1800" spc="-40" dirty="0">
                <a:latin typeface="Arial"/>
                <a:cs typeface="Arial"/>
              </a:rPr>
              <a:t> </a:t>
            </a:r>
            <a:r>
              <a:rPr sz="1800" dirty="0">
                <a:latin typeface="Arial"/>
                <a:cs typeface="Arial"/>
              </a:rPr>
              <a:t>Müzesi.</a:t>
            </a:r>
            <a:endParaRPr sz="1800">
              <a:latin typeface="Arial"/>
              <a:cs typeface="Arial"/>
            </a:endParaRPr>
          </a:p>
        </p:txBody>
      </p:sp>
      <p:sp>
        <p:nvSpPr>
          <p:cNvPr id="5" name="object 5"/>
          <p:cNvSpPr txBox="1"/>
          <p:nvPr/>
        </p:nvSpPr>
        <p:spPr>
          <a:xfrm>
            <a:off x="4469765" y="5856925"/>
            <a:ext cx="1903730" cy="645160"/>
          </a:xfrm>
          <a:prstGeom prst="rect">
            <a:avLst/>
          </a:prstGeom>
        </p:spPr>
        <p:txBody>
          <a:bodyPr vert="horz" wrap="square" lIns="0" tIns="27940" rIns="0" bIns="0" rtlCol="0">
            <a:spAutoFit/>
          </a:bodyPr>
          <a:lstStyle/>
          <a:p>
            <a:pPr marL="12700" marR="5080">
              <a:lnSpc>
                <a:spcPts val="1600"/>
              </a:lnSpc>
              <a:spcBef>
                <a:spcPts val="220"/>
              </a:spcBef>
            </a:pPr>
            <a:r>
              <a:rPr sz="1400" dirty="0">
                <a:latin typeface="Arial"/>
                <a:cs typeface="Arial"/>
              </a:rPr>
              <a:t>Kadın heykeli,</a:t>
            </a:r>
            <a:r>
              <a:rPr sz="1400" spc="-60" dirty="0">
                <a:latin typeface="Arial"/>
                <a:cs typeface="Arial"/>
              </a:rPr>
              <a:t> </a:t>
            </a:r>
            <a:r>
              <a:rPr sz="1400" spc="-5" dirty="0">
                <a:latin typeface="Arial"/>
                <a:cs typeface="Arial"/>
              </a:rPr>
              <a:t>kireçtaşı,  </a:t>
            </a:r>
            <a:r>
              <a:rPr sz="1400" dirty="0">
                <a:latin typeface="Arial"/>
                <a:cs typeface="Arial"/>
              </a:rPr>
              <a:t>17,1 </a:t>
            </a:r>
            <a:r>
              <a:rPr sz="1400" spc="-5" dirty="0">
                <a:latin typeface="Arial"/>
                <a:cs typeface="Arial"/>
              </a:rPr>
              <a:t>cm., </a:t>
            </a:r>
            <a:r>
              <a:rPr sz="1400" dirty="0">
                <a:latin typeface="Arial"/>
                <a:cs typeface="Arial"/>
              </a:rPr>
              <a:t>Mari, Paris,  Louvre.</a:t>
            </a:r>
            <a:endParaRPr sz="1400">
              <a:latin typeface="Arial"/>
              <a:cs typeface="Arial"/>
            </a:endParaRPr>
          </a:p>
        </p:txBody>
      </p:sp>
      <p:sp>
        <p:nvSpPr>
          <p:cNvPr id="6" name="object 6"/>
          <p:cNvSpPr txBox="1"/>
          <p:nvPr/>
        </p:nvSpPr>
        <p:spPr>
          <a:xfrm>
            <a:off x="6522402" y="5845812"/>
            <a:ext cx="1903730" cy="645160"/>
          </a:xfrm>
          <a:prstGeom prst="rect">
            <a:avLst/>
          </a:prstGeom>
        </p:spPr>
        <p:txBody>
          <a:bodyPr vert="horz" wrap="square" lIns="0" tIns="27940" rIns="0" bIns="0" rtlCol="0">
            <a:spAutoFit/>
          </a:bodyPr>
          <a:lstStyle/>
          <a:p>
            <a:pPr marL="12700" marR="5080" algn="just">
              <a:lnSpc>
                <a:spcPts val="1600"/>
              </a:lnSpc>
              <a:spcBef>
                <a:spcPts val="220"/>
              </a:spcBef>
            </a:pPr>
            <a:r>
              <a:rPr sz="1400" dirty="0">
                <a:latin typeface="Arial"/>
                <a:cs typeface="Arial"/>
              </a:rPr>
              <a:t>Kadın heykeli,</a:t>
            </a:r>
            <a:r>
              <a:rPr sz="1400" spc="-60" dirty="0">
                <a:latin typeface="Arial"/>
                <a:cs typeface="Arial"/>
              </a:rPr>
              <a:t> </a:t>
            </a:r>
            <a:r>
              <a:rPr sz="1400" spc="-5" dirty="0">
                <a:latin typeface="Arial"/>
                <a:cs typeface="Arial"/>
              </a:rPr>
              <a:t>kireçtaşı,  </a:t>
            </a:r>
            <a:r>
              <a:rPr sz="1400" dirty="0">
                <a:latin typeface="Arial"/>
                <a:cs typeface="Arial"/>
              </a:rPr>
              <a:t>45,5 </a:t>
            </a:r>
            <a:r>
              <a:rPr sz="1400" spc="-5" dirty="0">
                <a:latin typeface="Arial"/>
                <a:cs typeface="Arial"/>
              </a:rPr>
              <a:t>cm., </a:t>
            </a:r>
            <a:r>
              <a:rPr sz="1400" spc="-15" dirty="0">
                <a:latin typeface="Arial"/>
                <a:cs typeface="Arial"/>
              </a:rPr>
              <a:t>Assur, </a:t>
            </a:r>
            <a:r>
              <a:rPr sz="1400" dirty="0">
                <a:latin typeface="Arial"/>
                <a:cs typeface="Arial"/>
              </a:rPr>
              <a:t>Berlin,  </a:t>
            </a:r>
            <a:r>
              <a:rPr sz="1400" spc="-5" dirty="0">
                <a:latin typeface="Arial"/>
                <a:cs typeface="Arial"/>
              </a:rPr>
              <a:t>Staatliche</a:t>
            </a:r>
            <a:r>
              <a:rPr sz="1400" spc="-10" dirty="0">
                <a:latin typeface="Arial"/>
                <a:cs typeface="Arial"/>
              </a:rPr>
              <a:t> </a:t>
            </a:r>
            <a:r>
              <a:rPr sz="1400" dirty="0">
                <a:latin typeface="Arial"/>
                <a:cs typeface="Arial"/>
              </a:rPr>
              <a:t>Museen.</a:t>
            </a:r>
            <a:endParaRPr sz="14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71550" y="1268412"/>
            <a:ext cx="7069138" cy="447675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842453" y="6108022"/>
            <a:ext cx="532003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Kadın </a:t>
            </a:r>
            <a:r>
              <a:rPr sz="1800" dirty="0">
                <a:latin typeface="Arial"/>
                <a:cs typeface="Arial"/>
              </a:rPr>
              <a:t>heykeli, </a:t>
            </a:r>
            <a:r>
              <a:rPr sz="1800" spc="-5" dirty="0">
                <a:latin typeface="Arial"/>
                <a:cs typeface="Arial"/>
              </a:rPr>
              <a:t>kireçtaşı, </a:t>
            </a:r>
            <a:r>
              <a:rPr sz="1800" dirty="0">
                <a:latin typeface="Arial"/>
                <a:cs typeface="Arial"/>
              </a:rPr>
              <a:t>22 </a:t>
            </a:r>
            <a:r>
              <a:rPr sz="1800" spc="-5" dirty="0">
                <a:latin typeface="Arial"/>
                <a:cs typeface="Arial"/>
              </a:rPr>
              <a:t>cm., </a:t>
            </a:r>
            <a:r>
              <a:rPr sz="1800" spc="-35" dirty="0">
                <a:latin typeface="Arial"/>
                <a:cs typeface="Arial"/>
              </a:rPr>
              <a:t>Tello, </a:t>
            </a:r>
            <a:r>
              <a:rPr sz="1800" dirty="0">
                <a:latin typeface="Arial"/>
                <a:cs typeface="Arial"/>
              </a:rPr>
              <a:t>Paris,</a:t>
            </a:r>
            <a:r>
              <a:rPr sz="1800" spc="-20" dirty="0">
                <a:latin typeface="Arial"/>
                <a:cs typeface="Arial"/>
              </a:rPr>
              <a:t> </a:t>
            </a:r>
            <a:r>
              <a:rPr sz="1800" dirty="0">
                <a:latin typeface="Arial"/>
                <a:cs typeface="Arial"/>
              </a:rPr>
              <a:t>Louvre.</a:t>
            </a:r>
            <a:endParaRPr sz="180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447800" y="476250"/>
            <a:ext cx="2640012" cy="5581650"/>
          </a:xfrm>
          <a:prstGeom prst="rect">
            <a:avLst/>
          </a:prstGeom>
          <a:blipFill>
            <a:blip r:embed="rId2" cstate="print"/>
            <a:stretch>
              <a:fillRect/>
            </a:stretch>
          </a:blipFill>
        </p:spPr>
        <p:txBody>
          <a:bodyPr wrap="square" lIns="0" tIns="0" rIns="0" bIns="0" rtlCol="0"/>
          <a:lstStyle/>
          <a:p>
            <a:endParaRPr dirty="0"/>
          </a:p>
        </p:txBody>
      </p:sp>
      <p:grpSp>
        <p:nvGrpSpPr>
          <p:cNvPr id="5" name="object 5"/>
          <p:cNvGrpSpPr/>
          <p:nvPr/>
        </p:nvGrpSpPr>
        <p:grpSpPr>
          <a:xfrm>
            <a:off x="5183187" y="547687"/>
            <a:ext cx="2632075" cy="5438775"/>
            <a:chOff x="5183187" y="547687"/>
            <a:chExt cx="2632075" cy="5438775"/>
          </a:xfrm>
        </p:grpSpPr>
        <p:sp>
          <p:nvSpPr>
            <p:cNvPr id="6" name="object 6"/>
            <p:cNvSpPr/>
            <p:nvPr/>
          </p:nvSpPr>
          <p:spPr>
            <a:xfrm>
              <a:off x="5184775" y="549275"/>
              <a:ext cx="2628900" cy="5435600"/>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184775" y="549275"/>
              <a:ext cx="2628900" cy="5435600"/>
            </a:xfrm>
            <a:custGeom>
              <a:avLst/>
              <a:gdLst/>
              <a:ahLst/>
              <a:cxnLst/>
              <a:rect l="l" t="t" r="r" b="b"/>
              <a:pathLst>
                <a:path w="2628900" h="5435600">
                  <a:moveTo>
                    <a:pt x="0" y="0"/>
                  </a:moveTo>
                  <a:lnTo>
                    <a:pt x="2628900" y="0"/>
                  </a:lnTo>
                  <a:lnTo>
                    <a:pt x="2628900" y="5435600"/>
                  </a:lnTo>
                  <a:lnTo>
                    <a:pt x="0" y="5435600"/>
                  </a:lnTo>
                  <a:lnTo>
                    <a:pt x="0" y="0"/>
                  </a:lnTo>
                  <a:close/>
                </a:path>
              </a:pathLst>
            </a:custGeom>
            <a:ln w="3175">
              <a:solidFill>
                <a:srgbClr val="000000"/>
              </a:solidFill>
            </a:ln>
          </p:spPr>
          <p:txBody>
            <a:bodyPr wrap="square" lIns="0" tIns="0" rIns="0" bIns="0" rtlCol="0"/>
            <a:lstStyle/>
            <a:p>
              <a:endParaRPr/>
            </a:p>
          </p:txBody>
        </p:sp>
      </p:grpSp>
      <p:sp>
        <p:nvSpPr>
          <p:cNvPr id="8" name="object 8"/>
          <p:cNvSpPr txBox="1"/>
          <p:nvPr/>
        </p:nvSpPr>
        <p:spPr>
          <a:xfrm>
            <a:off x="1697989" y="6252485"/>
            <a:ext cx="584517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Kadın </a:t>
            </a:r>
            <a:r>
              <a:rPr sz="1800" dirty="0">
                <a:latin typeface="Arial"/>
                <a:cs typeface="Arial"/>
              </a:rPr>
              <a:t>heykeli, </a:t>
            </a:r>
            <a:r>
              <a:rPr sz="1800" spc="-5" dirty="0">
                <a:latin typeface="Arial"/>
                <a:cs typeface="Arial"/>
              </a:rPr>
              <a:t>kireçtaşı, </a:t>
            </a:r>
            <a:r>
              <a:rPr sz="1800" dirty="0">
                <a:latin typeface="Arial"/>
                <a:cs typeface="Arial"/>
              </a:rPr>
              <a:t>30 </a:t>
            </a:r>
            <a:r>
              <a:rPr sz="1800" spc="-5" dirty="0">
                <a:latin typeface="Arial"/>
                <a:cs typeface="Arial"/>
              </a:rPr>
              <a:t>cm., </a:t>
            </a:r>
            <a:r>
              <a:rPr sz="1800" dirty="0">
                <a:latin typeface="Arial"/>
                <a:cs typeface="Arial"/>
              </a:rPr>
              <a:t>London, </a:t>
            </a:r>
            <a:r>
              <a:rPr sz="1800" spc="-5" dirty="0">
                <a:latin typeface="Arial"/>
                <a:cs typeface="Arial"/>
              </a:rPr>
              <a:t>British </a:t>
            </a:r>
            <a:r>
              <a:rPr sz="1800" dirty="0">
                <a:latin typeface="Arial"/>
                <a:cs typeface="Arial"/>
              </a:rPr>
              <a:t>Museum.</a:t>
            </a:r>
            <a:endParaRPr sz="18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22487" y="655637"/>
            <a:ext cx="4762500" cy="5530850"/>
            <a:chOff x="2122487" y="655637"/>
            <a:chExt cx="4762500" cy="5530850"/>
          </a:xfrm>
        </p:grpSpPr>
        <p:sp>
          <p:nvSpPr>
            <p:cNvPr id="3" name="object 3"/>
            <p:cNvSpPr/>
            <p:nvPr/>
          </p:nvSpPr>
          <p:spPr>
            <a:xfrm>
              <a:off x="2124075" y="657225"/>
              <a:ext cx="4759325" cy="55276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124075" y="657225"/>
              <a:ext cx="4759325" cy="5527675"/>
            </a:xfrm>
            <a:custGeom>
              <a:avLst/>
              <a:gdLst/>
              <a:ahLst/>
              <a:cxnLst/>
              <a:rect l="l" t="t" r="r" b="b"/>
              <a:pathLst>
                <a:path w="4759325" h="5527675">
                  <a:moveTo>
                    <a:pt x="0" y="0"/>
                  </a:moveTo>
                  <a:lnTo>
                    <a:pt x="4759325" y="0"/>
                  </a:lnTo>
                  <a:lnTo>
                    <a:pt x="4759325" y="5527675"/>
                  </a:lnTo>
                  <a:lnTo>
                    <a:pt x="0" y="5527675"/>
                  </a:lnTo>
                  <a:lnTo>
                    <a:pt x="0" y="0"/>
                  </a:lnTo>
                  <a:close/>
                </a:path>
              </a:pathLst>
            </a:custGeom>
            <a:ln w="3175">
              <a:solidFill>
                <a:srgbClr val="000000"/>
              </a:solidFill>
            </a:ln>
          </p:spPr>
          <p:txBody>
            <a:bodyPr wrap="square" lIns="0" tIns="0" rIns="0" bIns="0" rtlCol="0"/>
            <a:lstStyle/>
            <a:p>
              <a:endParaRPr/>
            </a:p>
          </p:txBody>
        </p:sp>
      </p:grpSp>
      <p:sp>
        <p:nvSpPr>
          <p:cNvPr id="5" name="object 5"/>
          <p:cNvSpPr txBox="1"/>
          <p:nvPr/>
        </p:nvSpPr>
        <p:spPr>
          <a:xfrm>
            <a:off x="294640" y="4776110"/>
            <a:ext cx="1550670" cy="13665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Arial"/>
                <a:cs typeface="Arial"/>
              </a:rPr>
              <a:t>Dudu’nun  </a:t>
            </a:r>
            <a:r>
              <a:rPr sz="1800" dirty="0">
                <a:latin typeface="Arial"/>
                <a:cs typeface="Arial"/>
              </a:rPr>
              <a:t>heykeli, gri</a:t>
            </a:r>
            <a:r>
              <a:rPr sz="1800" spc="-90" dirty="0">
                <a:latin typeface="Arial"/>
                <a:cs typeface="Arial"/>
              </a:rPr>
              <a:t> </a:t>
            </a:r>
            <a:r>
              <a:rPr sz="1800" spc="-5" dirty="0">
                <a:latin typeface="Arial"/>
                <a:cs typeface="Arial"/>
              </a:rPr>
              <a:t>taş,  </a:t>
            </a:r>
            <a:r>
              <a:rPr sz="1800" dirty="0">
                <a:latin typeface="Arial"/>
                <a:cs typeface="Arial"/>
              </a:rPr>
              <a:t>39 </a:t>
            </a:r>
            <a:r>
              <a:rPr sz="1800" spc="-5" dirty="0">
                <a:latin typeface="Arial"/>
                <a:cs typeface="Arial"/>
              </a:rPr>
              <a:t>cm.,  Bağdat, Irak  </a:t>
            </a:r>
            <a:r>
              <a:rPr sz="1800" dirty="0">
                <a:latin typeface="Arial"/>
                <a:cs typeface="Arial"/>
              </a:rPr>
              <a:t>Müzesi.</a:t>
            </a:r>
            <a:endParaRPr sz="1800">
              <a:latin typeface="Arial"/>
              <a:cs typeface="Arial"/>
            </a:endParaRPr>
          </a:p>
        </p:txBody>
      </p:sp>
      <p:sp>
        <p:nvSpPr>
          <p:cNvPr id="6" name="object 6"/>
          <p:cNvSpPr txBox="1"/>
          <p:nvPr/>
        </p:nvSpPr>
        <p:spPr>
          <a:xfrm>
            <a:off x="7098665" y="4739598"/>
            <a:ext cx="1449070" cy="13665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Arial"/>
                <a:cs typeface="Arial"/>
              </a:rPr>
              <a:t>Oturan kadın  </a:t>
            </a:r>
            <a:r>
              <a:rPr sz="1800" dirty="0">
                <a:latin typeface="Arial"/>
                <a:cs typeface="Arial"/>
              </a:rPr>
              <a:t>heykeli,  </a:t>
            </a:r>
            <a:r>
              <a:rPr sz="1800" spc="-5" dirty="0">
                <a:latin typeface="Arial"/>
                <a:cs typeface="Arial"/>
              </a:rPr>
              <a:t>kireçtaşı,</a:t>
            </a:r>
            <a:r>
              <a:rPr sz="1800" spc="-50" dirty="0">
                <a:latin typeface="Arial"/>
                <a:cs typeface="Arial"/>
              </a:rPr>
              <a:t> </a:t>
            </a:r>
            <a:r>
              <a:rPr sz="1800" spc="-5" dirty="0">
                <a:latin typeface="Arial"/>
                <a:cs typeface="Arial"/>
              </a:rPr>
              <a:t>19,3  cm., </a:t>
            </a:r>
            <a:r>
              <a:rPr sz="1800" dirty="0">
                <a:latin typeface="Arial"/>
                <a:cs typeface="Arial"/>
              </a:rPr>
              <a:t>Paris,  Louvre.</a:t>
            </a:r>
            <a:endParaRPr sz="1800">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90687" y="511175"/>
            <a:ext cx="5419725" cy="6016625"/>
            <a:chOff x="1690687" y="511175"/>
            <a:chExt cx="5419725" cy="6016625"/>
          </a:xfrm>
        </p:grpSpPr>
        <p:sp>
          <p:nvSpPr>
            <p:cNvPr id="3" name="object 3"/>
            <p:cNvSpPr/>
            <p:nvPr/>
          </p:nvSpPr>
          <p:spPr>
            <a:xfrm>
              <a:off x="1692275" y="512763"/>
              <a:ext cx="5416550" cy="601345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692275" y="512762"/>
              <a:ext cx="5416550" cy="6013450"/>
            </a:xfrm>
            <a:custGeom>
              <a:avLst/>
              <a:gdLst/>
              <a:ahLst/>
              <a:cxnLst/>
              <a:rect l="l" t="t" r="r" b="b"/>
              <a:pathLst>
                <a:path w="5416550" h="6013450">
                  <a:moveTo>
                    <a:pt x="0" y="0"/>
                  </a:moveTo>
                  <a:lnTo>
                    <a:pt x="5416550" y="0"/>
                  </a:lnTo>
                  <a:lnTo>
                    <a:pt x="5416550" y="6013450"/>
                  </a:lnTo>
                  <a:lnTo>
                    <a:pt x="0" y="6013450"/>
                  </a:lnTo>
                  <a:lnTo>
                    <a:pt x="0" y="0"/>
                  </a:lnTo>
                  <a:close/>
                </a:path>
              </a:pathLst>
            </a:custGeom>
            <a:ln w="3175">
              <a:solidFill>
                <a:srgbClr val="000000"/>
              </a:solidFill>
            </a:ln>
          </p:spPr>
          <p:txBody>
            <a:bodyPr wrap="square" lIns="0" tIns="0" rIns="0" bIns="0" rtlCol="0"/>
            <a:lstStyle/>
            <a:p>
              <a:endParaRPr/>
            </a:p>
          </p:txBody>
        </p:sp>
      </p:grpSp>
      <p:sp>
        <p:nvSpPr>
          <p:cNvPr id="5" name="object 5"/>
          <p:cNvSpPr txBox="1"/>
          <p:nvPr/>
        </p:nvSpPr>
        <p:spPr>
          <a:xfrm>
            <a:off x="7243127" y="5065035"/>
            <a:ext cx="1347470" cy="1633220"/>
          </a:xfrm>
          <a:prstGeom prst="rect">
            <a:avLst/>
          </a:prstGeom>
        </p:spPr>
        <p:txBody>
          <a:bodyPr vert="horz" wrap="square" lIns="0" tIns="27939" rIns="0" bIns="0" rtlCol="0">
            <a:spAutoFit/>
          </a:bodyPr>
          <a:lstStyle/>
          <a:p>
            <a:pPr marL="12700" marR="5080">
              <a:lnSpc>
                <a:spcPts val="2100"/>
              </a:lnSpc>
              <a:spcBef>
                <a:spcPts val="219"/>
              </a:spcBef>
            </a:pPr>
            <a:r>
              <a:rPr sz="1800" spc="-5" dirty="0">
                <a:latin typeface="Arial"/>
                <a:cs typeface="Arial"/>
              </a:rPr>
              <a:t>Olası </a:t>
            </a:r>
            <a:r>
              <a:rPr sz="1800" dirty="0">
                <a:latin typeface="Arial"/>
                <a:cs typeface="Arial"/>
              </a:rPr>
              <a:t>Kurlil  heykeli,  Ubeyd, </a:t>
            </a:r>
            <a:r>
              <a:rPr sz="1800" spc="-5" dirty="0">
                <a:latin typeface="Arial"/>
                <a:cs typeface="Arial"/>
              </a:rPr>
              <a:t>37.5  cm.,</a:t>
            </a:r>
            <a:r>
              <a:rPr sz="1800" spc="-90" dirty="0">
                <a:latin typeface="Arial"/>
                <a:cs typeface="Arial"/>
              </a:rPr>
              <a:t> </a:t>
            </a:r>
            <a:r>
              <a:rPr sz="1800" dirty="0">
                <a:latin typeface="Arial"/>
                <a:cs typeface="Arial"/>
              </a:rPr>
              <a:t>London,  </a:t>
            </a:r>
            <a:r>
              <a:rPr sz="1800" spc="-5" dirty="0">
                <a:latin typeface="Arial"/>
                <a:cs typeface="Arial"/>
              </a:rPr>
              <a:t>British  </a:t>
            </a:r>
            <a:r>
              <a:rPr sz="1800" dirty="0">
                <a:latin typeface="Arial"/>
                <a:cs typeface="Arial"/>
              </a:rPr>
              <a:t>Museum.</a:t>
            </a:r>
            <a:endParaRPr sz="180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0" y="192641"/>
            <a:ext cx="6019800" cy="4929692"/>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7662029" y="5949867"/>
            <a:ext cx="1343025" cy="833119"/>
          </a:xfrm>
          <a:prstGeom prst="rect">
            <a:avLst/>
          </a:prstGeom>
        </p:spPr>
        <p:txBody>
          <a:bodyPr vert="horz" wrap="square" lIns="0" tIns="27940" rIns="0" bIns="0" rtlCol="0">
            <a:spAutoFit/>
          </a:bodyPr>
          <a:lstStyle/>
          <a:p>
            <a:pPr marL="12700" marR="5080">
              <a:lnSpc>
                <a:spcPts val="2100"/>
              </a:lnSpc>
              <a:spcBef>
                <a:spcPts val="220"/>
              </a:spcBef>
              <a:tabLst>
                <a:tab pos="961390" algn="l"/>
              </a:tabLst>
            </a:pPr>
            <a:r>
              <a:rPr sz="1800" spc="-235" dirty="0">
                <a:latin typeface="Arial"/>
                <a:cs typeface="Arial"/>
              </a:rPr>
              <a:t>Y</a:t>
            </a:r>
            <a:r>
              <a:rPr sz="1800" dirty="0">
                <a:latin typeface="Arial"/>
                <a:cs typeface="Arial"/>
              </a:rPr>
              <a:t>.</a:t>
            </a:r>
            <a:r>
              <a:rPr sz="1800" spc="-5" dirty="0">
                <a:latin typeface="Arial"/>
                <a:cs typeface="Arial"/>
              </a:rPr>
              <a:t> </a:t>
            </a:r>
            <a:r>
              <a:rPr sz="1800" dirty="0">
                <a:latin typeface="Arial"/>
                <a:cs typeface="Arial"/>
              </a:rPr>
              <a:t>39	cm;  </a:t>
            </a:r>
            <a:r>
              <a:rPr sz="1800" spc="-5" dirty="0">
                <a:latin typeface="Arial"/>
                <a:cs typeface="Arial"/>
              </a:rPr>
              <a:t>G. 46.50</a:t>
            </a:r>
            <a:r>
              <a:rPr sz="1800" spc="-75" dirty="0">
                <a:latin typeface="Arial"/>
                <a:cs typeface="Arial"/>
              </a:rPr>
              <a:t> </a:t>
            </a:r>
            <a:r>
              <a:rPr sz="1800" dirty="0">
                <a:latin typeface="Arial"/>
                <a:cs typeface="Arial"/>
              </a:rPr>
              <a:t>cm;</a:t>
            </a:r>
            <a:endParaRPr sz="1800">
              <a:latin typeface="Arial"/>
              <a:cs typeface="Arial"/>
            </a:endParaRPr>
          </a:p>
          <a:p>
            <a:pPr marL="12700">
              <a:lnSpc>
                <a:spcPts val="2039"/>
              </a:lnSpc>
              <a:tabLst>
                <a:tab pos="990600" algn="l"/>
              </a:tabLst>
            </a:pPr>
            <a:r>
              <a:rPr sz="1800" dirty="0">
                <a:latin typeface="Arial"/>
                <a:cs typeface="Arial"/>
              </a:rPr>
              <a:t>K.</a:t>
            </a:r>
            <a:r>
              <a:rPr sz="1800" spc="-5" dirty="0">
                <a:latin typeface="Arial"/>
                <a:cs typeface="Arial"/>
              </a:rPr>
              <a:t> 6.50	</a:t>
            </a:r>
            <a:r>
              <a:rPr sz="1800" dirty="0">
                <a:latin typeface="Arial"/>
                <a:cs typeface="Arial"/>
              </a:rPr>
              <a:t>cm</a:t>
            </a:r>
            <a:endParaRPr sz="1800">
              <a:latin typeface="Arial"/>
              <a:cs typeface="Arial"/>
            </a:endParaRPr>
          </a:p>
        </p:txBody>
      </p:sp>
      <p:sp>
        <p:nvSpPr>
          <p:cNvPr id="11" name="Metin kutusu 10">
            <a:extLst>
              <a:ext uri="{FF2B5EF4-FFF2-40B4-BE49-F238E27FC236}">
                <a16:creationId xmlns:a16="http://schemas.microsoft.com/office/drawing/2014/main" id="{7BCA33E9-70C4-DF45-8071-805308878E84}"/>
              </a:ext>
            </a:extLst>
          </p:cNvPr>
          <p:cNvSpPr txBox="1"/>
          <p:nvPr/>
        </p:nvSpPr>
        <p:spPr>
          <a:xfrm>
            <a:off x="8395855" y="593766"/>
            <a:ext cx="184731" cy="369332"/>
          </a:xfrm>
          <a:prstGeom prst="rect">
            <a:avLst/>
          </a:prstGeom>
          <a:noFill/>
        </p:spPr>
        <p:txBody>
          <a:bodyPr wrap="none" rtlCol="0">
            <a:spAutoFit/>
          </a:bodyPr>
          <a:lstStyle/>
          <a:p>
            <a:endParaRPr lang="tr-TR" dirty="0"/>
          </a:p>
        </p:txBody>
      </p:sp>
      <p:sp>
        <p:nvSpPr>
          <p:cNvPr id="12" name="Metin kutusu 11">
            <a:extLst>
              <a:ext uri="{FF2B5EF4-FFF2-40B4-BE49-F238E27FC236}">
                <a16:creationId xmlns:a16="http://schemas.microsoft.com/office/drawing/2014/main" id="{4DE22C4B-B9F9-9B42-BC3F-EE2DB24E3A59}"/>
              </a:ext>
            </a:extLst>
          </p:cNvPr>
          <p:cNvSpPr txBox="1"/>
          <p:nvPr/>
        </p:nvSpPr>
        <p:spPr>
          <a:xfrm>
            <a:off x="5943600" y="581085"/>
            <a:ext cx="3226909" cy="4524315"/>
          </a:xfrm>
          <a:prstGeom prst="rect">
            <a:avLst/>
          </a:prstGeom>
          <a:noFill/>
        </p:spPr>
        <p:txBody>
          <a:bodyPr wrap="none" rtlCol="0">
            <a:spAutoFit/>
          </a:bodyPr>
          <a:lstStyle/>
          <a:p>
            <a:r>
              <a:rPr lang="tr-TR" dirty="0"/>
              <a:t>KRAL URNANŞE TAPINAK </a:t>
            </a:r>
          </a:p>
          <a:p>
            <a:r>
              <a:rPr lang="tr-TR" dirty="0"/>
              <a:t>İNŞAATINA BAŞINDAKİ KÜFE İLE</a:t>
            </a:r>
          </a:p>
          <a:p>
            <a:r>
              <a:rPr lang="tr-TR" dirty="0"/>
              <a:t>TAPINAK İNŞAATINA TUĞLA </a:t>
            </a:r>
          </a:p>
          <a:p>
            <a:r>
              <a:rPr lang="tr-TR" dirty="0"/>
              <a:t>TAŞIYOR. İKİ AŞAMA İKİ AYRI </a:t>
            </a:r>
          </a:p>
          <a:p>
            <a:r>
              <a:rPr lang="tr-TR" dirty="0"/>
              <a:t>FRİZDE GÖSTERİLMİŞTİR.</a:t>
            </a:r>
          </a:p>
          <a:p>
            <a:r>
              <a:rPr lang="tr-TR" dirty="0"/>
              <a:t>ERHANEDANLAR SON SAFHANIN</a:t>
            </a:r>
          </a:p>
          <a:p>
            <a:r>
              <a:rPr lang="tr-TR" dirty="0"/>
              <a:t>ADAK LEVHALARINDA</a:t>
            </a:r>
          </a:p>
          <a:p>
            <a:r>
              <a:rPr lang="tr-TR" dirty="0"/>
              <a:t>KRAL İKİ FRİZİ KAPSAYAN BİR</a:t>
            </a:r>
          </a:p>
          <a:p>
            <a:r>
              <a:rPr lang="tr-TR" dirty="0"/>
              <a:t>BOYUTTA YAPILIYOR.</a:t>
            </a:r>
          </a:p>
          <a:p>
            <a:r>
              <a:rPr lang="tr-TR" dirty="0"/>
              <a:t>İLK SAFHANIN ADAK </a:t>
            </a:r>
          </a:p>
          <a:p>
            <a:r>
              <a:rPr lang="tr-TR" dirty="0"/>
              <a:t>LEVHALARINDAKİ İZOKEFALİ</a:t>
            </a:r>
          </a:p>
          <a:p>
            <a:r>
              <a:rPr lang="tr-TR" dirty="0"/>
              <a:t>YANİ TÜM FİGÜRLERİN</a:t>
            </a:r>
          </a:p>
          <a:p>
            <a:r>
              <a:rPr lang="tr-TR" dirty="0"/>
              <a:t>AYNI BOY HİZASINDA </a:t>
            </a:r>
          </a:p>
          <a:p>
            <a:r>
              <a:rPr lang="tr-TR" dirty="0"/>
              <a:t>GÖSTERİLMESİ GELENEĞİ</a:t>
            </a:r>
          </a:p>
          <a:p>
            <a:r>
              <a:rPr lang="tr-TR" dirty="0"/>
              <a:t>SON ERMİŞTİR. ÜST FRİZDE</a:t>
            </a:r>
          </a:p>
          <a:p>
            <a:endParaRPr lang="tr-TR" dirty="0"/>
          </a:p>
          <a:p>
            <a:endParaRPr lang="tr-TR" dirty="0"/>
          </a:p>
        </p:txBody>
      </p:sp>
      <p:sp>
        <p:nvSpPr>
          <p:cNvPr id="13" name="Metin kutusu 12">
            <a:extLst>
              <a:ext uri="{FF2B5EF4-FFF2-40B4-BE49-F238E27FC236}">
                <a16:creationId xmlns:a16="http://schemas.microsoft.com/office/drawing/2014/main" id="{ABF41E75-D475-4E4E-B39A-2FBC767A4D4D}"/>
              </a:ext>
            </a:extLst>
          </p:cNvPr>
          <p:cNvSpPr txBox="1"/>
          <p:nvPr/>
        </p:nvSpPr>
        <p:spPr>
          <a:xfrm>
            <a:off x="228600" y="4873049"/>
            <a:ext cx="8625888" cy="1477328"/>
          </a:xfrm>
          <a:prstGeom prst="rect">
            <a:avLst/>
          </a:prstGeom>
          <a:noFill/>
        </p:spPr>
        <p:txBody>
          <a:bodyPr wrap="none" rtlCol="0">
            <a:spAutoFit/>
          </a:bodyPr>
          <a:lstStyle/>
          <a:p>
            <a:r>
              <a:rPr lang="tr-TR" dirty="0"/>
              <a:t>TAPINAK İNŞAATINA KATILAN KRAL VE ÇOCUKLARI, ALT FRİZDE KUTLAMA TÖRENİNDE </a:t>
            </a:r>
          </a:p>
          <a:p>
            <a:r>
              <a:rPr lang="tr-TR" dirty="0"/>
              <a:t>TAHTINDA OTURARAK İÇKİSİNİ İÇEN KRAL VE KARŞISINDA HİYERARŞİYE GÖRE SIRALANMIŞ </a:t>
            </a:r>
          </a:p>
          <a:p>
            <a:r>
              <a:rPr lang="tr-TR" dirty="0"/>
              <a:t>KARISI, LAGAŞ ELİTLERİ YER ALIYOR. UR-NANŞE VEYA  UR-NİNA, LAGAŞ I. HANEDAN </a:t>
            </a:r>
          </a:p>
          <a:p>
            <a:r>
              <a:rPr lang="tr-TR" dirty="0"/>
              <a:t>KRALIDIR (EHANEDANLAR III).  BİRÇOK İMAR PROJESİ YÜRÜTMÜŞ: KANALLAR VE </a:t>
            </a:r>
          </a:p>
          <a:p>
            <a:r>
              <a:rPr lang="tr-TR" dirty="0"/>
              <a:t>TAPINAKLAR. RAKİP KENT DEVLETİ UMMA’ YA KARŞI KENTİNİ KORUMUŞTUR. </a:t>
            </a:r>
          </a:p>
        </p:txBody>
      </p:sp>
      <p:sp>
        <p:nvSpPr>
          <p:cNvPr id="14" name="Metin kutusu 13">
            <a:extLst>
              <a:ext uri="{FF2B5EF4-FFF2-40B4-BE49-F238E27FC236}">
                <a16:creationId xmlns:a16="http://schemas.microsoft.com/office/drawing/2014/main" id="{FEC81A69-C27F-B044-9DA6-D57A4B67FFC2}"/>
              </a:ext>
            </a:extLst>
          </p:cNvPr>
          <p:cNvSpPr txBox="1"/>
          <p:nvPr/>
        </p:nvSpPr>
        <p:spPr>
          <a:xfrm>
            <a:off x="4276183" y="70446"/>
            <a:ext cx="2933624" cy="369332"/>
          </a:xfrm>
          <a:prstGeom prst="rect">
            <a:avLst/>
          </a:prstGeom>
          <a:noFill/>
        </p:spPr>
        <p:txBody>
          <a:bodyPr wrap="none" rtlCol="0">
            <a:spAutoFit/>
          </a:bodyPr>
          <a:lstStyle/>
          <a:p>
            <a:r>
              <a:rPr lang="tr-TR" b="1" dirty="0"/>
              <a:t>URNANŞE’NİN ADAK LEVHASI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CCE3921-AA7D-6F43-A64D-21051867B179}"/>
              </a:ext>
            </a:extLst>
          </p:cNvPr>
          <p:cNvSpPr txBox="1"/>
          <p:nvPr/>
        </p:nvSpPr>
        <p:spPr>
          <a:xfrm>
            <a:off x="1013517" y="1752600"/>
            <a:ext cx="7116966" cy="2862322"/>
          </a:xfrm>
          <a:prstGeom prst="rect">
            <a:avLst/>
          </a:prstGeom>
          <a:noFill/>
        </p:spPr>
        <p:txBody>
          <a:bodyPr wrap="square" rtlCol="0">
            <a:spAutoFit/>
          </a:bodyPr>
          <a:lstStyle/>
          <a:p>
            <a:pPr algn="just"/>
            <a:r>
              <a:rPr lang="tr-TR" dirty="0"/>
              <a:t>URNANŞE’NİN ÖNÜNDEKİ YAZITTA «UZAK ÜLKE DİLMUN’DAN GEMİLER ONUN İÇİN YÜN TAŞIDILAR» İBARESİ MEVCUTTUR.</a:t>
            </a:r>
          </a:p>
          <a:p>
            <a:pPr algn="just"/>
            <a:r>
              <a:rPr lang="tr-TR" dirty="0"/>
              <a:t>BU DİLMUN (BAHREYN ADASI) ÜLKESİ İÇİN EN ESKİ REFERANSTIR. HİNDİSTAN VE UMMAN’DAN GELEN İNŞAAT İÇİN KERESTE, METALLER, YARI KIYMETLİ TAŞLAR VE  SERT TAŞLAR İÇİN BİR TRANSİT LİMANDIR.</a:t>
            </a:r>
          </a:p>
          <a:p>
            <a:pPr algn="just"/>
            <a:r>
              <a:rPr lang="tr-TR" dirty="0"/>
              <a:t>BU DÖNEMDE SÜMER ŞEHİR DEVLETLERİNİN YÖNETİCİLERİ UZAK BÖLGELERLE  TİCARET YAPMIŞLARDIR.</a:t>
            </a:r>
          </a:p>
          <a:p>
            <a:pPr algn="just"/>
            <a:r>
              <a:rPr lang="tr-TR" dirty="0"/>
              <a:t>BÜYÜK TAPINAKLARIN İNŞASI VE KORUNMASI TANRI VE İNSAN ARASINDAKİ İLİŞKİ İLK  KEZ MÜKEMMEL BİR UĞRAŞI HALİNE GELMİŞTİR.</a:t>
            </a:r>
          </a:p>
          <a:p>
            <a:pPr algn="just"/>
            <a:endParaRPr lang="tr-TR" dirty="0"/>
          </a:p>
        </p:txBody>
      </p:sp>
    </p:spTree>
    <p:extLst>
      <p:ext uri="{BB962C8B-B14F-4D97-AF65-F5344CB8AC3E}">
        <p14:creationId xmlns:p14="http://schemas.microsoft.com/office/powerpoint/2010/main" val="3064711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a:extLst>
              <a:ext uri="{FF2B5EF4-FFF2-40B4-BE49-F238E27FC236}">
                <a16:creationId xmlns:a16="http://schemas.microsoft.com/office/drawing/2014/main" id="{4D7DCD24-3062-AC44-AD65-07C52C79592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18833" y1="21315" x2="18833" y2="21315"/>
                        <a14:foregroundMark x1="27833" y1="18127" x2="27833" y2="18127"/>
                        <a14:foregroundMark x1="29167" y1="17131" x2="29167" y2="17131"/>
                        <a14:foregroundMark x1="25833" y1="17928" x2="25833" y2="17928"/>
                        <a14:foregroundMark x1="23167" y1="18924" x2="23167" y2="18924"/>
                        <a14:foregroundMark x1="21833" y1="19124" x2="21833" y2="19124"/>
                        <a14:foregroundMark x1="19667" y1="20319" x2="19667" y2="20319"/>
                        <a14:foregroundMark x1="19333" y1="19920" x2="19333" y2="19920"/>
                        <a14:foregroundMark x1="39500" y1="15737" x2="39500" y2="15737"/>
                        <a14:foregroundMark x1="43500" y1="16135" x2="43500" y2="16135"/>
                        <a14:foregroundMark x1="44167" y1="16135" x2="44167" y2="16135"/>
                        <a14:foregroundMark x1="87000" y1="35060" x2="87000" y2="35060"/>
                        <a14:foregroundMark x1="86167" y1="30876" x2="86167" y2="30876"/>
                        <a14:foregroundMark x1="85000" y1="27490" x2="85000" y2="27490"/>
                        <a14:foregroundMark x1="82167" y1="22908" x2="82167" y2="22908"/>
                        <a14:foregroundMark x1="81833" y1="22112" x2="81833" y2="22112"/>
                        <a14:foregroundMark x1="80500" y1="19522" x2="80500" y2="19522"/>
                        <a14:foregroundMark x1="78667" y1="18127" x2="78667" y2="18127"/>
                        <a14:foregroundMark x1="75667" y1="17131" x2="75667" y2="17131"/>
                        <a14:foregroundMark x1="63333" y1="14343" x2="63333" y2="14343"/>
                      </a14:backgroundRemoval>
                    </a14:imgEffect>
                  </a14:imgLayer>
                </a14:imgProps>
              </a:ext>
            </a:extLst>
          </a:blip>
          <a:stretch>
            <a:fillRect/>
          </a:stretch>
        </p:blipFill>
        <p:spPr>
          <a:xfrm>
            <a:off x="762000" y="0"/>
            <a:ext cx="6477000" cy="5419090"/>
          </a:xfrm>
          <a:prstGeom prst="rect">
            <a:avLst/>
          </a:prstGeom>
          <a:ln>
            <a:noFill/>
          </a:ln>
          <a:effectLst>
            <a:outerShdw blurRad="508000" dist="38100" dir="2700000" algn="tl" rotWithShape="0">
              <a:prstClr val="black">
                <a:alpha val="40000"/>
              </a:prstClr>
            </a:outerShdw>
          </a:effectLst>
        </p:spPr>
      </p:pic>
      <p:cxnSp>
        <p:nvCxnSpPr>
          <p:cNvPr id="11" name="Düz Bağlayıcı 10">
            <a:extLst>
              <a:ext uri="{FF2B5EF4-FFF2-40B4-BE49-F238E27FC236}">
                <a16:creationId xmlns:a16="http://schemas.microsoft.com/office/drawing/2014/main" id="{3F60015D-399F-654D-8862-6E8694609AD2}"/>
              </a:ext>
            </a:extLst>
          </p:cNvPr>
          <p:cNvCxnSpPr/>
          <p:nvPr/>
        </p:nvCxnSpPr>
        <p:spPr>
          <a:xfrm>
            <a:off x="5638800" y="1828800"/>
            <a:ext cx="1600200" cy="0"/>
          </a:xfrm>
          <a:prstGeom prst="line">
            <a:avLst/>
          </a:prstGeom>
          <a:ln w="31750">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2" name="Metin kutusu 11">
            <a:extLst>
              <a:ext uri="{FF2B5EF4-FFF2-40B4-BE49-F238E27FC236}">
                <a16:creationId xmlns:a16="http://schemas.microsoft.com/office/drawing/2014/main" id="{C004E0CD-DCA6-EF42-ADD7-33710162383D}"/>
              </a:ext>
            </a:extLst>
          </p:cNvPr>
          <p:cNvSpPr txBox="1"/>
          <p:nvPr/>
        </p:nvSpPr>
        <p:spPr>
          <a:xfrm>
            <a:off x="7387817" y="1644134"/>
            <a:ext cx="994183" cy="369332"/>
          </a:xfrm>
          <a:prstGeom prst="rect">
            <a:avLst/>
          </a:prstGeom>
          <a:noFill/>
        </p:spPr>
        <p:txBody>
          <a:bodyPr wrap="none" rtlCol="0">
            <a:spAutoFit/>
          </a:bodyPr>
          <a:lstStyle/>
          <a:p>
            <a:r>
              <a:rPr lang="tr-TR" dirty="0"/>
              <a:t>URNANŞE</a:t>
            </a:r>
          </a:p>
        </p:txBody>
      </p:sp>
      <p:cxnSp>
        <p:nvCxnSpPr>
          <p:cNvPr id="13" name="Düz Bağlayıcı 12">
            <a:extLst>
              <a:ext uri="{FF2B5EF4-FFF2-40B4-BE49-F238E27FC236}">
                <a16:creationId xmlns:a16="http://schemas.microsoft.com/office/drawing/2014/main" id="{40E95CBB-CE7D-CE4A-BFA7-FFD0DF90AA15}"/>
              </a:ext>
            </a:extLst>
          </p:cNvPr>
          <p:cNvCxnSpPr>
            <a:cxnSpLocks/>
          </p:cNvCxnSpPr>
          <p:nvPr/>
        </p:nvCxnSpPr>
        <p:spPr>
          <a:xfrm>
            <a:off x="3395730" y="4343400"/>
            <a:ext cx="0" cy="1295400"/>
          </a:xfrm>
          <a:prstGeom prst="line">
            <a:avLst/>
          </a:prstGeom>
          <a:ln w="31750">
            <a:solidFill>
              <a:schemeClr val="accent1">
                <a:shade val="95000"/>
                <a:satMod val="105000"/>
              </a:schemeClr>
            </a:solidFill>
          </a:ln>
        </p:spPr>
        <p:style>
          <a:lnRef idx="1">
            <a:schemeClr val="accent1"/>
          </a:lnRef>
          <a:fillRef idx="0">
            <a:schemeClr val="accent1"/>
          </a:fillRef>
          <a:effectRef idx="0">
            <a:schemeClr val="accent1"/>
          </a:effectRef>
          <a:fontRef idx="minor">
            <a:schemeClr val="tx1"/>
          </a:fontRef>
        </p:style>
      </p:cxnSp>
      <p:sp>
        <p:nvSpPr>
          <p:cNvPr id="15" name="Metin kutusu 14">
            <a:extLst>
              <a:ext uri="{FF2B5EF4-FFF2-40B4-BE49-F238E27FC236}">
                <a16:creationId xmlns:a16="http://schemas.microsoft.com/office/drawing/2014/main" id="{1FFBEEBF-E8FC-6841-A719-ED2518E90D54}"/>
              </a:ext>
            </a:extLst>
          </p:cNvPr>
          <p:cNvSpPr txBox="1"/>
          <p:nvPr/>
        </p:nvSpPr>
        <p:spPr>
          <a:xfrm>
            <a:off x="1373734" y="5668851"/>
            <a:ext cx="4043992" cy="369332"/>
          </a:xfrm>
          <a:prstGeom prst="rect">
            <a:avLst/>
          </a:prstGeom>
          <a:noFill/>
        </p:spPr>
        <p:txBody>
          <a:bodyPr wrap="none" rtlCol="0">
            <a:spAutoFit/>
          </a:bodyPr>
          <a:lstStyle/>
          <a:p>
            <a:r>
              <a:rPr lang="tr-TR" dirty="0"/>
              <a:t>AKURGAL (</a:t>
            </a:r>
            <a:r>
              <a:rPr lang="tr-TR" dirty="0">
                <a:solidFill>
                  <a:srgbClr val="202122"/>
                </a:solidFill>
                <a:latin typeface="Segoe UI Historic" panose="020B0502040204020203" pitchFamily="34" charset="0"/>
              </a:rPr>
              <a:t>𒀀𒆳𒃲)</a:t>
            </a:r>
            <a:r>
              <a:rPr lang="tr-TR" dirty="0"/>
              <a:t>, URNANŞE’NİN OĞLU</a:t>
            </a:r>
          </a:p>
        </p:txBody>
      </p:sp>
      <p:sp>
        <p:nvSpPr>
          <p:cNvPr id="17" name="Metin kutusu 16">
            <a:extLst>
              <a:ext uri="{FF2B5EF4-FFF2-40B4-BE49-F238E27FC236}">
                <a16:creationId xmlns:a16="http://schemas.microsoft.com/office/drawing/2014/main" id="{DCB0BCB1-A68F-9E44-BF73-4F0FE2B47192}"/>
              </a:ext>
            </a:extLst>
          </p:cNvPr>
          <p:cNvSpPr txBox="1"/>
          <p:nvPr/>
        </p:nvSpPr>
        <p:spPr>
          <a:xfrm>
            <a:off x="1787892" y="228600"/>
            <a:ext cx="5451108" cy="369332"/>
          </a:xfrm>
          <a:prstGeom prst="rect">
            <a:avLst/>
          </a:prstGeom>
          <a:noFill/>
        </p:spPr>
        <p:txBody>
          <a:bodyPr wrap="none" rtlCol="0">
            <a:spAutoFit/>
          </a:bodyPr>
          <a:lstStyle/>
          <a:p>
            <a:r>
              <a:rPr lang="tr-TR" dirty="0"/>
              <a:t>BİR BAŞKA URNANŞE ADAK LEVHASI (ERHANEDANLAR III)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87EE273F-566B-AE46-9ED1-74B990EBE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093" y="-8860"/>
            <a:ext cx="40433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35C44DC5-83DB-8E41-B90C-6320CAA14DC7}"/>
              </a:ext>
            </a:extLst>
          </p:cNvPr>
          <p:cNvSpPr txBox="1"/>
          <p:nvPr/>
        </p:nvSpPr>
        <p:spPr>
          <a:xfrm>
            <a:off x="329609" y="265814"/>
            <a:ext cx="1643399" cy="1754326"/>
          </a:xfrm>
          <a:prstGeom prst="rect">
            <a:avLst/>
          </a:prstGeom>
          <a:noFill/>
        </p:spPr>
        <p:txBody>
          <a:bodyPr wrap="none" rtlCol="0">
            <a:spAutoFit/>
          </a:bodyPr>
          <a:lstStyle/>
          <a:p>
            <a:r>
              <a:rPr lang="tr-TR" dirty="0"/>
              <a:t>URNANŞE STELİ</a:t>
            </a:r>
          </a:p>
          <a:p>
            <a:r>
              <a:rPr lang="tr-TR" dirty="0"/>
              <a:t>IRAK MÜZESİ</a:t>
            </a:r>
          </a:p>
          <a:p>
            <a:r>
              <a:rPr lang="tr-TR" dirty="0"/>
              <a:t>DÖRT YÜZEYLİ</a:t>
            </a:r>
          </a:p>
          <a:p>
            <a:endParaRPr lang="tr-TR" dirty="0"/>
          </a:p>
          <a:p>
            <a:endParaRPr lang="tr-TR" dirty="0"/>
          </a:p>
        </p:txBody>
      </p:sp>
      <p:sp>
        <p:nvSpPr>
          <p:cNvPr id="3" name="Metin kutusu 2">
            <a:extLst>
              <a:ext uri="{FF2B5EF4-FFF2-40B4-BE49-F238E27FC236}">
                <a16:creationId xmlns:a16="http://schemas.microsoft.com/office/drawing/2014/main" id="{C43531B3-8C8B-E444-8943-806958532031}"/>
              </a:ext>
            </a:extLst>
          </p:cNvPr>
          <p:cNvSpPr txBox="1"/>
          <p:nvPr/>
        </p:nvSpPr>
        <p:spPr>
          <a:xfrm>
            <a:off x="818707" y="3051544"/>
            <a:ext cx="184731" cy="369332"/>
          </a:xfrm>
          <a:prstGeom prst="rect">
            <a:avLst/>
          </a:prstGeom>
          <a:noFill/>
        </p:spPr>
        <p:txBody>
          <a:bodyPr wrap="none" rtlCol="0">
            <a:spAutoFit/>
          </a:bodyPr>
          <a:lstStyle/>
          <a:p>
            <a:endParaRPr lang="tr-TR" dirty="0"/>
          </a:p>
        </p:txBody>
      </p:sp>
      <p:sp>
        <p:nvSpPr>
          <p:cNvPr id="4" name="Metin kutusu 3">
            <a:extLst>
              <a:ext uri="{FF2B5EF4-FFF2-40B4-BE49-F238E27FC236}">
                <a16:creationId xmlns:a16="http://schemas.microsoft.com/office/drawing/2014/main" id="{880BB4FF-1EC1-1F48-B7FC-5BABDED3CC42}"/>
              </a:ext>
            </a:extLst>
          </p:cNvPr>
          <p:cNvSpPr txBox="1"/>
          <p:nvPr/>
        </p:nvSpPr>
        <p:spPr>
          <a:xfrm>
            <a:off x="297712" y="2892056"/>
            <a:ext cx="184731" cy="369332"/>
          </a:xfrm>
          <a:prstGeom prst="rect">
            <a:avLst/>
          </a:prstGeom>
          <a:noFill/>
        </p:spPr>
        <p:txBody>
          <a:bodyPr wrap="none" rtlCol="0">
            <a:spAutoFit/>
          </a:bodyPr>
          <a:lstStyle/>
          <a:p>
            <a:endParaRPr lang="tr-TR" dirty="0"/>
          </a:p>
        </p:txBody>
      </p:sp>
      <p:sp>
        <p:nvSpPr>
          <p:cNvPr id="5" name="Dikdörtgen 4">
            <a:extLst>
              <a:ext uri="{FF2B5EF4-FFF2-40B4-BE49-F238E27FC236}">
                <a16:creationId xmlns:a16="http://schemas.microsoft.com/office/drawing/2014/main" id="{9E9211F7-DBE1-4E4C-84BB-439611A344E5}"/>
              </a:ext>
            </a:extLst>
          </p:cNvPr>
          <p:cNvSpPr/>
          <p:nvPr/>
        </p:nvSpPr>
        <p:spPr>
          <a:xfrm>
            <a:off x="471810" y="3234438"/>
            <a:ext cx="4572000" cy="3970318"/>
          </a:xfrm>
          <a:prstGeom prst="rect">
            <a:avLst/>
          </a:prstGeom>
        </p:spPr>
        <p:txBody>
          <a:bodyPr>
            <a:spAutoFit/>
          </a:bodyPr>
          <a:lstStyle/>
          <a:p>
            <a:r>
              <a:rPr lang="tr-TR" dirty="0">
                <a:solidFill>
                  <a:srgbClr val="54595D"/>
                </a:solidFill>
              </a:rPr>
              <a:t>LAGAŞ’TA BULUNDU. ÖN YÜZDE TANRIÇA</a:t>
            </a:r>
          </a:p>
          <a:p>
            <a:r>
              <a:rPr lang="tr-TR" dirty="0">
                <a:solidFill>
                  <a:srgbClr val="54595D"/>
                </a:solidFill>
              </a:rPr>
              <a:t>NİSBA OTURUR VAZİYETTE, PALMİYE DALI ?</a:t>
            </a:r>
          </a:p>
          <a:p>
            <a:r>
              <a:rPr lang="tr-TR" dirty="0">
                <a:solidFill>
                  <a:srgbClr val="54595D"/>
                </a:solidFill>
              </a:rPr>
              <a:t>TUTUYOR. DİĞER YÜZEYLERDE URNANŞE</a:t>
            </a:r>
          </a:p>
          <a:p>
            <a:r>
              <a:rPr lang="tr-TR" dirty="0">
                <a:solidFill>
                  <a:srgbClr val="54595D"/>
                </a:solidFill>
              </a:rPr>
              <a:t>VE AİLESİ YER ALIYOR. </a:t>
            </a:r>
          </a:p>
          <a:p>
            <a:endParaRPr lang="tr-TR" dirty="0">
              <a:solidFill>
                <a:srgbClr val="54595D"/>
              </a:solidFill>
            </a:endParaRPr>
          </a:p>
          <a:p>
            <a:endParaRPr lang="tr-TR" dirty="0">
              <a:solidFill>
                <a:srgbClr val="54595D"/>
              </a:solidFill>
            </a:endParaRPr>
          </a:p>
          <a:p>
            <a:endParaRPr lang="tr-TR" dirty="0">
              <a:solidFill>
                <a:srgbClr val="54595D"/>
              </a:solidFill>
            </a:endParaRPr>
          </a:p>
        </p:txBody>
      </p:sp>
    </p:spTree>
    <p:extLst>
      <p:ext uri="{BB962C8B-B14F-4D97-AF65-F5344CB8AC3E}">
        <p14:creationId xmlns:p14="http://schemas.microsoft.com/office/powerpoint/2010/main" val="165244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36042" y="42007"/>
            <a:ext cx="2590800" cy="569906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28139" y="6468385"/>
            <a:ext cx="5967730"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Lamgi-Mari’nin Beyaz </a:t>
            </a:r>
            <a:r>
              <a:rPr sz="1800" spc="-70" dirty="0">
                <a:latin typeface="Arial"/>
                <a:cs typeface="Arial"/>
              </a:rPr>
              <a:t>Taş </a:t>
            </a:r>
            <a:r>
              <a:rPr sz="1800" dirty="0">
                <a:latin typeface="Arial"/>
                <a:cs typeface="Arial"/>
              </a:rPr>
              <a:t>Heykeli, </a:t>
            </a:r>
            <a:r>
              <a:rPr sz="1800" spc="-5" dirty="0">
                <a:latin typeface="Arial"/>
                <a:cs typeface="Arial"/>
              </a:rPr>
              <a:t>27.2 cm., </a:t>
            </a:r>
            <a:r>
              <a:rPr sz="1800" dirty="0">
                <a:latin typeface="Arial"/>
                <a:cs typeface="Arial"/>
              </a:rPr>
              <a:t>Halep</a:t>
            </a:r>
            <a:r>
              <a:rPr sz="1800" spc="-30" dirty="0">
                <a:latin typeface="Arial"/>
                <a:cs typeface="Arial"/>
              </a:rPr>
              <a:t> </a:t>
            </a:r>
            <a:r>
              <a:rPr sz="1800" dirty="0">
                <a:latin typeface="Arial"/>
                <a:cs typeface="Arial"/>
              </a:rPr>
              <a:t>Müzesi</a:t>
            </a:r>
            <a:endParaRPr sz="1800">
              <a:latin typeface="Arial"/>
              <a:cs typeface="Arial"/>
            </a:endParaRPr>
          </a:p>
        </p:txBody>
      </p:sp>
      <p:sp>
        <p:nvSpPr>
          <p:cNvPr id="5" name="object 5"/>
          <p:cNvSpPr txBox="1"/>
          <p:nvPr/>
        </p:nvSpPr>
        <p:spPr>
          <a:xfrm>
            <a:off x="3776085" y="5741069"/>
            <a:ext cx="54229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M84-85</a:t>
            </a:r>
            <a:endParaRPr sz="1200" dirty="0">
              <a:latin typeface="Arial"/>
              <a:cs typeface="Arial"/>
            </a:endParaRPr>
          </a:p>
        </p:txBody>
      </p:sp>
      <p:sp>
        <p:nvSpPr>
          <p:cNvPr id="11" name="Metin kutusu 10">
            <a:extLst>
              <a:ext uri="{FF2B5EF4-FFF2-40B4-BE49-F238E27FC236}">
                <a16:creationId xmlns:a16="http://schemas.microsoft.com/office/drawing/2014/main" id="{9506334C-40F4-8F4F-B3CF-E6C61C48D6CC}"/>
              </a:ext>
            </a:extLst>
          </p:cNvPr>
          <p:cNvSpPr txBox="1"/>
          <p:nvPr/>
        </p:nvSpPr>
        <p:spPr>
          <a:xfrm>
            <a:off x="58649" y="934283"/>
            <a:ext cx="1617751" cy="4247317"/>
          </a:xfrm>
          <a:prstGeom prst="rect">
            <a:avLst/>
          </a:prstGeom>
          <a:noFill/>
        </p:spPr>
        <p:txBody>
          <a:bodyPr wrap="none" rtlCol="0">
            <a:spAutoFit/>
          </a:bodyPr>
          <a:lstStyle/>
          <a:p>
            <a:r>
              <a:rPr lang="tr-TR" dirty="0"/>
              <a:t>SURİYE’DEKİ</a:t>
            </a:r>
          </a:p>
          <a:p>
            <a:r>
              <a:rPr lang="tr-TR" dirty="0"/>
              <a:t>ERHANEDAN</a:t>
            </a:r>
          </a:p>
          <a:p>
            <a:r>
              <a:rPr lang="tr-TR" dirty="0"/>
              <a:t>DÖNEMİ</a:t>
            </a:r>
          </a:p>
          <a:p>
            <a:r>
              <a:rPr lang="tr-TR" dirty="0"/>
              <a:t>HEYKELERİNDEN</a:t>
            </a:r>
          </a:p>
          <a:p>
            <a:r>
              <a:rPr lang="tr-TR" dirty="0"/>
              <a:t>DİR</a:t>
            </a:r>
          </a:p>
          <a:p>
            <a:r>
              <a:rPr lang="tr-TR" dirty="0"/>
              <a:t>BAŞINDA</a:t>
            </a:r>
          </a:p>
          <a:p>
            <a:r>
              <a:rPr lang="tr-TR" dirty="0"/>
              <a:t>KARAKTERİSTİK</a:t>
            </a:r>
          </a:p>
          <a:p>
            <a:r>
              <a:rPr lang="tr-TR" dirty="0"/>
              <a:t>PERUKA</a:t>
            </a:r>
          </a:p>
          <a:p>
            <a:r>
              <a:rPr lang="tr-TR" dirty="0"/>
              <a:t>BAŞLIK ,</a:t>
            </a:r>
          </a:p>
          <a:p>
            <a:r>
              <a:rPr lang="tr-TR" dirty="0"/>
              <a:t>BELİNİN</a:t>
            </a:r>
          </a:p>
          <a:p>
            <a:r>
              <a:rPr lang="tr-TR" dirty="0"/>
              <a:t>ARKA </a:t>
            </a:r>
          </a:p>
          <a:p>
            <a:r>
              <a:rPr lang="tr-TR" dirty="0"/>
              <a:t>KISIMINDA</a:t>
            </a:r>
          </a:p>
          <a:p>
            <a:r>
              <a:rPr lang="tr-TR" dirty="0"/>
              <a:t>KEMER </a:t>
            </a:r>
          </a:p>
          <a:p>
            <a:r>
              <a:rPr lang="tr-TR" dirty="0"/>
              <a:t>PÜSKÜLÜ</a:t>
            </a:r>
          </a:p>
          <a:p>
            <a:r>
              <a:rPr lang="tr-TR" dirty="0"/>
              <a:t>BELİRGİN</a:t>
            </a:r>
          </a:p>
        </p:txBody>
      </p:sp>
      <p:pic>
        <p:nvPicPr>
          <p:cNvPr id="1026" name="Picture 2" descr="Lamgi-Mari (Lishi-Mari) roi de Mari">
            <a:extLst>
              <a:ext uri="{FF2B5EF4-FFF2-40B4-BE49-F238E27FC236}">
                <a16:creationId xmlns:a16="http://schemas.microsoft.com/office/drawing/2014/main" id="{65000F2A-1018-B242-9527-0E20FE0346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43" r="27422" b="5681"/>
          <a:stretch/>
        </p:blipFill>
        <p:spPr bwMode="auto">
          <a:xfrm>
            <a:off x="4267200" y="42007"/>
            <a:ext cx="3276009" cy="5675311"/>
          </a:xfrm>
          <a:prstGeom prst="rect">
            <a:avLst/>
          </a:prstGeom>
          <a:noFill/>
          <a:extLst>
            <a:ext uri="{909E8E84-426E-40DD-AFC4-6F175D3DCCD1}">
              <a14:hiddenFill xmlns:a14="http://schemas.microsoft.com/office/drawing/2010/main">
                <a:solidFill>
                  <a:srgbClr val="FFFFFF"/>
                </a:solidFill>
              </a14:hiddenFill>
            </a:ext>
          </a:extLst>
        </p:spPr>
      </p:pic>
      <p:sp>
        <p:nvSpPr>
          <p:cNvPr id="12" name="Dikdörtgen 11">
            <a:extLst>
              <a:ext uri="{FF2B5EF4-FFF2-40B4-BE49-F238E27FC236}">
                <a16:creationId xmlns:a16="http://schemas.microsoft.com/office/drawing/2014/main" id="{E19D4FDE-65CC-C049-AD11-787011BD8314}"/>
              </a:ext>
            </a:extLst>
          </p:cNvPr>
          <p:cNvSpPr/>
          <p:nvPr/>
        </p:nvSpPr>
        <p:spPr>
          <a:xfrm>
            <a:off x="7696200" y="1981200"/>
            <a:ext cx="1905000" cy="2585323"/>
          </a:xfrm>
          <a:prstGeom prst="rect">
            <a:avLst/>
          </a:prstGeom>
        </p:spPr>
        <p:txBody>
          <a:bodyPr wrap="square">
            <a:spAutoFit/>
          </a:bodyPr>
          <a:lstStyle/>
          <a:p>
            <a:r>
              <a:rPr lang="tr-TR" dirty="0" err="1">
                <a:solidFill>
                  <a:srgbClr val="202122"/>
                </a:solidFill>
                <a:latin typeface="Arial" panose="020B0604020202020204" pitchFamily="34" charset="0"/>
              </a:rPr>
              <a:t>Işgi-Mari</a:t>
            </a:r>
            <a:endParaRPr lang="tr-TR" dirty="0">
              <a:solidFill>
                <a:srgbClr val="202122"/>
              </a:solidFill>
              <a:latin typeface="Arial" panose="020B0604020202020204" pitchFamily="34" charset="0"/>
            </a:endParaRPr>
          </a:p>
          <a:p>
            <a:r>
              <a:rPr lang="tr-TR" dirty="0">
                <a:solidFill>
                  <a:srgbClr val="202122"/>
                </a:solidFill>
                <a:latin typeface="Arial" panose="020B0604020202020204" pitchFamily="34" charset="0"/>
              </a:rPr>
              <a:t>(</a:t>
            </a:r>
            <a:r>
              <a:rPr lang="tr-TR" dirty="0" err="1">
                <a:solidFill>
                  <a:srgbClr val="202122"/>
                </a:solidFill>
                <a:latin typeface="Arial" panose="020B0604020202020204" pitchFamily="34" charset="0"/>
              </a:rPr>
              <a:t>Lamgi</a:t>
            </a:r>
            <a:r>
              <a:rPr lang="tr-TR" dirty="0">
                <a:solidFill>
                  <a:srgbClr val="202122"/>
                </a:solidFill>
                <a:latin typeface="Arial" panose="020B0604020202020204" pitchFamily="34" charset="0"/>
              </a:rPr>
              <a:t>-</a:t>
            </a:r>
          </a:p>
          <a:p>
            <a:r>
              <a:rPr lang="tr-TR" dirty="0" err="1">
                <a:solidFill>
                  <a:srgbClr val="202122"/>
                </a:solidFill>
                <a:latin typeface="Arial" panose="020B0604020202020204" pitchFamily="34" charset="0"/>
              </a:rPr>
              <a:t>Mari</a:t>
            </a:r>
            <a:r>
              <a:rPr lang="tr-TR" dirty="0">
                <a:solidFill>
                  <a:srgbClr val="202122"/>
                </a:solidFill>
                <a:latin typeface="Arial" panose="020B0604020202020204" pitchFamily="34" charset="0"/>
              </a:rPr>
              <a:t>), </a:t>
            </a:r>
          </a:p>
          <a:p>
            <a:r>
              <a:rPr lang="tr-TR" dirty="0" err="1">
                <a:solidFill>
                  <a:srgbClr val="202122"/>
                </a:solidFill>
                <a:latin typeface="Arial" panose="020B0604020202020204" pitchFamily="34" charset="0"/>
              </a:rPr>
              <a:t>Mari</a:t>
            </a:r>
            <a:r>
              <a:rPr lang="tr-TR" dirty="0">
                <a:solidFill>
                  <a:srgbClr val="202122"/>
                </a:solidFill>
                <a:latin typeface="Arial" panose="020B0604020202020204" pitchFamily="34" charset="0"/>
              </a:rPr>
              <a:t> Kralı, </a:t>
            </a:r>
            <a:r>
              <a:rPr lang="tr-TR" dirty="0" err="1">
                <a:solidFill>
                  <a:srgbClr val="202122"/>
                </a:solidFill>
                <a:latin typeface="Arial" panose="020B0604020202020204" pitchFamily="34" charset="0"/>
              </a:rPr>
              <a:t>Enlil’in</a:t>
            </a:r>
            <a:r>
              <a:rPr lang="tr-TR" dirty="0">
                <a:solidFill>
                  <a:srgbClr val="202122"/>
                </a:solidFill>
                <a:latin typeface="Arial" panose="020B0604020202020204" pitchFamily="34" charset="0"/>
              </a:rPr>
              <a:t> büyük valisi bu </a:t>
            </a:r>
          </a:p>
          <a:p>
            <a:r>
              <a:rPr lang="tr-TR" dirty="0">
                <a:solidFill>
                  <a:srgbClr val="202122"/>
                </a:solidFill>
                <a:latin typeface="Arial" panose="020B0604020202020204" pitchFamily="34" charset="0"/>
              </a:rPr>
              <a:t>heykeli </a:t>
            </a:r>
            <a:r>
              <a:rPr lang="tr-TR" dirty="0" err="1">
                <a:solidFill>
                  <a:srgbClr val="202122"/>
                </a:solidFill>
                <a:latin typeface="Arial" panose="020B0604020202020204" pitchFamily="34" charset="0"/>
              </a:rPr>
              <a:t>İnanna’ya</a:t>
            </a:r>
            <a:r>
              <a:rPr lang="tr-TR" dirty="0">
                <a:solidFill>
                  <a:srgbClr val="202122"/>
                </a:solidFill>
                <a:latin typeface="Arial" panose="020B0604020202020204" pitchFamily="34" charset="0"/>
              </a:rPr>
              <a:t> adanmıştır. </a:t>
            </a:r>
            <a:endParaRPr lang="tr-TR" dirty="0"/>
          </a:p>
        </p:txBody>
      </p:sp>
      <p:sp>
        <p:nvSpPr>
          <p:cNvPr id="13" name="Metin kutusu 12">
            <a:extLst>
              <a:ext uri="{FF2B5EF4-FFF2-40B4-BE49-F238E27FC236}">
                <a16:creationId xmlns:a16="http://schemas.microsoft.com/office/drawing/2014/main" id="{C5CEAD1C-8EA6-1847-907A-33C4527598A7}"/>
              </a:ext>
            </a:extLst>
          </p:cNvPr>
          <p:cNvSpPr txBox="1"/>
          <p:nvPr/>
        </p:nvSpPr>
        <p:spPr>
          <a:xfrm>
            <a:off x="7742712" y="154379"/>
            <a:ext cx="1382110" cy="369332"/>
          </a:xfrm>
          <a:prstGeom prst="rect">
            <a:avLst/>
          </a:prstGeom>
          <a:noFill/>
        </p:spPr>
        <p:txBody>
          <a:bodyPr wrap="none" rtlCol="0">
            <a:spAutoFit/>
          </a:bodyPr>
          <a:lstStyle/>
          <a:p>
            <a:r>
              <a:rPr lang="tr-TR" dirty="0"/>
              <a:t>LAMGİ MARİ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FAA299A8-D81B-E34D-BCE2-215507745187}"/>
              </a:ext>
            </a:extLst>
          </p:cNvPr>
          <p:cNvSpPr txBox="1"/>
          <p:nvPr/>
        </p:nvSpPr>
        <p:spPr>
          <a:xfrm>
            <a:off x="990600" y="179272"/>
            <a:ext cx="2564869" cy="2308324"/>
          </a:xfrm>
          <a:prstGeom prst="rect">
            <a:avLst/>
          </a:prstGeom>
          <a:noFill/>
        </p:spPr>
        <p:txBody>
          <a:bodyPr wrap="none" rtlCol="0">
            <a:spAutoFit/>
          </a:bodyPr>
          <a:lstStyle/>
          <a:p>
            <a:r>
              <a:rPr lang="tr-TR" dirty="0"/>
              <a:t>NİNGİRSU TAPINAĞININ</a:t>
            </a:r>
          </a:p>
          <a:p>
            <a:r>
              <a:rPr lang="tr-TR" dirty="0"/>
              <a:t>RAHİBİ DUDU’NUN</a:t>
            </a:r>
          </a:p>
          <a:p>
            <a:r>
              <a:rPr lang="tr-TR" dirty="0"/>
              <a:t>ADAK LEVHASI</a:t>
            </a:r>
          </a:p>
          <a:p>
            <a:r>
              <a:rPr lang="tr-TR" dirty="0"/>
              <a:t>ENTEMENA ZAMANI</a:t>
            </a:r>
          </a:p>
          <a:p>
            <a:r>
              <a:rPr lang="tr-TR" dirty="0"/>
              <a:t>BITUMEN STONE</a:t>
            </a:r>
          </a:p>
          <a:p>
            <a:r>
              <a:rPr lang="tr-TR" dirty="0"/>
              <a:t>(ASFALT)</a:t>
            </a:r>
          </a:p>
          <a:p>
            <a:endParaRPr lang="tr-TR" dirty="0"/>
          </a:p>
          <a:p>
            <a:endParaRPr lang="tr-TR" dirty="0"/>
          </a:p>
        </p:txBody>
      </p:sp>
      <p:sp>
        <p:nvSpPr>
          <p:cNvPr id="10" name="Dikdörtgen 9">
            <a:extLst>
              <a:ext uri="{FF2B5EF4-FFF2-40B4-BE49-F238E27FC236}">
                <a16:creationId xmlns:a16="http://schemas.microsoft.com/office/drawing/2014/main" id="{AAD1CE31-7D15-8A4C-A86F-3DD7DAE64CB5}"/>
              </a:ext>
            </a:extLst>
          </p:cNvPr>
          <p:cNvSpPr/>
          <p:nvPr/>
        </p:nvSpPr>
        <p:spPr>
          <a:xfrm>
            <a:off x="4876800" y="179272"/>
            <a:ext cx="4238920" cy="6186309"/>
          </a:xfrm>
          <a:prstGeom prst="rect">
            <a:avLst/>
          </a:prstGeom>
        </p:spPr>
        <p:txBody>
          <a:bodyPr wrap="square">
            <a:spAutoFit/>
          </a:bodyPr>
          <a:lstStyle/>
          <a:p>
            <a:pPr algn="just"/>
            <a:r>
              <a:rPr lang="tr-TR" dirty="0">
                <a:solidFill>
                  <a:srgbClr val="000000"/>
                </a:solidFill>
                <a:latin typeface="Arial" panose="020B0604020202020204" pitchFamily="34" charset="0"/>
              </a:rPr>
              <a:t>Bu adak levhası </a:t>
            </a:r>
            <a:r>
              <a:rPr lang="tr-TR" dirty="0" err="1">
                <a:solidFill>
                  <a:srgbClr val="000000"/>
                </a:solidFill>
                <a:latin typeface="Arial" panose="020B0604020202020204" pitchFamily="34" charset="0"/>
              </a:rPr>
              <a:t>Erhanedanlar</a:t>
            </a:r>
            <a:r>
              <a:rPr lang="tr-TR" dirty="0">
                <a:solidFill>
                  <a:srgbClr val="000000"/>
                </a:solidFill>
                <a:latin typeface="Arial" panose="020B0604020202020204" pitchFamily="34" charset="0"/>
              </a:rPr>
              <a:t> Döneminde yaygın olan ve birçok kentte nadiren </a:t>
            </a:r>
            <a:r>
              <a:rPr lang="tr-TR" dirty="0" err="1">
                <a:solidFill>
                  <a:srgbClr val="000000"/>
                </a:solidFill>
                <a:latin typeface="Arial" panose="020B0604020202020204" pitchFamily="34" charset="0"/>
              </a:rPr>
              <a:t>Mari</a:t>
            </a:r>
            <a:r>
              <a:rPr lang="tr-TR" dirty="0">
                <a:solidFill>
                  <a:srgbClr val="000000"/>
                </a:solidFill>
                <a:latin typeface="Arial" panose="020B0604020202020204" pitchFamily="34" charset="0"/>
              </a:rPr>
              <a:t> ve </a:t>
            </a:r>
            <a:r>
              <a:rPr lang="tr-TR" dirty="0" err="1">
                <a:solidFill>
                  <a:srgbClr val="000000"/>
                </a:solidFill>
                <a:latin typeface="Arial" panose="020B0604020202020204" pitchFamily="34" charset="0"/>
              </a:rPr>
              <a:t>Suza’da</a:t>
            </a:r>
            <a:r>
              <a:rPr lang="tr-TR" dirty="0">
                <a:solidFill>
                  <a:srgbClr val="000000"/>
                </a:solidFill>
                <a:latin typeface="Arial" panose="020B0604020202020204" pitchFamily="34" charset="0"/>
              </a:rPr>
              <a:t> bulunanlardan bir tanesidir. 120 civarında örnek bilinmektedir. 50 tanesi dini yapılardan gelmiştir.</a:t>
            </a:r>
          </a:p>
          <a:p>
            <a:pPr algn="just"/>
            <a:endParaRPr lang="tr-TR" dirty="0">
              <a:solidFill>
                <a:srgbClr val="000000"/>
              </a:solidFill>
              <a:latin typeface="Arial" panose="020B0604020202020204" pitchFamily="34" charset="0"/>
            </a:endParaRPr>
          </a:p>
          <a:p>
            <a:pPr algn="just"/>
            <a:r>
              <a:rPr lang="tr-TR" dirty="0">
                <a:solidFill>
                  <a:srgbClr val="000000"/>
                </a:solidFill>
                <a:latin typeface="Arial" panose="020B0604020202020204" pitchFamily="34" charset="0"/>
              </a:rPr>
              <a:t>Genellikle yapımlarında kireç taşı kullanılmış. Bu levhanın yapımında </a:t>
            </a:r>
            <a:r>
              <a:rPr lang="tr-TR" dirty="0" err="1">
                <a:solidFill>
                  <a:srgbClr val="000000"/>
                </a:solidFill>
                <a:latin typeface="Arial" panose="020B0604020202020204" pitchFamily="34" charset="0"/>
              </a:rPr>
              <a:t>bitumen</a:t>
            </a:r>
            <a:r>
              <a:rPr lang="tr-TR" dirty="0">
                <a:solidFill>
                  <a:srgbClr val="000000"/>
                </a:solidFill>
                <a:latin typeface="Arial" panose="020B0604020202020204" pitchFamily="34" charset="0"/>
              </a:rPr>
              <a:t> kullanılmıştır. Bu özel bir durumdur. Adak levhalarının başlıca işlevi tam olarak bilinmemektedir. Ortalarındaki deliğin işlevi bir gizem olarak kalmaktadır. Buradaki yazıt nedeniyle bilim insanlarının ilk olarak bunların bir tür asa kaidesi olarak düşünmeleri sadece bir olasılıktır. Bazıları bunların bir duvara asılmaları için olduğu düşünülmüştür. Diğerleri bunların bir kapı kapama mekanizmasının parçası olduğunu varsaymaktadır. </a:t>
            </a:r>
          </a:p>
        </p:txBody>
      </p:sp>
      <p:pic>
        <p:nvPicPr>
          <p:cNvPr id="11" name="Resim 10">
            <a:extLst>
              <a:ext uri="{FF2B5EF4-FFF2-40B4-BE49-F238E27FC236}">
                <a16:creationId xmlns:a16="http://schemas.microsoft.com/office/drawing/2014/main" id="{F865FF51-E163-BF43-8601-2AEC5A61EC8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97" b="93716" l="9596" r="91667">
                        <a14:foregroundMark x1="10606" y1="23497" x2="10606" y2="23497"/>
                        <a14:foregroundMark x1="10606" y1="9836" x2="10606" y2="9836"/>
                        <a14:foregroundMark x1="16667" y1="8197" x2="16667" y2="8197"/>
                        <a14:foregroundMark x1="89646" y1="27869" x2="89646" y2="27869"/>
                        <a14:foregroundMark x1="91919" y1="53825" x2="91919" y2="53825"/>
                        <a14:foregroundMark x1="91667" y1="34153" x2="91667" y2="34153"/>
                        <a14:foregroundMark x1="30556" y1="8197" x2="30556" y2="8197"/>
                        <a14:foregroundMark x1="18687" y1="93716" x2="18687" y2="93716"/>
                      </a14:backgroundRemoval>
                    </a14:imgEffect>
                  </a14:imgLayer>
                </a14:imgProps>
              </a:ext>
            </a:extLst>
          </a:blip>
          <a:stretch>
            <a:fillRect/>
          </a:stretch>
        </p:blipFill>
        <p:spPr>
          <a:xfrm>
            <a:off x="-27495" y="1717381"/>
            <a:ext cx="5029200" cy="4648200"/>
          </a:xfrm>
          <a:prstGeom prst="rect">
            <a:avLst/>
          </a:prstGeom>
          <a:effectLst>
            <a:outerShdw blurRad="5715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07604" y="584685"/>
            <a:ext cx="3017837" cy="31892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211959" y="3861047"/>
            <a:ext cx="2946400" cy="256698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935037" y="296862"/>
            <a:ext cx="3079750" cy="38512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608512" y="2349500"/>
            <a:ext cx="3941762" cy="418465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35100" y="795337"/>
            <a:ext cx="4650105" cy="5381625"/>
            <a:chOff x="1435100" y="795337"/>
            <a:chExt cx="4650105" cy="5381625"/>
          </a:xfrm>
        </p:grpSpPr>
        <p:sp>
          <p:nvSpPr>
            <p:cNvPr id="3" name="object 3"/>
            <p:cNvSpPr/>
            <p:nvPr/>
          </p:nvSpPr>
          <p:spPr>
            <a:xfrm>
              <a:off x="1439862" y="800100"/>
              <a:ext cx="4640262" cy="5372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439862" y="800100"/>
              <a:ext cx="4640580" cy="5372100"/>
            </a:xfrm>
            <a:custGeom>
              <a:avLst/>
              <a:gdLst/>
              <a:ahLst/>
              <a:cxnLst/>
              <a:rect l="l" t="t" r="r" b="b"/>
              <a:pathLst>
                <a:path w="4640580" h="5372100">
                  <a:moveTo>
                    <a:pt x="0" y="0"/>
                  </a:moveTo>
                  <a:lnTo>
                    <a:pt x="4640262" y="0"/>
                  </a:lnTo>
                  <a:lnTo>
                    <a:pt x="4640262" y="5372100"/>
                  </a:lnTo>
                  <a:lnTo>
                    <a:pt x="0" y="5372100"/>
                  </a:lnTo>
                  <a:lnTo>
                    <a:pt x="0" y="0"/>
                  </a:lnTo>
                  <a:close/>
                </a:path>
              </a:pathLst>
            </a:custGeom>
            <a:ln w="9525">
              <a:solidFill>
                <a:srgbClr val="000000"/>
              </a:solidFill>
            </a:ln>
          </p:spPr>
          <p:txBody>
            <a:bodyPr wrap="square" lIns="0" tIns="0" rIns="0" bIns="0" rtlCol="0"/>
            <a:lstStyle/>
            <a:p>
              <a:endParaRPr/>
            </a:p>
          </p:txBody>
        </p:sp>
      </p:grpSp>
      <p:sp>
        <p:nvSpPr>
          <p:cNvPr id="5" name="object 5"/>
          <p:cNvSpPr txBox="1"/>
          <p:nvPr/>
        </p:nvSpPr>
        <p:spPr>
          <a:xfrm>
            <a:off x="6450965" y="5244150"/>
            <a:ext cx="1804035" cy="848360"/>
          </a:xfrm>
          <a:prstGeom prst="rect">
            <a:avLst/>
          </a:prstGeom>
        </p:spPr>
        <p:txBody>
          <a:bodyPr vert="horz" wrap="square" lIns="0" tIns="27940" rIns="0" bIns="0" rtlCol="0">
            <a:spAutoFit/>
          </a:bodyPr>
          <a:lstStyle/>
          <a:p>
            <a:pPr marL="12700" marR="5080">
              <a:lnSpc>
                <a:spcPts val="1600"/>
              </a:lnSpc>
              <a:spcBef>
                <a:spcPts val="220"/>
              </a:spcBef>
            </a:pPr>
            <a:r>
              <a:rPr sz="1400" dirty="0">
                <a:latin typeface="Arial"/>
                <a:cs typeface="Arial"/>
              </a:rPr>
              <a:t>Eannatum I veya II’ye  </a:t>
            </a:r>
            <a:r>
              <a:rPr sz="1400" spc="-5" dirty="0">
                <a:latin typeface="Arial"/>
                <a:cs typeface="Arial"/>
              </a:rPr>
              <a:t>Adanmış, </a:t>
            </a:r>
            <a:r>
              <a:rPr sz="1400" dirty="0">
                <a:latin typeface="Arial"/>
                <a:cs typeface="Arial"/>
              </a:rPr>
              <a:t>Asa Başı,  </a:t>
            </a:r>
            <a:r>
              <a:rPr sz="1400" spc="-5" dirty="0">
                <a:latin typeface="Arial"/>
                <a:cs typeface="Arial"/>
              </a:rPr>
              <a:t>Kireçtaşı, </a:t>
            </a:r>
            <a:r>
              <a:rPr sz="1400" dirty="0">
                <a:latin typeface="Arial"/>
                <a:cs typeface="Arial"/>
              </a:rPr>
              <a:t>I.Ur</a:t>
            </a:r>
            <a:r>
              <a:rPr sz="1400" spc="-25" dirty="0">
                <a:latin typeface="Arial"/>
                <a:cs typeface="Arial"/>
              </a:rPr>
              <a:t> </a:t>
            </a:r>
            <a:r>
              <a:rPr sz="1400" spc="-5" dirty="0">
                <a:latin typeface="Arial"/>
                <a:cs typeface="Arial"/>
              </a:rPr>
              <a:t>Safhası,  </a:t>
            </a:r>
            <a:r>
              <a:rPr sz="1400" dirty="0">
                <a:latin typeface="Arial"/>
                <a:cs typeface="Arial"/>
              </a:rPr>
              <a:t>British</a:t>
            </a:r>
            <a:r>
              <a:rPr sz="1400" spc="-10" dirty="0">
                <a:latin typeface="Arial"/>
                <a:cs typeface="Arial"/>
              </a:rPr>
              <a:t> </a:t>
            </a:r>
            <a:r>
              <a:rPr sz="1400" dirty="0">
                <a:latin typeface="Arial"/>
                <a:cs typeface="Arial"/>
              </a:rPr>
              <a:t>Museum</a:t>
            </a:r>
            <a:endParaRPr sz="14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5922714" cy="681663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234916" y="1319961"/>
            <a:ext cx="2185035" cy="4566920"/>
          </a:xfrm>
          <a:prstGeom prst="rect">
            <a:avLst/>
          </a:prstGeom>
        </p:spPr>
        <p:txBody>
          <a:bodyPr vert="horz" wrap="square" lIns="0" tIns="27939" rIns="0" bIns="0" rtlCol="0">
            <a:spAutoFit/>
          </a:bodyPr>
          <a:lstStyle/>
          <a:p>
            <a:pPr marL="12700" marR="829310">
              <a:lnSpc>
                <a:spcPts val="2100"/>
              </a:lnSpc>
              <a:spcBef>
                <a:spcPts val="219"/>
              </a:spcBef>
            </a:pPr>
            <a:r>
              <a:rPr sz="1800" spc="-25" dirty="0">
                <a:latin typeface="Arial"/>
                <a:cs typeface="Arial"/>
              </a:rPr>
              <a:t>Tapınakta  </a:t>
            </a:r>
            <a:r>
              <a:rPr sz="1800" dirty="0">
                <a:latin typeface="Arial"/>
                <a:cs typeface="Arial"/>
              </a:rPr>
              <a:t>Barakisumun  </a:t>
            </a:r>
            <a:r>
              <a:rPr sz="1800" spc="-5" dirty="0">
                <a:latin typeface="Arial"/>
                <a:cs typeface="Arial"/>
              </a:rPr>
              <a:t>İsimli </a:t>
            </a:r>
            <a:r>
              <a:rPr sz="1800" dirty="0">
                <a:latin typeface="Arial"/>
                <a:cs typeface="Arial"/>
              </a:rPr>
              <a:t>bir kişi  </a:t>
            </a:r>
            <a:r>
              <a:rPr sz="1800" spc="-25" dirty="0">
                <a:latin typeface="Arial"/>
                <a:cs typeface="Arial"/>
              </a:rPr>
              <a:t>Tarafından  </a:t>
            </a:r>
            <a:r>
              <a:rPr sz="1800" dirty="0">
                <a:latin typeface="Arial"/>
                <a:cs typeface="Arial"/>
              </a:rPr>
              <a:t>Sunulmuş:</a:t>
            </a:r>
            <a:endParaRPr sz="1800">
              <a:latin typeface="Arial"/>
              <a:cs typeface="Arial"/>
            </a:endParaRPr>
          </a:p>
          <a:p>
            <a:pPr>
              <a:lnSpc>
                <a:spcPct val="100000"/>
              </a:lnSpc>
              <a:spcBef>
                <a:spcPts val="30"/>
              </a:spcBef>
            </a:pPr>
            <a:endParaRPr sz="1800">
              <a:latin typeface="Arial"/>
              <a:cs typeface="Arial"/>
            </a:endParaRPr>
          </a:p>
          <a:p>
            <a:pPr marL="12700" marR="572135">
              <a:lnSpc>
                <a:spcPts val="2100"/>
              </a:lnSpc>
            </a:pPr>
            <a:r>
              <a:rPr sz="1800" spc="-5" dirty="0">
                <a:latin typeface="Arial"/>
                <a:cs typeface="Arial"/>
              </a:rPr>
              <a:t>«</a:t>
            </a:r>
            <a:r>
              <a:rPr sz="1800" b="1" spc="-5" dirty="0">
                <a:latin typeface="Arial"/>
                <a:cs typeface="Arial"/>
              </a:rPr>
              <a:t>Eninnu’nun  </a:t>
            </a:r>
            <a:r>
              <a:rPr sz="1800" b="1" dirty="0">
                <a:latin typeface="Arial"/>
                <a:cs typeface="Arial"/>
              </a:rPr>
              <a:t>N</a:t>
            </a:r>
            <a:r>
              <a:rPr sz="1800" b="1" spc="-5" dirty="0">
                <a:latin typeface="Arial"/>
                <a:cs typeface="Arial"/>
              </a:rPr>
              <a:t>ingi</a:t>
            </a:r>
            <a:r>
              <a:rPr sz="1800" b="1" dirty="0">
                <a:latin typeface="Arial"/>
                <a:cs typeface="Arial"/>
              </a:rPr>
              <a:t>rs</a:t>
            </a:r>
            <a:r>
              <a:rPr sz="1800" b="1" spc="-5" dirty="0">
                <a:latin typeface="Arial"/>
                <a:cs typeface="Arial"/>
              </a:rPr>
              <a:t>u</a:t>
            </a:r>
            <a:r>
              <a:rPr sz="1800" b="1" spc="-70" dirty="0">
                <a:latin typeface="Arial"/>
                <a:cs typeface="Arial"/>
              </a:rPr>
              <a:t>’</a:t>
            </a:r>
            <a:r>
              <a:rPr sz="1800" b="1" dirty="0">
                <a:latin typeface="Arial"/>
                <a:cs typeface="Arial"/>
              </a:rPr>
              <a:t>s</a:t>
            </a:r>
            <a:r>
              <a:rPr sz="1800" b="1" spc="-5" dirty="0">
                <a:latin typeface="Arial"/>
                <a:cs typeface="Arial"/>
              </a:rPr>
              <a:t>un</a:t>
            </a:r>
            <a:r>
              <a:rPr sz="1800" b="1" dirty="0">
                <a:latin typeface="Arial"/>
                <a:cs typeface="Arial"/>
              </a:rPr>
              <a:t>a;  </a:t>
            </a:r>
            <a:r>
              <a:rPr sz="1800" b="1" spc="-5" dirty="0">
                <a:latin typeface="Arial"/>
                <a:cs typeface="Arial"/>
              </a:rPr>
              <a:t>Lagaş</a:t>
            </a:r>
            <a:endParaRPr sz="1800">
              <a:latin typeface="Arial"/>
              <a:cs typeface="Arial"/>
            </a:endParaRPr>
          </a:p>
          <a:p>
            <a:pPr marL="12700" marR="5080">
              <a:lnSpc>
                <a:spcPts val="2100"/>
              </a:lnSpc>
            </a:pPr>
            <a:r>
              <a:rPr sz="1800" b="1" spc="-5" dirty="0">
                <a:latin typeface="Arial"/>
                <a:cs typeface="Arial"/>
              </a:rPr>
              <a:t>Kralı</a:t>
            </a:r>
            <a:r>
              <a:rPr sz="1800" b="1" spc="-55" dirty="0">
                <a:latin typeface="Arial"/>
                <a:cs typeface="Arial"/>
              </a:rPr>
              <a:t> </a:t>
            </a:r>
            <a:r>
              <a:rPr sz="1800" b="1" spc="-5" dirty="0">
                <a:latin typeface="Arial"/>
                <a:cs typeface="Arial"/>
              </a:rPr>
              <a:t>Enannatum’un  Çalışanı</a:t>
            </a:r>
            <a:endParaRPr sz="1800">
              <a:latin typeface="Arial"/>
              <a:cs typeface="Arial"/>
            </a:endParaRPr>
          </a:p>
          <a:p>
            <a:pPr marL="12700" marR="652145">
              <a:lnSpc>
                <a:spcPts val="2100"/>
              </a:lnSpc>
            </a:pPr>
            <a:r>
              <a:rPr sz="1800" b="1" spc="-5" dirty="0">
                <a:latin typeface="Arial"/>
                <a:cs typeface="Arial"/>
              </a:rPr>
              <a:t>temsilcisi  Barakisumun,  </a:t>
            </a:r>
            <a:r>
              <a:rPr sz="1800" b="1" dirty="0">
                <a:latin typeface="Arial"/>
                <a:cs typeface="Arial"/>
              </a:rPr>
              <a:t>bunu  </a:t>
            </a:r>
            <a:r>
              <a:rPr sz="1800" b="1" spc="-5" dirty="0">
                <a:latin typeface="Arial"/>
                <a:cs typeface="Arial"/>
              </a:rPr>
              <a:t>efendisinin  yaşamı </a:t>
            </a:r>
            <a:r>
              <a:rPr sz="1800" b="1" dirty="0">
                <a:latin typeface="Arial"/>
                <a:cs typeface="Arial"/>
              </a:rPr>
              <a:t>için  </a:t>
            </a:r>
            <a:r>
              <a:rPr sz="1800" b="1" spc="-5" dirty="0">
                <a:latin typeface="Arial"/>
                <a:cs typeface="Arial"/>
              </a:rPr>
              <a:t>sundu</a:t>
            </a:r>
            <a:r>
              <a:rPr sz="1800" spc="-5" dirty="0">
                <a:latin typeface="Arial"/>
                <a:cs typeface="Arial"/>
              </a:rPr>
              <a:t>».</a:t>
            </a:r>
            <a:endParaRPr sz="1800">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1200" y="281560"/>
            <a:ext cx="4876800" cy="6043040"/>
          </a:xfrm>
          <a:prstGeom prst="rect">
            <a:avLst/>
          </a:prstGeom>
          <a:blipFill>
            <a:blip r:embed="rId2" cstate="print"/>
            <a:stretch>
              <a:fillRect/>
            </a:stretch>
          </a:blipFill>
        </p:spPr>
        <p:txBody>
          <a:bodyPr wrap="square" lIns="0" tIns="0" rIns="0" bIns="0" rtlCol="0"/>
          <a:lstStyle/>
          <a:p>
            <a:endParaRPr/>
          </a:p>
        </p:txBody>
      </p:sp>
      <p:sp>
        <p:nvSpPr>
          <p:cNvPr id="8" name="Metin kutusu 7">
            <a:extLst>
              <a:ext uri="{FF2B5EF4-FFF2-40B4-BE49-F238E27FC236}">
                <a16:creationId xmlns:a16="http://schemas.microsoft.com/office/drawing/2014/main" id="{8DAAFC3D-0752-1B48-9858-1EBE67409DD1}"/>
              </a:ext>
            </a:extLst>
          </p:cNvPr>
          <p:cNvSpPr txBox="1"/>
          <p:nvPr/>
        </p:nvSpPr>
        <p:spPr>
          <a:xfrm>
            <a:off x="228600" y="281560"/>
            <a:ext cx="1351973" cy="646331"/>
          </a:xfrm>
          <a:prstGeom prst="rect">
            <a:avLst/>
          </a:prstGeom>
          <a:noFill/>
        </p:spPr>
        <p:txBody>
          <a:bodyPr wrap="none" rtlCol="0">
            <a:spAutoFit/>
          </a:bodyPr>
          <a:lstStyle/>
          <a:p>
            <a:pPr algn="ctr"/>
            <a:r>
              <a:rPr lang="tr-TR" b="1" dirty="0"/>
              <a:t>AKBABALAR</a:t>
            </a:r>
          </a:p>
          <a:p>
            <a:pPr algn="ctr"/>
            <a:r>
              <a:rPr lang="tr-TR" b="1" dirty="0"/>
              <a:t>STELİ</a:t>
            </a:r>
          </a:p>
        </p:txBody>
      </p:sp>
      <p:sp>
        <p:nvSpPr>
          <p:cNvPr id="4" name="Metin kutusu 3">
            <a:extLst>
              <a:ext uri="{FF2B5EF4-FFF2-40B4-BE49-F238E27FC236}">
                <a16:creationId xmlns:a16="http://schemas.microsoft.com/office/drawing/2014/main" id="{EE0B2FBC-179F-0335-3594-D7FD45172752}"/>
              </a:ext>
            </a:extLst>
          </p:cNvPr>
          <p:cNvSpPr txBox="1"/>
          <p:nvPr/>
        </p:nvSpPr>
        <p:spPr>
          <a:xfrm>
            <a:off x="6947477" y="457200"/>
            <a:ext cx="2196523" cy="2462213"/>
          </a:xfrm>
          <a:prstGeom prst="rect">
            <a:avLst/>
          </a:prstGeom>
          <a:noFill/>
        </p:spPr>
        <p:txBody>
          <a:bodyPr wrap="square">
            <a:spAutoFit/>
          </a:bodyPr>
          <a:lstStyle/>
          <a:p>
            <a:r>
              <a:rPr lang="tr-TR" sz="1400" dirty="0">
                <a:effectLst/>
              </a:rPr>
              <a:t>Anıtın, </a:t>
            </a:r>
            <a:r>
              <a:rPr lang="tr-TR" sz="1400" dirty="0" err="1">
                <a:effectLst/>
              </a:rPr>
              <a:t>Girsu’da</a:t>
            </a:r>
            <a:r>
              <a:rPr lang="tr-TR" sz="1400" dirty="0">
                <a:effectLst/>
              </a:rPr>
              <a:t> (</a:t>
            </a:r>
            <a:r>
              <a:rPr lang="tr-TR" sz="1400" dirty="0" err="1">
                <a:effectLst/>
              </a:rPr>
              <a:t>günümüz</a:t>
            </a:r>
            <a:r>
              <a:rPr lang="tr-TR" sz="1400" dirty="0">
                <a:effectLst/>
              </a:rPr>
              <a:t> Irak sınırları </a:t>
            </a:r>
            <a:r>
              <a:rPr lang="tr-TR" sz="1400" dirty="0" err="1">
                <a:effectLst/>
              </a:rPr>
              <a:t>içerisindeki</a:t>
            </a:r>
            <a:r>
              <a:rPr lang="tr-TR" sz="1400" dirty="0">
                <a:effectLst/>
              </a:rPr>
              <a:t> </a:t>
            </a:r>
            <a:r>
              <a:rPr lang="tr-TR" sz="1400" dirty="0" err="1">
                <a:effectLst/>
              </a:rPr>
              <a:t>Telloh</a:t>
            </a:r>
            <a:r>
              <a:rPr lang="tr-TR" sz="1400" dirty="0">
                <a:effectLst/>
              </a:rPr>
              <a:t> olarak adlandırılan </a:t>
            </a:r>
            <a:r>
              <a:rPr lang="tr-TR" sz="1400" dirty="0" err="1">
                <a:effectLst/>
              </a:rPr>
              <a:t>bölge</a:t>
            </a:r>
            <a:r>
              <a:rPr lang="tr-TR" sz="1400" dirty="0">
                <a:effectLst/>
              </a:rPr>
              <a:t>) </a:t>
            </a:r>
            <a:r>
              <a:rPr lang="tr-TR" sz="1400" dirty="0" err="1">
                <a:effectLst/>
              </a:rPr>
              <a:t>bulunmus</a:t>
            </a:r>
            <a:r>
              <a:rPr lang="tr-TR" sz="1400" dirty="0">
                <a:effectLst/>
              </a:rPr>
              <a:t>̧ olmasına </a:t>
            </a:r>
            <a:r>
              <a:rPr lang="tr-TR" sz="1400" dirty="0" err="1">
                <a:effectLst/>
              </a:rPr>
              <a:t>rağmen</a:t>
            </a:r>
            <a:r>
              <a:rPr lang="tr-TR" sz="1400" dirty="0">
                <a:effectLst/>
              </a:rPr>
              <a:t>, nereye </a:t>
            </a:r>
            <a:r>
              <a:rPr lang="tr-TR" sz="1400" dirty="0" err="1">
                <a:effectLst/>
              </a:rPr>
              <a:t>dikildiği</a:t>
            </a:r>
            <a:r>
              <a:rPr lang="tr-TR" sz="1400" dirty="0">
                <a:effectLst/>
              </a:rPr>
              <a:t> hususuna dair kitabedeki farklı ifadelerden dolayı20, </a:t>
            </a:r>
            <a:r>
              <a:rPr lang="tr-TR" sz="1400" dirty="0" err="1">
                <a:effectLst/>
              </a:rPr>
              <a:t>önce</a:t>
            </a:r>
            <a:r>
              <a:rPr lang="tr-TR" sz="1400" dirty="0">
                <a:effectLst/>
              </a:rPr>
              <a:t> </a:t>
            </a:r>
            <a:r>
              <a:rPr lang="tr-TR" sz="1400" dirty="0" err="1">
                <a:effectLst/>
              </a:rPr>
              <a:t>Guedena’ya</a:t>
            </a:r>
            <a:r>
              <a:rPr lang="tr-TR" sz="1400" dirty="0">
                <a:effectLst/>
              </a:rPr>
              <a:t> </a:t>
            </a:r>
            <a:r>
              <a:rPr lang="tr-TR" sz="1400" dirty="0" err="1">
                <a:effectLst/>
              </a:rPr>
              <a:t>dikildiği</a:t>
            </a:r>
            <a:r>
              <a:rPr lang="tr-TR" sz="1400" dirty="0">
                <a:effectLst/>
              </a:rPr>
              <a:t> ardından </a:t>
            </a:r>
            <a:r>
              <a:rPr lang="tr-TR" sz="1400" dirty="0" err="1">
                <a:effectLst/>
              </a:rPr>
              <a:t>Girsu’ya</a:t>
            </a:r>
            <a:r>
              <a:rPr lang="tr-TR" sz="1400" dirty="0">
                <a:effectLst/>
              </a:rPr>
              <a:t> </a:t>
            </a:r>
            <a:r>
              <a:rPr lang="tr-TR" sz="1400" dirty="0" err="1">
                <a:effectLst/>
              </a:rPr>
              <a:t>götürüldüğu</a:t>
            </a:r>
            <a:r>
              <a:rPr lang="tr-TR" sz="1400" dirty="0">
                <a:effectLst/>
              </a:rPr>
              <a:t>̈ </a:t>
            </a:r>
            <a:r>
              <a:rPr lang="tr-TR" sz="1400" dirty="0" err="1">
                <a:effectLst/>
              </a:rPr>
              <a:t>düşünülmektedir</a:t>
            </a:r>
            <a:r>
              <a:rPr lang="tr-TR" sz="1400" dirty="0">
                <a:effectLst/>
              </a:rPr>
              <a:t> </a:t>
            </a:r>
            <a:endParaRPr lang="tr-TR" sz="1400" dirty="0"/>
          </a:p>
        </p:txBody>
      </p:sp>
      <p:sp>
        <p:nvSpPr>
          <p:cNvPr id="6" name="Metin kutusu 5">
            <a:extLst>
              <a:ext uri="{FF2B5EF4-FFF2-40B4-BE49-F238E27FC236}">
                <a16:creationId xmlns:a16="http://schemas.microsoft.com/office/drawing/2014/main" id="{F17C2750-B84D-0ED8-A670-0AA213F58697}"/>
              </a:ext>
            </a:extLst>
          </p:cNvPr>
          <p:cNvSpPr txBox="1"/>
          <p:nvPr/>
        </p:nvSpPr>
        <p:spPr>
          <a:xfrm>
            <a:off x="819" y="838200"/>
            <a:ext cx="1884621" cy="4832092"/>
          </a:xfrm>
          <a:prstGeom prst="rect">
            <a:avLst/>
          </a:prstGeom>
          <a:noFill/>
        </p:spPr>
        <p:txBody>
          <a:bodyPr wrap="square">
            <a:spAutoFit/>
          </a:bodyPr>
          <a:lstStyle/>
          <a:p>
            <a:r>
              <a:rPr lang="tr-TR" sz="1400" dirty="0">
                <a:solidFill>
                  <a:prstClr val="black"/>
                </a:solidFill>
              </a:rPr>
              <a:t>Tek bir parça kireç </a:t>
            </a:r>
            <a:r>
              <a:rPr lang="tr-TR" sz="1400" dirty="0" err="1">
                <a:solidFill>
                  <a:prstClr val="black"/>
                </a:solidFill>
              </a:rPr>
              <a:t>taşı</a:t>
            </a:r>
            <a:r>
              <a:rPr lang="tr-TR" sz="1400" dirty="0">
                <a:solidFill>
                  <a:prstClr val="black"/>
                </a:solidFill>
              </a:rPr>
              <a:t> üzerine </a:t>
            </a:r>
            <a:r>
              <a:rPr lang="tr-TR" sz="1400" dirty="0" err="1">
                <a:solidFill>
                  <a:prstClr val="black"/>
                </a:solidFill>
              </a:rPr>
              <a:t>hazırlanmıs</a:t>
            </a:r>
            <a:r>
              <a:rPr lang="tr-TR" sz="1400" dirty="0">
                <a:solidFill>
                  <a:prstClr val="black"/>
                </a:solidFill>
              </a:rPr>
              <a:t>̧ olan kitabe günümüze bir bütün olarak </a:t>
            </a:r>
            <a:r>
              <a:rPr lang="tr-TR" sz="1400" dirty="0" err="1">
                <a:solidFill>
                  <a:prstClr val="black"/>
                </a:solidFill>
              </a:rPr>
              <a:t>ulaşmadığı</a:t>
            </a:r>
            <a:r>
              <a:rPr lang="tr-TR" sz="1400" dirty="0">
                <a:solidFill>
                  <a:prstClr val="black"/>
                </a:solidFill>
              </a:rPr>
              <a:t> gibi bütünün sadece üçte birine denk </a:t>
            </a:r>
            <a:r>
              <a:rPr lang="tr-TR" sz="1400" dirty="0" err="1">
                <a:solidFill>
                  <a:prstClr val="black"/>
                </a:solidFill>
              </a:rPr>
              <a:t>düşebilecek</a:t>
            </a:r>
            <a:r>
              <a:rPr lang="tr-TR" sz="1400" dirty="0">
                <a:solidFill>
                  <a:prstClr val="black"/>
                </a:solidFill>
              </a:rPr>
              <a:t> olan yedi parçası </a:t>
            </a:r>
            <a:r>
              <a:rPr lang="tr-TR" sz="1400" dirty="0" err="1">
                <a:solidFill>
                  <a:prstClr val="black"/>
                </a:solidFill>
              </a:rPr>
              <a:t>ulaşmıştır</a:t>
            </a:r>
            <a:r>
              <a:rPr lang="tr-TR" sz="1400" dirty="0">
                <a:solidFill>
                  <a:prstClr val="black"/>
                </a:solidFill>
              </a:rPr>
              <a:t>. Kitabenin ilk altı parçası 1881-1889 yılları arasında, Fransa Devleti tarafından yapılan kazılarda </a:t>
            </a:r>
            <a:r>
              <a:rPr lang="tr-TR" sz="1400" dirty="0" err="1">
                <a:solidFill>
                  <a:prstClr val="black"/>
                </a:solidFill>
              </a:rPr>
              <a:t>Girsu’da</a:t>
            </a:r>
            <a:r>
              <a:rPr lang="tr-TR" sz="1400" dirty="0">
                <a:solidFill>
                  <a:prstClr val="black"/>
                </a:solidFill>
              </a:rPr>
              <a:t> </a:t>
            </a:r>
            <a:r>
              <a:rPr lang="tr-TR" sz="1400" dirty="0" err="1">
                <a:solidFill>
                  <a:prstClr val="black"/>
                </a:solidFill>
              </a:rPr>
              <a:t>bulunmuştur</a:t>
            </a:r>
            <a:r>
              <a:rPr lang="tr-TR" sz="1400" dirty="0">
                <a:solidFill>
                  <a:prstClr val="black"/>
                </a:solidFill>
              </a:rPr>
              <a:t>. Yedinci parça ise 1898 yılında bölgedeki eski eserler pazarından Britanya </a:t>
            </a:r>
            <a:r>
              <a:rPr lang="tr-TR" sz="1400" dirty="0" err="1">
                <a:effectLst/>
              </a:rPr>
              <a:t>üzerine</a:t>
            </a:r>
            <a:r>
              <a:rPr lang="tr-TR" sz="1400" dirty="0">
                <a:effectLst/>
              </a:rPr>
              <a:t> hediye olarak restorasyon </a:t>
            </a:r>
            <a:r>
              <a:rPr lang="tr-TR" sz="1400" dirty="0" err="1">
                <a:effectLst/>
              </a:rPr>
              <a:t>için</a:t>
            </a:r>
            <a:r>
              <a:rPr lang="tr-TR" sz="1400" dirty="0">
                <a:effectLst/>
              </a:rPr>
              <a:t> </a:t>
            </a:r>
            <a:r>
              <a:rPr lang="tr-TR" sz="1400" dirty="0" err="1">
                <a:effectLst/>
              </a:rPr>
              <a:t>Louvre</a:t>
            </a:r>
            <a:r>
              <a:rPr lang="tr-TR" sz="1400" dirty="0">
                <a:effectLst/>
              </a:rPr>
              <a:t> </a:t>
            </a:r>
            <a:r>
              <a:rPr lang="tr-TR" sz="1400" dirty="0" err="1">
                <a:effectLst/>
              </a:rPr>
              <a:t>Müzesine</a:t>
            </a:r>
            <a:r>
              <a:rPr lang="tr-TR" sz="1400" dirty="0">
                <a:effectLst/>
              </a:rPr>
              <a:t> </a:t>
            </a:r>
            <a:r>
              <a:rPr lang="tr-TR" sz="1400" dirty="0" err="1">
                <a:effectLst/>
              </a:rPr>
              <a:t>verilmiştir</a:t>
            </a:r>
            <a:r>
              <a:rPr lang="tr-TR" sz="1400" dirty="0">
                <a:effectLst/>
              </a:rPr>
              <a:t>. </a:t>
            </a:r>
            <a:endParaRPr lang="tr-TR" sz="1400" dirty="0"/>
          </a:p>
        </p:txBody>
      </p:sp>
      <p:sp>
        <p:nvSpPr>
          <p:cNvPr id="7" name="Metin kutusu 6">
            <a:extLst>
              <a:ext uri="{FF2B5EF4-FFF2-40B4-BE49-F238E27FC236}">
                <a16:creationId xmlns:a16="http://schemas.microsoft.com/office/drawing/2014/main" id="{130D257C-0017-19C8-FA1C-318F2A954B82}"/>
              </a:ext>
            </a:extLst>
          </p:cNvPr>
          <p:cNvSpPr txBox="1"/>
          <p:nvPr/>
        </p:nvSpPr>
        <p:spPr>
          <a:xfrm>
            <a:off x="-3544" y="6324600"/>
            <a:ext cx="8614144" cy="1015663"/>
          </a:xfrm>
          <a:prstGeom prst="rect">
            <a:avLst/>
          </a:prstGeom>
          <a:noFill/>
        </p:spPr>
        <p:txBody>
          <a:bodyPr wrap="square" rtlCol="0">
            <a:spAutoFit/>
          </a:bodyPr>
          <a:lstStyle/>
          <a:p>
            <a:pPr algn="ctr"/>
            <a:r>
              <a:rPr lang="tr-TR" sz="1400" dirty="0">
                <a:effectLst/>
              </a:rPr>
              <a:t>Uzmanlar, bu yedi </a:t>
            </a:r>
            <a:r>
              <a:rPr lang="tr-TR" sz="1400" dirty="0" err="1">
                <a:effectLst/>
              </a:rPr>
              <a:t>parça</a:t>
            </a:r>
            <a:r>
              <a:rPr lang="tr-TR" sz="1400" dirty="0">
                <a:effectLst/>
              </a:rPr>
              <a:t> </a:t>
            </a:r>
            <a:r>
              <a:rPr lang="tr-TR" sz="1400" dirty="0" err="1">
                <a:effectLst/>
              </a:rPr>
              <a:t>üzerindeki</a:t>
            </a:r>
            <a:r>
              <a:rPr lang="tr-TR" sz="1400" dirty="0">
                <a:effectLst/>
              </a:rPr>
              <a:t> tasvir ve yazıların </a:t>
            </a:r>
            <a:r>
              <a:rPr lang="tr-TR" sz="1400" dirty="0" err="1">
                <a:effectLst/>
              </a:rPr>
              <a:t>şekli</a:t>
            </a:r>
            <a:r>
              <a:rPr lang="tr-TR" sz="1400" dirty="0">
                <a:effectLst/>
              </a:rPr>
              <a:t> </a:t>
            </a:r>
            <a:r>
              <a:rPr lang="tr-TR" sz="1400" dirty="0" err="1">
                <a:effectLst/>
              </a:rPr>
              <a:t>özelliklerinden</a:t>
            </a:r>
            <a:r>
              <a:rPr lang="tr-TR" sz="1400" dirty="0">
                <a:effectLst/>
              </a:rPr>
              <a:t> yola </a:t>
            </a:r>
            <a:r>
              <a:rPr lang="tr-TR" sz="1400" dirty="0" err="1">
                <a:effectLst/>
              </a:rPr>
              <a:t>çıkarak</a:t>
            </a:r>
            <a:r>
              <a:rPr lang="tr-TR" sz="1400" dirty="0">
                <a:effectLst/>
              </a:rPr>
              <a:t> kitabenin tabandan </a:t>
            </a:r>
            <a:r>
              <a:rPr lang="tr-TR" sz="1400" dirty="0" err="1">
                <a:effectLst/>
              </a:rPr>
              <a:t>dikdörtgen</a:t>
            </a:r>
            <a:r>
              <a:rPr lang="tr-TR" sz="1400" dirty="0">
                <a:effectLst/>
              </a:rPr>
              <a:t> </a:t>
            </a:r>
            <a:r>
              <a:rPr lang="tr-TR" sz="1400" dirty="0" err="1">
                <a:effectLst/>
              </a:rPr>
              <a:t>şeklinde</a:t>
            </a:r>
            <a:r>
              <a:rPr lang="tr-TR" sz="1400" dirty="0">
                <a:effectLst/>
              </a:rPr>
              <a:t> </a:t>
            </a:r>
            <a:r>
              <a:rPr lang="tr-TR" sz="1400" dirty="0" err="1">
                <a:effectLst/>
              </a:rPr>
              <a:t>yükseldiği</a:t>
            </a:r>
            <a:r>
              <a:rPr lang="tr-TR" sz="1400" dirty="0">
                <a:effectLst/>
              </a:rPr>
              <a:t>, </a:t>
            </a:r>
            <a:r>
              <a:rPr lang="tr-TR" sz="1400" dirty="0" err="1">
                <a:effectLst/>
              </a:rPr>
              <a:t>üst</a:t>
            </a:r>
            <a:r>
              <a:rPr lang="tr-TR" sz="1400" dirty="0">
                <a:effectLst/>
              </a:rPr>
              <a:t> kısmının oval </a:t>
            </a:r>
            <a:r>
              <a:rPr lang="tr-TR" sz="1400" dirty="0" err="1">
                <a:effectLst/>
              </a:rPr>
              <a:t>olduğu</a:t>
            </a:r>
            <a:r>
              <a:rPr lang="tr-TR" sz="1400" dirty="0">
                <a:effectLst/>
              </a:rPr>
              <a:t>, 180 cm </a:t>
            </a:r>
            <a:r>
              <a:rPr lang="tr-TR" sz="1400" dirty="0" err="1">
                <a:effectLst/>
              </a:rPr>
              <a:t>yüksekliğinde</a:t>
            </a:r>
            <a:r>
              <a:rPr lang="tr-TR" sz="1400" dirty="0">
                <a:effectLst/>
              </a:rPr>
              <a:t>, 130 cm </a:t>
            </a:r>
            <a:r>
              <a:rPr lang="tr-TR" sz="1400" dirty="0" err="1">
                <a:effectLst/>
              </a:rPr>
              <a:t>genişliğinde</a:t>
            </a:r>
            <a:r>
              <a:rPr lang="tr-TR" sz="1400" dirty="0">
                <a:effectLst/>
              </a:rPr>
              <a:t>, 11 cm </a:t>
            </a:r>
            <a:r>
              <a:rPr lang="tr-TR" sz="1400" dirty="0" err="1">
                <a:effectLst/>
              </a:rPr>
              <a:t>kalınlığında</a:t>
            </a:r>
            <a:r>
              <a:rPr lang="tr-TR" sz="1400" dirty="0">
                <a:effectLst/>
              </a:rPr>
              <a:t> </a:t>
            </a:r>
            <a:r>
              <a:rPr lang="tr-TR" sz="1400" dirty="0" err="1">
                <a:effectLst/>
              </a:rPr>
              <a:t>olduğu</a:t>
            </a:r>
            <a:r>
              <a:rPr lang="tr-TR" sz="1400" dirty="0">
                <a:effectLst/>
              </a:rPr>
              <a:t> sonucuna </a:t>
            </a:r>
            <a:r>
              <a:rPr lang="tr-TR" sz="1400" dirty="0" err="1">
                <a:effectLst/>
              </a:rPr>
              <a:t>varmışlardır</a:t>
            </a:r>
            <a:r>
              <a:rPr lang="tr-TR" sz="1400" dirty="0">
                <a:effectLst/>
              </a:rPr>
              <a:t>.</a:t>
            </a:r>
            <a:endParaRPr lang="tr-TR" sz="1400" dirty="0"/>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giyim, duvar, kişi, şahıs, iç mekan içeren bir resim&#10;&#10;Açıklama otomatik olarak oluşturuldu">
            <a:extLst>
              <a:ext uri="{FF2B5EF4-FFF2-40B4-BE49-F238E27FC236}">
                <a16:creationId xmlns:a16="http://schemas.microsoft.com/office/drawing/2014/main" id="{A362D732-E8EC-BC99-7A54-D62432B30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857250"/>
            <a:ext cx="6858000" cy="5143500"/>
          </a:xfrm>
          <a:prstGeom prst="rect">
            <a:avLst/>
          </a:prstGeom>
        </p:spPr>
      </p:pic>
    </p:spTree>
    <p:extLst>
      <p:ext uri="{BB962C8B-B14F-4D97-AF65-F5344CB8AC3E}">
        <p14:creationId xmlns:p14="http://schemas.microsoft.com/office/powerpoint/2010/main" val="2812038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81" y="0"/>
            <a:ext cx="3289547" cy="210531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7939" rIns="0" bIns="0" rtlCol="0">
            <a:spAutoFit/>
          </a:bodyPr>
          <a:lstStyle/>
          <a:p>
            <a:pPr marL="12700" marR="5080">
              <a:lnSpc>
                <a:spcPts val="2100"/>
              </a:lnSpc>
              <a:spcBef>
                <a:spcPts val="219"/>
              </a:spcBef>
            </a:pPr>
            <a:r>
              <a:rPr spc="-5" dirty="0"/>
              <a:t>Eannatum, </a:t>
            </a:r>
            <a:r>
              <a:rPr dirty="0"/>
              <a:t>Lagaş Kralı  (Akbabalar </a:t>
            </a:r>
            <a:r>
              <a:rPr spc="-5" dirty="0"/>
              <a:t>Steli’nden)  M.Ö.2454-2425 (yaklaşık)</a:t>
            </a:r>
          </a:p>
        </p:txBody>
      </p:sp>
      <p:sp>
        <p:nvSpPr>
          <p:cNvPr id="4" name="object 4"/>
          <p:cNvSpPr/>
          <p:nvPr/>
        </p:nvSpPr>
        <p:spPr>
          <a:xfrm>
            <a:off x="2539000" y="4056642"/>
            <a:ext cx="1773501" cy="25836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442902" y="14569"/>
            <a:ext cx="1629597" cy="2838366"/>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body" idx="1"/>
          </p:nvPr>
        </p:nvSpPr>
        <p:spPr>
          <a:prstGeom prst="rect">
            <a:avLst/>
          </a:prstGeom>
        </p:spPr>
        <p:txBody>
          <a:bodyPr vert="horz" wrap="square" lIns="0" tIns="27939" rIns="0" bIns="0" rtlCol="0">
            <a:spAutoFit/>
          </a:bodyPr>
          <a:lstStyle/>
          <a:p>
            <a:pPr marL="281940" marR="5341620">
              <a:lnSpc>
                <a:spcPts val="2100"/>
              </a:lnSpc>
              <a:spcBef>
                <a:spcPts val="219"/>
              </a:spcBef>
            </a:pPr>
            <a:r>
              <a:rPr spc="-5" dirty="0"/>
              <a:t>Eannatum, Akurgal’ın</a:t>
            </a:r>
            <a:r>
              <a:rPr spc="-95" dirty="0"/>
              <a:t> </a:t>
            </a:r>
            <a:r>
              <a:rPr spc="-15" dirty="0"/>
              <a:t>oğludur.  </a:t>
            </a:r>
            <a:r>
              <a:rPr dirty="0"/>
              <a:t>Urnanşe’nin</a:t>
            </a:r>
            <a:r>
              <a:rPr spc="-5" dirty="0"/>
              <a:t> torunudur</a:t>
            </a:r>
          </a:p>
          <a:p>
            <a:pPr marL="281940">
              <a:lnSpc>
                <a:spcPts val="2010"/>
              </a:lnSpc>
            </a:pPr>
            <a:r>
              <a:rPr dirty="0"/>
              <a:t>Lagaş </a:t>
            </a:r>
            <a:r>
              <a:rPr spc="-5" dirty="0"/>
              <a:t>I. </a:t>
            </a:r>
            <a:r>
              <a:rPr dirty="0"/>
              <a:t>sülalenin </a:t>
            </a:r>
            <a:r>
              <a:rPr spc="-5" dirty="0"/>
              <a:t>başarılı</a:t>
            </a:r>
            <a:r>
              <a:rPr spc="-15" dirty="0"/>
              <a:t> </a:t>
            </a:r>
            <a:r>
              <a:rPr spc="-5" dirty="0"/>
              <a:t>kralı.</a:t>
            </a:r>
          </a:p>
          <a:p>
            <a:pPr marL="281940">
              <a:lnSpc>
                <a:spcPts val="2100"/>
              </a:lnSpc>
            </a:pPr>
            <a:r>
              <a:rPr dirty="0"/>
              <a:t>Birçok askeri </a:t>
            </a:r>
            <a:r>
              <a:rPr spc="-5" dirty="0"/>
              <a:t>sefer yapmış, </a:t>
            </a:r>
            <a:r>
              <a:rPr spc="-35" dirty="0"/>
              <a:t>Ur, </a:t>
            </a:r>
            <a:r>
              <a:rPr dirty="0"/>
              <a:t>Uruk ve </a:t>
            </a:r>
            <a:r>
              <a:rPr spc="-5" dirty="0"/>
              <a:t>Kiutu </a:t>
            </a:r>
            <a:r>
              <a:rPr dirty="0"/>
              <a:t>gibi </a:t>
            </a:r>
            <a:r>
              <a:rPr spc="-5" dirty="0"/>
              <a:t>kentler başta </a:t>
            </a:r>
            <a:r>
              <a:rPr dirty="0"/>
              <a:t>olmak</a:t>
            </a:r>
            <a:r>
              <a:rPr spc="35" dirty="0"/>
              <a:t> </a:t>
            </a:r>
            <a:r>
              <a:rPr dirty="0"/>
              <a:t>üzere.</a:t>
            </a:r>
          </a:p>
          <a:p>
            <a:pPr marL="281940">
              <a:lnSpc>
                <a:spcPts val="2130"/>
              </a:lnSpc>
            </a:pPr>
            <a:r>
              <a:rPr dirty="0"/>
              <a:t>Kiş, Mari, Akşak, Suza. </a:t>
            </a:r>
            <a:r>
              <a:rPr spc="-5" dirty="0"/>
              <a:t>Hatta </a:t>
            </a:r>
            <a:r>
              <a:rPr dirty="0"/>
              <a:t>kuzeydoğu </a:t>
            </a:r>
            <a:r>
              <a:rPr spc="-5" dirty="0"/>
              <a:t>Subartu’ya </a:t>
            </a:r>
            <a:r>
              <a:rPr dirty="0"/>
              <a:t>ve </a:t>
            </a:r>
            <a:r>
              <a:rPr spc="-5" dirty="0"/>
              <a:t>Elam’ın </a:t>
            </a:r>
            <a:r>
              <a:rPr dirty="0"/>
              <a:t>doğusuna</a:t>
            </a:r>
            <a:r>
              <a:rPr spc="-80" dirty="0"/>
              <a:t> </a:t>
            </a:r>
            <a:r>
              <a:rPr spc="-5" dirty="0"/>
              <a:t>ulaşmış,</a:t>
            </a:r>
          </a:p>
          <a:p>
            <a:pPr>
              <a:lnSpc>
                <a:spcPct val="100000"/>
              </a:lnSpc>
            </a:pPr>
            <a:endParaRPr sz="2000"/>
          </a:p>
          <a:p>
            <a:pPr>
              <a:lnSpc>
                <a:spcPct val="100000"/>
              </a:lnSpc>
              <a:spcBef>
                <a:spcPts val="10"/>
              </a:spcBef>
            </a:pPr>
            <a:endParaRPr sz="1750"/>
          </a:p>
          <a:p>
            <a:pPr marL="12700" marR="6665595">
              <a:lnSpc>
                <a:spcPts val="2100"/>
              </a:lnSpc>
            </a:pPr>
            <a:r>
              <a:rPr dirty="0"/>
              <a:t>Hiç yenilmemiş  </a:t>
            </a:r>
            <a:r>
              <a:rPr spc="-5" dirty="0"/>
              <a:t>Eannatum</a:t>
            </a:r>
            <a:r>
              <a:rPr spc="-35" dirty="0"/>
              <a:t> </a:t>
            </a:r>
            <a:r>
              <a:rPr spc="-5" dirty="0"/>
              <a:t>ayarında  </a:t>
            </a:r>
            <a:r>
              <a:rPr dirty="0"/>
              <a:t>Bir Sümer kralı</a:t>
            </a:r>
            <a:r>
              <a:rPr spc="-90" dirty="0"/>
              <a:t> </a:t>
            </a:r>
            <a:r>
              <a:rPr dirty="0"/>
              <a:t>yok</a:t>
            </a:r>
          </a:p>
        </p:txBody>
      </p:sp>
      <p:sp>
        <p:nvSpPr>
          <p:cNvPr id="7" name="object 7"/>
          <p:cNvSpPr/>
          <p:nvPr/>
        </p:nvSpPr>
        <p:spPr>
          <a:xfrm>
            <a:off x="5091174" y="4041067"/>
            <a:ext cx="3286916" cy="2191278"/>
          </a:xfrm>
          <a:prstGeom prst="rect">
            <a:avLst/>
          </a:prstGeom>
          <a:blipFill>
            <a:blip r:embed="rId5" cstate="print"/>
            <a:stretch>
              <a:fillRect/>
            </a:stretch>
          </a:blipFill>
        </p:spPr>
        <p:txBody>
          <a:bodyPr wrap="square" lIns="0" tIns="0" rIns="0" bIns="0" rtlCol="0"/>
          <a:lstStyle/>
          <a:p>
            <a:endParaRPr/>
          </a:p>
        </p:txBody>
      </p:sp>
      <p:sp>
        <p:nvSpPr>
          <p:cNvPr id="8" name="object 8"/>
          <p:cNvSpPr txBox="1"/>
          <p:nvPr/>
        </p:nvSpPr>
        <p:spPr>
          <a:xfrm>
            <a:off x="4830107" y="6194245"/>
            <a:ext cx="4295775" cy="566420"/>
          </a:xfrm>
          <a:prstGeom prst="rect">
            <a:avLst/>
          </a:prstGeom>
        </p:spPr>
        <p:txBody>
          <a:bodyPr vert="horz" wrap="square" lIns="0" tIns="27940" rIns="0" bIns="0" rtlCol="0">
            <a:spAutoFit/>
          </a:bodyPr>
          <a:lstStyle/>
          <a:p>
            <a:pPr marL="12700" marR="5080">
              <a:lnSpc>
                <a:spcPts val="2100"/>
              </a:lnSpc>
              <a:spcBef>
                <a:spcPts val="220"/>
              </a:spcBef>
            </a:pPr>
            <a:r>
              <a:rPr sz="1800" spc="-5" dirty="0">
                <a:latin typeface="Arial"/>
                <a:cs typeface="Arial"/>
              </a:rPr>
              <a:t>Eannatum </a:t>
            </a:r>
            <a:r>
              <a:rPr sz="1800" dirty="0">
                <a:latin typeface="Arial"/>
                <a:cs typeface="Arial"/>
              </a:rPr>
              <a:t>anı </a:t>
            </a:r>
            <a:r>
              <a:rPr sz="1800" spc="-5" dirty="0">
                <a:latin typeface="Arial"/>
                <a:cs typeface="Arial"/>
              </a:rPr>
              <a:t>tableti. </a:t>
            </a:r>
            <a:r>
              <a:rPr sz="1800" dirty="0">
                <a:latin typeface="Arial"/>
                <a:cs typeface="Arial"/>
              </a:rPr>
              <a:t>Ningirsu </a:t>
            </a:r>
            <a:r>
              <a:rPr sz="1800" spc="-5" dirty="0">
                <a:latin typeface="Arial"/>
                <a:cs typeface="Arial"/>
              </a:rPr>
              <a:t>tapınağının  Avlusundaki </a:t>
            </a:r>
            <a:r>
              <a:rPr sz="1800" dirty="0">
                <a:latin typeface="Arial"/>
                <a:cs typeface="Arial"/>
              </a:rPr>
              <a:t>Kuyunun </a:t>
            </a:r>
            <a:r>
              <a:rPr sz="1800" spc="-5" dirty="0">
                <a:latin typeface="Arial"/>
                <a:cs typeface="Arial"/>
              </a:rPr>
              <a:t>tuğlası.</a:t>
            </a:r>
            <a:endParaRPr sz="1800">
              <a:latin typeface="Arial"/>
              <a:cs typeface="Arial"/>
            </a:endParaRPr>
          </a:p>
        </p:txBody>
      </p:sp>
      <p:sp>
        <p:nvSpPr>
          <p:cNvPr id="9" name="object 9"/>
          <p:cNvSpPr txBox="1"/>
          <p:nvPr/>
        </p:nvSpPr>
        <p:spPr>
          <a:xfrm>
            <a:off x="347096" y="5551294"/>
            <a:ext cx="1779270" cy="833119"/>
          </a:xfrm>
          <a:prstGeom prst="rect">
            <a:avLst/>
          </a:prstGeom>
        </p:spPr>
        <p:txBody>
          <a:bodyPr vert="horz" wrap="square" lIns="0" tIns="27940" rIns="0" bIns="0" rtlCol="0">
            <a:spAutoFit/>
          </a:bodyPr>
          <a:lstStyle/>
          <a:p>
            <a:pPr marL="12700" marR="5080">
              <a:lnSpc>
                <a:spcPts val="2100"/>
              </a:lnSpc>
              <a:spcBef>
                <a:spcPts val="220"/>
              </a:spcBef>
            </a:pPr>
            <a:r>
              <a:rPr sz="1800" dirty="0">
                <a:latin typeface="Arial"/>
                <a:cs typeface="Arial"/>
              </a:rPr>
              <a:t>En büyük unvan  Kiş kralı</a:t>
            </a:r>
            <a:r>
              <a:rPr sz="1800" spc="-75" dirty="0">
                <a:latin typeface="Arial"/>
                <a:cs typeface="Arial"/>
              </a:rPr>
              <a:t> </a:t>
            </a:r>
            <a:r>
              <a:rPr sz="1800" spc="-5" dirty="0">
                <a:latin typeface="Arial"/>
                <a:cs typeface="Arial"/>
              </a:rPr>
              <a:t>ünvanını  </a:t>
            </a:r>
            <a:r>
              <a:rPr sz="1800" dirty="0">
                <a:latin typeface="Arial"/>
                <a:cs typeface="Arial"/>
              </a:rPr>
              <a:t>Da</a:t>
            </a:r>
            <a:r>
              <a:rPr sz="1800" spc="-10" dirty="0">
                <a:latin typeface="Arial"/>
                <a:cs typeface="Arial"/>
              </a:rPr>
              <a:t> </a:t>
            </a:r>
            <a:r>
              <a:rPr sz="1800" spc="-5" dirty="0">
                <a:latin typeface="Arial"/>
                <a:cs typeface="Arial"/>
              </a:rPr>
              <a:t>almış</a:t>
            </a:r>
            <a:endParaRPr sz="1800">
              <a:latin typeface="Arial"/>
              <a:cs typeface="Arial"/>
            </a:endParaRPr>
          </a:p>
        </p:txBody>
      </p:sp>
      <p:sp>
        <p:nvSpPr>
          <p:cNvPr id="10" name="object 10"/>
          <p:cNvSpPr/>
          <p:nvPr/>
        </p:nvSpPr>
        <p:spPr>
          <a:xfrm>
            <a:off x="4244347" y="108162"/>
            <a:ext cx="1328750" cy="1703525"/>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6300191" y="132859"/>
            <a:ext cx="772216" cy="168053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5018446C-71C9-FA92-1330-A10EC5640BC6}"/>
              </a:ext>
            </a:extLst>
          </p:cNvPr>
          <p:cNvSpPr txBox="1"/>
          <p:nvPr/>
        </p:nvSpPr>
        <p:spPr>
          <a:xfrm>
            <a:off x="381000" y="2286000"/>
            <a:ext cx="8382000" cy="2862322"/>
          </a:xfrm>
          <a:prstGeom prst="rect">
            <a:avLst/>
          </a:prstGeom>
          <a:noFill/>
        </p:spPr>
        <p:txBody>
          <a:bodyPr wrap="square">
            <a:spAutoFit/>
          </a:bodyPr>
          <a:lstStyle/>
          <a:p>
            <a:pPr algn="just"/>
            <a:r>
              <a:rPr lang="tr-TR" sz="1800" dirty="0" err="1">
                <a:effectLst/>
                <a:latin typeface="TimesNewRomanPSMT"/>
              </a:rPr>
              <a:t>Anlaşmazlığa</a:t>
            </a:r>
            <a:r>
              <a:rPr lang="tr-TR" sz="1800" dirty="0">
                <a:effectLst/>
                <a:latin typeface="TimesNewRomanPSMT"/>
              </a:rPr>
              <a:t> konu toprak </a:t>
            </a:r>
            <a:r>
              <a:rPr lang="tr-TR" sz="1800" dirty="0" err="1">
                <a:effectLst/>
                <a:latin typeface="TimesNewRomanPSMT"/>
              </a:rPr>
              <a:t>Guedena</a:t>
            </a:r>
            <a:r>
              <a:rPr lang="tr-TR" sz="1800" dirty="0">
                <a:effectLst/>
                <a:latin typeface="TimesNewRomanPSMT"/>
              </a:rPr>
              <a:t>, </a:t>
            </a:r>
            <a:r>
              <a:rPr lang="tr-TR" sz="1800" dirty="0" err="1">
                <a:effectLst/>
                <a:latin typeface="TimesNewRomanPSMT"/>
              </a:rPr>
              <a:t>Urnanşe’nin</a:t>
            </a:r>
            <a:r>
              <a:rPr lang="tr-TR" sz="1800" dirty="0">
                <a:effectLst/>
                <a:latin typeface="TimesNewRomanPSMT"/>
              </a:rPr>
              <a:t> </a:t>
            </a:r>
            <a:r>
              <a:rPr lang="tr-TR" sz="1800" dirty="0" err="1">
                <a:effectLst/>
                <a:latin typeface="TimesNewRomanPSMT"/>
              </a:rPr>
              <a:t>oğlu</a:t>
            </a:r>
            <a:r>
              <a:rPr lang="tr-TR" sz="1800" dirty="0">
                <a:effectLst/>
                <a:latin typeface="TimesNewRomanPSMT"/>
              </a:rPr>
              <a:t> Akurgal </a:t>
            </a:r>
            <a:r>
              <a:rPr lang="tr-TR" sz="1800" dirty="0" err="1">
                <a:effectLst/>
                <a:latin typeface="TimesNewRomanPSMT"/>
              </a:rPr>
              <a:t>döneminde</a:t>
            </a:r>
            <a:r>
              <a:rPr lang="tr-TR" sz="1800" dirty="0">
                <a:effectLst/>
                <a:latin typeface="TimesNewRomanPSMT"/>
              </a:rPr>
              <a:t> </a:t>
            </a:r>
            <a:r>
              <a:rPr lang="tr-TR" sz="1800" dirty="0" err="1">
                <a:effectLst/>
                <a:latin typeface="TimesNewRomanPSMT"/>
              </a:rPr>
              <a:t>Ummalıların</a:t>
            </a:r>
            <a:r>
              <a:rPr lang="tr-TR" sz="1800" dirty="0">
                <a:effectLst/>
                <a:latin typeface="TimesNewRomanPSMT"/>
              </a:rPr>
              <a:t> eline </a:t>
            </a:r>
            <a:r>
              <a:rPr lang="tr-TR" sz="1800" dirty="0" err="1">
                <a:effectLst/>
                <a:latin typeface="TimesNewRomanPSMT"/>
              </a:rPr>
              <a:t>geçmis</a:t>
            </a:r>
            <a:r>
              <a:rPr lang="tr-TR" sz="1800" dirty="0">
                <a:effectLst/>
                <a:latin typeface="TimesNewRomanPSMT"/>
              </a:rPr>
              <a:t>̧, </a:t>
            </a:r>
            <a:r>
              <a:rPr lang="tr-TR" sz="1800" dirty="0" err="1">
                <a:effectLst/>
                <a:latin typeface="TimesNewRomanPSMT"/>
              </a:rPr>
              <a:t>Urnanşe’nin</a:t>
            </a:r>
            <a:r>
              <a:rPr lang="tr-TR" sz="1800" dirty="0">
                <a:effectLst/>
                <a:latin typeface="TimesNewRomanPSMT"/>
              </a:rPr>
              <a:t> torunu kral E-</a:t>
            </a:r>
            <a:r>
              <a:rPr lang="tr-TR" sz="1800" dirty="0" err="1">
                <a:effectLst/>
                <a:latin typeface="TimesNewRomanPSMT"/>
              </a:rPr>
              <a:t>anatum</a:t>
            </a:r>
            <a:r>
              <a:rPr lang="tr-TR" sz="1800" dirty="0">
                <a:effectLst/>
                <a:latin typeface="TimesNewRomanPSMT"/>
              </a:rPr>
              <a:t> zamanına kadar </a:t>
            </a:r>
            <a:r>
              <a:rPr lang="tr-TR" sz="1800" dirty="0" err="1">
                <a:effectLst/>
                <a:latin typeface="TimesNewRomanPSMT"/>
              </a:rPr>
              <a:t>Umma’da</a:t>
            </a:r>
            <a:r>
              <a:rPr lang="tr-TR" sz="1800" dirty="0">
                <a:effectLst/>
                <a:latin typeface="TimesNewRomanPSMT"/>
              </a:rPr>
              <a:t> kalmıştır</a:t>
            </a:r>
            <a:r>
              <a:rPr lang="tr-TR" sz="800" dirty="0">
                <a:effectLst/>
                <a:latin typeface="TimesNewRomanPSMT"/>
              </a:rPr>
              <a:t>4</a:t>
            </a:r>
            <a:r>
              <a:rPr lang="tr-TR" sz="1800" dirty="0">
                <a:effectLst/>
                <a:latin typeface="TimesNewRomanPSMT"/>
              </a:rPr>
              <a:t>. MÖ 2455-2425 yılları arasında </a:t>
            </a:r>
            <a:r>
              <a:rPr lang="tr-TR" sz="1800" dirty="0" err="1">
                <a:effectLst/>
                <a:latin typeface="TimesNewRomanPSMT"/>
              </a:rPr>
              <a:t>Eanatum</a:t>
            </a:r>
            <a:r>
              <a:rPr lang="tr-TR" sz="1800" dirty="0">
                <a:effectLst/>
                <a:latin typeface="TimesNewRomanPSMT"/>
              </a:rPr>
              <a:t>, Umma kralı Uş ile </a:t>
            </a:r>
            <a:r>
              <a:rPr lang="tr-TR" sz="1800" dirty="0" err="1">
                <a:effectLst/>
                <a:latin typeface="TimesNewRomanPSMT"/>
              </a:rPr>
              <a:t>gerçekleştirdiği</a:t>
            </a:r>
            <a:r>
              <a:rPr lang="tr-TR" sz="1800" dirty="0">
                <a:effectLst/>
                <a:latin typeface="TimesNewRomanPSMT"/>
              </a:rPr>
              <a:t> </a:t>
            </a:r>
            <a:r>
              <a:rPr lang="tr-TR" sz="1800" dirty="0" err="1">
                <a:effectLst/>
                <a:latin typeface="TimesNewRomanPSMT"/>
              </a:rPr>
              <a:t>savas</a:t>
            </a:r>
            <a:r>
              <a:rPr lang="tr-TR" sz="1800" dirty="0">
                <a:effectLst/>
                <a:latin typeface="TimesNewRomanPSMT"/>
              </a:rPr>
              <a:t>̧ sonrasında</a:t>
            </a:r>
            <a:r>
              <a:rPr lang="tr-TR" sz="800" dirty="0">
                <a:effectLst/>
                <a:latin typeface="TimesNewRomanPSMT"/>
              </a:rPr>
              <a:t> </a:t>
            </a:r>
            <a:r>
              <a:rPr lang="tr-TR" sz="1800" dirty="0" err="1">
                <a:effectLst/>
                <a:latin typeface="TimesNewRomanPSMT"/>
              </a:rPr>
              <a:t>Umma’nın</a:t>
            </a:r>
            <a:r>
              <a:rPr lang="tr-TR" sz="1800" dirty="0">
                <a:effectLst/>
                <a:latin typeface="TimesNewRomanPSMT"/>
              </a:rPr>
              <a:t> </a:t>
            </a:r>
            <a:r>
              <a:rPr lang="tr-TR" sz="1800" dirty="0" err="1">
                <a:effectLst/>
                <a:latin typeface="TimesNewRomanPSMT"/>
              </a:rPr>
              <a:t>Uş’tan</a:t>
            </a:r>
            <a:r>
              <a:rPr lang="tr-TR" sz="1800" dirty="0">
                <a:effectLst/>
                <a:latin typeface="TimesNewRomanPSMT"/>
              </a:rPr>
              <a:t> sonraki </a:t>
            </a:r>
            <a:r>
              <a:rPr lang="tr-TR" sz="1800" dirty="0" err="1">
                <a:effectLst/>
                <a:latin typeface="TimesNewRomanPSMT"/>
              </a:rPr>
              <a:t>yöneticisi</a:t>
            </a:r>
            <a:r>
              <a:rPr lang="tr-TR" sz="1800" dirty="0">
                <a:effectLst/>
                <a:latin typeface="TimesNewRomanPSMT"/>
              </a:rPr>
              <a:t> </a:t>
            </a:r>
            <a:r>
              <a:rPr lang="tr-TR" sz="1800" dirty="0" err="1">
                <a:effectLst/>
                <a:latin typeface="TimesNewRomanPSMT"/>
              </a:rPr>
              <a:t>Enakalle’yle</a:t>
            </a:r>
            <a:r>
              <a:rPr lang="tr-TR" sz="1800" dirty="0">
                <a:effectLst/>
                <a:latin typeface="TimesNewRomanPSMT"/>
              </a:rPr>
              <a:t> yeni bir </a:t>
            </a:r>
            <a:r>
              <a:rPr lang="tr-TR" sz="1800" dirty="0" err="1">
                <a:effectLst/>
                <a:latin typeface="TimesNewRomanPSMT"/>
              </a:rPr>
              <a:t>antlaşma</a:t>
            </a:r>
            <a:r>
              <a:rPr lang="tr-TR" sz="1800" dirty="0">
                <a:effectLst/>
                <a:latin typeface="TimesNewRomanPSMT"/>
              </a:rPr>
              <a:t> </a:t>
            </a:r>
            <a:r>
              <a:rPr lang="tr-TR" sz="1800" dirty="0" err="1">
                <a:effectLst/>
                <a:latin typeface="TimesNewRomanPSMT"/>
              </a:rPr>
              <a:t>yapmıştır</a:t>
            </a:r>
            <a:r>
              <a:rPr lang="tr-TR" sz="1800" dirty="0">
                <a:effectLst/>
                <a:latin typeface="TimesNewRomanPSMT"/>
              </a:rPr>
              <a:t>. Bu zaferin anısına da E-</a:t>
            </a:r>
            <a:r>
              <a:rPr lang="tr-TR" sz="1800" dirty="0" err="1">
                <a:effectLst/>
                <a:latin typeface="TimesNewRomanPSMT"/>
              </a:rPr>
              <a:t>anatum’un</a:t>
            </a:r>
            <a:r>
              <a:rPr lang="tr-TR" sz="1800" dirty="0">
                <a:effectLst/>
                <a:latin typeface="TimesNewRomanPSMT"/>
              </a:rPr>
              <a:t> Akbabalar </a:t>
            </a:r>
            <a:r>
              <a:rPr lang="tr-TR" sz="1800" dirty="0" err="1">
                <a:effectLst/>
                <a:latin typeface="TimesNewRomanPSMT"/>
              </a:rPr>
              <a:t>Dikilitaşı'nı</a:t>
            </a:r>
            <a:r>
              <a:rPr lang="tr-TR" sz="1800" dirty="0">
                <a:effectLst/>
                <a:latin typeface="TimesNewRomanPSMT"/>
              </a:rPr>
              <a:t> </a:t>
            </a:r>
            <a:r>
              <a:rPr lang="tr-TR" sz="1800" dirty="0" err="1">
                <a:effectLst/>
                <a:latin typeface="TimesNewRomanPSMT"/>
              </a:rPr>
              <a:t>hazırlattığı</a:t>
            </a:r>
            <a:r>
              <a:rPr lang="tr-TR" sz="1800" dirty="0">
                <a:effectLst/>
                <a:latin typeface="TimesNewRomanPSMT"/>
              </a:rPr>
              <a:t> </a:t>
            </a:r>
            <a:r>
              <a:rPr lang="tr-TR" sz="1800" dirty="0" err="1">
                <a:effectLst/>
                <a:latin typeface="TimesNewRomanPSMT"/>
              </a:rPr>
              <a:t>düşünülmektedir</a:t>
            </a:r>
            <a:r>
              <a:rPr lang="tr-TR" sz="1800" dirty="0">
                <a:effectLst/>
                <a:latin typeface="TimesNewRomanPSMT"/>
              </a:rPr>
              <a:t>.</a:t>
            </a:r>
          </a:p>
          <a:p>
            <a:pPr algn="just"/>
            <a:r>
              <a:rPr lang="tr-TR" sz="1800" dirty="0" err="1">
                <a:effectLst/>
                <a:latin typeface="TimesNewRomanPSMT"/>
              </a:rPr>
              <a:t>Entemena’nın</a:t>
            </a:r>
            <a:r>
              <a:rPr lang="tr-TR" sz="1800" dirty="0">
                <a:effectLst/>
                <a:latin typeface="TimesNewRomanPSMT"/>
              </a:rPr>
              <a:t> yazıtlarında, </a:t>
            </a:r>
            <a:r>
              <a:rPr lang="tr-TR" sz="1800" dirty="0" err="1">
                <a:effectLst/>
                <a:latin typeface="TimesNewRomanPSMT"/>
              </a:rPr>
              <a:t>Eanatum’un</a:t>
            </a:r>
            <a:r>
              <a:rPr lang="tr-TR" sz="1800" dirty="0">
                <a:effectLst/>
                <a:latin typeface="TimesNewRomanPSMT"/>
              </a:rPr>
              <a:t> ardından da </a:t>
            </a:r>
            <a:r>
              <a:rPr lang="tr-TR" sz="1800" dirty="0" err="1">
                <a:effectLst/>
                <a:latin typeface="TimesNewRomanPSMT"/>
              </a:rPr>
              <a:t>söz</a:t>
            </a:r>
            <a:r>
              <a:rPr lang="tr-TR" sz="1800" dirty="0">
                <a:effectLst/>
                <a:latin typeface="TimesNewRomanPSMT"/>
              </a:rPr>
              <a:t> konusu sınır </a:t>
            </a:r>
            <a:r>
              <a:rPr lang="tr-TR" sz="1800" dirty="0" err="1">
                <a:effectLst/>
                <a:latin typeface="TimesNewRomanPSMT"/>
              </a:rPr>
              <a:t>antlaşmazlığının</a:t>
            </a:r>
            <a:r>
              <a:rPr lang="tr-TR" sz="1800" dirty="0">
                <a:effectLst/>
                <a:latin typeface="TimesNewRomanPSMT"/>
              </a:rPr>
              <a:t> sona </a:t>
            </a:r>
            <a:r>
              <a:rPr lang="tr-TR" sz="1800" dirty="0" err="1">
                <a:effectLst/>
                <a:latin typeface="TimesNewRomanPSMT"/>
              </a:rPr>
              <a:t>ermediği</a:t>
            </a:r>
            <a:r>
              <a:rPr lang="tr-TR" sz="1800" dirty="0">
                <a:effectLst/>
                <a:latin typeface="TimesNewRomanPSMT"/>
              </a:rPr>
              <a:t>, </a:t>
            </a:r>
            <a:r>
              <a:rPr lang="tr-TR" sz="1800" dirty="0" err="1">
                <a:effectLst/>
                <a:latin typeface="TimesNewRomanPSMT"/>
              </a:rPr>
              <a:t>Umma’nın</a:t>
            </a:r>
            <a:r>
              <a:rPr lang="tr-TR" sz="1800" dirty="0">
                <a:effectLst/>
                <a:latin typeface="TimesNewRomanPSMT"/>
              </a:rPr>
              <a:t> daha </a:t>
            </a:r>
            <a:r>
              <a:rPr lang="tr-TR" sz="1800" dirty="0" err="1">
                <a:effectLst/>
                <a:latin typeface="TimesNewRomanPSMT"/>
              </a:rPr>
              <a:t>güçlu</a:t>
            </a:r>
            <a:r>
              <a:rPr lang="tr-TR" sz="1800" dirty="0">
                <a:effectLst/>
                <a:latin typeface="TimesNewRomanPSMT"/>
              </a:rPr>
              <a:t>̈ </a:t>
            </a:r>
            <a:r>
              <a:rPr lang="tr-TR" sz="1800" dirty="0" err="1">
                <a:effectLst/>
                <a:latin typeface="TimesNewRomanPSMT"/>
              </a:rPr>
              <a:t>olduğuna</a:t>
            </a:r>
            <a:r>
              <a:rPr lang="tr-TR" sz="1800" dirty="0">
                <a:effectLst/>
                <a:latin typeface="TimesNewRomanPSMT"/>
              </a:rPr>
              <a:t> </a:t>
            </a:r>
            <a:r>
              <a:rPr lang="tr-TR" sz="1800" dirty="0" err="1">
                <a:effectLst/>
                <a:latin typeface="TimesNewRomanPSMT"/>
              </a:rPr>
              <a:t>inandığı</a:t>
            </a:r>
            <a:r>
              <a:rPr lang="tr-TR" sz="1800" dirty="0">
                <a:effectLst/>
                <a:latin typeface="TimesNewRomanPSMT"/>
              </a:rPr>
              <a:t> her seferde </a:t>
            </a:r>
            <a:r>
              <a:rPr lang="tr-TR" sz="1800" dirty="0" err="1">
                <a:effectLst/>
                <a:latin typeface="TimesNewRomanPSMT"/>
              </a:rPr>
              <a:t>antlaşmayı</a:t>
            </a:r>
            <a:r>
              <a:rPr lang="tr-TR" sz="1800" dirty="0">
                <a:effectLst/>
                <a:latin typeface="TimesNewRomanPSMT"/>
              </a:rPr>
              <a:t> ihlal </a:t>
            </a:r>
            <a:r>
              <a:rPr lang="tr-TR" sz="1800" dirty="0" err="1">
                <a:effectLst/>
                <a:latin typeface="TimesNewRomanPSMT"/>
              </a:rPr>
              <a:t>ettiği</a:t>
            </a:r>
            <a:r>
              <a:rPr lang="tr-TR" sz="1800" dirty="0">
                <a:effectLst/>
                <a:latin typeface="TimesNewRomanPSMT"/>
              </a:rPr>
              <a:t> belirtilmektedir </a:t>
            </a:r>
            <a:endParaRPr lang="tr-TR" dirty="0"/>
          </a:p>
          <a:p>
            <a:r>
              <a:rPr lang="tr-TR" sz="1800" dirty="0">
                <a:effectLst/>
                <a:latin typeface="TimesNewRomanPSMT"/>
              </a:rPr>
              <a:t> </a:t>
            </a:r>
          </a:p>
          <a:p>
            <a:endParaRPr lang="tr-TR" dirty="0"/>
          </a:p>
        </p:txBody>
      </p:sp>
      <p:sp>
        <p:nvSpPr>
          <p:cNvPr id="4" name="object 2">
            <a:extLst>
              <a:ext uri="{FF2B5EF4-FFF2-40B4-BE49-F238E27FC236}">
                <a16:creationId xmlns:a16="http://schemas.microsoft.com/office/drawing/2014/main" id="{D075B526-A293-CCAB-8F05-60739A0ABC09}"/>
              </a:ext>
            </a:extLst>
          </p:cNvPr>
          <p:cNvSpPr/>
          <p:nvPr/>
        </p:nvSpPr>
        <p:spPr>
          <a:xfrm>
            <a:off x="1181" y="0"/>
            <a:ext cx="3289547" cy="2105310"/>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E173361A-2257-A366-3031-FA6C58CD074D}"/>
              </a:ext>
            </a:extLst>
          </p:cNvPr>
          <p:cNvSpPr/>
          <p:nvPr/>
        </p:nvSpPr>
        <p:spPr>
          <a:xfrm>
            <a:off x="5486400" y="4270625"/>
            <a:ext cx="3657600" cy="286232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01188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FF371DF2-31C4-3700-D9EE-F460623ED50D}"/>
              </a:ext>
            </a:extLst>
          </p:cNvPr>
          <p:cNvSpPr txBox="1"/>
          <p:nvPr/>
        </p:nvSpPr>
        <p:spPr>
          <a:xfrm>
            <a:off x="-76200" y="990600"/>
            <a:ext cx="9408345" cy="5047536"/>
          </a:xfrm>
          <a:prstGeom prst="rect">
            <a:avLst/>
          </a:prstGeom>
          <a:noFill/>
        </p:spPr>
        <p:txBody>
          <a:bodyPr wrap="none" rtlCol="0">
            <a:spAutoFit/>
          </a:bodyPr>
          <a:lstStyle/>
          <a:p>
            <a:r>
              <a:rPr lang="tr-TR" sz="1400" dirty="0">
                <a:effectLst/>
              </a:rPr>
              <a:t>Kolon I ile Kolon II satır 22-23 arası: 		</a:t>
            </a:r>
            <a:r>
              <a:rPr lang="tr-TR" sz="1400" dirty="0" err="1">
                <a:effectLst/>
              </a:rPr>
              <a:t>Önceki</a:t>
            </a:r>
            <a:r>
              <a:rPr lang="tr-TR" sz="1400" dirty="0">
                <a:effectLst/>
              </a:rPr>
              <a:t> </a:t>
            </a:r>
            <a:r>
              <a:rPr lang="tr-TR" sz="1400" dirty="0" err="1">
                <a:effectLst/>
              </a:rPr>
              <a:t>antlaşmanın</a:t>
            </a:r>
            <a:r>
              <a:rPr lang="tr-TR" sz="1400" dirty="0">
                <a:effectLst/>
              </a:rPr>
              <a:t> </a:t>
            </a:r>
            <a:r>
              <a:rPr lang="tr-TR" sz="1400" dirty="0" err="1">
                <a:effectLst/>
              </a:rPr>
              <a:t>varlığı</a:t>
            </a:r>
            <a:r>
              <a:rPr lang="tr-TR" sz="1400" dirty="0">
                <a:effectLst/>
              </a:rPr>
              <a:t> ve niteliği30. </a:t>
            </a:r>
            <a:endParaRPr lang="tr-TR" sz="1400" dirty="0"/>
          </a:p>
          <a:p>
            <a:r>
              <a:rPr lang="tr-TR" sz="1400" dirty="0">
                <a:effectLst/>
              </a:rPr>
              <a:t>Kolon II satır 24-29 ile Kolon III satır 16-22 arası: 	</a:t>
            </a:r>
            <a:r>
              <a:rPr lang="tr-TR" sz="1400" dirty="0" err="1">
                <a:effectLst/>
              </a:rPr>
              <a:t>Antlaşmanın</a:t>
            </a:r>
            <a:r>
              <a:rPr lang="tr-TR" sz="1400" dirty="0">
                <a:effectLst/>
              </a:rPr>
              <a:t> Umma lideri tarafından ihlali. </a:t>
            </a:r>
            <a:endParaRPr lang="tr-TR" sz="1400" dirty="0"/>
          </a:p>
          <a:p>
            <a:r>
              <a:rPr lang="tr-TR" sz="1400" dirty="0">
                <a:effectLst/>
              </a:rPr>
              <a:t>Kolon III satır 23-27 ile 28-31 arası: 		</a:t>
            </a:r>
            <a:r>
              <a:rPr lang="tr-TR" sz="1400" dirty="0" err="1">
                <a:effectLst/>
              </a:rPr>
              <a:t>Lagas</a:t>
            </a:r>
            <a:r>
              <a:rPr lang="tr-TR" sz="1400" dirty="0">
                <a:effectLst/>
              </a:rPr>
              <a:t>̧ tanrısı </a:t>
            </a:r>
            <a:r>
              <a:rPr lang="tr-TR" sz="1400" dirty="0" err="1">
                <a:effectLst/>
              </a:rPr>
              <a:t>Ningirsu’nun</a:t>
            </a:r>
            <a:r>
              <a:rPr lang="tr-TR" sz="1400" dirty="0">
                <a:effectLst/>
              </a:rPr>
              <a:t>, Umma liderinin </a:t>
            </a:r>
            <a:r>
              <a:rPr lang="tr-TR" sz="1400" dirty="0" err="1">
                <a:effectLst/>
              </a:rPr>
              <a:t>antlaşmayı</a:t>
            </a:r>
            <a:r>
              <a:rPr lang="tr-TR" sz="1400" dirty="0">
                <a:effectLst/>
              </a:rPr>
              <a:t> ifa etmemesine </a:t>
            </a:r>
          </a:p>
          <a:p>
            <a:r>
              <a:rPr lang="tr-TR" sz="1400" dirty="0"/>
              <a:t>				</a:t>
            </a:r>
            <a:r>
              <a:rPr lang="tr-TR" sz="1400" dirty="0">
                <a:effectLst/>
              </a:rPr>
              <a:t>ve </a:t>
            </a:r>
            <a:r>
              <a:rPr lang="tr-TR" sz="1400" dirty="0" err="1">
                <a:effectLst/>
              </a:rPr>
              <a:t>Lagas</a:t>
            </a:r>
            <a:r>
              <a:rPr lang="tr-TR" sz="1400" dirty="0">
                <a:effectLst/>
              </a:rPr>
              <a:t>̧’a meydan okumasına tepkisi. </a:t>
            </a:r>
            <a:endParaRPr lang="tr-TR" sz="1400" dirty="0"/>
          </a:p>
          <a:p>
            <a:r>
              <a:rPr lang="tr-TR" sz="1400" dirty="0">
                <a:effectLst/>
              </a:rPr>
              <a:t>Kolon IV ile Kolon V satır 6-12 arası: 		</a:t>
            </a:r>
            <a:r>
              <a:rPr lang="tr-TR" sz="1400" dirty="0" err="1">
                <a:effectLst/>
              </a:rPr>
              <a:t>Lagas</a:t>
            </a:r>
            <a:r>
              <a:rPr lang="tr-TR" sz="1400" dirty="0">
                <a:effectLst/>
              </a:rPr>
              <a:t>̧ kralı E-</a:t>
            </a:r>
            <a:r>
              <a:rPr lang="tr-TR" sz="1400" dirty="0" err="1">
                <a:effectLst/>
              </a:rPr>
              <a:t>anatum’un</a:t>
            </a:r>
            <a:r>
              <a:rPr lang="tr-TR" sz="1400" dirty="0">
                <a:effectLst/>
              </a:rPr>
              <a:t> </a:t>
            </a:r>
            <a:r>
              <a:rPr lang="tr-TR" sz="1400" dirty="0" err="1">
                <a:effectLst/>
              </a:rPr>
              <a:t>haksızlığın</a:t>
            </a:r>
            <a:r>
              <a:rPr lang="tr-TR" sz="1400" dirty="0">
                <a:effectLst/>
              </a:rPr>
              <a:t> giderilmesi </a:t>
            </a:r>
            <a:r>
              <a:rPr lang="tr-TR" sz="1400" dirty="0" err="1">
                <a:effectLst/>
              </a:rPr>
              <a:t>için</a:t>
            </a:r>
            <a:r>
              <a:rPr lang="tr-TR" sz="1400" dirty="0">
                <a:effectLst/>
              </a:rPr>
              <a:t> </a:t>
            </a:r>
            <a:r>
              <a:rPr lang="tr-TR" sz="1400" dirty="0" err="1">
                <a:effectLst/>
              </a:rPr>
              <a:t>dünyaya</a:t>
            </a:r>
            <a:r>
              <a:rPr lang="tr-TR" sz="1400" dirty="0">
                <a:effectLst/>
              </a:rPr>
              <a:t> getirilmesi</a:t>
            </a:r>
          </a:p>
          <a:p>
            <a:r>
              <a:rPr lang="tr-TR" sz="1400" dirty="0"/>
              <a:t>				</a:t>
            </a:r>
            <a:r>
              <a:rPr lang="tr-TR" sz="1400" dirty="0">
                <a:effectLst/>
              </a:rPr>
              <a:t> ve </a:t>
            </a:r>
            <a:r>
              <a:rPr lang="tr-TR" sz="1400" dirty="0" err="1">
                <a:effectLst/>
              </a:rPr>
              <a:t>çeşitli</a:t>
            </a:r>
            <a:r>
              <a:rPr lang="tr-TR" sz="1400" dirty="0">
                <a:effectLst/>
              </a:rPr>
              <a:t> </a:t>
            </a:r>
            <a:r>
              <a:rPr lang="tr-TR" sz="1400" dirty="0"/>
              <a:t> </a:t>
            </a:r>
            <a:r>
              <a:rPr lang="tr-TR" sz="1400" dirty="0">
                <a:effectLst/>
              </a:rPr>
              <a:t>tanrılar tarafından korunması, kollanması ve </a:t>
            </a:r>
            <a:r>
              <a:rPr lang="tr-TR" sz="1400" dirty="0" err="1">
                <a:effectLst/>
              </a:rPr>
              <a:t>büyütülmesi</a:t>
            </a:r>
            <a:r>
              <a:rPr lang="tr-TR" sz="1400" dirty="0">
                <a:effectLst/>
              </a:rPr>
              <a:t>. </a:t>
            </a:r>
            <a:endParaRPr lang="tr-TR" sz="1400" dirty="0"/>
          </a:p>
          <a:p>
            <a:r>
              <a:rPr lang="tr-TR" sz="1400" dirty="0">
                <a:effectLst/>
              </a:rPr>
              <a:t>Kolon V satır 13-17 arası: 		E-</a:t>
            </a:r>
            <a:r>
              <a:rPr lang="tr-TR" sz="1400" dirty="0" err="1">
                <a:effectLst/>
              </a:rPr>
              <a:t>anatum’un</a:t>
            </a:r>
            <a:r>
              <a:rPr lang="tr-TR" sz="1400" dirty="0">
                <a:effectLst/>
              </a:rPr>
              <a:t> Tanrı </a:t>
            </a:r>
            <a:r>
              <a:rPr lang="tr-TR" sz="1400" dirty="0" err="1">
                <a:effectLst/>
              </a:rPr>
              <a:t>Ningirsu</a:t>
            </a:r>
            <a:r>
              <a:rPr lang="tr-TR" sz="1400" dirty="0">
                <a:effectLst/>
              </a:rPr>
              <a:t> tarafından kral olarak </a:t>
            </a:r>
            <a:r>
              <a:rPr lang="tr-TR" sz="1400" dirty="0" err="1">
                <a:effectLst/>
              </a:rPr>
              <a:t>görevlendirilmesi</a:t>
            </a:r>
            <a:r>
              <a:rPr lang="tr-TR" sz="1400" dirty="0">
                <a:effectLst/>
              </a:rPr>
              <a:t>. </a:t>
            </a:r>
            <a:endParaRPr lang="tr-TR" sz="1400" dirty="0"/>
          </a:p>
          <a:p>
            <a:r>
              <a:rPr lang="tr-TR" sz="1400" dirty="0">
                <a:effectLst/>
              </a:rPr>
              <a:t>Kolon V satır 18-19 ile satır 30-31 arası: 	E-</a:t>
            </a:r>
            <a:r>
              <a:rPr lang="tr-TR" sz="1400" dirty="0" err="1">
                <a:effectLst/>
              </a:rPr>
              <a:t>anatum’a</a:t>
            </a:r>
            <a:r>
              <a:rPr lang="tr-TR" sz="1400" dirty="0">
                <a:effectLst/>
              </a:rPr>
              <a:t> </a:t>
            </a:r>
            <a:r>
              <a:rPr lang="tr-TR" sz="1400" dirty="0" err="1">
                <a:effectLst/>
              </a:rPr>
              <a:t>övgu</a:t>
            </a:r>
            <a:r>
              <a:rPr lang="tr-TR" sz="1400" dirty="0">
                <a:effectLst/>
              </a:rPr>
              <a:t>̈. </a:t>
            </a:r>
            <a:endParaRPr lang="tr-TR" sz="1400" dirty="0"/>
          </a:p>
          <a:p>
            <a:r>
              <a:rPr lang="tr-TR" sz="1400" dirty="0">
                <a:effectLst/>
              </a:rPr>
              <a:t>Kolon V satır 32 ile Kolon VI satır 17 arası: 	E-</a:t>
            </a:r>
            <a:r>
              <a:rPr lang="tr-TR" sz="1400" dirty="0" err="1">
                <a:effectLst/>
              </a:rPr>
              <a:t>anatum</a:t>
            </a:r>
            <a:r>
              <a:rPr lang="tr-TR" sz="1400" dirty="0">
                <a:effectLst/>
              </a:rPr>
              <a:t> tarafından </a:t>
            </a:r>
            <a:r>
              <a:rPr lang="tr-TR" sz="1400" dirty="0" err="1">
                <a:effectLst/>
              </a:rPr>
              <a:t>savas</a:t>
            </a:r>
            <a:r>
              <a:rPr lang="tr-TR" sz="1400" dirty="0">
                <a:effectLst/>
              </a:rPr>
              <a:t>̧ ilanı ve </a:t>
            </a:r>
            <a:r>
              <a:rPr lang="tr-TR" sz="1400" dirty="0" err="1">
                <a:effectLst/>
              </a:rPr>
              <a:t>savas</a:t>
            </a:r>
            <a:r>
              <a:rPr lang="tr-TR" sz="1400" dirty="0">
                <a:effectLst/>
              </a:rPr>
              <a:t>̧ nedeninin belirtilmesi. </a:t>
            </a:r>
            <a:endParaRPr lang="tr-TR" sz="1400" dirty="0"/>
          </a:p>
          <a:p>
            <a:r>
              <a:rPr lang="tr-TR" sz="1400" dirty="0">
                <a:effectLst/>
              </a:rPr>
              <a:t>Kolon VI satır 22-24 ile Kolon VIII satır 4-5 arası: 	E-</a:t>
            </a:r>
            <a:r>
              <a:rPr lang="tr-TR" sz="1400" dirty="0" err="1">
                <a:effectLst/>
              </a:rPr>
              <a:t>anatum’un</a:t>
            </a:r>
            <a:r>
              <a:rPr lang="tr-TR" sz="1400" dirty="0">
                <a:effectLst/>
              </a:rPr>
              <a:t> </a:t>
            </a:r>
            <a:r>
              <a:rPr lang="tr-TR" sz="1400" dirty="0" err="1">
                <a:effectLst/>
              </a:rPr>
              <a:t>rüyası</a:t>
            </a:r>
            <a:r>
              <a:rPr lang="tr-TR" sz="1400" dirty="0">
                <a:effectLst/>
              </a:rPr>
              <a:t>, </a:t>
            </a:r>
            <a:r>
              <a:rPr lang="tr-TR" sz="1400" dirty="0" err="1">
                <a:effectLst/>
              </a:rPr>
              <a:t>rüyasında</a:t>
            </a:r>
            <a:r>
              <a:rPr lang="tr-TR" sz="1400" dirty="0">
                <a:effectLst/>
              </a:rPr>
              <a:t> </a:t>
            </a:r>
            <a:r>
              <a:rPr lang="tr-TR" sz="1400" dirty="0" err="1">
                <a:effectLst/>
              </a:rPr>
              <a:t>Umma’ya</a:t>
            </a:r>
            <a:r>
              <a:rPr lang="tr-TR" sz="1400" dirty="0">
                <a:effectLst/>
              </a:rPr>
              <a:t> </a:t>
            </a:r>
            <a:r>
              <a:rPr lang="tr-TR" sz="1400" dirty="0" err="1">
                <a:effectLst/>
              </a:rPr>
              <a:t>savas</a:t>
            </a:r>
            <a:r>
              <a:rPr lang="tr-TR" sz="1400" dirty="0">
                <a:effectLst/>
              </a:rPr>
              <a:t>̧ </a:t>
            </a:r>
            <a:r>
              <a:rPr lang="tr-TR" sz="1400" dirty="0" err="1">
                <a:effectLst/>
              </a:rPr>
              <a:t>açması</a:t>
            </a:r>
            <a:r>
              <a:rPr lang="tr-TR" sz="1400" dirty="0">
                <a:effectLst/>
              </a:rPr>
              <a:t> ve </a:t>
            </a:r>
            <a:r>
              <a:rPr lang="tr-TR" sz="1400" dirty="0" err="1">
                <a:effectLst/>
              </a:rPr>
              <a:t>Umma’yı</a:t>
            </a:r>
            <a:r>
              <a:rPr lang="tr-TR" sz="1400" dirty="0">
                <a:effectLst/>
              </a:rPr>
              <a:t> </a:t>
            </a:r>
          </a:p>
          <a:p>
            <a:r>
              <a:rPr lang="tr-TR" sz="1400" dirty="0"/>
              <a:t>				</a:t>
            </a:r>
            <a:r>
              <a:rPr lang="tr-TR" sz="1400" dirty="0">
                <a:effectLst/>
              </a:rPr>
              <a:t>yenmesi. </a:t>
            </a:r>
            <a:endParaRPr lang="tr-TR" sz="1400" dirty="0"/>
          </a:p>
          <a:p>
            <a:r>
              <a:rPr lang="tr-TR" sz="1400" dirty="0">
                <a:effectLst/>
              </a:rPr>
              <a:t>Kolon IX ile Kolon X satır 1-4 arası: 		</a:t>
            </a:r>
            <a:r>
              <a:rPr lang="tr-TR" sz="1400" dirty="0" err="1">
                <a:effectLst/>
              </a:rPr>
              <a:t>Lagas</a:t>
            </a:r>
            <a:r>
              <a:rPr lang="tr-TR" sz="1400" dirty="0">
                <a:effectLst/>
              </a:rPr>
              <a:t>̧ ve Umma arasındaki </a:t>
            </a:r>
            <a:r>
              <a:rPr lang="tr-TR" sz="1400" dirty="0" err="1">
                <a:effectLst/>
              </a:rPr>
              <a:t>savas</a:t>
            </a:r>
            <a:r>
              <a:rPr lang="tr-TR" sz="1400" dirty="0">
                <a:effectLst/>
              </a:rPr>
              <a:t>̧ ve </a:t>
            </a:r>
            <a:r>
              <a:rPr lang="tr-TR" sz="1400" dirty="0" err="1">
                <a:effectLst/>
              </a:rPr>
              <a:t>Lagas</a:t>
            </a:r>
            <a:r>
              <a:rPr lang="tr-TR" sz="1400" dirty="0">
                <a:effectLst/>
              </a:rPr>
              <a:t>̧’</a:t>
            </a:r>
            <a:r>
              <a:rPr lang="tr-TR" sz="1400" dirty="0" err="1">
                <a:effectLst/>
              </a:rPr>
              <a:t>ın</a:t>
            </a:r>
            <a:r>
              <a:rPr lang="tr-TR" sz="1400" dirty="0">
                <a:effectLst/>
              </a:rPr>
              <a:t> zaferi. </a:t>
            </a:r>
          </a:p>
          <a:p>
            <a:r>
              <a:rPr lang="tr-TR" sz="1400" dirty="0">
                <a:effectLst/>
              </a:rPr>
              <a:t>Kolon X satır 12 ile Kolon XI satır 12-15 arası: 	</a:t>
            </a:r>
            <a:r>
              <a:rPr lang="tr-TR" sz="1400" dirty="0" err="1">
                <a:effectLst/>
              </a:rPr>
              <a:t>Lagas</a:t>
            </a:r>
            <a:r>
              <a:rPr lang="tr-TR" sz="1400" dirty="0">
                <a:effectLst/>
              </a:rPr>
              <a:t>̧ kralının </a:t>
            </a:r>
            <a:r>
              <a:rPr lang="tr-TR" sz="1400" dirty="0" err="1">
                <a:effectLst/>
              </a:rPr>
              <a:t>savas</a:t>
            </a:r>
            <a:r>
              <a:rPr lang="tr-TR" sz="1400" dirty="0">
                <a:effectLst/>
              </a:rPr>
              <a:t>̧ sonrası eylemleri ve kazanımları. </a:t>
            </a:r>
            <a:endParaRPr lang="tr-TR" sz="1400" dirty="0"/>
          </a:p>
          <a:p>
            <a:r>
              <a:rPr lang="tr-TR" sz="1400" dirty="0">
                <a:effectLst/>
              </a:rPr>
              <a:t>Kolon XI satır 16-18 ile satır 21-23 arası: 	E-</a:t>
            </a:r>
            <a:r>
              <a:rPr lang="tr-TR" sz="1400" dirty="0" err="1">
                <a:effectLst/>
              </a:rPr>
              <a:t>anatum’a</a:t>
            </a:r>
            <a:r>
              <a:rPr lang="tr-TR" sz="1400" dirty="0">
                <a:effectLst/>
              </a:rPr>
              <a:t> </a:t>
            </a:r>
            <a:r>
              <a:rPr lang="tr-TR" sz="1400" dirty="0" err="1">
                <a:effectLst/>
              </a:rPr>
              <a:t>güzelleme</a:t>
            </a:r>
            <a:r>
              <a:rPr lang="tr-TR" sz="1400" dirty="0">
                <a:effectLst/>
              </a:rPr>
              <a:t>. </a:t>
            </a:r>
            <a:endParaRPr lang="tr-TR" sz="1400" dirty="0"/>
          </a:p>
          <a:p>
            <a:r>
              <a:rPr lang="tr-TR" sz="1400" dirty="0">
                <a:effectLst/>
              </a:rPr>
              <a:t>Kolon XI satır 24 ile Kolon XVI satır 8-11 arası: 	</a:t>
            </a:r>
            <a:r>
              <a:rPr lang="tr-TR" sz="1400" dirty="0" err="1">
                <a:effectLst/>
              </a:rPr>
              <a:t>Savaşın</a:t>
            </a:r>
            <a:r>
              <a:rPr lang="tr-TR" sz="1400" dirty="0">
                <a:effectLst/>
              </a:rPr>
              <a:t> </a:t>
            </a:r>
            <a:r>
              <a:rPr lang="tr-TR" sz="1400" dirty="0" err="1">
                <a:effectLst/>
              </a:rPr>
              <a:t>sonuçları</a:t>
            </a:r>
            <a:r>
              <a:rPr lang="tr-TR" sz="1400" dirty="0">
                <a:effectLst/>
              </a:rPr>
              <a:t>. </a:t>
            </a:r>
            <a:endParaRPr lang="tr-TR" sz="1400" dirty="0"/>
          </a:p>
          <a:p>
            <a:r>
              <a:rPr lang="tr-TR" sz="1400" dirty="0">
                <a:effectLst/>
              </a:rPr>
              <a:t>Kolon XVI satır 12-17 ile Arka </a:t>
            </a:r>
            <a:r>
              <a:rPr lang="tr-TR" sz="1400" dirty="0" err="1">
                <a:effectLst/>
              </a:rPr>
              <a:t>yüz</a:t>
            </a:r>
            <a:r>
              <a:rPr lang="tr-TR" sz="1400" dirty="0">
                <a:effectLst/>
              </a:rPr>
              <a:t> Kolon V satır 37-41 arası: </a:t>
            </a:r>
            <a:r>
              <a:rPr lang="tr-TR" sz="1400" dirty="0" err="1">
                <a:effectLst/>
              </a:rPr>
              <a:t>Antlaşmanın</a:t>
            </a:r>
            <a:r>
              <a:rPr lang="tr-TR" sz="1400" dirty="0">
                <a:effectLst/>
              </a:rPr>
              <a:t> yemin </a:t>
            </a:r>
            <a:r>
              <a:rPr lang="tr-TR" sz="1400" dirty="0" err="1">
                <a:effectLst/>
              </a:rPr>
              <a:t>töreninin</a:t>
            </a:r>
            <a:r>
              <a:rPr lang="tr-TR" sz="1400" dirty="0">
                <a:effectLst/>
              </a:rPr>
              <a:t> 6 tanrı </a:t>
            </a:r>
            <a:r>
              <a:rPr lang="tr-TR" sz="1400" dirty="0" err="1">
                <a:effectLst/>
              </a:rPr>
              <a:t>önünde</a:t>
            </a:r>
            <a:r>
              <a:rPr lang="tr-TR" sz="1400" dirty="0">
                <a:effectLst/>
              </a:rPr>
              <a:t> </a:t>
            </a:r>
            <a:r>
              <a:rPr lang="tr-TR" sz="1400" dirty="0" err="1">
                <a:effectLst/>
              </a:rPr>
              <a:t>gerçekleşmesi</a:t>
            </a:r>
            <a:r>
              <a:rPr lang="tr-TR" sz="1400" dirty="0">
                <a:effectLst/>
              </a:rPr>
              <a:t>. </a:t>
            </a:r>
            <a:endParaRPr lang="tr-TR" sz="1400" dirty="0"/>
          </a:p>
          <a:p>
            <a:r>
              <a:rPr lang="tr-TR" sz="1400" dirty="0">
                <a:effectLst/>
              </a:rPr>
              <a:t>Arka </a:t>
            </a:r>
            <a:r>
              <a:rPr lang="tr-TR" sz="1400" dirty="0" err="1">
                <a:effectLst/>
              </a:rPr>
              <a:t>yüz</a:t>
            </a:r>
            <a:r>
              <a:rPr lang="tr-TR" sz="1400" dirty="0">
                <a:effectLst/>
              </a:rPr>
              <a:t>, Kolon V, satır 42-44 ile Kolon IX satır 1-2 arası: </a:t>
            </a:r>
            <a:r>
              <a:rPr lang="tr-TR" sz="1400" dirty="0"/>
              <a:t>     </a:t>
            </a:r>
            <a:r>
              <a:rPr lang="tr-TR" sz="1400" dirty="0" err="1">
                <a:effectLst/>
              </a:rPr>
              <a:t>Çeşitli</a:t>
            </a:r>
            <a:r>
              <a:rPr lang="tr-TR" sz="1400" dirty="0">
                <a:effectLst/>
              </a:rPr>
              <a:t> tanrılar31 tarafından korunması, kollanması </a:t>
            </a:r>
          </a:p>
          <a:p>
            <a:r>
              <a:rPr lang="tr-TR" sz="1400" dirty="0"/>
              <a:t>				              </a:t>
            </a:r>
            <a:r>
              <a:rPr lang="tr-TR" sz="1400" dirty="0">
                <a:effectLst/>
              </a:rPr>
              <a:t>ve </a:t>
            </a:r>
            <a:r>
              <a:rPr lang="tr-TR" sz="1400" dirty="0" err="1">
                <a:effectLst/>
              </a:rPr>
              <a:t>güc</a:t>
            </a:r>
            <a:r>
              <a:rPr lang="tr-TR" sz="1400" dirty="0">
                <a:effectLst/>
              </a:rPr>
              <a:t>̧ </a:t>
            </a:r>
            <a:r>
              <a:rPr lang="tr-TR" sz="1400" dirty="0" err="1">
                <a:effectLst/>
              </a:rPr>
              <a:t>bahşedilmesi</a:t>
            </a:r>
            <a:r>
              <a:rPr lang="tr-TR" sz="1400" dirty="0">
                <a:effectLst/>
              </a:rPr>
              <a:t> temelinde, E- </a:t>
            </a:r>
            <a:r>
              <a:rPr lang="tr-TR" sz="1400" dirty="0" err="1">
                <a:effectLst/>
              </a:rPr>
              <a:t>anatum’a</a:t>
            </a:r>
            <a:r>
              <a:rPr lang="tr-TR" sz="1400" dirty="0">
                <a:effectLst/>
              </a:rPr>
              <a:t> </a:t>
            </a:r>
            <a:r>
              <a:rPr lang="tr-TR" sz="1400" dirty="0" err="1">
                <a:effectLst/>
              </a:rPr>
              <a:t>güzelleme</a:t>
            </a:r>
            <a:r>
              <a:rPr lang="tr-TR" sz="1400" dirty="0">
                <a:effectLst/>
              </a:rPr>
              <a:t> yapılması </a:t>
            </a:r>
          </a:p>
          <a:p>
            <a:r>
              <a:rPr lang="tr-TR" sz="1400" dirty="0"/>
              <a:t>				              </a:t>
            </a:r>
            <a:r>
              <a:rPr lang="tr-TR" sz="1400" dirty="0">
                <a:effectLst/>
              </a:rPr>
              <a:t>ve </a:t>
            </a:r>
            <a:r>
              <a:rPr lang="tr-TR" sz="1400" dirty="0" err="1">
                <a:effectLst/>
              </a:rPr>
              <a:t>mağlup</a:t>
            </a:r>
            <a:r>
              <a:rPr lang="tr-TR" sz="1400" dirty="0">
                <a:effectLst/>
              </a:rPr>
              <a:t> </a:t>
            </a:r>
            <a:r>
              <a:rPr lang="tr-TR" sz="1400" dirty="0" err="1">
                <a:effectLst/>
              </a:rPr>
              <a:t>ettiği</a:t>
            </a:r>
            <a:r>
              <a:rPr lang="tr-TR" sz="1400" dirty="0">
                <a:effectLst/>
              </a:rPr>
              <a:t> </a:t>
            </a:r>
            <a:r>
              <a:rPr lang="tr-TR" sz="1400" dirty="0" err="1">
                <a:effectLst/>
              </a:rPr>
              <a:t>ülkelerin</a:t>
            </a:r>
            <a:r>
              <a:rPr lang="tr-TR" sz="1400" dirty="0">
                <a:effectLst/>
              </a:rPr>
              <a:t> tek tek sayılarak kendisine methiye </a:t>
            </a:r>
          </a:p>
          <a:p>
            <a:r>
              <a:rPr lang="tr-TR" sz="1400" dirty="0"/>
              <a:t>				              </a:t>
            </a:r>
            <a:r>
              <a:rPr lang="tr-TR" sz="1400" dirty="0" err="1">
                <a:effectLst/>
              </a:rPr>
              <a:t>düzülmesi</a:t>
            </a:r>
            <a:r>
              <a:rPr lang="tr-TR" sz="1400" dirty="0">
                <a:effectLst/>
              </a:rPr>
              <a:t>. </a:t>
            </a:r>
            <a:endParaRPr lang="tr-TR" sz="1400" dirty="0"/>
          </a:p>
          <a:p>
            <a:r>
              <a:rPr lang="tr-TR" sz="1400" dirty="0">
                <a:effectLst/>
              </a:rPr>
              <a:t>Arka </a:t>
            </a:r>
            <a:r>
              <a:rPr lang="tr-TR" sz="1400" dirty="0" err="1">
                <a:effectLst/>
              </a:rPr>
              <a:t>yüz</a:t>
            </a:r>
            <a:r>
              <a:rPr lang="tr-TR" sz="1400" dirty="0">
                <a:effectLst/>
              </a:rPr>
              <a:t> Kolon X satır 20-22 ile Kolon XII satır 20-22 arası:   E- </a:t>
            </a:r>
            <a:r>
              <a:rPr lang="tr-TR" sz="1400" dirty="0" err="1">
                <a:effectLst/>
              </a:rPr>
              <a:t>anatum’un</a:t>
            </a:r>
            <a:r>
              <a:rPr lang="tr-TR" sz="1400" dirty="0">
                <a:effectLst/>
              </a:rPr>
              <a:t> </a:t>
            </a:r>
            <a:r>
              <a:rPr lang="tr-TR" sz="1400" dirty="0" err="1">
                <a:effectLst/>
              </a:rPr>
              <a:t>Guedana’yı</a:t>
            </a:r>
            <a:r>
              <a:rPr lang="tr-TR" sz="1400" dirty="0">
                <a:effectLst/>
              </a:rPr>
              <a:t> ele </a:t>
            </a:r>
            <a:r>
              <a:rPr lang="tr-TR" sz="1400" dirty="0" err="1">
                <a:effectLst/>
              </a:rPr>
              <a:t>geçirmesi</a:t>
            </a:r>
            <a:r>
              <a:rPr lang="tr-TR" sz="1400" dirty="0">
                <a:effectLst/>
              </a:rPr>
              <a:t> ve </a:t>
            </a:r>
            <a:r>
              <a:rPr lang="tr-TR" sz="1400" dirty="0" err="1">
                <a:effectLst/>
              </a:rPr>
              <a:t>Guedena</a:t>
            </a:r>
            <a:r>
              <a:rPr lang="tr-TR" sz="1400" dirty="0">
                <a:effectLst/>
              </a:rPr>
              <a:t> anıtını dikmesi. </a:t>
            </a:r>
            <a:endParaRPr lang="tr-TR" sz="1400" dirty="0"/>
          </a:p>
          <a:p>
            <a:endParaRPr lang="tr-TR" sz="1400" dirty="0">
              <a:effectLst/>
            </a:endParaRPr>
          </a:p>
          <a:p>
            <a:endParaRPr lang="tr-TR" sz="1400" dirty="0"/>
          </a:p>
        </p:txBody>
      </p:sp>
    </p:spTree>
    <p:extLst>
      <p:ext uri="{BB962C8B-B14F-4D97-AF65-F5344CB8AC3E}">
        <p14:creationId xmlns:p14="http://schemas.microsoft.com/office/powerpoint/2010/main" val="336471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11187" y="260350"/>
            <a:ext cx="7704136" cy="5875337"/>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1266189" y="6252485"/>
            <a:ext cx="6506209" cy="579646"/>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Lagaş’lı </a:t>
            </a:r>
            <a:r>
              <a:rPr sz="1800" spc="-5" dirty="0">
                <a:latin typeface="Arial"/>
                <a:cs typeface="Arial"/>
              </a:rPr>
              <a:t>Entemena’nın </a:t>
            </a:r>
            <a:r>
              <a:rPr sz="1800" dirty="0">
                <a:latin typeface="Arial"/>
                <a:cs typeface="Arial"/>
              </a:rPr>
              <a:t>Diorit Heykeli, 76 </a:t>
            </a:r>
            <a:r>
              <a:rPr sz="1800" spc="-5" dirty="0">
                <a:latin typeface="Arial"/>
                <a:cs typeface="Arial"/>
              </a:rPr>
              <a:t>cm., </a:t>
            </a:r>
            <a:r>
              <a:rPr sz="1800" spc="-35" dirty="0">
                <a:latin typeface="Arial"/>
                <a:cs typeface="Arial"/>
              </a:rPr>
              <a:t>Ur, </a:t>
            </a:r>
            <a:r>
              <a:rPr sz="1800" dirty="0" err="1">
                <a:latin typeface="Arial"/>
                <a:cs typeface="Arial"/>
              </a:rPr>
              <a:t>Bağdat</a:t>
            </a:r>
            <a:r>
              <a:rPr sz="1800" spc="-15" dirty="0">
                <a:latin typeface="Arial"/>
                <a:cs typeface="Arial"/>
              </a:rPr>
              <a:t> </a:t>
            </a:r>
            <a:r>
              <a:rPr sz="1800" dirty="0" err="1">
                <a:latin typeface="Arial"/>
                <a:cs typeface="Arial"/>
              </a:rPr>
              <a:t>Müzesi</a:t>
            </a:r>
            <a:endParaRPr lang="tr-TR" sz="1800" dirty="0">
              <a:latin typeface="Arial"/>
              <a:cs typeface="Arial"/>
            </a:endParaRPr>
          </a:p>
          <a:p>
            <a:pPr marL="12700" algn="ctr">
              <a:lnSpc>
                <a:spcPct val="100000"/>
              </a:lnSpc>
              <a:spcBef>
                <a:spcPts val="100"/>
              </a:spcBef>
            </a:pPr>
            <a:r>
              <a:rPr lang="tr-TR" dirty="0">
                <a:latin typeface="Arial"/>
                <a:cs typeface="Arial"/>
              </a:rPr>
              <a:t>M87-88</a:t>
            </a:r>
            <a:endParaRPr sz="1800" dirty="0">
              <a:latin typeface="Arial"/>
              <a:cs typeface="Arial"/>
            </a:endParaRPr>
          </a:p>
        </p:txBody>
      </p:sp>
      <p:pic>
        <p:nvPicPr>
          <p:cNvPr id="10" name="Picture 4">
            <a:extLst>
              <a:ext uri="{FF2B5EF4-FFF2-40B4-BE49-F238E27FC236}">
                <a16:creationId xmlns:a16="http://schemas.microsoft.com/office/drawing/2014/main" id="{DEDFFE2B-351E-844A-9FEC-308282C61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038"/>
          <a:stretch/>
        </p:blipFill>
        <p:spPr bwMode="auto">
          <a:xfrm>
            <a:off x="3733800" y="254000"/>
            <a:ext cx="1370634" cy="2260600"/>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a:extLst>
              <a:ext uri="{FF2B5EF4-FFF2-40B4-BE49-F238E27FC236}">
                <a16:creationId xmlns:a16="http://schemas.microsoft.com/office/drawing/2014/main" id="{C26E644F-BF7D-4347-8AF2-D031AB8504D7}"/>
              </a:ext>
            </a:extLst>
          </p:cNvPr>
          <p:cNvSpPr txBox="1"/>
          <p:nvPr/>
        </p:nvSpPr>
        <p:spPr>
          <a:xfrm>
            <a:off x="3810966" y="-39377"/>
            <a:ext cx="1370634" cy="369332"/>
          </a:xfrm>
          <a:prstGeom prst="rect">
            <a:avLst/>
          </a:prstGeom>
          <a:noFill/>
        </p:spPr>
        <p:txBody>
          <a:bodyPr wrap="square" rtlCol="0">
            <a:spAutoFit/>
          </a:bodyPr>
          <a:lstStyle/>
          <a:p>
            <a:r>
              <a:rPr lang="tr-TR" b="1" dirty="0"/>
              <a:t>ENTEMENA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id="{01F6CCAF-34CF-1DD8-24A1-3824E2E621D4}"/>
              </a:ext>
            </a:extLst>
          </p:cNvPr>
          <p:cNvSpPr txBox="1"/>
          <p:nvPr/>
        </p:nvSpPr>
        <p:spPr>
          <a:xfrm>
            <a:off x="-1905000" y="-50292000"/>
            <a:ext cx="8077200" cy="87900986"/>
          </a:xfrm>
          <a:prstGeom prst="rect">
            <a:avLst/>
          </a:prstGeom>
          <a:noFill/>
        </p:spPr>
        <p:txBody>
          <a:bodyPr wrap="square">
            <a:spAutoFit/>
          </a:bodyPr>
          <a:lstStyle/>
          <a:p>
            <a:r>
              <a:rPr lang="tr-TR" dirty="0"/>
              <a:t>Akbaba </a:t>
            </a:r>
            <a:r>
              <a:rPr lang="tr-TR" dirty="0" err="1"/>
              <a:t>Steli</a:t>
            </a:r>
            <a:r>
              <a:rPr lang="tr-TR" dirty="0"/>
              <a:t>.</a:t>
            </a:r>
          </a:p>
          <a:p>
            <a:endParaRPr lang="tr-TR" dirty="0"/>
          </a:p>
          <a:p>
            <a:r>
              <a:rPr lang="tr-TR" dirty="0" err="1"/>
              <a:t>Vulture</a:t>
            </a:r>
            <a:r>
              <a:rPr lang="tr-TR" dirty="0"/>
              <a:t> </a:t>
            </a:r>
            <a:r>
              <a:rPr lang="tr-TR" dirty="0" err="1"/>
              <a:t>Stele'nin</a:t>
            </a:r>
            <a:r>
              <a:rPr lang="tr-TR" dirty="0"/>
              <a:t> çevirisini vermeden önce, "</a:t>
            </a:r>
            <a:r>
              <a:rPr lang="tr-TR" dirty="0" err="1"/>
              <a:t>Eannatum</a:t>
            </a:r>
            <a:r>
              <a:rPr lang="tr-TR" dirty="0"/>
              <a:t> </a:t>
            </a:r>
            <a:r>
              <a:rPr lang="tr-TR" dirty="0" err="1"/>
              <a:t>Boulder"ın</a:t>
            </a:r>
            <a:r>
              <a:rPr lang="tr-TR" dirty="0"/>
              <a:t> çevirisiyle başlamak iyi bir fikirdir. </a:t>
            </a:r>
            <a:r>
              <a:rPr lang="tr-TR" dirty="0" err="1"/>
              <a:t>Vulture</a:t>
            </a:r>
            <a:r>
              <a:rPr lang="tr-TR" dirty="0"/>
              <a:t> </a:t>
            </a:r>
            <a:r>
              <a:rPr lang="tr-TR" dirty="0" err="1"/>
              <a:t>Stele</a:t>
            </a:r>
            <a:r>
              <a:rPr lang="tr-TR" dirty="0"/>
              <a:t> için kullanışlı bir önsöz görevi görür ve hasar nedeniyle </a:t>
            </a:r>
            <a:r>
              <a:rPr lang="tr-TR" dirty="0" err="1"/>
              <a:t>stelden</a:t>
            </a:r>
            <a:r>
              <a:rPr lang="tr-TR" dirty="0"/>
              <a:t> eksik olan birçok çizgiye sahiptir. Çeviri, </a:t>
            </a:r>
            <a:r>
              <a:rPr lang="tr-TR" dirty="0" err="1"/>
              <a:t>Cuneiform</a:t>
            </a:r>
            <a:r>
              <a:rPr lang="tr-TR" dirty="0"/>
              <a:t> Dijital Kütüphane Girişimi, CDLI P222400'den alınmıştır.</a:t>
            </a:r>
          </a:p>
          <a:p>
            <a:endParaRPr lang="tr-TR" dirty="0"/>
          </a:p>
          <a:p>
            <a:r>
              <a:rPr lang="tr-TR" dirty="0"/>
              <a:t>Louvre Müzesi'nde </a:t>
            </a:r>
            <a:r>
              <a:rPr lang="tr-TR" dirty="0" err="1"/>
              <a:t>Eannatum</a:t>
            </a:r>
            <a:r>
              <a:rPr lang="tr-TR" dirty="0"/>
              <a:t> </a:t>
            </a:r>
            <a:r>
              <a:rPr lang="tr-TR" dirty="0" err="1"/>
              <a:t>Boulder</a:t>
            </a:r>
            <a:r>
              <a:rPr lang="tr-TR" dirty="0"/>
              <a:t>. Fotoğraf </a:t>
            </a:r>
            <a:r>
              <a:rPr lang="tr-TR" dirty="0" err="1"/>
              <a:t>Trevor</a:t>
            </a:r>
            <a:r>
              <a:rPr lang="tr-TR" dirty="0"/>
              <a:t> </a:t>
            </a:r>
            <a:r>
              <a:rPr lang="tr-TR" dirty="0" err="1"/>
              <a:t>Eccles'in</a:t>
            </a:r>
            <a:r>
              <a:rPr lang="tr-TR" dirty="0"/>
              <a:t> izniyle.</a:t>
            </a:r>
          </a:p>
          <a:p>
            <a:endParaRPr lang="tr-TR" dirty="0"/>
          </a:p>
          <a:p>
            <a:r>
              <a:rPr lang="tr-TR" dirty="0"/>
              <a:t>------------------------------ Büyütmek için resimlerden herhangi birine tıklayın.</a:t>
            </a:r>
          </a:p>
          <a:p>
            <a:endParaRPr lang="tr-TR" dirty="0"/>
          </a:p>
          <a:p>
            <a:r>
              <a:rPr lang="tr-TR" dirty="0" err="1"/>
              <a:t>Eannatum</a:t>
            </a:r>
            <a:r>
              <a:rPr lang="tr-TR" dirty="0"/>
              <a:t> </a:t>
            </a:r>
            <a:r>
              <a:rPr lang="tr-TR" dirty="0" err="1"/>
              <a:t>Boulder'daki</a:t>
            </a:r>
            <a:r>
              <a:rPr lang="tr-TR" dirty="0"/>
              <a:t> yazıtlar. Aynı yazıtlar diğer kayalarda da bulunur.</a:t>
            </a:r>
          </a:p>
          <a:p>
            <a:endParaRPr lang="tr-TR" dirty="0"/>
          </a:p>
          <a:p>
            <a:r>
              <a:rPr lang="tr-TR" dirty="0"/>
              <a:t>[...] = hasarlı metin { } = açıklayıcı yorumlar</a:t>
            </a:r>
          </a:p>
          <a:p>
            <a:endParaRPr lang="tr-TR" dirty="0"/>
          </a:p>
          <a:p>
            <a:r>
              <a:rPr lang="tr-TR" dirty="0" err="1"/>
              <a:t>Ningirsu</a:t>
            </a:r>
            <a:r>
              <a:rPr lang="tr-TR" dirty="0"/>
              <a:t> için,</a:t>
            </a:r>
          </a:p>
          <a:p>
            <a:endParaRPr lang="tr-TR" dirty="0"/>
          </a:p>
          <a:p>
            <a:r>
              <a:rPr lang="tr-TR" dirty="0" err="1"/>
              <a:t>Lagash'ın</a:t>
            </a:r>
            <a:r>
              <a:rPr lang="tr-TR" dirty="0"/>
              <a:t> hükümdarı </a:t>
            </a:r>
            <a:r>
              <a:rPr lang="tr-TR" dirty="0" err="1"/>
              <a:t>Eanatum</a:t>
            </a:r>
            <a:r>
              <a:rPr lang="tr-TR" dirty="0"/>
              <a:t>,</a:t>
            </a:r>
          </a:p>
          <a:p>
            <a:endParaRPr lang="tr-TR" dirty="0"/>
          </a:p>
          <a:p>
            <a:r>
              <a:rPr lang="tr-TR" dirty="0" err="1"/>
              <a:t>Enlil</a:t>
            </a:r>
            <a:r>
              <a:rPr lang="tr-TR" dirty="0"/>
              <a:t> tarafından aday gösterildi,</a:t>
            </a:r>
          </a:p>
          <a:p>
            <a:endParaRPr lang="tr-TR" dirty="0"/>
          </a:p>
          <a:p>
            <a:r>
              <a:rPr lang="tr-TR" dirty="0" err="1"/>
              <a:t>Ningirsu</a:t>
            </a:r>
            <a:r>
              <a:rPr lang="tr-TR" dirty="0"/>
              <a:t> tarafından verilen güç,</a:t>
            </a:r>
          </a:p>
          <a:p>
            <a:endParaRPr lang="tr-TR" dirty="0"/>
          </a:p>
          <a:p>
            <a:r>
              <a:rPr lang="tr-TR" dirty="0" err="1"/>
              <a:t>Nanshe'nin</a:t>
            </a:r>
            <a:r>
              <a:rPr lang="tr-TR" dirty="0"/>
              <a:t> kalbi tarafından seçildi,</a:t>
            </a:r>
          </a:p>
          <a:p>
            <a:endParaRPr lang="tr-TR" dirty="0"/>
          </a:p>
          <a:p>
            <a:r>
              <a:rPr lang="tr-TR" dirty="0" err="1"/>
              <a:t>Ninhursaga</a:t>
            </a:r>
            <a:r>
              <a:rPr lang="tr-TR" dirty="0"/>
              <a:t> tarafından sağlıklı sütle beslendi,</a:t>
            </a:r>
          </a:p>
          <a:p>
            <a:endParaRPr lang="tr-TR" dirty="0"/>
          </a:p>
          <a:p>
            <a:r>
              <a:rPr lang="tr-TR" dirty="0" err="1"/>
              <a:t>Inanna</a:t>
            </a:r>
            <a:r>
              <a:rPr lang="tr-TR" dirty="0"/>
              <a:t> tarafından iyi bir isim olarak adlandırıldı,</a:t>
            </a:r>
          </a:p>
          <a:p>
            <a:endParaRPr lang="tr-TR" dirty="0"/>
          </a:p>
          <a:p>
            <a:r>
              <a:rPr lang="tr-TR" dirty="0" err="1"/>
              <a:t>Enki</a:t>
            </a:r>
            <a:r>
              <a:rPr lang="tr-TR" dirty="0"/>
              <a:t> tarafından bilgelik verildi,</a:t>
            </a:r>
          </a:p>
          <a:p>
            <a:endParaRPr lang="tr-TR" dirty="0"/>
          </a:p>
          <a:p>
            <a:r>
              <a:rPr lang="tr-TR" dirty="0" err="1"/>
              <a:t>Dumuzi-abzu</a:t>
            </a:r>
            <a:r>
              <a:rPr lang="tr-TR" dirty="0"/>
              <a:t> tarafından sevilen,</a:t>
            </a:r>
          </a:p>
          <a:p>
            <a:endParaRPr lang="tr-TR" dirty="0"/>
          </a:p>
          <a:p>
            <a:r>
              <a:rPr lang="tr-TR" dirty="0" err="1"/>
              <a:t>Hendursag</a:t>
            </a:r>
            <a:r>
              <a:rPr lang="tr-TR" dirty="0"/>
              <a:t> tarafından güvenilen,</a:t>
            </a:r>
          </a:p>
          <a:p>
            <a:endParaRPr lang="tr-TR" dirty="0"/>
          </a:p>
          <a:p>
            <a:r>
              <a:rPr lang="tr-TR" dirty="0" err="1"/>
              <a:t>Lugalurub'un</a:t>
            </a:r>
            <a:r>
              <a:rPr lang="tr-TR" dirty="0"/>
              <a:t> sevgili arkadaşı,</a:t>
            </a:r>
          </a:p>
          <a:p>
            <a:endParaRPr lang="tr-TR" dirty="0"/>
          </a:p>
          <a:p>
            <a:r>
              <a:rPr lang="tr-TR" dirty="0" err="1"/>
              <a:t>Lagash</a:t>
            </a:r>
            <a:r>
              <a:rPr lang="tr-TR" dirty="0"/>
              <a:t> hükümdarı Akurgal'ın oğlu,</a:t>
            </a:r>
          </a:p>
          <a:p>
            <a:endParaRPr lang="tr-TR" dirty="0"/>
          </a:p>
          <a:p>
            <a:r>
              <a:rPr lang="tr-TR" dirty="0" err="1"/>
              <a:t>Ningirsu</a:t>
            </a:r>
            <a:r>
              <a:rPr lang="tr-TR" dirty="0"/>
              <a:t> için, {</a:t>
            </a:r>
            <a:r>
              <a:rPr lang="tr-TR" dirty="0" err="1"/>
              <a:t>Girsu</a:t>
            </a:r>
            <a:r>
              <a:rPr lang="tr-TR" dirty="0"/>
              <a:t> şehri} restore etti.</a:t>
            </a:r>
          </a:p>
          <a:p>
            <a:endParaRPr lang="tr-TR" dirty="0"/>
          </a:p>
          <a:p>
            <a:r>
              <a:rPr lang="tr-TR" dirty="0"/>
              <a:t>Onun için inşa ettiği Kutsal Şehrin duvarları.</a:t>
            </a:r>
          </a:p>
          <a:p>
            <a:endParaRPr lang="tr-TR" dirty="0"/>
          </a:p>
          <a:p>
            <a:r>
              <a:rPr lang="tr-TR" dirty="0" err="1"/>
              <a:t>Nanshe</a:t>
            </a:r>
            <a:r>
              <a:rPr lang="tr-TR" dirty="0"/>
              <a:t> için, {şehri} </a:t>
            </a:r>
            <a:r>
              <a:rPr lang="tr-TR" dirty="0" err="1"/>
              <a:t>Nigin'i</a:t>
            </a:r>
            <a:r>
              <a:rPr lang="tr-TR" dirty="0"/>
              <a:t> inşa etti.</a:t>
            </a:r>
          </a:p>
          <a:p>
            <a:endParaRPr lang="tr-TR" dirty="0"/>
          </a:p>
          <a:p>
            <a:r>
              <a:rPr lang="tr-TR" dirty="0" err="1"/>
              <a:t>Eanatum</a:t>
            </a:r>
            <a:r>
              <a:rPr lang="tr-TR" dirty="0"/>
              <a:t> tarafından</a:t>
            </a:r>
          </a:p>
          <a:p>
            <a:endParaRPr lang="tr-TR" dirty="0"/>
          </a:p>
          <a:p>
            <a:r>
              <a:rPr lang="tr-TR" dirty="0"/>
              <a:t>Elam, harika dağ silsilesi,</a:t>
            </a:r>
          </a:p>
          <a:p>
            <a:endParaRPr lang="tr-TR" dirty="0"/>
          </a:p>
          <a:p>
            <a:r>
              <a:rPr lang="tr-TR" dirty="0"/>
              <a:t>Yenildi,</a:t>
            </a:r>
          </a:p>
          <a:p>
            <a:endParaRPr lang="tr-TR" dirty="0"/>
          </a:p>
          <a:p>
            <a:r>
              <a:rPr lang="tr-TR" dirty="0"/>
              <a:t>Ve </a:t>
            </a:r>
            <a:r>
              <a:rPr lang="tr-TR" dirty="0" err="1"/>
              <a:t>tümülleri</a:t>
            </a:r>
            <a:r>
              <a:rPr lang="tr-TR" dirty="0"/>
              <a:t> {mezar höyükleri} yığdı.</a:t>
            </a:r>
          </a:p>
          <a:p>
            <a:endParaRPr lang="tr-TR" dirty="0"/>
          </a:p>
          <a:p>
            <a:r>
              <a:rPr lang="tr-TR" dirty="0"/>
              <a:t>Uru Standardı, ancak hükümdarı tarafından</a:t>
            </a:r>
          </a:p>
          <a:p>
            <a:endParaRPr lang="tr-TR" dirty="0"/>
          </a:p>
          <a:p>
            <a:r>
              <a:rPr lang="tr-TR" dirty="0"/>
              <a:t>(Onun) başında kurulmuştu,</a:t>
            </a:r>
          </a:p>
          <a:p>
            <a:endParaRPr lang="tr-TR" dirty="0"/>
          </a:p>
          <a:p>
            <a:r>
              <a:rPr lang="tr-TR" dirty="0"/>
              <a:t>Onu yendi,</a:t>
            </a:r>
          </a:p>
          <a:p>
            <a:endParaRPr lang="tr-TR" dirty="0"/>
          </a:p>
          <a:p>
            <a:r>
              <a:rPr lang="tr-TR" dirty="0"/>
              <a:t>Ve onun tümülüsü biriktirdi.</a:t>
            </a:r>
          </a:p>
          <a:p>
            <a:endParaRPr lang="tr-TR" dirty="0"/>
          </a:p>
          <a:p>
            <a:r>
              <a:rPr lang="tr-TR" dirty="0"/>
              <a:t>Ümmet yendi ve 20 </a:t>
            </a:r>
            <a:r>
              <a:rPr lang="tr-TR" dirty="0" err="1"/>
              <a:t>tümülü</a:t>
            </a:r>
            <a:endParaRPr lang="tr-TR" dirty="0"/>
          </a:p>
          <a:p>
            <a:endParaRPr lang="tr-TR" dirty="0"/>
          </a:p>
          <a:p>
            <a:r>
              <a:rPr lang="tr-TR" dirty="0"/>
              <a:t>Yığdı.</a:t>
            </a:r>
          </a:p>
          <a:p>
            <a:endParaRPr lang="tr-TR" dirty="0"/>
          </a:p>
          <a:p>
            <a:r>
              <a:rPr lang="tr-TR" dirty="0" err="1"/>
              <a:t>Ningirsu'ya</a:t>
            </a:r>
            <a:r>
              <a:rPr lang="tr-TR" dirty="0"/>
              <a:t>, sevgili tarlası </a:t>
            </a:r>
            <a:r>
              <a:rPr lang="tr-TR" dirty="0" err="1"/>
              <a:t>Gu'edena</a:t>
            </a:r>
            <a:r>
              <a:rPr lang="tr-TR" dirty="0"/>
              <a:t>,</a:t>
            </a:r>
          </a:p>
          <a:p>
            <a:endParaRPr lang="tr-TR" dirty="0"/>
          </a:p>
          <a:p>
            <a:r>
              <a:rPr lang="tr-TR" dirty="0"/>
              <a:t>Geri döndü.</a:t>
            </a:r>
          </a:p>
          <a:p>
            <a:endParaRPr lang="tr-TR" dirty="0"/>
          </a:p>
          <a:p>
            <a:r>
              <a:rPr lang="tr-TR" dirty="0"/>
              <a:t>Uruk'u yendi.</a:t>
            </a:r>
          </a:p>
          <a:p>
            <a:endParaRPr lang="tr-TR" dirty="0"/>
          </a:p>
          <a:p>
            <a:r>
              <a:rPr lang="tr-TR" dirty="0"/>
              <a:t>Sen yendi.</a:t>
            </a:r>
          </a:p>
          <a:p>
            <a:endParaRPr lang="tr-TR" dirty="0"/>
          </a:p>
          <a:p>
            <a:r>
              <a:rPr lang="tr-TR" dirty="0" err="1"/>
              <a:t>Kiutu'yu</a:t>
            </a:r>
            <a:r>
              <a:rPr lang="tr-TR" dirty="0"/>
              <a:t> yendi.</a:t>
            </a:r>
          </a:p>
          <a:p>
            <a:endParaRPr lang="tr-TR" dirty="0"/>
          </a:p>
          <a:p>
            <a:r>
              <a:rPr lang="tr-TR" dirty="0" err="1"/>
              <a:t>Iriaz</a:t>
            </a:r>
            <a:r>
              <a:rPr lang="tr-TR" dirty="0"/>
              <a:t> yok etti,</a:t>
            </a:r>
          </a:p>
          <a:p>
            <a:endParaRPr lang="tr-TR" dirty="0"/>
          </a:p>
          <a:p>
            <a:r>
              <a:rPr lang="tr-TR" dirty="0"/>
              <a:t>Ve onun hükümdarı öldürdü.</a:t>
            </a:r>
          </a:p>
          <a:p>
            <a:endParaRPr lang="tr-TR" dirty="0"/>
          </a:p>
          <a:p>
            <a:r>
              <a:rPr lang="tr-TR" dirty="0" err="1"/>
              <a:t>Mishime'yi</a:t>
            </a:r>
            <a:r>
              <a:rPr lang="tr-TR" dirty="0"/>
              <a:t> yok etti.</a:t>
            </a:r>
          </a:p>
          <a:p>
            <a:endParaRPr lang="tr-TR" dirty="0"/>
          </a:p>
          <a:p>
            <a:r>
              <a:rPr lang="tr-TR" dirty="0" err="1"/>
              <a:t>Arua'yı</a:t>
            </a:r>
            <a:r>
              <a:rPr lang="tr-TR" dirty="0"/>
              <a:t> yok etti.</a:t>
            </a:r>
          </a:p>
          <a:p>
            <a:endParaRPr lang="tr-TR" dirty="0"/>
          </a:p>
          <a:p>
            <a:r>
              <a:rPr lang="tr-TR" dirty="0" err="1"/>
              <a:t>Eanatum'dan</a:t>
            </a:r>
            <a:r>
              <a:rPr lang="tr-TR" dirty="0"/>
              <a:t> önce,</a:t>
            </a:r>
          </a:p>
          <a:p>
            <a:endParaRPr lang="tr-TR" dirty="0"/>
          </a:p>
          <a:p>
            <a:r>
              <a:rPr lang="tr-TR" dirty="0" err="1"/>
              <a:t>Ningirsu</a:t>
            </a:r>
            <a:r>
              <a:rPr lang="tr-TR" dirty="0"/>
              <a:t> tarafından aday gösterilen,</a:t>
            </a:r>
          </a:p>
          <a:p>
            <a:endParaRPr lang="tr-TR" dirty="0"/>
          </a:p>
          <a:p>
            <a:r>
              <a:rPr lang="tr-TR" dirty="0"/>
              <a:t>Tüm topraklar titredi.</a:t>
            </a:r>
          </a:p>
          <a:p>
            <a:endParaRPr lang="tr-TR" dirty="0"/>
          </a:p>
          <a:p>
            <a:r>
              <a:rPr lang="tr-TR" dirty="0" err="1"/>
              <a:t>Akshak</a:t>
            </a:r>
            <a:r>
              <a:rPr lang="tr-TR" dirty="0"/>
              <a:t> kralının ayaklandığı yılda,</a:t>
            </a:r>
          </a:p>
          <a:p>
            <a:endParaRPr lang="tr-TR" dirty="0"/>
          </a:p>
          <a:p>
            <a:r>
              <a:rPr lang="tr-TR" dirty="0" err="1"/>
              <a:t>Ningirsu</a:t>
            </a:r>
            <a:r>
              <a:rPr lang="tr-TR" dirty="0"/>
              <a:t> tarafından aday gösterilen </a:t>
            </a:r>
            <a:r>
              <a:rPr lang="tr-TR" dirty="0" err="1"/>
              <a:t>Eanatum</a:t>
            </a:r>
            <a:r>
              <a:rPr lang="tr-TR" dirty="0"/>
              <a:t>,</a:t>
            </a:r>
          </a:p>
          <a:p>
            <a:endParaRPr lang="tr-TR" dirty="0"/>
          </a:p>
          <a:p>
            <a:r>
              <a:rPr lang="tr-TR" dirty="0" err="1"/>
              <a:t>Ningirsu</a:t>
            </a:r>
            <a:r>
              <a:rPr lang="tr-TR" dirty="0"/>
              <a:t> </a:t>
            </a:r>
            <a:r>
              <a:rPr lang="tr-TR" dirty="0" err="1"/>
              <a:t>Antasura'dan</a:t>
            </a:r>
            <a:endParaRPr lang="tr-TR" dirty="0"/>
          </a:p>
          <a:p>
            <a:endParaRPr lang="tr-TR" dirty="0"/>
          </a:p>
          <a:p>
            <a:r>
              <a:rPr lang="tr-TR" dirty="0" err="1"/>
              <a:t>Zuzu</a:t>
            </a:r>
            <a:r>
              <a:rPr lang="tr-TR" dirty="0"/>
              <a:t>, </a:t>
            </a:r>
            <a:r>
              <a:rPr lang="tr-TR" dirty="0" err="1"/>
              <a:t>Akshak</a:t>
            </a:r>
            <a:r>
              <a:rPr lang="tr-TR" dirty="0"/>
              <a:t> kralı,</a:t>
            </a:r>
          </a:p>
          <a:p>
            <a:endParaRPr lang="tr-TR" dirty="0"/>
          </a:p>
          <a:p>
            <a:r>
              <a:rPr lang="tr-TR" dirty="0" err="1"/>
              <a:t>Akshak'a</a:t>
            </a:r>
            <a:r>
              <a:rPr lang="tr-TR" dirty="0"/>
              <a:t> kadar geri döndü,</a:t>
            </a:r>
          </a:p>
          <a:p>
            <a:endParaRPr lang="tr-TR" dirty="0"/>
          </a:p>
          <a:p>
            <a:r>
              <a:rPr lang="tr-TR" dirty="0"/>
              <a:t>Ve onu yok etti.</a:t>
            </a:r>
          </a:p>
          <a:p>
            <a:endParaRPr lang="tr-TR" dirty="0"/>
          </a:p>
          <a:p>
            <a:r>
              <a:rPr lang="tr-TR" dirty="0"/>
              <a:t>O zaman, </a:t>
            </a:r>
            <a:r>
              <a:rPr lang="tr-TR" dirty="0" err="1"/>
              <a:t>Eanatum</a:t>
            </a:r>
            <a:r>
              <a:rPr lang="tr-TR" dirty="0"/>
              <a:t>,</a:t>
            </a:r>
          </a:p>
          <a:p>
            <a:endParaRPr lang="tr-TR" dirty="0"/>
          </a:p>
          <a:p>
            <a:r>
              <a:rPr lang="tr-TR" dirty="0" err="1"/>
              <a:t>Eanatum</a:t>
            </a:r>
            <a:r>
              <a:rPr lang="tr-TR" dirty="0"/>
              <a:t> kendi adıdır</a:t>
            </a:r>
          </a:p>
          <a:p>
            <a:endParaRPr lang="tr-TR" dirty="0"/>
          </a:p>
          <a:p>
            <a:r>
              <a:rPr lang="tr-TR" dirty="0" err="1"/>
              <a:t>Tidnu</a:t>
            </a:r>
            <a:r>
              <a:rPr lang="tr-TR" dirty="0"/>
              <a:t>(?) iken Adı </a:t>
            </a:r>
            <a:r>
              <a:rPr lang="tr-TR" dirty="0" err="1"/>
              <a:t>Lumma</a:t>
            </a:r>
            <a:r>
              <a:rPr lang="tr-TR" dirty="0"/>
              <a:t>,</a:t>
            </a:r>
          </a:p>
          <a:p>
            <a:endParaRPr lang="tr-TR" dirty="0"/>
          </a:p>
          <a:p>
            <a:r>
              <a:rPr lang="tr-TR" dirty="0" err="1"/>
              <a:t>Ningirsu</a:t>
            </a:r>
            <a:r>
              <a:rPr lang="tr-TR" dirty="0"/>
              <a:t> için yeni bir kanal kazdı,</a:t>
            </a:r>
          </a:p>
          <a:p>
            <a:endParaRPr lang="tr-TR" dirty="0"/>
          </a:p>
          <a:p>
            <a:r>
              <a:rPr lang="tr-TR" dirty="0"/>
              <a:t>Ve "</a:t>
            </a:r>
            <a:r>
              <a:rPr lang="tr-TR" dirty="0" err="1"/>
              <a:t>Lumma</a:t>
            </a:r>
            <a:r>
              <a:rPr lang="tr-TR" dirty="0"/>
              <a:t> Gibi İyi" adını verdi.</a:t>
            </a:r>
          </a:p>
          <a:p>
            <a:endParaRPr lang="tr-TR" dirty="0"/>
          </a:p>
          <a:p>
            <a:r>
              <a:rPr lang="tr-TR" dirty="0" err="1"/>
              <a:t>Eanatum</a:t>
            </a:r>
            <a:r>
              <a:rPr lang="tr-TR" dirty="0"/>
              <a:t>, </a:t>
            </a:r>
            <a:r>
              <a:rPr lang="tr-TR" dirty="0" err="1"/>
              <a:t>Ningirsu'nun</a:t>
            </a:r>
            <a:r>
              <a:rPr lang="tr-TR" dirty="0"/>
              <a:t> sözüne tabi bir adam,</a:t>
            </a:r>
          </a:p>
          <a:p>
            <a:endParaRPr lang="tr-TR" dirty="0"/>
          </a:p>
          <a:p>
            <a:r>
              <a:rPr lang="tr-TR" dirty="0"/>
              <a:t>Çünkü </a:t>
            </a:r>
            <a:r>
              <a:rPr lang="tr-TR" dirty="0" err="1"/>
              <a:t>Lagash'ın</a:t>
            </a:r>
            <a:r>
              <a:rPr lang="tr-TR" dirty="0"/>
              <a:t> hükümdarı </a:t>
            </a:r>
            <a:r>
              <a:rPr lang="tr-TR" dirty="0" err="1"/>
              <a:t>Eanatum</a:t>
            </a:r>
            <a:r>
              <a:rPr lang="tr-TR" dirty="0"/>
              <a:t>,</a:t>
            </a:r>
          </a:p>
          <a:p>
            <a:endParaRPr lang="tr-TR" dirty="0"/>
          </a:p>
          <a:p>
            <a:r>
              <a:rPr lang="tr-TR" dirty="0" err="1"/>
              <a:t>Inanna</a:t>
            </a:r>
            <a:r>
              <a:rPr lang="tr-TR" dirty="0"/>
              <a:t> tarafından sevildi,</a:t>
            </a:r>
          </a:p>
          <a:p>
            <a:endParaRPr lang="tr-TR" dirty="0"/>
          </a:p>
          <a:p>
            <a:r>
              <a:rPr lang="tr-TR" dirty="0" err="1"/>
              <a:t>Lagash'ın</a:t>
            </a:r>
            <a:r>
              <a:rPr lang="tr-TR" dirty="0"/>
              <a:t> yönetimi ile birlikte</a:t>
            </a:r>
          </a:p>
          <a:p>
            <a:endParaRPr lang="tr-TR" dirty="0"/>
          </a:p>
          <a:p>
            <a:r>
              <a:rPr lang="tr-TR" dirty="0" err="1"/>
              <a:t>Kish'in</a:t>
            </a:r>
            <a:r>
              <a:rPr lang="tr-TR" dirty="0"/>
              <a:t> krallığını ona verdi.</a:t>
            </a:r>
          </a:p>
          <a:p>
            <a:endParaRPr lang="tr-TR" dirty="0"/>
          </a:p>
          <a:p>
            <a:r>
              <a:rPr lang="tr-TR" dirty="0" err="1"/>
              <a:t>Eanatum'dan</a:t>
            </a:r>
            <a:r>
              <a:rPr lang="tr-TR" dirty="0"/>
              <a:t> önce, Elam titredi,</a:t>
            </a:r>
          </a:p>
          <a:p>
            <a:endParaRPr lang="tr-TR" dirty="0"/>
          </a:p>
          <a:p>
            <a:r>
              <a:rPr lang="tr-TR" dirty="0"/>
              <a:t>Ve </a:t>
            </a:r>
            <a:r>
              <a:rPr lang="tr-TR" dirty="0" err="1"/>
              <a:t>Elamlı'yı</a:t>
            </a:r>
            <a:r>
              <a:rPr lang="tr-TR" dirty="0"/>
              <a:t> ülkesine geri gönderdi.</a:t>
            </a:r>
          </a:p>
          <a:p>
            <a:endParaRPr lang="tr-TR" dirty="0"/>
          </a:p>
          <a:p>
            <a:r>
              <a:rPr lang="tr-TR" dirty="0" err="1"/>
              <a:t>Kiş</a:t>
            </a:r>
            <a:r>
              <a:rPr lang="tr-TR" dirty="0"/>
              <a:t> onun önünde titredi.</a:t>
            </a:r>
          </a:p>
          <a:p>
            <a:endParaRPr lang="tr-TR" dirty="0"/>
          </a:p>
          <a:p>
            <a:r>
              <a:rPr lang="tr-TR" dirty="0" err="1"/>
              <a:t>Akshak</a:t>
            </a:r>
            <a:r>
              <a:rPr lang="tr-TR" dirty="0"/>
              <a:t> kralını ülkesine geri gönderdi.</a:t>
            </a:r>
          </a:p>
          <a:p>
            <a:endParaRPr lang="tr-TR" dirty="0"/>
          </a:p>
          <a:p>
            <a:r>
              <a:rPr lang="tr-TR" dirty="0" err="1"/>
              <a:t>Lagash'ın</a:t>
            </a:r>
            <a:r>
              <a:rPr lang="tr-TR" dirty="0"/>
              <a:t> hükümdarı </a:t>
            </a:r>
            <a:r>
              <a:rPr lang="tr-TR" dirty="0" err="1"/>
              <a:t>Eanatum</a:t>
            </a:r>
            <a:r>
              <a:rPr lang="tr-TR" dirty="0"/>
              <a:t>,</a:t>
            </a:r>
          </a:p>
          <a:p>
            <a:endParaRPr lang="tr-TR" dirty="0"/>
          </a:p>
          <a:p>
            <a:r>
              <a:rPr lang="tr-TR" dirty="0" err="1"/>
              <a:t>Ningirsu'nun</a:t>
            </a:r>
            <a:r>
              <a:rPr lang="tr-TR" dirty="0"/>
              <a:t> birçok yabancı topraklarının boyun eğdiricisi,</a:t>
            </a:r>
          </a:p>
          <a:p>
            <a:endParaRPr lang="tr-TR" dirty="0"/>
          </a:p>
          <a:p>
            <a:r>
              <a:rPr lang="tr-TR" dirty="0"/>
              <a:t>Elam, </a:t>
            </a:r>
            <a:r>
              <a:rPr lang="tr-TR" dirty="0" err="1"/>
              <a:t>Subartu</a:t>
            </a:r>
            <a:r>
              <a:rPr lang="tr-TR" dirty="0"/>
              <a:t> ve Uru</a:t>
            </a:r>
          </a:p>
          <a:p>
            <a:endParaRPr lang="tr-TR" dirty="0"/>
          </a:p>
          <a:p>
            <a:r>
              <a:rPr lang="tr-TR" dirty="0"/>
              <a:t>Sazan Suyu (kanal) yoluyla</a:t>
            </a:r>
          </a:p>
          <a:p>
            <a:endParaRPr lang="tr-TR" dirty="0"/>
          </a:p>
          <a:p>
            <a:r>
              <a:rPr lang="tr-TR" dirty="0"/>
              <a:t>Yendi.</a:t>
            </a:r>
          </a:p>
          <a:p>
            <a:endParaRPr lang="tr-TR" dirty="0"/>
          </a:p>
          <a:p>
            <a:r>
              <a:rPr lang="tr-TR" dirty="0" err="1"/>
              <a:t>Kiş</a:t>
            </a:r>
            <a:r>
              <a:rPr lang="tr-TR" dirty="0"/>
              <a:t>, </a:t>
            </a:r>
            <a:r>
              <a:rPr lang="tr-TR" dirty="0" err="1"/>
              <a:t>Akshak</a:t>
            </a:r>
            <a:r>
              <a:rPr lang="tr-TR" dirty="0"/>
              <a:t> ve </a:t>
            </a:r>
            <a:r>
              <a:rPr lang="tr-TR" dirty="0" err="1"/>
              <a:t>Mari</a:t>
            </a:r>
            <a:endParaRPr lang="tr-TR" dirty="0"/>
          </a:p>
          <a:p>
            <a:endParaRPr lang="tr-TR" dirty="0"/>
          </a:p>
          <a:p>
            <a:r>
              <a:rPr lang="tr-TR" dirty="0" err="1"/>
              <a:t>Ningirsu'nun</a:t>
            </a:r>
            <a:r>
              <a:rPr lang="tr-TR" dirty="0"/>
              <a:t> </a:t>
            </a:r>
            <a:r>
              <a:rPr lang="tr-TR" dirty="0" err="1"/>
              <a:t>Antasura'sı</a:t>
            </a:r>
            <a:r>
              <a:rPr lang="tr-TR" dirty="0"/>
              <a:t> aracılığıyla</a:t>
            </a:r>
          </a:p>
          <a:p>
            <a:endParaRPr lang="tr-TR" dirty="0"/>
          </a:p>
          <a:p>
            <a:r>
              <a:rPr lang="tr-TR" dirty="0"/>
              <a:t>Yendi.</a:t>
            </a:r>
          </a:p>
          <a:p>
            <a:endParaRPr lang="tr-TR" dirty="0"/>
          </a:p>
          <a:p>
            <a:r>
              <a:rPr lang="tr-TR" dirty="0" err="1"/>
              <a:t>Ningirsu</a:t>
            </a:r>
            <a:r>
              <a:rPr lang="tr-TR" dirty="0"/>
              <a:t> için</a:t>
            </a:r>
          </a:p>
          <a:p>
            <a:endParaRPr lang="tr-TR" dirty="0"/>
          </a:p>
          <a:p>
            <a:r>
              <a:rPr lang="tr-TR" dirty="0" err="1"/>
              <a:t>Lumma</a:t>
            </a:r>
            <a:r>
              <a:rPr lang="tr-TR" dirty="0"/>
              <a:t> Gibi İyi (kanal)</a:t>
            </a:r>
          </a:p>
          <a:p>
            <a:endParaRPr lang="tr-TR" dirty="0"/>
          </a:p>
          <a:p>
            <a:r>
              <a:rPr lang="tr-TR" dirty="0"/>
              <a:t>Yanına yerleştirdi,</a:t>
            </a:r>
          </a:p>
          <a:p>
            <a:endParaRPr lang="tr-TR" dirty="0"/>
          </a:p>
          <a:p>
            <a:r>
              <a:rPr lang="tr-TR" dirty="0"/>
              <a:t>Ve ona sundu.</a:t>
            </a:r>
          </a:p>
          <a:p>
            <a:endParaRPr lang="tr-TR" dirty="0"/>
          </a:p>
          <a:p>
            <a:r>
              <a:rPr lang="tr-TR" dirty="0" err="1"/>
              <a:t>Eanatum</a:t>
            </a:r>
            <a:r>
              <a:rPr lang="tr-TR" dirty="0"/>
              <a:t>, </a:t>
            </a:r>
            <a:r>
              <a:rPr lang="tr-TR" dirty="0" err="1"/>
              <a:t>Ningirsu</a:t>
            </a:r>
            <a:r>
              <a:rPr lang="tr-TR" dirty="0"/>
              <a:t> tarafından güç verildi,</a:t>
            </a:r>
          </a:p>
          <a:p>
            <a:endParaRPr lang="tr-TR" dirty="0"/>
          </a:p>
          <a:p>
            <a:r>
              <a:rPr lang="tr-TR" dirty="0" err="1"/>
              <a:t>Lumma</a:t>
            </a:r>
            <a:r>
              <a:rPr lang="tr-TR" dirty="0"/>
              <a:t> gibi iyinin </a:t>
            </a:r>
            <a:r>
              <a:rPr lang="tr-TR" dirty="0" err="1"/>
              <a:t>barahı</a:t>
            </a:r>
            <a:r>
              <a:rPr lang="tr-TR" dirty="0"/>
              <a:t> (kanal)</a:t>
            </a:r>
          </a:p>
          <a:p>
            <a:endParaRPr lang="tr-TR" dirty="0"/>
          </a:p>
          <a:p>
            <a:r>
              <a:rPr lang="tr-TR" dirty="0"/>
              <a:t>3600 </a:t>
            </a:r>
            <a:r>
              <a:rPr lang="tr-TR" dirty="0" err="1"/>
              <a:t>gur</a:t>
            </a:r>
            <a:r>
              <a:rPr lang="tr-TR" dirty="0"/>
              <a:t>-ölçü ile (içeren) 2 UL (her biri) bitüm</a:t>
            </a:r>
          </a:p>
          <a:p>
            <a:endParaRPr lang="tr-TR" dirty="0"/>
          </a:p>
          <a:p>
            <a:r>
              <a:rPr lang="tr-TR" dirty="0" err="1"/>
              <a:t>Inşa</a:t>
            </a:r>
            <a:r>
              <a:rPr lang="tr-TR" dirty="0"/>
              <a:t> etti.</a:t>
            </a:r>
          </a:p>
          <a:p>
            <a:endParaRPr lang="tr-TR" dirty="0"/>
          </a:p>
          <a:p>
            <a:r>
              <a:rPr lang="tr-TR" dirty="0" err="1"/>
              <a:t>Eanatum</a:t>
            </a:r>
            <a:r>
              <a:rPr lang="tr-TR" dirty="0"/>
              <a:t>, </a:t>
            </a:r>
            <a:r>
              <a:rPr lang="tr-TR" dirty="0" err="1"/>
              <a:t>Ningirsu'nun</a:t>
            </a:r>
            <a:r>
              <a:rPr lang="tr-TR" dirty="0"/>
              <a:t> sözüne tabi bir adam,</a:t>
            </a:r>
          </a:p>
          <a:p>
            <a:endParaRPr lang="tr-TR" dirty="0"/>
          </a:p>
          <a:p>
            <a:r>
              <a:rPr lang="tr-TR" dirty="0"/>
              <a:t>(Kişisel) tanrısı </a:t>
            </a:r>
            <a:r>
              <a:rPr lang="tr-TR" dirty="0" err="1"/>
              <a:t>Shul-MUSHxPA</a:t>
            </a:r>
            <a:r>
              <a:rPr lang="tr-TR" dirty="0"/>
              <a:t> olan,</a:t>
            </a:r>
          </a:p>
          <a:p>
            <a:endParaRPr lang="tr-TR" dirty="0"/>
          </a:p>
          <a:p>
            <a:r>
              <a:rPr lang="tr-TR" dirty="0"/>
              <a:t>Onun için inşa ettiği </a:t>
            </a:r>
            <a:r>
              <a:rPr lang="tr-TR" dirty="0" err="1"/>
              <a:t>Tiraş</a:t>
            </a:r>
            <a:r>
              <a:rPr lang="tr-TR" dirty="0"/>
              <a:t> sarayı.</a:t>
            </a:r>
          </a:p>
          <a:p>
            <a:endParaRPr lang="tr-TR" dirty="0"/>
          </a:p>
          <a:p>
            <a:r>
              <a:rPr lang="tr-TR" dirty="0"/>
              <a:t>O, </a:t>
            </a:r>
            <a:r>
              <a:rPr lang="tr-TR" dirty="0" err="1"/>
              <a:t>Lagash</a:t>
            </a:r>
            <a:r>
              <a:rPr lang="tr-TR" dirty="0"/>
              <a:t> hükümdarı Akurgal'ın oğludur,</a:t>
            </a:r>
          </a:p>
          <a:p>
            <a:endParaRPr lang="tr-TR" dirty="0"/>
          </a:p>
          <a:p>
            <a:r>
              <a:rPr lang="tr-TR" dirty="0"/>
              <a:t>Ve büyükbabası Ur-</a:t>
            </a:r>
            <a:r>
              <a:rPr lang="tr-TR" dirty="0" err="1"/>
              <a:t>Nanshe'ydi</a:t>
            </a:r>
            <a:r>
              <a:rPr lang="tr-TR" dirty="0"/>
              <a:t>,</a:t>
            </a:r>
          </a:p>
          <a:p>
            <a:endParaRPr lang="tr-TR" dirty="0"/>
          </a:p>
          <a:p>
            <a:r>
              <a:rPr lang="tr-TR" dirty="0" err="1"/>
              <a:t>Lagash'ın</a:t>
            </a:r>
            <a:r>
              <a:rPr lang="tr-TR" dirty="0"/>
              <a:t> hükümdarı.</a:t>
            </a:r>
          </a:p>
          <a:p>
            <a:endParaRPr lang="tr-TR" dirty="0"/>
          </a:p>
          <a:p>
            <a:r>
              <a:rPr lang="tr-TR" dirty="0"/>
              <a:t>* * * * * * * * * * * * * * * * * * * * * * * * * * *</a:t>
            </a:r>
          </a:p>
          <a:p>
            <a:endParaRPr lang="tr-TR" dirty="0"/>
          </a:p>
          <a:p>
            <a:r>
              <a:rPr lang="tr-TR" dirty="0"/>
              <a:t>Akbaba </a:t>
            </a:r>
            <a:r>
              <a:rPr lang="tr-TR" dirty="0" err="1"/>
              <a:t>Stele'deki</a:t>
            </a:r>
            <a:r>
              <a:rPr lang="tr-TR" dirty="0"/>
              <a:t> akbabalar.</a:t>
            </a:r>
          </a:p>
          <a:p>
            <a:endParaRPr lang="tr-TR" dirty="0"/>
          </a:p>
          <a:p>
            <a:r>
              <a:rPr lang="tr-TR" dirty="0" err="1"/>
              <a:t>Eannatum</a:t>
            </a:r>
            <a:r>
              <a:rPr lang="tr-TR" dirty="0"/>
              <a:t> adamlarını zafere götürüyor. Düşmanlarının cesetlerinin üzerinde yürürler. </a:t>
            </a:r>
            <a:r>
              <a:rPr lang="tr-TR" dirty="0" err="1"/>
              <a:t>Stel</a:t>
            </a:r>
            <a:r>
              <a:rPr lang="tr-TR" dirty="0"/>
              <a:t>, </a:t>
            </a:r>
            <a:r>
              <a:rPr lang="tr-TR" dirty="0" err="1"/>
              <a:t>Lagash'ın</a:t>
            </a:r>
            <a:r>
              <a:rPr lang="tr-TR" dirty="0"/>
              <a:t> komşu </a:t>
            </a:r>
            <a:r>
              <a:rPr lang="tr-TR" dirty="0" err="1"/>
              <a:t>Umme</a:t>
            </a:r>
            <a:r>
              <a:rPr lang="tr-TR" dirty="0"/>
              <a:t> şehrine karşı kazandığı zaferi anıyor. </a:t>
            </a:r>
            <a:r>
              <a:rPr lang="tr-TR" dirty="0" err="1"/>
              <a:t>Lagash</a:t>
            </a:r>
            <a:r>
              <a:rPr lang="tr-TR" dirty="0"/>
              <a:t> ve Umma, iki şehir arasında yer alan verimli tarlalar olan </a:t>
            </a:r>
            <a:r>
              <a:rPr lang="tr-TR" dirty="0" err="1"/>
              <a:t>Guedena'ya</a:t>
            </a:r>
            <a:r>
              <a:rPr lang="tr-TR" dirty="0"/>
              <a:t> sahip olmak için savaşırken nesiller boyu süren uzun bir mücadeleye sahipti. Çatışmanın tarihi için bkz. Savaş: </a:t>
            </a:r>
            <a:r>
              <a:rPr lang="tr-TR" dirty="0" err="1"/>
              <a:t>Umme</a:t>
            </a:r>
            <a:r>
              <a:rPr lang="tr-TR" dirty="0"/>
              <a:t> ve </a:t>
            </a:r>
            <a:r>
              <a:rPr lang="tr-TR" dirty="0" err="1"/>
              <a:t>Lagash</a:t>
            </a:r>
            <a:r>
              <a:rPr lang="tr-TR" dirty="0"/>
              <a:t>.</a:t>
            </a:r>
          </a:p>
          <a:p>
            <a:endParaRPr lang="tr-TR" dirty="0"/>
          </a:p>
          <a:p>
            <a:r>
              <a:rPr lang="tr-TR" dirty="0"/>
              <a:t>Ön Arka</a:t>
            </a:r>
          </a:p>
          <a:p>
            <a:endParaRPr lang="tr-TR" dirty="0"/>
          </a:p>
          <a:p>
            <a:r>
              <a:rPr lang="tr-TR" dirty="0" err="1"/>
              <a:t>Vulture</a:t>
            </a:r>
            <a:r>
              <a:rPr lang="tr-TR" dirty="0"/>
              <a:t> </a:t>
            </a:r>
            <a:r>
              <a:rPr lang="tr-TR" dirty="0" err="1"/>
              <a:t>Stele'nin</a:t>
            </a:r>
            <a:r>
              <a:rPr lang="tr-TR" dirty="0"/>
              <a:t> çizgi çizimi. Büyütmek için çizime tıklayın. </a:t>
            </a:r>
            <a:r>
              <a:rPr lang="tr-TR" dirty="0" err="1"/>
              <a:t>Stelin</a:t>
            </a:r>
            <a:r>
              <a:rPr lang="tr-TR" dirty="0"/>
              <a:t> ön ve arka yüzünün büyütülmüş görünümlerini görün.</a:t>
            </a:r>
          </a:p>
          <a:p>
            <a:endParaRPr lang="tr-TR" dirty="0"/>
          </a:p>
          <a:p>
            <a:r>
              <a:rPr lang="tr-TR" dirty="0"/>
              <a:t>Akbaba </a:t>
            </a:r>
            <a:r>
              <a:rPr lang="tr-TR" dirty="0" err="1"/>
              <a:t>Steli</a:t>
            </a:r>
            <a:r>
              <a:rPr lang="tr-TR" dirty="0"/>
              <a:t>, ön yüzü. </a:t>
            </a:r>
            <a:r>
              <a:rPr lang="tr-TR" dirty="0" err="1"/>
              <a:t>Stelin</a:t>
            </a:r>
            <a:r>
              <a:rPr lang="tr-TR" dirty="0"/>
              <a:t> gölgeli kısımları eksik kısımlardır.</a:t>
            </a:r>
          </a:p>
          <a:p>
            <a:endParaRPr lang="tr-TR" dirty="0"/>
          </a:p>
          <a:p>
            <a:r>
              <a:rPr lang="tr-TR" dirty="0" err="1"/>
              <a:t>Stelin</a:t>
            </a:r>
            <a:r>
              <a:rPr lang="tr-TR" dirty="0"/>
              <a:t> önünde, esirlerle dolu bir ağ tutan savaş tanrısı </a:t>
            </a:r>
            <a:r>
              <a:rPr lang="tr-TR" dirty="0" err="1"/>
              <a:t>Ningirsu</a:t>
            </a:r>
            <a:r>
              <a:rPr lang="tr-TR" dirty="0"/>
              <a:t> var. Bir topuz kullanarak, kaçmak için mücadele eden bir mahkumun kafasına vurur. Ağ, fırtına tanrısı aslan başlı kartal </a:t>
            </a:r>
            <a:r>
              <a:rPr lang="tr-TR" dirty="0" err="1"/>
              <a:t>Anzud</a:t>
            </a:r>
            <a:r>
              <a:rPr lang="tr-TR" dirty="0"/>
              <a:t> tarafından kapalı tutulur. </a:t>
            </a:r>
            <a:r>
              <a:rPr lang="tr-TR" dirty="0" err="1"/>
              <a:t>Ningirsu'nun</a:t>
            </a:r>
            <a:r>
              <a:rPr lang="tr-TR" dirty="0"/>
              <a:t> "tanıdık </a:t>
            </a:r>
            <a:r>
              <a:rPr lang="tr-TR" dirty="0" err="1"/>
              <a:t>hayvanı"ydı</a:t>
            </a:r>
            <a:r>
              <a:rPr lang="tr-TR" dirty="0"/>
              <a:t> ve böylece savaşı sembolize ediyordu. </a:t>
            </a:r>
            <a:r>
              <a:rPr lang="tr-TR" dirty="0" err="1"/>
              <a:t>Anzud</a:t>
            </a:r>
            <a:r>
              <a:rPr lang="tr-TR" dirty="0"/>
              <a:t> ayrıca her iki kayıtta da bir savaş standardı olarak temsil edilir. Savaş tanrıçası </a:t>
            </a:r>
            <a:r>
              <a:rPr lang="tr-TR" dirty="0" err="1"/>
              <a:t>Inanna</a:t>
            </a:r>
            <a:r>
              <a:rPr lang="tr-TR" dirty="0"/>
              <a:t>, her iki kayıtta da </a:t>
            </a:r>
            <a:r>
              <a:rPr lang="tr-TR" dirty="0" err="1"/>
              <a:t>Ningirsu</a:t>
            </a:r>
            <a:r>
              <a:rPr lang="tr-TR" dirty="0"/>
              <a:t> ile birlikte görünür. </a:t>
            </a:r>
            <a:r>
              <a:rPr lang="tr-TR" dirty="0" err="1"/>
              <a:t>Eannatum</a:t>
            </a:r>
            <a:r>
              <a:rPr lang="tr-TR" dirty="0"/>
              <a:t> böylece zaferini tanrılara bağlar.</a:t>
            </a:r>
          </a:p>
          <a:p>
            <a:endParaRPr lang="tr-TR" dirty="0"/>
          </a:p>
          <a:p>
            <a:r>
              <a:rPr lang="tr-TR" dirty="0"/>
              <a:t>Akurgal'ın oğlu </a:t>
            </a:r>
            <a:r>
              <a:rPr lang="tr-TR" dirty="0" err="1"/>
              <a:t>Eannatum</a:t>
            </a:r>
            <a:r>
              <a:rPr lang="tr-TR" dirty="0"/>
              <a:t>, "ilahi babasının" savaş tanrısı </a:t>
            </a:r>
            <a:r>
              <a:rPr lang="tr-TR" dirty="0" err="1"/>
              <a:t>Ningirsu</a:t>
            </a:r>
            <a:r>
              <a:rPr lang="tr-TR" dirty="0"/>
              <a:t> olduğunu iddia etti. Adı, savaş tanrıçası </a:t>
            </a:r>
            <a:r>
              <a:rPr lang="tr-TR" dirty="0" err="1"/>
              <a:t>Inanna'ya</a:t>
            </a:r>
            <a:r>
              <a:rPr lang="tr-TR" dirty="0"/>
              <a:t> bir övgüdür. E-</a:t>
            </a:r>
            <a:r>
              <a:rPr lang="tr-TR" dirty="0" err="1"/>
              <a:t>anna</a:t>
            </a:r>
            <a:r>
              <a:rPr lang="tr-TR" dirty="0"/>
              <a:t> onun en önemli tapınağıydı. Aşağıdaki çeviride açıklandığı gibi, "ona iyi bir isim verdi." E-</a:t>
            </a:r>
            <a:r>
              <a:rPr lang="tr-TR" dirty="0" err="1"/>
              <a:t>anna</a:t>
            </a:r>
            <a:r>
              <a:rPr lang="tr-TR" dirty="0"/>
              <a:t>-</a:t>
            </a:r>
            <a:r>
              <a:rPr lang="tr-TR" dirty="0" err="1"/>
              <a:t>tum</a:t>
            </a:r>
            <a:r>
              <a:rPr lang="tr-TR" dirty="0"/>
              <a:t>, "E-</a:t>
            </a:r>
            <a:r>
              <a:rPr lang="tr-TR" dirty="0" err="1"/>
              <a:t>anna'ya</a:t>
            </a:r>
            <a:r>
              <a:rPr lang="tr-TR" dirty="0"/>
              <a:t> (tapınak) yakışır" anlamına gelir. </a:t>
            </a:r>
            <a:r>
              <a:rPr lang="tr-TR" dirty="0" err="1"/>
              <a:t>Eannatum</a:t>
            </a:r>
            <a:r>
              <a:rPr lang="tr-TR" dirty="0"/>
              <a:t> bir savaşçı olmak için doğdu.</a:t>
            </a:r>
          </a:p>
          <a:p>
            <a:endParaRPr lang="tr-TR" dirty="0"/>
          </a:p>
          <a:p>
            <a:r>
              <a:rPr lang="tr-TR" dirty="0" err="1"/>
              <a:t>Stelin</a:t>
            </a:r>
            <a:r>
              <a:rPr lang="tr-TR" dirty="0"/>
              <a:t> tutulduğu Louvre'da, </a:t>
            </a:r>
            <a:r>
              <a:rPr lang="tr-TR" dirty="0" err="1"/>
              <a:t>stelin</a:t>
            </a:r>
            <a:r>
              <a:rPr lang="tr-TR" dirty="0"/>
              <a:t> önündeki tanrıça, kız kardeşi </a:t>
            </a:r>
            <a:r>
              <a:rPr lang="tr-TR" dirty="0" err="1"/>
              <a:t>Inanna'dan</a:t>
            </a:r>
            <a:r>
              <a:rPr lang="tr-TR" dirty="0"/>
              <a:t> ziyade </a:t>
            </a:r>
            <a:r>
              <a:rPr lang="tr-TR" dirty="0" err="1"/>
              <a:t>Nanshe</a:t>
            </a:r>
            <a:r>
              <a:rPr lang="tr-TR" dirty="0"/>
              <a:t> olarak yanlış tanımlandı. </a:t>
            </a:r>
            <a:r>
              <a:rPr lang="tr-TR" dirty="0" err="1"/>
              <a:t>Nanshe</a:t>
            </a:r>
            <a:r>
              <a:rPr lang="tr-TR" dirty="0"/>
              <a:t>, doğurganlık ve sosyal adaletle ilişkili bir su tanrıçasıdır. </a:t>
            </a:r>
            <a:r>
              <a:rPr lang="tr-TR" dirty="0" err="1"/>
              <a:t>Inanna</a:t>
            </a:r>
            <a:r>
              <a:rPr lang="tr-TR" dirty="0"/>
              <a:t>, yukarıda gösterildiği gibi genellikle arkasında topuzlarla tasvir edilen bir savaş tanrıçasıdır.</a:t>
            </a:r>
          </a:p>
          <a:p>
            <a:endParaRPr lang="tr-TR" dirty="0"/>
          </a:p>
          <a:p>
            <a:r>
              <a:rPr lang="tr-TR" dirty="0"/>
              <a:t>Yazıtlara göre, </a:t>
            </a:r>
            <a:r>
              <a:rPr lang="tr-TR" dirty="0" err="1"/>
              <a:t>Ningirsu</a:t>
            </a:r>
            <a:r>
              <a:rPr lang="tr-TR" dirty="0"/>
              <a:t> bir rüyada </a:t>
            </a:r>
            <a:r>
              <a:rPr lang="tr-TR" dirty="0" err="1"/>
              <a:t>Eannatum'a</a:t>
            </a:r>
            <a:r>
              <a:rPr lang="tr-TR" dirty="0"/>
              <a:t> geldi ve ona </a:t>
            </a:r>
            <a:r>
              <a:rPr lang="tr-TR" dirty="0" err="1"/>
              <a:t>Umme</a:t>
            </a:r>
            <a:r>
              <a:rPr lang="tr-TR" dirty="0"/>
              <a:t> ile savaşa başlamasını söyledi ve ona zafer güvencesi verdi. </a:t>
            </a:r>
            <a:r>
              <a:rPr lang="tr-TR" dirty="0" err="1"/>
              <a:t>Ningirsu</a:t>
            </a:r>
            <a:r>
              <a:rPr lang="tr-TR" dirty="0"/>
              <a:t> sadece savaş tanrısı değildi, aynı zamanda </a:t>
            </a:r>
            <a:r>
              <a:rPr lang="tr-TR" dirty="0" err="1"/>
              <a:t>Lagash</a:t>
            </a:r>
            <a:r>
              <a:rPr lang="tr-TR" dirty="0"/>
              <a:t> şehrinin koruyucu tanrısıydı. </a:t>
            </a:r>
            <a:r>
              <a:rPr lang="tr-TR" dirty="0" err="1"/>
              <a:t>Stelin</a:t>
            </a:r>
            <a:r>
              <a:rPr lang="tr-TR" dirty="0"/>
              <a:t> önü, </a:t>
            </a:r>
            <a:r>
              <a:rPr lang="tr-TR" dirty="0" err="1"/>
              <a:t>Eannatum'un</a:t>
            </a:r>
            <a:r>
              <a:rPr lang="tr-TR" dirty="0"/>
              <a:t> </a:t>
            </a:r>
            <a:r>
              <a:rPr lang="tr-TR" dirty="0" err="1"/>
              <a:t>Ümme</a:t>
            </a:r>
            <a:r>
              <a:rPr lang="tr-TR" dirty="0"/>
              <a:t> ile savaşının tanrılar tarafından onaylandığını göstermek içindir.</a:t>
            </a:r>
          </a:p>
          <a:p>
            <a:endParaRPr lang="tr-TR" dirty="0"/>
          </a:p>
          <a:p>
            <a:r>
              <a:rPr lang="tr-TR" dirty="0"/>
              <a:t>Akbaba </a:t>
            </a:r>
            <a:r>
              <a:rPr lang="tr-TR" dirty="0" err="1"/>
              <a:t>Steli</a:t>
            </a:r>
            <a:r>
              <a:rPr lang="tr-TR" dirty="0"/>
              <a:t>, ters.</a:t>
            </a:r>
          </a:p>
          <a:p>
            <a:endParaRPr lang="tr-TR" dirty="0"/>
          </a:p>
          <a:p>
            <a:r>
              <a:rPr lang="tr-TR" dirty="0" err="1"/>
              <a:t>Stelin</a:t>
            </a:r>
            <a:r>
              <a:rPr lang="tr-TR" dirty="0"/>
              <a:t> arkasında, </a:t>
            </a:r>
            <a:r>
              <a:rPr lang="tr-TR" dirty="0" err="1"/>
              <a:t>Eannatum</a:t>
            </a:r>
            <a:r>
              <a:rPr lang="tr-TR" dirty="0"/>
              <a:t> birliklerini yürüyerek ve bir arabada zafere götürür.</a:t>
            </a:r>
          </a:p>
          <a:p>
            <a:endParaRPr lang="tr-TR" dirty="0"/>
          </a:p>
          <a:p>
            <a:r>
              <a:rPr lang="tr-TR" dirty="0"/>
              <a:t>Üstte, akbabalar ölü düşmanla beslenir. İkinci kayıtta, </a:t>
            </a:r>
            <a:r>
              <a:rPr lang="tr-TR" dirty="0" err="1"/>
              <a:t>Eannatum'un</a:t>
            </a:r>
            <a:r>
              <a:rPr lang="tr-TR" dirty="0"/>
              <a:t> askerleri saldırdı</a:t>
            </a:r>
          </a:p>
          <a:p>
            <a:endParaRPr lang="tr-TR" dirty="0"/>
          </a:p>
          <a:p>
            <a:r>
              <a:rPr lang="tr-TR" dirty="0"/>
              <a:t>Bir </a:t>
            </a:r>
            <a:r>
              <a:rPr lang="tr-TR" dirty="0" err="1"/>
              <a:t>falanks</a:t>
            </a:r>
            <a:r>
              <a:rPr lang="tr-TR" dirty="0"/>
              <a:t> oluşumunda, düşmanlarının bedenlerini çiğnemek. Aynı şekilde silahlıdırlar ve mızraklar, savaş baltaları, kalkanlar ve bakır kasklarla </a:t>
            </a:r>
            <a:r>
              <a:rPr lang="tr-TR" dirty="0" err="1"/>
              <a:t>donatılmıştırler</a:t>
            </a:r>
            <a:r>
              <a:rPr lang="tr-TR" dirty="0"/>
              <a:t>. Tarihin bu döneminde bakır kıttı, bu yüzden kılıçlar piyade tarafından kullanılmadı. Kalkanlardaki lekeler, askerleri savaş alanında tanınabilir hale getirmek için ordunun tanımlayıcı amblemidir. Askerler, birçok adamın tek bir birim olarak hareket ettiği sıkı, disiplinli bir formasyonda saldırırlar. Bu, tipik olan tek bir savaşa katılan bireysel savaşçıların kaotik bir yakın dövüşü değildir.</a:t>
            </a:r>
          </a:p>
          <a:p>
            <a:endParaRPr lang="tr-TR" dirty="0"/>
          </a:p>
          <a:p>
            <a:r>
              <a:rPr lang="tr-TR" dirty="0"/>
              <a:t>Eski savaşların daha ilkel biçimleri. Akbaba </a:t>
            </a:r>
            <a:r>
              <a:rPr lang="tr-TR" dirty="0" err="1"/>
              <a:t>Steli</a:t>
            </a:r>
            <a:r>
              <a:rPr lang="tr-TR" dirty="0"/>
              <a:t>, Ur Standardı ile birlikte, organize "modern" savaşın dünyanın ilk tasviridir. Sağda, düşman bedenleri</a:t>
            </a:r>
          </a:p>
          <a:p>
            <a:endParaRPr lang="tr-TR" dirty="0"/>
          </a:p>
          <a:p>
            <a:r>
              <a:rPr lang="tr-TR" dirty="0" err="1"/>
              <a:t>Eannatum'un</a:t>
            </a:r>
            <a:r>
              <a:rPr lang="tr-TR" dirty="0"/>
              <a:t> ordusunun saldırısından önce yığılırken, hala hayatta olan düşmanlar</a:t>
            </a:r>
          </a:p>
          <a:p>
            <a:endParaRPr lang="tr-TR" dirty="0"/>
          </a:p>
          <a:p>
            <a:r>
              <a:rPr lang="tr-TR" dirty="0"/>
              <a:t>Tam geri çekilmek için kaç. Görünüşe göre içlerinden biri kaçmak için çılgın bir çırpıda ölü ve ölmekte olan yoldaşlarının höyüğünün üzerinden tırmanıyor gibi görünüyor. Düşmanlar çıplak gösteriliyor</a:t>
            </a:r>
          </a:p>
          <a:p>
            <a:endParaRPr lang="tr-TR" dirty="0"/>
          </a:p>
          <a:p>
            <a:r>
              <a:rPr lang="tr-TR" dirty="0"/>
              <a:t>Onların aşağılık yenilgisini sembolize etmek için.</a:t>
            </a:r>
          </a:p>
          <a:p>
            <a:endParaRPr lang="tr-TR" dirty="0"/>
          </a:p>
          <a:p>
            <a:r>
              <a:rPr lang="tr-TR" dirty="0"/>
              <a:t>İkinci kayıtta, </a:t>
            </a:r>
            <a:r>
              <a:rPr lang="tr-TR" dirty="0" err="1"/>
              <a:t>Eannatum</a:t>
            </a:r>
            <a:r>
              <a:rPr lang="tr-TR" dirty="0"/>
              <a:t> bir arabaya saldırır. Savaş arabası topuzlar, ciritler ve bir savaş baltası ile donatılmıştır. Bir elinde orak kılıcı, diğerinde dev bir mızrak kullanarak savaşa hücum ediyor. Bu detaylar en iyi şekilde ayrı bir resimde görülebilir. Kavisli silahın aslında orak kılıcı olup olmadığı konusunda bazı tartışmalar oldu. Bir kılıç için olası olmayan bir yapı gibi görünen metal kayışlarla bir araya getirilmiş üç şeritten oluşur. Her durumda, vurmak ve kesmek için kullanılan kavisli bir silah olarak aynı amaca hizmet eder. Çizim, arabayı iki tekerlekli bir araç olarak gösteriyor, ancak aslında Ur </a:t>
            </a:r>
            <a:r>
              <a:rPr lang="tr-TR" dirty="0" err="1"/>
              <a:t>Standardı'ndaki</a:t>
            </a:r>
            <a:r>
              <a:rPr lang="tr-TR" dirty="0"/>
              <a:t> savaş arabaları gibi dört tekerlekli bir araçtır, çünkü iki yolcu taşıyor. </a:t>
            </a:r>
            <a:r>
              <a:rPr lang="tr-TR" dirty="0" err="1"/>
              <a:t>Eannatum'un</a:t>
            </a:r>
            <a:r>
              <a:rPr lang="tr-TR" dirty="0"/>
              <a:t> arkasındaki hasarlı bölgede başka bir askerin (sürücü) kolu gösteriliyor.</a:t>
            </a:r>
          </a:p>
          <a:p>
            <a:endParaRPr lang="tr-TR" dirty="0"/>
          </a:p>
          <a:p>
            <a:r>
              <a:rPr lang="tr-TR" dirty="0" err="1"/>
              <a:t>Stel</a:t>
            </a:r>
            <a:r>
              <a:rPr lang="tr-TR" dirty="0"/>
              <a:t>, </a:t>
            </a:r>
            <a:r>
              <a:rPr lang="tr-TR" dirty="0" err="1"/>
              <a:t>Eannatum'un</a:t>
            </a:r>
            <a:r>
              <a:rPr lang="tr-TR" dirty="0"/>
              <a:t> adamlarını savaşa götürdüğünü gösteriyor. Bu sadece onun büyük bir savaşçı olduğunu ima etmek için bir propaganda hilesi değil, yazıtlarda anlatılan hikayeyi yansıtıyor:</a:t>
            </a:r>
          </a:p>
          <a:p>
            <a:endParaRPr lang="tr-TR" dirty="0"/>
          </a:p>
          <a:p>
            <a:r>
              <a:rPr lang="tr-TR" dirty="0"/>
              <a:t>Birbirleriyle savaştılar,</a:t>
            </a:r>
          </a:p>
          <a:p>
            <a:endParaRPr lang="tr-TR" dirty="0"/>
          </a:p>
          <a:p>
            <a:r>
              <a:rPr lang="tr-TR" dirty="0"/>
              <a:t>Ve </a:t>
            </a:r>
            <a:r>
              <a:rPr lang="tr-TR" dirty="0" err="1"/>
              <a:t>Enanatum'a</a:t>
            </a:r>
            <a:r>
              <a:rPr lang="tr-TR" dirty="0"/>
              <a:t> doğru</a:t>
            </a:r>
          </a:p>
          <a:p>
            <a:endParaRPr lang="tr-TR" dirty="0"/>
          </a:p>
          <a:p>
            <a:r>
              <a:rPr lang="tr-TR" dirty="0"/>
              <a:t>Bir adam bir ok attı.</a:t>
            </a:r>
          </a:p>
          <a:p>
            <a:endParaRPr lang="tr-TR" dirty="0"/>
          </a:p>
          <a:p>
            <a:r>
              <a:rPr lang="tr-TR" dirty="0"/>
              <a:t>Ok tarafından nüfuz edildi,</a:t>
            </a:r>
          </a:p>
          <a:p>
            <a:endParaRPr lang="tr-TR" dirty="0"/>
          </a:p>
          <a:p>
            <a:r>
              <a:rPr lang="tr-TR" dirty="0"/>
              <a:t>Ama onu kesti.</a:t>
            </a:r>
          </a:p>
          <a:p>
            <a:endParaRPr lang="tr-TR" dirty="0"/>
          </a:p>
          <a:p>
            <a:r>
              <a:rPr lang="tr-TR" dirty="0"/>
              <a:t>Daha sonra adamlarının önünde saldırıya devam ediyor. Bu, </a:t>
            </a:r>
            <a:r>
              <a:rPr lang="tr-TR" dirty="0" err="1"/>
              <a:t>Eannatum'un</a:t>
            </a:r>
            <a:r>
              <a:rPr lang="tr-TR" dirty="0"/>
              <a:t> adamlarını bizzat savaşa yönlendirdiğini kanıtlıyor. O, savaşı arka hatların güvenliğinden yöneten türden bir general değildi.</a:t>
            </a:r>
          </a:p>
          <a:p>
            <a:endParaRPr lang="tr-TR" dirty="0"/>
          </a:p>
          <a:p>
            <a:r>
              <a:rPr lang="tr-TR" dirty="0"/>
              <a:t>Üçüncü kayıtta, </a:t>
            </a:r>
            <a:r>
              <a:rPr lang="tr-TR" dirty="0" err="1"/>
              <a:t>Eannatum</a:t>
            </a:r>
            <a:r>
              <a:rPr lang="tr-TR" dirty="0"/>
              <a:t> erkeklerin cenaze törenlerine başkanlık ediyor. Çıplak bir rahip (Sümer rahipleri genellikle çıplak tasvir edilirdi), </a:t>
            </a:r>
            <a:r>
              <a:rPr lang="tr-TR" dirty="0" err="1"/>
              <a:t>emzirli</a:t>
            </a:r>
            <a:r>
              <a:rPr lang="tr-TR" dirty="0"/>
              <a:t> bir kaptan bir sıra bitkiye (belki de zaferin sembolü olan hurma palmiyeleri) </a:t>
            </a:r>
            <a:r>
              <a:rPr lang="tr-TR" dirty="0" err="1"/>
              <a:t>libasyonları</a:t>
            </a:r>
            <a:r>
              <a:rPr lang="tr-TR" dirty="0"/>
              <a:t> dökerek onları taşacak şekilde sular. Yerde yatan ve bir kazığa bağlı bir boğa, tanrılara şükran olarak kurban edilmek üzeredir.</a:t>
            </a:r>
          </a:p>
          <a:p>
            <a:endParaRPr lang="tr-TR" dirty="0"/>
          </a:p>
          <a:p>
            <a:r>
              <a:rPr lang="tr-TR" dirty="0" err="1"/>
              <a:t>Eannatum'un</a:t>
            </a:r>
            <a:r>
              <a:rPr lang="tr-TR" dirty="0"/>
              <a:t> adamlarının cenaze törenlerine başkanlık ettiği söylense de, cenaze aslında ölen düşman içindir. Sahne, kafalarında toprak sepetleri olan erkeklerin, kiri cesetlerin üzerine dökmek için merdivenlere tırmanmak zorunda kaldığını gösteriyor. </a:t>
            </a:r>
            <a:r>
              <a:rPr lang="tr-TR" dirty="0" err="1"/>
              <a:t>Eannatum'un</a:t>
            </a:r>
            <a:r>
              <a:rPr lang="tr-TR" dirty="0"/>
              <a:t> zaferinin yüksek maliyetinin bu kadar korkunç bir hatırlatıcısını canlandırması pek olası değil. Bunun yerine,</a:t>
            </a:r>
          </a:p>
          <a:p>
            <a:endParaRPr lang="tr-TR" dirty="0"/>
          </a:p>
          <a:p>
            <a:r>
              <a:rPr lang="tr-TR" dirty="0"/>
              <a:t>Sahne, </a:t>
            </a:r>
            <a:r>
              <a:rPr lang="tr-TR" dirty="0" err="1"/>
              <a:t>Vulture</a:t>
            </a:r>
            <a:r>
              <a:rPr lang="tr-TR" dirty="0"/>
              <a:t> </a:t>
            </a:r>
            <a:r>
              <a:rPr lang="tr-TR" dirty="0" err="1"/>
              <a:t>Stele'deki</a:t>
            </a:r>
            <a:r>
              <a:rPr lang="tr-TR" dirty="0"/>
              <a:t> yazıtların anlattığı bir hikayeyi tasvir ediyor: "Umma yendi ve 20 tümülüs [mezar höyüğü] biriktirdi." </a:t>
            </a:r>
            <a:r>
              <a:rPr lang="tr-TR" dirty="0" err="1"/>
              <a:t>Eannatum</a:t>
            </a:r>
            <a:r>
              <a:rPr lang="tr-TR" dirty="0"/>
              <a:t>, cenaze ayinlerini yürüterek ölü düşmana uygun şekilde saygılı davranıyor. Sonuçta, onlar Sümerler. Mağlup düşmanlarına karşı aynı uzlaşmacı tutum, Ur </a:t>
            </a:r>
            <a:r>
              <a:rPr lang="tr-TR" dirty="0" err="1"/>
              <a:t>Standardı'nda</a:t>
            </a:r>
            <a:r>
              <a:rPr lang="tr-TR" dirty="0"/>
              <a:t> da gösterilmektedir (bkz. Ur Standardı: King).</a:t>
            </a:r>
          </a:p>
          <a:p>
            <a:endParaRPr lang="tr-TR" dirty="0"/>
          </a:p>
          <a:p>
            <a:r>
              <a:rPr lang="tr-TR" dirty="0" err="1"/>
              <a:t>Stelin</a:t>
            </a:r>
            <a:r>
              <a:rPr lang="tr-TR" dirty="0"/>
              <a:t> formatı, biri kuşatma sırasında şehrin önünde, diğeri fırtına tarafından ele geçirildikten sonra şehrin içinde olmak üzere iki savaş olabileceğini öne sürüyor. Alttaki kayıt, </a:t>
            </a:r>
            <a:r>
              <a:rPr lang="tr-TR" dirty="0" err="1"/>
              <a:t>Eannatum'un</a:t>
            </a:r>
            <a:r>
              <a:rPr lang="tr-TR" dirty="0"/>
              <a:t> uzun bir mızrakla uzandığını ve birinin yüzünü bıçakladığını gösteriyor. Kişi, daha büyük önemini belirtmek için diğer erkeklerden daha büyük çizilir. Bu muhtemelen Ümmet'in kralı "Adıyla </a:t>
            </a:r>
            <a:r>
              <a:rPr lang="tr-TR" dirty="0" err="1"/>
              <a:t>Usurdu"dur</a:t>
            </a:r>
            <a:r>
              <a:rPr lang="tr-TR" dirty="0"/>
              <a:t> ve böylece ölümünü sembolize eder.</a:t>
            </a:r>
          </a:p>
          <a:p>
            <a:endParaRPr lang="tr-TR" dirty="0"/>
          </a:p>
          <a:p>
            <a:r>
              <a:rPr lang="tr-TR" dirty="0" err="1"/>
              <a:t>Vulture</a:t>
            </a:r>
            <a:r>
              <a:rPr lang="tr-TR" dirty="0"/>
              <a:t> </a:t>
            </a:r>
            <a:r>
              <a:rPr lang="tr-TR" dirty="0" err="1"/>
              <a:t>Stele'deki</a:t>
            </a:r>
            <a:r>
              <a:rPr lang="tr-TR" dirty="0"/>
              <a:t> askerler kısmen restore edildi. Resmi orijinal durumunda görmek için resmin üzerine tıklayın.</a:t>
            </a:r>
          </a:p>
          <a:p>
            <a:endParaRPr lang="tr-TR" dirty="0"/>
          </a:p>
          <a:p>
            <a:r>
              <a:rPr lang="tr-TR" dirty="0" err="1"/>
              <a:t>Vulture</a:t>
            </a:r>
            <a:r>
              <a:rPr lang="tr-TR" dirty="0"/>
              <a:t> </a:t>
            </a:r>
            <a:r>
              <a:rPr lang="tr-TR" dirty="0" err="1"/>
              <a:t>Stele'deki</a:t>
            </a:r>
            <a:r>
              <a:rPr lang="tr-TR" dirty="0"/>
              <a:t> yazıtlar:</a:t>
            </a:r>
          </a:p>
          <a:p>
            <a:endParaRPr lang="tr-TR" dirty="0"/>
          </a:p>
          <a:p>
            <a:r>
              <a:rPr lang="tr-TR" dirty="0"/>
              <a:t>CDLI P222399'dan. Not: CDLI, </a:t>
            </a:r>
            <a:r>
              <a:rPr lang="tr-TR" dirty="0" err="1"/>
              <a:t>Eannatum'un</a:t>
            </a:r>
            <a:r>
              <a:rPr lang="tr-TR" dirty="0"/>
              <a:t> mevcut yazımını (bir "n" ile) kullanır.</a:t>
            </a:r>
          </a:p>
          <a:p>
            <a:endParaRPr lang="tr-TR" dirty="0"/>
          </a:p>
          <a:p>
            <a:r>
              <a:rPr lang="tr-TR" dirty="0"/>
              <a:t>Ön yüz (ön):</a:t>
            </a:r>
          </a:p>
          <a:p>
            <a:endParaRPr lang="tr-TR" dirty="0"/>
          </a:p>
          <a:p>
            <a:r>
              <a:rPr lang="tr-TR" dirty="0"/>
              <a:t>[...]</a:t>
            </a:r>
          </a:p>
          <a:p>
            <a:endParaRPr lang="tr-TR" dirty="0"/>
          </a:p>
          <a:p>
            <a:r>
              <a:rPr lang="tr-TR" dirty="0"/>
              <a:t>... geçim rasyonlarını {</a:t>
            </a:r>
            <a:r>
              <a:rPr lang="tr-TR" dirty="0" err="1"/>
              <a:t>Umme</a:t>
            </a:r>
            <a:r>
              <a:rPr lang="tr-TR" dirty="0"/>
              <a:t> kralı} azalttı.</a:t>
            </a:r>
          </a:p>
          <a:p>
            <a:endParaRPr lang="tr-TR" dirty="0"/>
          </a:p>
          <a:p>
            <a:r>
              <a:rPr lang="tr-TR" dirty="0"/>
              <a:t>Tahıl rantını aldı.</a:t>
            </a:r>
          </a:p>
          <a:p>
            <a:endParaRPr lang="tr-TR" dirty="0"/>
          </a:p>
          <a:p>
            <a:r>
              <a:rPr lang="tr-TR" dirty="0" err="1"/>
              <a:t>Lagash'ın</a:t>
            </a:r>
            <a:r>
              <a:rPr lang="tr-TR" dirty="0"/>
              <a:t> kralı</a:t>
            </a:r>
          </a:p>
          <a:p>
            <a:endParaRPr lang="tr-TR" dirty="0"/>
          </a:p>
          <a:p>
            <a:r>
              <a:rPr lang="tr-TR" dirty="0"/>
              <a:t>[...]</a:t>
            </a:r>
          </a:p>
          <a:p>
            <a:endParaRPr lang="tr-TR" dirty="0"/>
          </a:p>
          <a:p>
            <a:r>
              <a:rPr lang="tr-TR" dirty="0"/>
              <a:t>... içinde ...</a:t>
            </a:r>
          </a:p>
          <a:p>
            <a:endParaRPr lang="tr-TR" dirty="0"/>
          </a:p>
          <a:p>
            <a:r>
              <a:rPr lang="tr-TR" dirty="0"/>
              <a:t>Ümmet'in hükümdarı, agresif bir hareket</a:t>
            </a:r>
          </a:p>
          <a:p>
            <a:endParaRPr lang="tr-TR" dirty="0"/>
          </a:p>
          <a:p>
            <a:r>
              <a:rPr lang="tr-TR" dirty="0"/>
              <a:t>Ona karşı işledi,</a:t>
            </a:r>
          </a:p>
          <a:p>
            <a:endParaRPr lang="tr-TR" dirty="0"/>
          </a:p>
          <a:p>
            <a:r>
              <a:rPr lang="tr-TR" dirty="0"/>
              <a:t>Ve </a:t>
            </a:r>
            <a:r>
              <a:rPr lang="tr-TR" dirty="0" err="1"/>
              <a:t>Lagash'a</a:t>
            </a:r>
            <a:r>
              <a:rPr lang="tr-TR" dirty="0"/>
              <a:t>, onun…</a:t>
            </a:r>
          </a:p>
        </p:txBody>
      </p:sp>
    </p:spTree>
    <p:extLst>
      <p:ext uri="{BB962C8B-B14F-4D97-AF65-F5344CB8AC3E}">
        <p14:creationId xmlns:p14="http://schemas.microsoft.com/office/powerpoint/2010/main" val="3744654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24000" y="990600"/>
            <a:ext cx="5385117" cy="5761347"/>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55650" y="404812"/>
            <a:ext cx="4541837" cy="5840412"/>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867400" y="1412875"/>
            <a:ext cx="2789237" cy="38004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58887" y="242887"/>
            <a:ext cx="6769100" cy="6691313"/>
          </a:xfrm>
          <a:prstGeom prst="rect">
            <a:avLst/>
          </a:prstGeom>
          <a:blipFill>
            <a:blip r:embed="rId2" cstate="print"/>
            <a:stretch>
              <a:fillRect/>
            </a:stretch>
          </a:blipFill>
        </p:spPr>
        <p:txBody>
          <a:bodyPr wrap="square" lIns="0" tIns="0" rIns="0" bIns="0" rtlCol="0"/>
          <a:lstStyle/>
          <a:p>
            <a:endParaRPr/>
          </a:p>
        </p:txBody>
      </p:sp>
      <p:sp>
        <p:nvSpPr>
          <p:cNvPr id="3" name="Metin kutusu 2">
            <a:extLst>
              <a:ext uri="{FF2B5EF4-FFF2-40B4-BE49-F238E27FC236}">
                <a16:creationId xmlns:a16="http://schemas.microsoft.com/office/drawing/2014/main" id="{9137BE9E-8F75-0B4B-7330-79DB630FE499}"/>
              </a:ext>
            </a:extLst>
          </p:cNvPr>
          <p:cNvSpPr txBox="1"/>
          <p:nvPr/>
        </p:nvSpPr>
        <p:spPr>
          <a:xfrm>
            <a:off x="4724400" y="6368019"/>
            <a:ext cx="3433953" cy="369332"/>
          </a:xfrm>
          <a:prstGeom prst="rect">
            <a:avLst/>
          </a:prstGeom>
          <a:noFill/>
        </p:spPr>
        <p:txBody>
          <a:bodyPr wrap="none" rtlCol="0">
            <a:spAutoFit/>
          </a:bodyPr>
          <a:lstStyle/>
          <a:p>
            <a:r>
              <a:rPr lang="tr-TR" dirty="0"/>
              <a:t>Modern savaşın ilk tasviri denebilir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391367"/>
            <a:ext cx="9144000" cy="6466840"/>
            <a:chOff x="0" y="391367"/>
            <a:chExt cx="9144000" cy="6466840"/>
          </a:xfrm>
        </p:grpSpPr>
        <p:sp>
          <p:nvSpPr>
            <p:cNvPr id="3" name="object 3"/>
            <p:cNvSpPr/>
            <p:nvPr/>
          </p:nvSpPr>
          <p:spPr>
            <a:xfrm>
              <a:off x="0" y="391367"/>
              <a:ext cx="9144000" cy="3503100"/>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584683"/>
              <a:ext cx="9143492" cy="29189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966414" y="3559718"/>
              <a:ext cx="4908550" cy="3298281"/>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159731" y="3753036"/>
              <a:ext cx="4324350" cy="2800350"/>
            </a:xfrm>
            <a:prstGeom prst="rect">
              <a:avLst/>
            </a:prstGeom>
            <a:blipFill>
              <a:blip r:embed="rId5" cstate="print"/>
              <a:stretch>
                <a:fillRect/>
              </a:stretch>
            </a:blipFill>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09600" y="0"/>
            <a:ext cx="7902221"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1EA84DC-7A82-D58E-1DAB-EA90F2F4F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4" y="-36786"/>
            <a:ext cx="9172971" cy="613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593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4DD7FB15-80FB-5408-399B-D9925BA0E0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803671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482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684C13A-B6EA-6017-32DC-24E553875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09900"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82A1085-0B8B-1736-7B51-2ACB577E6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9684" y="0"/>
            <a:ext cx="5908836" cy="3009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45A0302-8E3F-9D61-86B0-EB6302A14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404755"/>
            <a:ext cx="501047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272D671C-9ED9-F8FE-97D9-D4B66653B7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3429000"/>
            <a:ext cx="2637486" cy="3404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146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C23AB37-3766-22C8-918B-1F9D4CD2F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9600" cy="2603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0945E81-BBB5-1CA7-DAE9-71BB7D1368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036" y="304800"/>
            <a:ext cx="3276600" cy="203321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DEB9665-BA70-9C92-9C26-BAD962312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3361" y="2554557"/>
            <a:ext cx="2320637" cy="17488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682B6B2-1469-8278-13EC-14BD2D095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4548966"/>
            <a:ext cx="2320636" cy="230903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8A545804-F3DC-94E9-2C84-3BCAC8DD79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0651"/>
            <a:ext cx="2320637" cy="174395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DB4CADE6-D87C-4139-E528-49263547B1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 y="4648200"/>
            <a:ext cx="2322626" cy="1743952"/>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412B36ED-A538-3F42-B39A-62AF57AEE2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5324" y="2660651"/>
            <a:ext cx="1828800" cy="1374668"/>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0F16EBE9-4DBE-3C21-5273-C03583C129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2053" y="4404603"/>
            <a:ext cx="1813289" cy="2413324"/>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a:extLst>
              <a:ext uri="{FF2B5EF4-FFF2-40B4-BE49-F238E27FC236}">
                <a16:creationId xmlns:a16="http://schemas.microsoft.com/office/drawing/2014/main" id="{B92185FA-3EB0-0A36-0654-0AA52103DC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3423" y="3130116"/>
            <a:ext cx="2320638" cy="303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106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426E2FE-E56E-6D4B-B514-CE9566ADB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7917"/>
            <a:ext cx="45688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6D4F49E-45A1-B642-AEC5-3EC754235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
            <a:ext cx="2771687" cy="4191000"/>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28798581-2BD5-F74D-9CEC-58B8B6B1BB7A}"/>
              </a:ext>
            </a:extLst>
          </p:cNvPr>
          <p:cNvSpPr txBox="1"/>
          <p:nvPr/>
        </p:nvSpPr>
        <p:spPr>
          <a:xfrm>
            <a:off x="4572000" y="4469874"/>
            <a:ext cx="4568825" cy="2308324"/>
          </a:xfrm>
          <a:prstGeom prst="rect">
            <a:avLst/>
          </a:prstGeom>
          <a:noFill/>
        </p:spPr>
        <p:txBody>
          <a:bodyPr wrap="square" rtlCol="0">
            <a:spAutoFit/>
          </a:bodyPr>
          <a:lstStyle/>
          <a:p>
            <a:r>
              <a:rPr lang="tr-TR" dirty="0" err="1"/>
              <a:t>Lagaş</a:t>
            </a:r>
            <a:r>
              <a:rPr lang="tr-TR" dirty="0"/>
              <a:t> Valisi (kralı), </a:t>
            </a:r>
            <a:r>
              <a:rPr lang="tr-TR" dirty="0" err="1"/>
              <a:t>Entemena’nın</a:t>
            </a:r>
            <a:r>
              <a:rPr lang="tr-TR" dirty="0"/>
              <a:t> anlaşma </a:t>
            </a:r>
          </a:p>
          <a:p>
            <a:r>
              <a:rPr lang="tr-TR" dirty="0"/>
              <a:t>çivisi.</a:t>
            </a:r>
          </a:p>
          <a:p>
            <a:r>
              <a:rPr lang="tr-TR" dirty="0"/>
              <a:t>Üzerinde: «</a:t>
            </a:r>
            <a:r>
              <a:rPr lang="tr-TR" dirty="0" err="1"/>
              <a:t>Entemena</a:t>
            </a:r>
            <a:r>
              <a:rPr lang="tr-TR" dirty="0"/>
              <a:t> Ensi </a:t>
            </a:r>
            <a:r>
              <a:rPr lang="tr-TR" dirty="0" err="1"/>
              <a:t>Lagaş</a:t>
            </a:r>
            <a:r>
              <a:rPr lang="tr-TR" dirty="0"/>
              <a:t>-ki»</a:t>
            </a:r>
          </a:p>
          <a:p>
            <a:r>
              <a:rPr lang="tr-TR" b="0" i="0" u="none" strike="noStrike" dirty="0" err="1">
                <a:solidFill>
                  <a:srgbClr val="202122"/>
                </a:solidFill>
                <a:effectLst/>
              </a:rPr>
              <a:t>Entemana</a:t>
            </a:r>
            <a:r>
              <a:rPr lang="tr-TR" b="0" i="0" u="none" strike="noStrike" dirty="0">
                <a:solidFill>
                  <a:srgbClr val="202122"/>
                </a:solidFill>
                <a:effectLst/>
              </a:rPr>
              <a:t> ve Uruk Kralı </a:t>
            </a:r>
            <a:r>
              <a:rPr lang="tr-TR" b="0" i="0" u="none" strike="noStrike" dirty="0" err="1">
                <a:solidFill>
                  <a:srgbClr val="202122"/>
                </a:solidFill>
                <a:effectLst/>
              </a:rPr>
              <a:t>Lugal</a:t>
            </a:r>
            <a:r>
              <a:rPr lang="tr-TR" b="0" i="0" u="none" strike="noStrike" dirty="0">
                <a:solidFill>
                  <a:srgbClr val="202122"/>
                </a:solidFill>
                <a:effectLst/>
              </a:rPr>
              <a:t>-</a:t>
            </a:r>
            <a:r>
              <a:rPr lang="tr-TR" b="0" i="0" u="none" strike="noStrike" dirty="0" err="1">
                <a:solidFill>
                  <a:srgbClr val="202122"/>
                </a:solidFill>
                <a:effectLst/>
              </a:rPr>
              <a:t>kinishe</a:t>
            </a:r>
            <a:r>
              <a:rPr lang="tr-TR" b="0" i="0" u="none" strike="noStrike" dirty="0">
                <a:solidFill>
                  <a:srgbClr val="202122"/>
                </a:solidFill>
                <a:effectLst/>
              </a:rPr>
              <a:t>-Dudu arasında yapılmış.</a:t>
            </a:r>
            <a:endParaRPr lang="tr-TR" dirty="0"/>
          </a:p>
          <a:p>
            <a:r>
              <a:rPr lang="tr-TR" dirty="0"/>
              <a:t>En eski diplomatik belge kabul ediliyor.</a:t>
            </a:r>
          </a:p>
          <a:p>
            <a:r>
              <a:rPr lang="tr-TR" dirty="0"/>
              <a:t>BM</a:t>
            </a:r>
          </a:p>
          <a:p>
            <a:r>
              <a:rPr lang="tr-TR" dirty="0"/>
              <a:t> </a:t>
            </a:r>
          </a:p>
        </p:txBody>
      </p:sp>
    </p:spTree>
    <p:extLst>
      <p:ext uri="{BB962C8B-B14F-4D97-AF65-F5344CB8AC3E}">
        <p14:creationId xmlns:p14="http://schemas.microsoft.com/office/powerpoint/2010/main" val="35350608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3152" y="848395"/>
            <a:ext cx="8377694" cy="5436193"/>
          </a:xfrm>
          <a:prstGeom prst="rect">
            <a:avLst/>
          </a:prstGeom>
          <a:blipFill>
            <a:blip r:embed="rId2" cstate="print"/>
            <a:stretch>
              <a:fillRect/>
            </a:stretch>
          </a:blipFill>
        </p:spPr>
        <p:txBody>
          <a:bodyPr wrap="square" lIns="0" tIns="0" rIns="0" bIns="0" rtlCol="0"/>
          <a:lstStyle/>
          <a:p>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144208" y="0"/>
            <a:ext cx="3999791" cy="528374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5522" y="398272"/>
            <a:ext cx="4637101" cy="458381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78739" y="5383219"/>
            <a:ext cx="8934450" cy="1099820"/>
          </a:xfrm>
          <a:prstGeom prst="rect">
            <a:avLst/>
          </a:prstGeom>
        </p:spPr>
        <p:txBody>
          <a:bodyPr vert="horz" wrap="square" lIns="0" tIns="27940" rIns="0" bIns="0" rtlCol="0">
            <a:spAutoFit/>
          </a:bodyPr>
          <a:lstStyle/>
          <a:p>
            <a:pPr marL="12700" marR="5080">
              <a:lnSpc>
                <a:spcPts val="2100"/>
              </a:lnSpc>
              <a:spcBef>
                <a:spcPts val="220"/>
              </a:spcBef>
            </a:pPr>
            <a:r>
              <a:rPr sz="1800" dirty="0">
                <a:latin typeface="Arial"/>
                <a:cs typeface="Arial"/>
              </a:rPr>
              <a:t>(Solda) Akbabalar </a:t>
            </a:r>
            <a:r>
              <a:rPr sz="1800" spc="-5" dirty="0">
                <a:latin typeface="Arial"/>
                <a:cs typeface="Arial"/>
              </a:rPr>
              <a:t>Steli, </a:t>
            </a:r>
            <a:r>
              <a:rPr sz="1800" dirty="0">
                <a:latin typeface="Arial"/>
                <a:cs typeface="Arial"/>
              </a:rPr>
              <a:t>Louvre. </a:t>
            </a:r>
            <a:r>
              <a:rPr sz="1800" spc="-5" dirty="0">
                <a:latin typeface="Arial"/>
                <a:cs typeface="Arial"/>
              </a:rPr>
              <a:t>M.Ö.2500 </a:t>
            </a:r>
            <a:r>
              <a:rPr sz="1800" dirty="0">
                <a:latin typeface="Arial"/>
                <a:cs typeface="Arial"/>
              </a:rPr>
              <a:t>lerde güney </a:t>
            </a:r>
            <a:r>
              <a:rPr sz="1800" spc="-5" dirty="0">
                <a:latin typeface="Arial"/>
                <a:cs typeface="Arial"/>
              </a:rPr>
              <a:t>Mezopotamya’da </a:t>
            </a:r>
            <a:r>
              <a:rPr sz="1800" dirty="0">
                <a:latin typeface="Arial"/>
                <a:cs typeface="Arial"/>
              </a:rPr>
              <a:t>düzenli</a:t>
            </a:r>
            <a:r>
              <a:rPr sz="1800" spc="-95" dirty="0">
                <a:latin typeface="Arial"/>
                <a:cs typeface="Arial"/>
              </a:rPr>
              <a:t> </a:t>
            </a:r>
            <a:r>
              <a:rPr sz="1800" dirty="0">
                <a:latin typeface="Arial"/>
                <a:cs typeface="Arial"/>
              </a:rPr>
              <a:t>ordular  </a:t>
            </a:r>
            <a:r>
              <a:rPr sz="1800" spc="-25" dirty="0">
                <a:latin typeface="Arial"/>
                <a:cs typeface="Arial"/>
              </a:rPr>
              <a:t>var. </a:t>
            </a:r>
            <a:r>
              <a:rPr sz="1800" spc="-5" dirty="0">
                <a:latin typeface="Arial"/>
                <a:cs typeface="Arial"/>
              </a:rPr>
              <a:t>Üstteki </a:t>
            </a:r>
            <a:r>
              <a:rPr sz="1800" dirty="0">
                <a:latin typeface="Arial"/>
                <a:cs typeface="Arial"/>
              </a:rPr>
              <a:t>ve </a:t>
            </a:r>
            <a:r>
              <a:rPr sz="1800" spc="-5" dirty="0">
                <a:latin typeface="Arial"/>
                <a:cs typeface="Arial"/>
              </a:rPr>
              <a:t>alttaki </a:t>
            </a:r>
            <a:r>
              <a:rPr sz="1800" dirty="0">
                <a:latin typeface="Arial"/>
                <a:cs typeface="Arial"/>
              </a:rPr>
              <a:t>Lagaş Kralı </a:t>
            </a:r>
            <a:r>
              <a:rPr sz="1800" spc="-5" dirty="0">
                <a:latin typeface="Arial"/>
                <a:cs typeface="Arial"/>
              </a:rPr>
              <a:t>Entemena, </a:t>
            </a:r>
            <a:r>
              <a:rPr sz="1800" dirty="0">
                <a:latin typeface="Arial"/>
                <a:cs typeface="Arial"/>
              </a:rPr>
              <a:t>Umma </a:t>
            </a:r>
            <a:r>
              <a:rPr sz="1800" spc="-5" dirty="0">
                <a:latin typeface="Arial"/>
                <a:cs typeface="Arial"/>
              </a:rPr>
              <a:t>seferinde; </a:t>
            </a:r>
            <a:r>
              <a:rPr sz="1800" dirty="0">
                <a:latin typeface="Arial"/>
                <a:cs typeface="Arial"/>
              </a:rPr>
              <a:t>iki kent onlarca </a:t>
            </a:r>
            <a:r>
              <a:rPr sz="1800" spc="-5" dirty="0">
                <a:latin typeface="Arial"/>
                <a:cs typeface="Arial"/>
              </a:rPr>
              <a:t>yıl  savaştı. </a:t>
            </a:r>
            <a:r>
              <a:rPr sz="1800" dirty="0">
                <a:latin typeface="Arial"/>
                <a:cs typeface="Arial"/>
              </a:rPr>
              <a:t>Üst sahnedeki askerlerin diziliş </a:t>
            </a:r>
            <a:r>
              <a:rPr sz="1800" spc="-5" dirty="0">
                <a:latin typeface="Arial"/>
                <a:cs typeface="Arial"/>
              </a:rPr>
              <a:t>tarzını </a:t>
            </a:r>
            <a:r>
              <a:rPr sz="1800" dirty="0">
                <a:latin typeface="Arial"/>
                <a:cs typeface="Arial"/>
              </a:rPr>
              <a:t>çok sonraları Arkaik </a:t>
            </a:r>
            <a:r>
              <a:rPr sz="1800" spc="-20" dirty="0">
                <a:latin typeface="Arial"/>
                <a:cs typeface="Arial"/>
              </a:rPr>
              <a:t>Yunan </a:t>
            </a:r>
            <a:r>
              <a:rPr sz="1800" spc="-5" dirty="0">
                <a:latin typeface="Arial"/>
                <a:cs typeface="Arial"/>
              </a:rPr>
              <a:t>Hoplitlerinin  Falanks’larında </a:t>
            </a:r>
            <a:r>
              <a:rPr sz="1800" dirty="0">
                <a:latin typeface="Arial"/>
                <a:cs typeface="Arial"/>
              </a:rPr>
              <a:t>görüyoruz. (Sağ) bir </a:t>
            </a:r>
            <a:r>
              <a:rPr sz="1800" spc="-5" dirty="0">
                <a:latin typeface="Arial"/>
                <a:cs typeface="Arial"/>
              </a:rPr>
              <a:t>arkeoressamın </a:t>
            </a:r>
            <a:r>
              <a:rPr sz="1800" dirty="0">
                <a:latin typeface="Arial"/>
                <a:cs typeface="Arial"/>
              </a:rPr>
              <a:t>yorumu, çok</a:t>
            </a:r>
            <a:r>
              <a:rPr sz="1800" spc="-5" dirty="0">
                <a:latin typeface="Arial"/>
                <a:cs typeface="Arial"/>
              </a:rPr>
              <a:t> başarılı…</a:t>
            </a:r>
            <a:endParaRPr sz="1800">
              <a:latin typeface="Arial"/>
              <a:cs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79612" y="620712"/>
            <a:ext cx="4894262" cy="5694362"/>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taslak, çizim, çizgi sanatı içeren bir resim&#10;&#10;Açıklama otomatik olarak oluşturuldu">
            <a:extLst>
              <a:ext uri="{FF2B5EF4-FFF2-40B4-BE49-F238E27FC236}">
                <a16:creationId xmlns:a16="http://schemas.microsoft.com/office/drawing/2014/main" id="{00A3BB1D-A53C-E982-08C8-2A3ECE8BBC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056554" cy="62484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71700" y="0"/>
            <a:ext cx="4784651"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30400" y="0"/>
            <a:ext cx="5259202"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8922" y="944723"/>
            <a:ext cx="4148201" cy="483956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4835397" y="980728"/>
            <a:ext cx="4093085" cy="486054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stele of the Vultures Louvre">
            <a:extLst>
              <a:ext uri="{FF2B5EF4-FFF2-40B4-BE49-F238E27FC236}">
                <a16:creationId xmlns:a16="http://schemas.microsoft.com/office/drawing/2014/main" id="{3F74A116-169A-65ED-2B29-B1E7A1FA4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1" y="0"/>
            <a:ext cx="8988778" cy="693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223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6214" y="0"/>
            <a:ext cx="8485505" cy="4414520"/>
            <a:chOff x="166214" y="0"/>
            <a:chExt cx="8485505" cy="4414520"/>
          </a:xfrm>
        </p:grpSpPr>
        <p:sp>
          <p:nvSpPr>
            <p:cNvPr id="3" name="object 3"/>
            <p:cNvSpPr/>
            <p:nvPr/>
          </p:nvSpPr>
          <p:spPr>
            <a:xfrm>
              <a:off x="166214" y="0"/>
              <a:ext cx="8485187" cy="441429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19590" y="152636"/>
              <a:ext cx="7640838" cy="3870773"/>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p:nvPr/>
        </p:nvSpPr>
        <p:spPr>
          <a:xfrm>
            <a:off x="1003665" y="4272290"/>
            <a:ext cx="7137400" cy="1899920"/>
          </a:xfrm>
          <a:prstGeom prst="rect">
            <a:avLst/>
          </a:prstGeom>
        </p:spPr>
        <p:txBody>
          <a:bodyPr vert="horz" wrap="square" lIns="0" tIns="27939" rIns="0" bIns="0" rtlCol="0">
            <a:spAutoFit/>
          </a:bodyPr>
          <a:lstStyle/>
          <a:p>
            <a:pPr marL="3047365" marR="235585" indent="-2804160">
              <a:lnSpc>
                <a:spcPts val="2100"/>
              </a:lnSpc>
              <a:spcBef>
                <a:spcPts val="219"/>
              </a:spcBef>
            </a:pPr>
            <a:r>
              <a:rPr sz="1800" spc="-40" dirty="0">
                <a:latin typeface="Arial"/>
                <a:cs typeface="Arial"/>
              </a:rPr>
              <a:t>Temel </a:t>
            </a:r>
            <a:r>
              <a:rPr sz="1800" dirty="0">
                <a:latin typeface="Arial"/>
                <a:cs typeface="Arial"/>
              </a:rPr>
              <a:t>çivisi Lagaş Kralı </a:t>
            </a:r>
            <a:r>
              <a:rPr sz="1800" spc="-5" dirty="0">
                <a:latin typeface="Arial"/>
                <a:cs typeface="Arial"/>
              </a:rPr>
              <a:t>Entemena tarafından </a:t>
            </a:r>
            <a:r>
              <a:rPr sz="1800" spc="-10" dirty="0">
                <a:latin typeface="Arial"/>
                <a:cs typeface="Arial"/>
              </a:rPr>
              <a:t>Bad-Tibira </a:t>
            </a:r>
            <a:r>
              <a:rPr sz="1800" spc="-5" dirty="0">
                <a:latin typeface="Arial"/>
                <a:cs typeface="Arial"/>
              </a:rPr>
              <a:t>tanrısına  </a:t>
            </a:r>
            <a:r>
              <a:rPr sz="1800" dirty="0">
                <a:latin typeface="Arial"/>
                <a:cs typeface="Arial"/>
              </a:rPr>
              <a:t>sunulmuş.</a:t>
            </a:r>
            <a:endParaRPr sz="1800">
              <a:latin typeface="Arial"/>
              <a:cs typeface="Arial"/>
            </a:endParaRPr>
          </a:p>
          <a:p>
            <a:pPr marL="512445">
              <a:lnSpc>
                <a:spcPts val="2010"/>
              </a:lnSpc>
            </a:pPr>
            <a:r>
              <a:rPr sz="1800" dirty="0">
                <a:latin typeface="Arial"/>
                <a:cs typeface="Arial"/>
              </a:rPr>
              <a:t>“Lagaş ve Umma </a:t>
            </a:r>
            <a:r>
              <a:rPr sz="1800" spc="-5" dirty="0">
                <a:latin typeface="Arial"/>
                <a:cs typeface="Arial"/>
              </a:rPr>
              <a:t>kentleri arasındabarış </a:t>
            </a:r>
            <a:r>
              <a:rPr sz="1800" dirty="0">
                <a:latin typeface="Arial"/>
                <a:cs typeface="Arial"/>
              </a:rPr>
              <a:t>anlaşması</a:t>
            </a:r>
            <a:r>
              <a:rPr sz="1800" spc="5" dirty="0">
                <a:latin typeface="Arial"/>
                <a:cs typeface="Arial"/>
              </a:rPr>
              <a:t> </a:t>
            </a:r>
            <a:r>
              <a:rPr sz="1800" spc="-5" dirty="0">
                <a:latin typeface="Arial"/>
                <a:cs typeface="Arial"/>
              </a:rPr>
              <a:t>hakkında”</a:t>
            </a:r>
            <a:endParaRPr sz="1800">
              <a:latin typeface="Arial"/>
              <a:cs typeface="Arial"/>
            </a:endParaRPr>
          </a:p>
          <a:p>
            <a:pPr marL="12700" marR="5080" algn="ctr">
              <a:lnSpc>
                <a:spcPts val="2100"/>
              </a:lnSpc>
              <a:spcBef>
                <a:spcPts val="90"/>
              </a:spcBef>
            </a:pPr>
            <a:r>
              <a:rPr sz="1800" spc="-20" dirty="0">
                <a:latin typeface="Arial"/>
                <a:cs typeface="Arial"/>
              </a:rPr>
              <a:t>Yazıtta: </a:t>
            </a:r>
            <a:r>
              <a:rPr sz="1800" dirty="0">
                <a:latin typeface="Arial"/>
                <a:cs typeface="Arial"/>
              </a:rPr>
              <a:t>“Lagaş Kralı </a:t>
            </a:r>
            <a:r>
              <a:rPr sz="1800" spc="-5" dirty="0">
                <a:latin typeface="Arial"/>
                <a:cs typeface="Arial"/>
              </a:rPr>
              <a:t>Entemena </a:t>
            </a:r>
            <a:r>
              <a:rPr sz="1800" dirty="0">
                <a:latin typeface="Arial"/>
                <a:cs typeface="Arial"/>
              </a:rPr>
              <a:t>ve Umma Kralı Kiniş-dudu iken</a:t>
            </a:r>
            <a:r>
              <a:rPr sz="1800" spc="-50" dirty="0">
                <a:latin typeface="Arial"/>
                <a:cs typeface="Arial"/>
              </a:rPr>
              <a:t> </a:t>
            </a:r>
            <a:r>
              <a:rPr sz="1800" dirty="0">
                <a:latin typeface="Arial"/>
                <a:cs typeface="Arial"/>
              </a:rPr>
              <a:t>geçen  günler kardeşlik </a:t>
            </a:r>
            <a:r>
              <a:rPr sz="1800" spc="-5" dirty="0">
                <a:latin typeface="Arial"/>
                <a:cs typeface="Arial"/>
              </a:rPr>
              <a:t>antlaşması </a:t>
            </a:r>
            <a:r>
              <a:rPr sz="1800" dirty="0">
                <a:latin typeface="Arial"/>
                <a:cs typeface="Arial"/>
              </a:rPr>
              <a:t>ile</a:t>
            </a:r>
            <a:r>
              <a:rPr sz="1800" spc="-15" dirty="0">
                <a:latin typeface="Arial"/>
                <a:cs typeface="Arial"/>
              </a:rPr>
              <a:t> </a:t>
            </a:r>
            <a:r>
              <a:rPr sz="1800" spc="-5" dirty="0">
                <a:latin typeface="Arial"/>
                <a:cs typeface="Arial"/>
              </a:rPr>
              <a:t>sonuçlandı”</a:t>
            </a:r>
            <a:endParaRPr sz="1800">
              <a:latin typeface="Arial"/>
              <a:cs typeface="Arial"/>
            </a:endParaRPr>
          </a:p>
          <a:p>
            <a:pPr marL="1477645" marR="1470660" algn="ctr">
              <a:lnSpc>
                <a:spcPts val="2100"/>
              </a:lnSpc>
            </a:pPr>
            <a:r>
              <a:rPr sz="1800" dirty="0">
                <a:latin typeface="Arial"/>
                <a:cs typeface="Arial"/>
              </a:rPr>
              <a:t>Bilinen en eski </a:t>
            </a:r>
            <a:r>
              <a:rPr sz="1800" spc="-5" dirty="0">
                <a:latin typeface="Arial"/>
                <a:cs typeface="Arial"/>
              </a:rPr>
              <a:t>barış antlaşması </a:t>
            </a:r>
            <a:r>
              <a:rPr sz="1800" spc="-15" dirty="0">
                <a:latin typeface="Arial"/>
                <a:cs typeface="Arial"/>
              </a:rPr>
              <a:t>metnidir.  </a:t>
            </a:r>
            <a:r>
              <a:rPr sz="1800" spc="-30" dirty="0">
                <a:latin typeface="Arial"/>
                <a:cs typeface="Arial"/>
              </a:rPr>
              <a:t>Telloh, </a:t>
            </a:r>
            <a:r>
              <a:rPr sz="1800" dirty="0">
                <a:latin typeface="Arial"/>
                <a:cs typeface="Arial"/>
              </a:rPr>
              <a:t>eski </a:t>
            </a:r>
            <a:r>
              <a:rPr sz="1800" spc="-5" dirty="0">
                <a:latin typeface="Arial"/>
                <a:cs typeface="Arial"/>
              </a:rPr>
              <a:t>Girsu’da </a:t>
            </a:r>
            <a:r>
              <a:rPr sz="1800" dirty="0">
                <a:latin typeface="Arial"/>
                <a:cs typeface="Arial"/>
              </a:rPr>
              <a:t>bulundu. </a:t>
            </a:r>
            <a:r>
              <a:rPr sz="1800" spc="-5" dirty="0">
                <a:latin typeface="Arial"/>
                <a:cs typeface="Arial"/>
              </a:rPr>
              <a:t>M.Ö.</a:t>
            </a:r>
            <a:r>
              <a:rPr sz="1800" spc="-25" dirty="0">
                <a:latin typeface="Arial"/>
                <a:cs typeface="Arial"/>
              </a:rPr>
              <a:t> </a:t>
            </a:r>
            <a:r>
              <a:rPr sz="1800" dirty="0">
                <a:latin typeface="Arial"/>
                <a:cs typeface="Arial"/>
              </a:rPr>
              <a:t>2400.</a:t>
            </a:r>
            <a:endParaRPr sz="1800">
              <a:latin typeface="Arial"/>
              <a:cs typeface="Arial"/>
            </a:endParaRPr>
          </a:p>
        </p:txBody>
      </p:sp>
    </p:spTree>
    <p:extLst>
      <p:ext uri="{BB962C8B-B14F-4D97-AF65-F5344CB8AC3E}">
        <p14:creationId xmlns:p14="http://schemas.microsoft.com/office/powerpoint/2010/main" val="533395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a:extLst>
              <a:ext uri="{FF2B5EF4-FFF2-40B4-BE49-F238E27FC236}">
                <a16:creationId xmlns:a16="http://schemas.microsoft.com/office/drawing/2014/main" id="{90A29BE8-8A0F-B646-A6E1-E1A281099B16}"/>
              </a:ext>
            </a:extLst>
          </p:cNvPr>
          <p:cNvSpPr txBox="1"/>
          <p:nvPr/>
        </p:nvSpPr>
        <p:spPr>
          <a:xfrm>
            <a:off x="2192764" y="4879728"/>
            <a:ext cx="1215397" cy="369332"/>
          </a:xfrm>
          <a:prstGeom prst="rect">
            <a:avLst/>
          </a:prstGeom>
          <a:noFill/>
        </p:spPr>
        <p:txBody>
          <a:bodyPr wrap="none" rtlCol="0">
            <a:spAutoFit/>
          </a:bodyPr>
          <a:lstStyle/>
          <a:p>
            <a:r>
              <a:rPr lang="tr-TR" dirty="0"/>
              <a:t>27X12.70 cm</a:t>
            </a:r>
          </a:p>
        </p:txBody>
      </p:sp>
      <p:sp>
        <p:nvSpPr>
          <p:cNvPr id="3" name="Metin kutusu 2">
            <a:extLst>
              <a:ext uri="{FF2B5EF4-FFF2-40B4-BE49-F238E27FC236}">
                <a16:creationId xmlns:a16="http://schemas.microsoft.com/office/drawing/2014/main" id="{61F22853-4760-2E48-B5F6-C6791BD748A8}"/>
              </a:ext>
            </a:extLst>
          </p:cNvPr>
          <p:cNvSpPr txBox="1"/>
          <p:nvPr/>
        </p:nvSpPr>
        <p:spPr>
          <a:xfrm>
            <a:off x="143321" y="192874"/>
            <a:ext cx="1899238" cy="4801314"/>
          </a:xfrm>
          <a:prstGeom prst="rect">
            <a:avLst/>
          </a:prstGeom>
          <a:noFill/>
        </p:spPr>
        <p:txBody>
          <a:bodyPr wrap="none" rtlCol="0">
            <a:spAutoFit/>
          </a:bodyPr>
          <a:lstStyle/>
          <a:p>
            <a:pPr algn="ctr"/>
            <a:r>
              <a:rPr lang="tr-TR" dirty="0"/>
              <a:t>ENTEMENA</a:t>
            </a:r>
          </a:p>
          <a:p>
            <a:pPr algn="ctr"/>
            <a:r>
              <a:rPr lang="tr-TR" dirty="0"/>
              <a:t>KONİSİ</a:t>
            </a:r>
          </a:p>
          <a:p>
            <a:endParaRPr lang="tr-TR" dirty="0"/>
          </a:p>
          <a:p>
            <a:endParaRPr lang="tr-TR" dirty="0"/>
          </a:p>
          <a:p>
            <a:r>
              <a:rPr lang="tr-TR" dirty="0" err="1"/>
              <a:t>Lagaş</a:t>
            </a:r>
            <a:r>
              <a:rPr lang="tr-TR" dirty="0"/>
              <a:t> Kralı</a:t>
            </a:r>
          </a:p>
          <a:p>
            <a:r>
              <a:rPr lang="tr-TR" dirty="0" err="1"/>
              <a:t>Entemena</a:t>
            </a:r>
            <a:endParaRPr lang="tr-TR" dirty="0"/>
          </a:p>
          <a:p>
            <a:r>
              <a:rPr lang="tr-TR" dirty="0" err="1"/>
              <a:t>Lagaş</a:t>
            </a:r>
            <a:r>
              <a:rPr lang="tr-TR" dirty="0"/>
              <a:t> ile Umma</a:t>
            </a:r>
          </a:p>
          <a:p>
            <a:r>
              <a:rPr lang="tr-TR" dirty="0"/>
              <a:t>Arasındaki çizilen</a:t>
            </a:r>
          </a:p>
          <a:p>
            <a:r>
              <a:rPr lang="tr-TR" dirty="0"/>
              <a:t>sınırları anlatıyor.</a:t>
            </a:r>
          </a:p>
          <a:p>
            <a:endParaRPr lang="tr-TR" dirty="0"/>
          </a:p>
          <a:p>
            <a:r>
              <a:rPr lang="tr-TR" dirty="0"/>
              <a:t>İki kent arasındaki</a:t>
            </a:r>
          </a:p>
          <a:p>
            <a:r>
              <a:rPr lang="tr-TR" dirty="0"/>
              <a:t>anlaşmazlık</a:t>
            </a:r>
          </a:p>
          <a:p>
            <a:r>
              <a:rPr lang="tr-TR" dirty="0"/>
              <a:t>hiçbir zaman sona</a:t>
            </a:r>
          </a:p>
          <a:p>
            <a:r>
              <a:rPr lang="tr-TR" dirty="0"/>
              <a:t>ermemiştir.</a:t>
            </a:r>
          </a:p>
          <a:p>
            <a:r>
              <a:rPr lang="tr-TR" dirty="0"/>
              <a:t>anlaşmalar ve</a:t>
            </a:r>
          </a:p>
          <a:p>
            <a:r>
              <a:rPr lang="tr-TR" dirty="0"/>
              <a:t>savaşlar birbirini</a:t>
            </a:r>
          </a:p>
          <a:p>
            <a:r>
              <a:rPr lang="tr-TR" dirty="0"/>
              <a:t>takip etmiştir.</a:t>
            </a:r>
          </a:p>
        </p:txBody>
      </p:sp>
      <p:sp>
        <p:nvSpPr>
          <p:cNvPr id="4" name="Metin kutusu 3">
            <a:extLst>
              <a:ext uri="{FF2B5EF4-FFF2-40B4-BE49-F238E27FC236}">
                <a16:creationId xmlns:a16="http://schemas.microsoft.com/office/drawing/2014/main" id="{7F71302D-BFEA-444D-97C5-AAFCD5FD02A2}"/>
              </a:ext>
            </a:extLst>
          </p:cNvPr>
          <p:cNvSpPr txBox="1"/>
          <p:nvPr/>
        </p:nvSpPr>
        <p:spPr>
          <a:xfrm>
            <a:off x="4053586" y="4800600"/>
            <a:ext cx="1486112" cy="369332"/>
          </a:xfrm>
          <a:prstGeom prst="rect">
            <a:avLst/>
          </a:prstGeom>
          <a:noFill/>
        </p:spPr>
        <p:txBody>
          <a:bodyPr wrap="none" rtlCol="0">
            <a:spAutoFit/>
          </a:bodyPr>
          <a:lstStyle/>
          <a:p>
            <a:r>
              <a:rPr lang="tr-TR" dirty="0" err="1"/>
              <a:t>Louvre</a:t>
            </a:r>
            <a:r>
              <a:rPr lang="tr-TR" dirty="0"/>
              <a:t> Müzesi</a:t>
            </a:r>
          </a:p>
        </p:txBody>
      </p:sp>
      <p:sp>
        <p:nvSpPr>
          <p:cNvPr id="6" name="Dikdörtgen 5">
            <a:extLst>
              <a:ext uri="{FF2B5EF4-FFF2-40B4-BE49-F238E27FC236}">
                <a16:creationId xmlns:a16="http://schemas.microsoft.com/office/drawing/2014/main" id="{FAA8CCE2-99B9-C24F-B025-BB5B6CD7FDD5}"/>
              </a:ext>
            </a:extLst>
          </p:cNvPr>
          <p:cNvSpPr/>
          <p:nvPr/>
        </p:nvSpPr>
        <p:spPr>
          <a:xfrm>
            <a:off x="6019800" y="588475"/>
            <a:ext cx="2819400" cy="4247317"/>
          </a:xfrm>
          <a:prstGeom prst="rect">
            <a:avLst/>
          </a:prstGeom>
        </p:spPr>
        <p:txBody>
          <a:bodyPr wrap="square">
            <a:spAutoFit/>
          </a:bodyPr>
          <a:lstStyle/>
          <a:p>
            <a:r>
              <a:rPr lang="tr-TR" dirty="0">
                <a:solidFill>
                  <a:srgbClr val="000000"/>
                </a:solidFill>
                <a:latin typeface="Segoe UI Web (East European)"/>
              </a:rPr>
              <a:t>Metin, Sümerlerin </a:t>
            </a:r>
            <a:r>
              <a:rPr lang="tr-TR" dirty="0" err="1">
                <a:solidFill>
                  <a:srgbClr val="000000"/>
                </a:solidFill>
                <a:latin typeface="Segoe UI Web (East European)"/>
              </a:rPr>
              <a:t>Lagaş</a:t>
            </a:r>
            <a:r>
              <a:rPr lang="tr-TR" dirty="0">
                <a:solidFill>
                  <a:srgbClr val="000000"/>
                </a:solidFill>
                <a:latin typeface="Segoe UI Web (East European)"/>
              </a:rPr>
              <a:t> ve Umma kent devletleri arasında çizilen sınırların tarihini anlatır. </a:t>
            </a:r>
            <a:r>
              <a:rPr lang="tr-TR" dirty="0" err="1">
                <a:solidFill>
                  <a:srgbClr val="000000"/>
                </a:solidFill>
                <a:latin typeface="Segoe UI Web (East European)"/>
              </a:rPr>
              <a:t>Lagaş</a:t>
            </a:r>
            <a:r>
              <a:rPr lang="tr-TR" dirty="0">
                <a:solidFill>
                  <a:srgbClr val="000000"/>
                </a:solidFill>
                <a:latin typeface="Segoe UI Web (East European)"/>
              </a:rPr>
              <a:t> Prensi Arşivci </a:t>
            </a:r>
            <a:r>
              <a:rPr lang="tr-TR" dirty="0" err="1">
                <a:solidFill>
                  <a:srgbClr val="000000"/>
                </a:solidFill>
                <a:latin typeface="Segoe UI Web (East European)"/>
              </a:rPr>
              <a:t>Entemena</a:t>
            </a:r>
            <a:r>
              <a:rPr lang="tr-TR" dirty="0">
                <a:solidFill>
                  <a:srgbClr val="000000"/>
                </a:solidFill>
                <a:latin typeface="Segoe UI Web (East European)"/>
              </a:rPr>
              <a:t> (M.Ö. 2404-2375)  </a:t>
            </a:r>
            <a:r>
              <a:rPr lang="tr-TR" dirty="0" err="1">
                <a:solidFill>
                  <a:srgbClr val="000000"/>
                </a:solidFill>
                <a:latin typeface="Segoe UI Web (East European)"/>
              </a:rPr>
              <a:t>Kiş</a:t>
            </a:r>
            <a:r>
              <a:rPr lang="tr-TR" dirty="0">
                <a:solidFill>
                  <a:srgbClr val="000000"/>
                </a:solidFill>
                <a:latin typeface="Segoe UI Web (East European)"/>
              </a:rPr>
              <a:t> Kralı </a:t>
            </a:r>
            <a:r>
              <a:rPr lang="tr-TR" dirty="0" err="1">
                <a:solidFill>
                  <a:srgbClr val="000000"/>
                </a:solidFill>
                <a:latin typeface="Segoe UI Web (East European)"/>
              </a:rPr>
              <a:t>Mesilim'in</a:t>
            </a:r>
            <a:r>
              <a:rPr lang="tr-TR" dirty="0">
                <a:solidFill>
                  <a:srgbClr val="000000"/>
                </a:solidFill>
                <a:latin typeface="Segoe UI Web (East European)"/>
              </a:rPr>
              <a:t> tüm </a:t>
            </a:r>
            <a:r>
              <a:rPr lang="tr-TR" dirty="0" err="1">
                <a:solidFill>
                  <a:srgbClr val="000000"/>
                </a:solidFill>
                <a:latin typeface="Segoe UI Web (East European)"/>
              </a:rPr>
              <a:t>Sümeri</a:t>
            </a:r>
            <a:r>
              <a:rPr lang="tr-TR" dirty="0">
                <a:solidFill>
                  <a:srgbClr val="000000"/>
                </a:solidFill>
                <a:latin typeface="Segoe UI Web (East European)"/>
              </a:rPr>
              <a:t> yönettiği dönemdeki çekişmenin tarihini anlatır. Umma halkı ittifak antlaşmasını bozar. </a:t>
            </a:r>
            <a:r>
              <a:rPr lang="tr-TR" dirty="0" err="1">
                <a:solidFill>
                  <a:srgbClr val="000000"/>
                </a:solidFill>
                <a:latin typeface="Segoe UI Web (East European)"/>
              </a:rPr>
              <a:t>Entemena</a:t>
            </a:r>
            <a:r>
              <a:rPr lang="tr-TR" dirty="0">
                <a:solidFill>
                  <a:srgbClr val="000000"/>
                </a:solidFill>
                <a:latin typeface="Segoe UI Web (East European)"/>
              </a:rPr>
              <a:t> anlaşmazlığı  çözer ve hendeğin yeniden inşasını yapar.</a:t>
            </a:r>
            <a:endParaRPr lang="tr-TR" dirty="0"/>
          </a:p>
        </p:txBody>
      </p:sp>
      <p:pic>
        <p:nvPicPr>
          <p:cNvPr id="1028" name="Picture 4">
            <a:extLst>
              <a:ext uri="{FF2B5EF4-FFF2-40B4-BE49-F238E27FC236}">
                <a16:creationId xmlns:a16="http://schemas.microsoft.com/office/drawing/2014/main" id="{266A9B97-F677-0448-B7B6-EAE4B856D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764" y="192874"/>
            <a:ext cx="3346934" cy="454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A894DF23-8F19-6C4F-A08B-8555DB5CB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28817106-B0A3-BE46-B4F1-F1DD84EFB0A6}"/>
              </a:ext>
            </a:extLst>
          </p:cNvPr>
          <p:cNvSpPr txBox="1"/>
          <p:nvPr/>
        </p:nvSpPr>
        <p:spPr>
          <a:xfrm>
            <a:off x="5020193" y="228600"/>
            <a:ext cx="4112921" cy="646331"/>
          </a:xfrm>
          <a:prstGeom prst="rect">
            <a:avLst/>
          </a:prstGeom>
          <a:noFill/>
        </p:spPr>
        <p:txBody>
          <a:bodyPr wrap="none" rtlCol="0">
            <a:spAutoFit/>
          </a:bodyPr>
          <a:lstStyle/>
          <a:p>
            <a:pPr algn="ctr"/>
            <a:r>
              <a:rPr lang="tr-TR" b="1" dirty="0"/>
              <a:t>HEYKELİN SAĞ OMUZU</a:t>
            </a:r>
          </a:p>
          <a:p>
            <a:pPr algn="ctr"/>
            <a:r>
              <a:rPr lang="tr-TR" b="1" dirty="0"/>
              <a:t>«ENTEMENA LAGAŞ ENSİ’Sİ» DİYE BAŞLAR</a:t>
            </a:r>
          </a:p>
        </p:txBody>
      </p:sp>
    </p:spTree>
    <p:extLst>
      <p:ext uri="{BB962C8B-B14F-4D97-AF65-F5344CB8AC3E}">
        <p14:creationId xmlns:p14="http://schemas.microsoft.com/office/powerpoint/2010/main" val="17997946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14425" y="763587"/>
            <a:ext cx="6880225" cy="5073650"/>
            <a:chOff x="1114425" y="763587"/>
            <a:chExt cx="6880225" cy="5073650"/>
          </a:xfrm>
        </p:grpSpPr>
        <p:sp>
          <p:nvSpPr>
            <p:cNvPr id="3" name="object 3"/>
            <p:cNvSpPr/>
            <p:nvPr/>
          </p:nvSpPr>
          <p:spPr>
            <a:xfrm>
              <a:off x="1116012" y="765175"/>
              <a:ext cx="6877050" cy="507047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116012" y="765175"/>
              <a:ext cx="6877050" cy="5070475"/>
            </a:xfrm>
            <a:custGeom>
              <a:avLst/>
              <a:gdLst/>
              <a:ahLst/>
              <a:cxnLst/>
              <a:rect l="l" t="t" r="r" b="b"/>
              <a:pathLst>
                <a:path w="6877050" h="5070475">
                  <a:moveTo>
                    <a:pt x="0" y="0"/>
                  </a:moveTo>
                  <a:lnTo>
                    <a:pt x="6877050" y="0"/>
                  </a:lnTo>
                  <a:lnTo>
                    <a:pt x="6877050" y="5070475"/>
                  </a:lnTo>
                  <a:lnTo>
                    <a:pt x="0" y="5070475"/>
                  </a:lnTo>
                  <a:lnTo>
                    <a:pt x="0" y="0"/>
                  </a:lnTo>
                  <a:close/>
                </a:path>
              </a:pathLst>
            </a:custGeom>
            <a:ln w="3175">
              <a:solidFill>
                <a:srgbClr val="000000"/>
              </a:solidFill>
            </a:ln>
          </p:spPr>
          <p:txBody>
            <a:bodyPr wrap="square" lIns="0" tIns="0" rIns="0" bIns="0" rtlCol="0"/>
            <a:lstStyle/>
            <a:p>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79612" y="333375"/>
            <a:ext cx="5791200" cy="6119812"/>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rot="19560000">
            <a:off x="1840931" y="4998358"/>
            <a:ext cx="409346" cy="330200"/>
          </a:xfrm>
          <a:prstGeom prst="rect">
            <a:avLst/>
          </a:prstGeom>
        </p:spPr>
        <p:txBody>
          <a:bodyPr vert="horz" wrap="square" lIns="0" tIns="0" rIns="0" bIns="0" rtlCol="0">
            <a:spAutoFit/>
          </a:bodyPr>
          <a:lstStyle/>
          <a:p>
            <a:pPr>
              <a:lnSpc>
                <a:spcPts val="2600"/>
              </a:lnSpc>
            </a:pPr>
            <a:r>
              <a:rPr sz="2600" b="1" dirty="0">
                <a:latin typeface="Times New Roman"/>
                <a:cs typeface="Times New Roman"/>
              </a:rPr>
              <a:t>A</a:t>
            </a:r>
            <a:endParaRPr sz="2600">
              <a:latin typeface="Times New Roman"/>
              <a:cs typeface="Times New Roman"/>
            </a:endParaRPr>
          </a:p>
        </p:txBody>
      </p:sp>
      <p:sp>
        <p:nvSpPr>
          <p:cNvPr id="5" name="object 5"/>
          <p:cNvSpPr txBox="1"/>
          <p:nvPr/>
        </p:nvSpPr>
        <p:spPr>
          <a:xfrm rot="19560000">
            <a:off x="2501265" y="4453544"/>
            <a:ext cx="676595" cy="330200"/>
          </a:xfrm>
          <a:prstGeom prst="rect">
            <a:avLst/>
          </a:prstGeom>
        </p:spPr>
        <p:txBody>
          <a:bodyPr vert="horz" wrap="square" lIns="0" tIns="0" rIns="0" bIns="0" rtlCol="0">
            <a:spAutoFit/>
          </a:bodyPr>
          <a:lstStyle/>
          <a:p>
            <a:pPr>
              <a:lnSpc>
                <a:spcPts val="2600"/>
              </a:lnSpc>
            </a:pPr>
            <a:r>
              <a:rPr sz="2600" b="1" spc="-25" dirty="0">
                <a:latin typeface="Times New Roman"/>
                <a:cs typeface="Times New Roman"/>
              </a:rPr>
              <a:t>Ç</a:t>
            </a:r>
            <a:r>
              <a:rPr sz="2600" b="1" dirty="0">
                <a:latin typeface="Times New Roman"/>
                <a:cs typeface="Times New Roman"/>
              </a:rPr>
              <a:t>LI</a:t>
            </a:r>
            <a:endParaRPr sz="2600">
              <a:latin typeface="Times New Roman"/>
              <a:cs typeface="Times New Roma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50825" y="1557337"/>
            <a:ext cx="5040312" cy="384968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508625" y="1052512"/>
            <a:ext cx="3438525" cy="461962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1797472" y="5637064"/>
            <a:ext cx="2224405" cy="299720"/>
          </a:xfrm>
          <a:prstGeom prst="rect">
            <a:avLst/>
          </a:prstGeom>
        </p:spPr>
        <p:txBody>
          <a:bodyPr vert="horz" wrap="square" lIns="0" tIns="12700" rIns="0" bIns="0" rtlCol="0">
            <a:spAutoFit/>
          </a:bodyPr>
          <a:lstStyle/>
          <a:p>
            <a:pPr marL="12700">
              <a:lnSpc>
                <a:spcPct val="100000"/>
              </a:lnSpc>
              <a:spcBef>
                <a:spcPts val="100"/>
              </a:spcBef>
            </a:pPr>
            <a:r>
              <a:rPr sz="1800" spc="-40" dirty="0">
                <a:latin typeface="Arial"/>
                <a:cs typeface="Arial"/>
              </a:rPr>
              <a:t>Takma </a:t>
            </a:r>
            <a:r>
              <a:rPr sz="1800" dirty="0">
                <a:latin typeface="Arial"/>
                <a:cs typeface="Arial"/>
              </a:rPr>
              <a:t>Adak</a:t>
            </a:r>
            <a:r>
              <a:rPr sz="1800" spc="-155" dirty="0">
                <a:latin typeface="Arial"/>
                <a:cs typeface="Arial"/>
              </a:rPr>
              <a:t> </a:t>
            </a:r>
            <a:r>
              <a:rPr sz="1800" dirty="0">
                <a:latin typeface="Arial"/>
                <a:cs typeface="Arial"/>
              </a:rPr>
              <a:t>Sakalları</a:t>
            </a:r>
            <a:endParaRPr sz="1800">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19250" y="620712"/>
            <a:ext cx="5473700" cy="5473700"/>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rot="19560000">
            <a:off x="5664513" y="2310037"/>
            <a:ext cx="597920" cy="330200"/>
          </a:xfrm>
          <a:prstGeom prst="rect">
            <a:avLst/>
          </a:prstGeom>
        </p:spPr>
        <p:txBody>
          <a:bodyPr vert="horz" wrap="square" lIns="0" tIns="0" rIns="0" bIns="0" rtlCol="0">
            <a:spAutoFit/>
          </a:bodyPr>
          <a:lstStyle/>
          <a:p>
            <a:pPr>
              <a:lnSpc>
                <a:spcPts val="2600"/>
              </a:lnSpc>
            </a:pPr>
            <a:r>
              <a:rPr sz="2600" b="1" spc="-25" dirty="0">
                <a:latin typeface="Times New Roman"/>
                <a:cs typeface="Times New Roman"/>
              </a:rPr>
              <a:t>H</a:t>
            </a:r>
            <a:r>
              <a:rPr sz="2600" b="1" dirty="0">
                <a:latin typeface="Times New Roman"/>
                <a:cs typeface="Times New Roman"/>
              </a:rPr>
              <a:t>A</a:t>
            </a:r>
            <a:endParaRPr sz="2600">
              <a:latin typeface="Times New Roman"/>
              <a:cs typeface="Times New Roma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71575" y="471487"/>
            <a:ext cx="6800850" cy="591502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50C695FA-7B01-284A-9152-97E28203F1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69"/>
            <a:ext cx="45608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04FB352E-42AA-AB43-AA5F-974FC1B8B1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8061" y="337066"/>
            <a:ext cx="4560887" cy="22574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705D881-A461-7F44-AB5A-27D21AF0C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76600"/>
            <a:ext cx="5006975" cy="2006593"/>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E8827B9A-FF8D-7A45-837D-45C92DD46F36}"/>
              </a:ext>
            </a:extLst>
          </p:cNvPr>
          <p:cNvSpPr txBox="1"/>
          <p:nvPr/>
        </p:nvSpPr>
        <p:spPr>
          <a:xfrm>
            <a:off x="1325939" y="152400"/>
            <a:ext cx="2119811" cy="369332"/>
          </a:xfrm>
          <a:prstGeom prst="rect">
            <a:avLst/>
          </a:prstGeom>
          <a:noFill/>
        </p:spPr>
        <p:txBody>
          <a:bodyPr wrap="none" rtlCol="0">
            <a:spAutoFit/>
          </a:bodyPr>
          <a:lstStyle/>
          <a:p>
            <a:r>
              <a:rPr lang="tr-TR" b="1" dirty="0"/>
              <a:t>ENMETENA</a:t>
            </a:r>
            <a:r>
              <a:rPr lang="tr-TR" dirty="0"/>
              <a:t> </a:t>
            </a:r>
            <a:r>
              <a:rPr lang="tr-TR" b="1" dirty="0"/>
              <a:t>VAZOSU</a:t>
            </a:r>
          </a:p>
        </p:txBody>
      </p:sp>
      <p:sp>
        <p:nvSpPr>
          <p:cNvPr id="3" name="Metin kutusu 2">
            <a:extLst>
              <a:ext uri="{FF2B5EF4-FFF2-40B4-BE49-F238E27FC236}">
                <a16:creationId xmlns:a16="http://schemas.microsoft.com/office/drawing/2014/main" id="{E4161656-7376-CF45-BBE5-1CF26ABE385A}"/>
              </a:ext>
            </a:extLst>
          </p:cNvPr>
          <p:cNvSpPr txBox="1"/>
          <p:nvPr/>
        </p:nvSpPr>
        <p:spPr>
          <a:xfrm>
            <a:off x="5902283" y="5472991"/>
            <a:ext cx="1584408" cy="369332"/>
          </a:xfrm>
          <a:prstGeom prst="rect">
            <a:avLst/>
          </a:prstGeom>
          <a:noFill/>
        </p:spPr>
        <p:txBody>
          <a:bodyPr wrap="none" rtlCol="0">
            <a:spAutoFit/>
          </a:bodyPr>
          <a:lstStyle/>
          <a:p>
            <a:r>
              <a:rPr lang="tr-TR" dirty="0"/>
              <a:t>GÖVDE AÇILIMI</a:t>
            </a:r>
          </a:p>
        </p:txBody>
      </p:sp>
      <p:sp>
        <p:nvSpPr>
          <p:cNvPr id="4" name="Metin kutusu 3">
            <a:extLst>
              <a:ext uri="{FF2B5EF4-FFF2-40B4-BE49-F238E27FC236}">
                <a16:creationId xmlns:a16="http://schemas.microsoft.com/office/drawing/2014/main" id="{0755D7F7-03B3-564E-8A86-1E71A14C68C0}"/>
              </a:ext>
            </a:extLst>
          </p:cNvPr>
          <p:cNvSpPr txBox="1"/>
          <p:nvPr/>
        </p:nvSpPr>
        <p:spPr>
          <a:xfrm>
            <a:off x="6223324" y="2599679"/>
            <a:ext cx="1408206" cy="369332"/>
          </a:xfrm>
          <a:prstGeom prst="rect">
            <a:avLst/>
          </a:prstGeom>
          <a:noFill/>
        </p:spPr>
        <p:txBody>
          <a:bodyPr wrap="none" rtlCol="0">
            <a:spAutoFit/>
          </a:bodyPr>
          <a:lstStyle/>
          <a:p>
            <a:r>
              <a:rPr lang="tr-TR" dirty="0"/>
              <a:t>YAZIT AÇILIMI</a:t>
            </a:r>
          </a:p>
        </p:txBody>
      </p:sp>
      <p:pic>
        <p:nvPicPr>
          <p:cNvPr id="1026" name="Picture 2">
            <a:extLst>
              <a:ext uri="{FF2B5EF4-FFF2-40B4-BE49-F238E27FC236}">
                <a16:creationId xmlns:a16="http://schemas.microsoft.com/office/drawing/2014/main" id="{5A2FEB49-1CC6-2F35-52E9-30D1168B87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591" r="8721" b="6449"/>
          <a:stretch/>
        </p:blipFill>
        <p:spPr bwMode="auto">
          <a:xfrm>
            <a:off x="-2133601" y="1614418"/>
            <a:ext cx="1905001" cy="3109982"/>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94FA5902-C4C9-A568-6922-28E8FE8934D2}"/>
              </a:ext>
            </a:extLst>
          </p:cNvPr>
          <p:cNvSpPr txBox="1"/>
          <p:nvPr/>
        </p:nvSpPr>
        <p:spPr>
          <a:xfrm>
            <a:off x="5002778" y="6470947"/>
            <a:ext cx="2102499" cy="646331"/>
          </a:xfrm>
          <a:prstGeom prst="rect">
            <a:avLst/>
          </a:prstGeom>
          <a:noFill/>
        </p:spPr>
        <p:txBody>
          <a:bodyPr wrap="none" rtlCol="0">
            <a:spAutoFit/>
          </a:bodyPr>
          <a:lstStyle/>
          <a:p>
            <a:r>
              <a:rPr lang="tr-TR" dirty="0"/>
              <a:t>Yük: 35; Gen.: 18 cm</a:t>
            </a:r>
          </a:p>
          <a:p>
            <a:pPr algn="ctr"/>
            <a:r>
              <a:rPr lang="tr-TR" dirty="0"/>
              <a:t>Gümüş</a:t>
            </a:r>
          </a:p>
        </p:txBody>
      </p:sp>
      <p:sp>
        <p:nvSpPr>
          <p:cNvPr id="6" name="Metin kutusu 5">
            <a:extLst>
              <a:ext uri="{FF2B5EF4-FFF2-40B4-BE49-F238E27FC236}">
                <a16:creationId xmlns:a16="http://schemas.microsoft.com/office/drawing/2014/main" id="{59F53DAF-15BC-F304-2312-AEECBE951B02}"/>
              </a:ext>
            </a:extLst>
          </p:cNvPr>
          <p:cNvSpPr txBox="1"/>
          <p:nvPr/>
        </p:nvSpPr>
        <p:spPr>
          <a:xfrm>
            <a:off x="-1928243" y="6470947"/>
            <a:ext cx="1729769" cy="369332"/>
          </a:xfrm>
          <a:prstGeom prst="rect">
            <a:avLst/>
          </a:prstGeom>
          <a:noFill/>
        </p:spPr>
        <p:txBody>
          <a:bodyPr wrap="none" rtlCol="0">
            <a:spAutoFit/>
          </a:bodyPr>
          <a:lstStyle/>
          <a:p>
            <a:r>
              <a:rPr lang="tr-TR" dirty="0"/>
              <a:t>ERHANEDAN </a:t>
            </a:r>
            <a:r>
              <a:rPr lang="tr-TR" dirty="0" err="1"/>
              <a:t>IIIb</a:t>
            </a:r>
            <a:endParaRPr lang="tr-TR" dirty="0"/>
          </a:p>
        </p:txBody>
      </p:sp>
      <p:sp>
        <p:nvSpPr>
          <p:cNvPr id="8" name="Metin kutusu 7">
            <a:extLst>
              <a:ext uri="{FF2B5EF4-FFF2-40B4-BE49-F238E27FC236}">
                <a16:creationId xmlns:a16="http://schemas.microsoft.com/office/drawing/2014/main" id="{9933E48A-DC35-4577-42E9-0594BDC11866}"/>
              </a:ext>
            </a:extLst>
          </p:cNvPr>
          <p:cNvSpPr txBox="1"/>
          <p:nvPr/>
        </p:nvSpPr>
        <p:spPr>
          <a:xfrm>
            <a:off x="5395087" y="6073178"/>
            <a:ext cx="1473417" cy="369332"/>
          </a:xfrm>
          <a:prstGeom prst="rect">
            <a:avLst/>
          </a:prstGeom>
          <a:noFill/>
        </p:spPr>
        <p:txBody>
          <a:bodyPr wrap="none" rtlCol="0">
            <a:spAutoFit/>
          </a:bodyPr>
          <a:lstStyle/>
          <a:p>
            <a:r>
              <a:rPr lang="tr-TR" dirty="0"/>
              <a:t>GIRSU /TELLO</a:t>
            </a:r>
          </a:p>
        </p:txBody>
      </p:sp>
      <p:sp>
        <p:nvSpPr>
          <p:cNvPr id="7" name="Metin kutusu 6">
            <a:extLst>
              <a:ext uri="{FF2B5EF4-FFF2-40B4-BE49-F238E27FC236}">
                <a16:creationId xmlns:a16="http://schemas.microsoft.com/office/drawing/2014/main" id="{DC158F51-D5F6-43C9-FCFF-A27B57DDD6A7}"/>
              </a:ext>
            </a:extLst>
          </p:cNvPr>
          <p:cNvSpPr txBox="1"/>
          <p:nvPr/>
        </p:nvSpPr>
        <p:spPr>
          <a:xfrm>
            <a:off x="1036801" y="2497274"/>
            <a:ext cx="2832699" cy="2308324"/>
          </a:xfrm>
          <a:prstGeom prst="rect">
            <a:avLst/>
          </a:prstGeom>
          <a:noFill/>
        </p:spPr>
        <p:txBody>
          <a:bodyPr wrap="none" rtlCol="0">
            <a:spAutoFit/>
          </a:bodyPr>
          <a:lstStyle/>
          <a:p>
            <a:r>
              <a:rPr lang="tr-TR" dirty="0"/>
              <a:t>Artık </a:t>
            </a:r>
            <a:r>
              <a:rPr lang="tr-TR" dirty="0" err="1"/>
              <a:t>Erhanedanlar</a:t>
            </a:r>
            <a:endParaRPr lang="tr-TR" dirty="0"/>
          </a:p>
          <a:p>
            <a:r>
              <a:rPr lang="tr-TR" dirty="0"/>
              <a:t>Çağında Laik Bir Sistem</a:t>
            </a:r>
          </a:p>
          <a:p>
            <a:r>
              <a:rPr lang="tr-TR" dirty="0"/>
              <a:t>Yani Dini ve İdari Kurumların</a:t>
            </a:r>
          </a:p>
          <a:p>
            <a:r>
              <a:rPr lang="tr-TR" dirty="0"/>
              <a:t>Ayrılması Söz konusudur.</a:t>
            </a:r>
          </a:p>
          <a:p>
            <a:r>
              <a:rPr lang="tr-TR" dirty="0"/>
              <a:t>Bu eserde ilk kez Kral ve</a:t>
            </a:r>
          </a:p>
          <a:p>
            <a:r>
              <a:rPr lang="tr-TR" dirty="0"/>
              <a:t>Rahip kavramları Ayrı Olarak</a:t>
            </a:r>
          </a:p>
          <a:p>
            <a:r>
              <a:rPr lang="tr-TR" dirty="0"/>
              <a:t>Geçer</a:t>
            </a:r>
          </a:p>
          <a:p>
            <a:endParaRPr lang="tr-TR" dirty="0"/>
          </a:p>
        </p:txBody>
      </p:sp>
      <p:sp>
        <p:nvSpPr>
          <p:cNvPr id="9" name="Metin kutusu 8">
            <a:extLst>
              <a:ext uri="{FF2B5EF4-FFF2-40B4-BE49-F238E27FC236}">
                <a16:creationId xmlns:a16="http://schemas.microsoft.com/office/drawing/2014/main" id="{D85FFCA0-2FE6-BDDB-1B1F-34F0909BCFF1}"/>
              </a:ext>
            </a:extLst>
          </p:cNvPr>
          <p:cNvSpPr txBox="1"/>
          <p:nvPr/>
        </p:nvSpPr>
        <p:spPr>
          <a:xfrm>
            <a:off x="-2082188" y="5012675"/>
            <a:ext cx="1897379" cy="1200329"/>
          </a:xfrm>
          <a:prstGeom prst="rect">
            <a:avLst/>
          </a:prstGeom>
          <a:noFill/>
        </p:spPr>
        <p:txBody>
          <a:bodyPr wrap="none" rtlCol="0">
            <a:spAutoFit/>
          </a:bodyPr>
          <a:lstStyle/>
          <a:p>
            <a:pPr algn="ctr"/>
            <a:r>
              <a:rPr lang="tr-TR" dirty="0" err="1"/>
              <a:t>Cemdet</a:t>
            </a:r>
            <a:r>
              <a:rPr lang="tr-TR" dirty="0"/>
              <a:t> </a:t>
            </a:r>
            <a:r>
              <a:rPr lang="tr-TR" dirty="0" err="1"/>
              <a:t>Nasr’daki</a:t>
            </a:r>
            <a:r>
              <a:rPr lang="tr-TR" dirty="0"/>
              <a:t> </a:t>
            </a:r>
          </a:p>
          <a:p>
            <a:pPr algn="ctr"/>
            <a:r>
              <a:rPr lang="tr-TR" dirty="0"/>
              <a:t>Rahip-Kral Yerini</a:t>
            </a:r>
          </a:p>
          <a:p>
            <a:pPr algn="ctr"/>
            <a:r>
              <a:rPr lang="tr-TR" dirty="0"/>
              <a:t>Rahip ve Kral’a </a:t>
            </a:r>
          </a:p>
          <a:p>
            <a:pPr algn="ctr"/>
            <a:r>
              <a:rPr lang="tr-TR" dirty="0"/>
              <a:t>Bırakmıştır.</a:t>
            </a:r>
          </a:p>
        </p:txBody>
      </p:sp>
    </p:spTree>
    <p:extLst>
      <p:ext uri="{BB962C8B-B14F-4D97-AF65-F5344CB8AC3E}">
        <p14:creationId xmlns:p14="http://schemas.microsoft.com/office/powerpoint/2010/main" val="106085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C9AE71A-F760-B342-BEFD-FC5D06118454}"/>
              </a:ext>
            </a:extLst>
          </p:cNvPr>
          <p:cNvSpPr txBox="1"/>
          <p:nvPr/>
        </p:nvSpPr>
        <p:spPr>
          <a:xfrm>
            <a:off x="2173184" y="4797631"/>
            <a:ext cx="184731" cy="369332"/>
          </a:xfrm>
          <a:prstGeom prst="rect">
            <a:avLst/>
          </a:prstGeom>
          <a:noFill/>
        </p:spPr>
        <p:txBody>
          <a:bodyPr wrap="none" rtlCol="0">
            <a:spAutoFit/>
          </a:bodyPr>
          <a:lstStyle/>
          <a:p>
            <a:endParaRPr lang="tr-TR" dirty="0"/>
          </a:p>
        </p:txBody>
      </p:sp>
      <p:sp>
        <p:nvSpPr>
          <p:cNvPr id="4" name="Metin kutusu 3">
            <a:extLst>
              <a:ext uri="{FF2B5EF4-FFF2-40B4-BE49-F238E27FC236}">
                <a16:creationId xmlns:a16="http://schemas.microsoft.com/office/drawing/2014/main" id="{7650E667-5CB3-9144-9BF1-20596822DEDC}"/>
              </a:ext>
            </a:extLst>
          </p:cNvPr>
          <p:cNvSpPr txBox="1"/>
          <p:nvPr/>
        </p:nvSpPr>
        <p:spPr>
          <a:xfrm>
            <a:off x="3004457" y="4215740"/>
            <a:ext cx="184731" cy="369332"/>
          </a:xfrm>
          <a:prstGeom prst="rect">
            <a:avLst/>
          </a:prstGeom>
          <a:noFill/>
        </p:spPr>
        <p:txBody>
          <a:bodyPr wrap="none" rtlCol="0">
            <a:spAutoFit/>
          </a:bodyPr>
          <a:lstStyle/>
          <a:p>
            <a:endParaRPr lang="tr-TR" dirty="0"/>
          </a:p>
        </p:txBody>
      </p:sp>
      <p:sp>
        <p:nvSpPr>
          <p:cNvPr id="5" name="Dikdörtgen 4">
            <a:extLst>
              <a:ext uri="{FF2B5EF4-FFF2-40B4-BE49-F238E27FC236}">
                <a16:creationId xmlns:a16="http://schemas.microsoft.com/office/drawing/2014/main" id="{54F97E33-DE48-E945-A9EB-30C75C954C55}"/>
              </a:ext>
            </a:extLst>
          </p:cNvPr>
          <p:cNvSpPr/>
          <p:nvPr/>
        </p:nvSpPr>
        <p:spPr>
          <a:xfrm>
            <a:off x="533400" y="4784766"/>
            <a:ext cx="7315200" cy="1754326"/>
          </a:xfrm>
          <a:prstGeom prst="rect">
            <a:avLst/>
          </a:prstGeom>
        </p:spPr>
        <p:txBody>
          <a:bodyPr wrap="square">
            <a:spAutoFit/>
          </a:bodyPr>
          <a:lstStyle/>
          <a:p>
            <a:r>
              <a:rPr lang="tr-TR" dirty="0">
                <a:solidFill>
                  <a:srgbClr val="000000"/>
                </a:solidFill>
                <a:latin typeface="Segoe UI Web (East European)"/>
              </a:rPr>
              <a:t>"</a:t>
            </a:r>
            <a:r>
              <a:rPr lang="tr-TR" dirty="0" err="1">
                <a:solidFill>
                  <a:srgbClr val="000000"/>
                </a:solidFill>
                <a:latin typeface="Segoe UI Web (East European)"/>
              </a:rPr>
              <a:t>Ningirsu</a:t>
            </a:r>
            <a:r>
              <a:rPr lang="tr-TR" dirty="0">
                <a:solidFill>
                  <a:srgbClr val="000000"/>
                </a:solidFill>
                <a:latin typeface="Segoe UI Web (East European)"/>
              </a:rPr>
              <a:t> için, </a:t>
            </a:r>
            <a:r>
              <a:rPr lang="tr-TR" dirty="0" err="1">
                <a:solidFill>
                  <a:srgbClr val="000000"/>
                </a:solidFill>
                <a:latin typeface="Segoe UI Web (East European)"/>
              </a:rPr>
              <a:t>Enlil’in</a:t>
            </a:r>
            <a:r>
              <a:rPr lang="tr-TR" dirty="0">
                <a:solidFill>
                  <a:srgbClr val="000000"/>
                </a:solidFill>
                <a:latin typeface="Segoe UI Web (East European)"/>
              </a:rPr>
              <a:t> en önde gelen savaşçısı </a:t>
            </a:r>
            <a:r>
              <a:rPr lang="tr-TR" dirty="0" err="1">
                <a:solidFill>
                  <a:srgbClr val="000000"/>
                </a:solidFill>
                <a:latin typeface="Segoe UI Web (East European)"/>
              </a:rPr>
              <a:t>Enmetena</a:t>
            </a:r>
            <a:r>
              <a:rPr lang="tr-TR" dirty="0">
                <a:solidFill>
                  <a:srgbClr val="000000"/>
                </a:solidFill>
                <a:latin typeface="Segoe UI Web (East European)"/>
              </a:rPr>
              <a:t>, </a:t>
            </a:r>
            <a:r>
              <a:rPr lang="tr-TR" dirty="0" err="1">
                <a:solidFill>
                  <a:srgbClr val="000000"/>
                </a:solidFill>
                <a:latin typeface="Segoe UI Web (East European)"/>
              </a:rPr>
              <a:t>Lagaş</a:t>
            </a:r>
            <a:r>
              <a:rPr lang="tr-TR" dirty="0">
                <a:solidFill>
                  <a:srgbClr val="000000"/>
                </a:solidFill>
                <a:latin typeface="Segoe UI Web (East European)"/>
              </a:rPr>
              <a:t> </a:t>
            </a:r>
            <a:r>
              <a:rPr lang="tr-TR" dirty="0" err="1">
                <a:solidFill>
                  <a:srgbClr val="000000"/>
                </a:solidFill>
                <a:latin typeface="Segoe UI Web (East European)"/>
              </a:rPr>
              <a:t>Ensi’si</a:t>
            </a:r>
            <a:r>
              <a:rPr lang="tr-TR" dirty="0">
                <a:solidFill>
                  <a:srgbClr val="000000"/>
                </a:solidFill>
                <a:latin typeface="Segoe UI Web (East European)"/>
              </a:rPr>
              <a:t> </a:t>
            </a:r>
            <a:r>
              <a:rPr lang="tr-TR" dirty="0" err="1">
                <a:solidFill>
                  <a:srgbClr val="000000"/>
                </a:solidFill>
                <a:latin typeface="Segoe UI Web (East European)"/>
              </a:rPr>
              <a:t>Nanşe’nin</a:t>
            </a:r>
            <a:r>
              <a:rPr lang="tr-TR" dirty="0">
                <a:solidFill>
                  <a:srgbClr val="000000"/>
                </a:solidFill>
                <a:latin typeface="Segoe UI Web (East European)"/>
              </a:rPr>
              <a:t> kalbince  seçilen, </a:t>
            </a:r>
            <a:r>
              <a:rPr lang="tr-TR" dirty="0" err="1">
                <a:solidFill>
                  <a:srgbClr val="000000"/>
                </a:solidFill>
                <a:latin typeface="Segoe UI Web (East European)"/>
              </a:rPr>
              <a:t>Ningirsu’nun</a:t>
            </a:r>
            <a:r>
              <a:rPr lang="tr-TR" dirty="0">
                <a:solidFill>
                  <a:srgbClr val="000000"/>
                </a:solidFill>
                <a:latin typeface="Segoe UI Web (East European)"/>
              </a:rPr>
              <a:t>  büyük </a:t>
            </a:r>
            <a:r>
              <a:rPr lang="tr-TR" dirty="0" err="1">
                <a:solidFill>
                  <a:srgbClr val="000000"/>
                </a:solidFill>
                <a:latin typeface="Segoe UI Web (East European)"/>
              </a:rPr>
              <a:t>Ensi’si</a:t>
            </a:r>
            <a:r>
              <a:rPr lang="tr-TR" dirty="0">
                <a:solidFill>
                  <a:srgbClr val="000000"/>
                </a:solidFill>
                <a:latin typeface="Segoe UI Web (East European)"/>
              </a:rPr>
              <a:t>, </a:t>
            </a:r>
            <a:r>
              <a:rPr lang="tr-TR" dirty="0" err="1">
                <a:solidFill>
                  <a:srgbClr val="000000"/>
                </a:solidFill>
                <a:latin typeface="Segoe UI Web (East European)"/>
              </a:rPr>
              <a:t>Enannatum</a:t>
            </a:r>
            <a:r>
              <a:rPr lang="tr-TR" dirty="0">
                <a:solidFill>
                  <a:srgbClr val="000000"/>
                </a:solidFill>
                <a:latin typeface="Segoe UI Web (East European)"/>
              </a:rPr>
              <a:t> oğlu, </a:t>
            </a:r>
            <a:r>
              <a:rPr lang="tr-TR" dirty="0" err="1">
                <a:solidFill>
                  <a:srgbClr val="000000"/>
                </a:solidFill>
                <a:latin typeface="Segoe UI Web (East European)"/>
              </a:rPr>
              <a:t>Lagaş</a:t>
            </a:r>
            <a:r>
              <a:rPr lang="tr-TR" dirty="0">
                <a:solidFill>
                  <a:srgbClr val="000000"/>
                </a:solidFill>
                <a:latin typeface="Segoe UI Web (East European)"/>
              </a:rPr>
              <a:t> </a:t>
            </a:r>
            <a:r>
              <a:rPr lang="tr-TR" dirty="0" err="1">
                <a:solidFill>
                  <a:srgbClr val="000000"/>
                </a:solidFill>
                <a:latin typeface="Segoe UI Web (East European)"/>
              </a:rPr>
              <a:t>Ensi’si</a:t>
            </a:r>
            <a:r>
              <a:rPr lang="tr-TR" dirty="0">
                <a:solidFill>
                  <a:srgbClr val="000000"/>
                </a:solidFill>
                <a:latin typeface="Segoe UI Web (East European)"/>
              </a:rPr>
              <a:t> </a:t>
            </a:r>
            <a:r>
              <a:rPr lang="tr-TR" dirty="0" err="1">
                <a:solidFill>
                  <a:srgbClr val="000000"/>
                </a:solidFill>
                <a:latin typeface="Segoe UI Web (East European)"/>
              </a:rPr>
              <a:t>Enmetena</a:t>
            </a:r>
            <a:r>
              <a:rPr lang="tr-TR" dirty="0">
                <a:solidFill>
                  <a:srgbClr val="000000"/>
                </a:solidFill>
                <a:latin typeface="Segoe UI Web (East European)"/>
              </a:rPr>
              <a:t> saf gümüş ve taştan bir vazoyu </a:t>
            </a:r>
            <a:r>
              <a:rPr lang="tr-TR" dirty="0" err="1">
                <a:solidFill>
                  <a:srgbClr val="000000"/>
                </a:solidFill>
                <a:latin typeface="Segoe UI Web (East European)"/>
              </a:rPr>
              <a:t>Ningirsu</a:t>
            </a:r>
            <a:r>
              <a:rPr lang="tr-TR" dirty="0">
                <a:solidFill>
                  <a:srgbClr val="000000"/>
                </a:solidFill>
                <a:latin typeface="Segoe UI Web (East European)"/>
              </a:rPr>
              <a:t> için yaptırdı, onu seven kral, </a:t>
            </a:r>
            <a:r>
              <a:rPr lang="tr-TR" dirty="0" err="1">
                <a:solidFill>
                  <a:srgbClr val="000000"/>
                </a:solidFill>
                <a:latin typeface="Segoe UI Web (East European)"/>
              </a:rPr>
              <a:t>Ningirsu</a:t>
            </a:r>
            <a:r>
              <a:rPr lang="tr-TR" dirty="0">
                <a:solidFill>
                  <a:srgbClr val="000000"/>
                </a:solidFill>
                <a:latin typeface="Segoe UI Web (East European)"/>
              </a:rPr>
              <a:t> içecekler dışında onu  </a:t>
            </a:r>
            <a:r>
              <a:rPr lang="tr-TR" dirty="0" err="1">
                <a:solidFill>
                  <a:srgbClr val="000000"/>
                </a:solidFill>
                <a:latin typeface="Segoe UI Web (East European)"/>
              </a:rPr>
              <a:t>Eninnu</a:t>
            </a:r>
            <a:r>
              <a:rPr lang="tr-TR" dirty="0">
                <a:solidFill>
                  <a:srgbClr val="000000"/>
                </a:solidFill>
                <a:latin typeface="Segoe UI Web (East European)"/>
              </a:rPr>
              <a:t> </a:t>
            </a:r>
            <a:r>
              <a:rPr lang="tr-TR" dirty="0" err="1">
                <a:solidFill>
                  <a:srgbClr val="000000"/>
                </a:solidFill>
                <a:latin typeface="Segoe UI Web (East European)"/>
              </a:rPr>
              <a:t>Ningirsu’su</a:t>
            </a:r>
            <a:r>
              <a:rPr lang="tr-TR" dirty="0">
                <a:solidFill>
                  <a:srgbClr val="000000"/>
                </a:solidFill>
                <a:latin typeface="Segoe UI Web (East European)"/>
              </a:rPr>
              <a:t> için getirdi, onun hayatı için. O zaman, Dudu </a:t>
            </a:r>
            <a:r>
              <a:rPr lang="tr-TR" dirty="0" err="1">
                <a:solidFill>
                  <a:srgbClr val="000000"/>
                </a:solidFill>
                <a:latin typeface="Segoe UI Web (East European)"/>
              </a:rPr>
              <a:t>Ningirsu'nun</a:t>
            </a:r>
            <a:r>
              <a:rPr lang="tr-TR" dirty="0">
                <a:solidFill>
                  <a:srgbClr val="000000"/>
                </a:solidFill>
                <a:latin typeface="Segoe UI Web (East European)"/>
              </a:rPr>
              <a:t> «</a:t>
            </a:r>
            <a:r>
              <a:rPr lang="tr-TR" i="1" dirty="0" err="1">
                <a:solidFill>
                  <a:srgbClr val="000000"/>
                </a:solidFill>
                <a:latin typeface="Segoe UI Web (East European)"/>
              </a:rPr>
              <a:t>sanga</a:t>
            </a:r>
            <a:r>
              <a:rPr lang="tr-TR" b="1" i="1" dirty="0">
                <a:solidFill>
                  <a:srgbClr val="000000"/>
                </a:solidFill>
                <a:latin typeface="Segoe UI Web (East European)"/>
              </a:rPr>
              <a:t>» </a:t>
            </a:r>
            <a:r>
              <a:rPr lang="tr-TR" dirty="0" err="1">
                <a:solidFill>
                  <a:srgbClr val="000000"/>
                </a:solidFill>
                <a:latin typeface="Segoe UI Web (East European)"/>
              </a:rPr>
              <a:t>sıydı</a:t>
            </a:r>
            <a:r>
              <a:rPr lang="tr-TR" dirty="0">
                <a:solidFill>
                  <a:srgbClr val="000000"/>
                </a:solidFill>
                <a:latin typeface="Segoe UI Web (East European)"/>
              </a:rPr>
              <a:t> (rahibiydi).</a:t>
            </a:r>
            <a:endParaRPr lang="tr-TR" dirty="0"/>
          </a:p>
        </p:txBody>
      </p:sp>
      <p:pic>
        <p:nvPicPr>
          <p:cNvPr id="6" name="Picture 6">
            <a:extLst>
              <a:ext uri="{FF2B5EF4-FFF2-40B4-BE49-F238E27FC236}">
                <a16:creationId xmlns:a16="http://schemas.microsoft.com/office/drawing/2014/main" id="{6D52CAAC-36C1-BB4B-9BB9-7C0248FEA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12346"/>
            <a:ext cx="7167183" cy="3772726"/>
          </a:xfrm>
          <a:prstGeom prst="rect">
            <a:avLst/>
          </a:prstGeom>
          <a:noFill/>
          <a:extLst>
            <a:ext uri="{909E8E84-426E-40DD-AFC4-6F175D3DCCD1}">
              <a14:hiddenFill xmlns:a14="http://schemas.microsoft.com/office/drawing/2010/main">
                <a:solidFill>
                  <a:srgbClr val="FFFFFF"/>
                </a:solidFill>
              </a14:hiddenFill>
            </a:ext>
          </a:extLst>
        </p:spPr>
      </p:pic>
      <p:sp>
        <p:nvSpPr>
          <p:cNvPr id="7" name="Metin kutusu 6">
            <a:extLst>
              <a:ext uri="{FF2B5EF4-FFF2-40B4-BE49-F238E27FC236}">
                <a16:creationId xmlns:a16="http://schemas.microsoft.com/office/drawing/2014/main" id="{680430B4-368B-854E-A162-9478FB1BC5FB}"/>
              </a:ext>
            </a:extLst>
          </p:cNvPr>
          <p:cNvSpPr txBox="1"/>
          <p:nvPr/>
        </p:nvSpPr>
        <p:spPr>
          <a:xfrm>
            <a:off x="2769602" y="175695"/>
            <a:ext cx="3045129" cy="400110"/>
          </a:xfrm>
          <a:prstGeom prst="rect">
            <a:avLst/>
          </a:prstGeom>
          <a:noFill/>
        </p:spPr>
        <p:txBody>
          <a:bodyPr wrap="none" rtlCol="0">
            <a:spAutoFit/>
          </a:bodyPr>
          <a:lstStyle/>
          <a:p>
            <a:r>
              <a:rPr lang="tr-TR" sz="2000" b="1" dirty="0"/>
              <a:t>ENMETENA VAZOSU YAZITI</a:t>
            </a:r>
          </a:p>
        </p:txBody>
      </p:sp>
      <p:sp>
        <p:nvSpPr>
          <p:cNvPr id="8" name="Metin kutusu 7">
            <a:extLst>
              <a:ext uri="{FF2B5EF4-FFF2-40B4-BE49-F238E27FC236}">
                <a16:creationId xmlns:a16="http://schemas.microsoft.com/office/drawing/2014/main" id="{069DF380-7C0A-F54B-8247-B3648A1A56D0}"/>
              </a:ext>
            </a:extLst>
          </p:cNvPr>
          <p:cNvSpPr txBox="1"/>
          <p:nvPr/>
        </p:nvSpPr>
        <p:spPr>
          <a:xfrm>
            <a:off x="7772400" y="74474"/>
            <a:ext cx="1393330" cy="1754326"/>
          </a:xfrm>
          <a:prstGeom prst="rect">
            <a:avLst/>
          </a:prstGeom>
          <a:noFill/>
        </p:spPr>
        <p:txBody>
          <a:bodyPr wrap="none" rtlCol="0">
            <a:spAutoFit/>
          </a:bodyPr>
          <a:lstStyle/>
          <a:p>
            <a:r>
              <a:rPr lang="tr-TR" b="1" dirty="0"/>
              <a:t>NİNGİRSU</a:t>
            </a:r>
          </a:p>
          <a:p>
            <a:r>
              <a:rPr lang="tr-TR" b="1" dirty="0"/>
              <a:t>EANNATUM</a:t>
            </a:r>
          </a:p>
          <a:p>
            <a:r>
              <a:rPr lang="tr-TR" b="1" dirty="0"/>
              <a:t>ENMEETENA</a:t>
            </a:r>
          </a:p>
          <a:p>
            <a:r>
              <a:rPr lang="tr-TR" b="1" dirty="0"/>
              <a:t>DUDU</a:t>
            </a:r>
          </a:p>
          <a:p>
            <a:r>
              <a:rPr lang="tr-TR" b="1" dirty="0"/>
              <a:t>ENINNU</a:t>
            </a:r>
          </a:p>
          <a:p>
            <a:r>
              <a:rPr lang="tr-TR" b="1" dirty="0"/>
              <a:t>SANGA</a:t>
            </a:r>
          </a:p>
        </p:txBody>
      </p:sp>
    </p:spTree>
    <p:extLst>
      <p:ext uri="{BB962C8B-B14F-4D97-AF65-F5344CB8AC3E}">
        <p14:creationId xmlns:p14="http://schemas.microsoft.com/office/powerpoint/2010/main" val="277351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79612" y="512762"/>
            <a:ext cx="4992687" cy="5789612"/>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258128" y="2586539"/>
            <a:ext cx="1344295" cy="386080"/>
          </a:xfrm>
          <a:prstGeom prst="rect">
            <a:avLst/>
          </a:prstGeom>
        </p:spPr>
        <p:txBody>
          <a:bodyPr vert="horz" wrap="square" lIns="0" tIns="22860" rIns="0" bIns="0" rtlCol="0">
            <a:spAutoFit/>
          </a:bodyPr>
          <a:lstStyle/>
          <a:p>
            <a:pPr marL="12700" marR="5080">
              <a:lnSpc>
                <a:spcPts val="1400"/>
              </a:lnSpc>
              <a:spcBef>
                <a:spcPts val="180"/>
              </a:spcBef>
            </a:pPr>
            <a:r>
              <a:rPr sz="1200" b="1" spc="-5" dirty="0">
                <a:latin typeface="Arial"/>
                <a:cs typeface="Arial"/>
              </a:rPr>
              <a:t>Kireç </a:t>
            </a:r>
            <a:r>
              <a:rPr sz="1200" b="1" spc="-20" dirty="0">
                <a:latin typeface="Arial"/>
                <a:cs typeface="Arial"/>
              </a:rPr>
              <a:t>Taşı, </a:t>
            </a:r>
            <a:r>
              <a:rPr sz="1200" b="1" spc="-5" dirty="0">
                <a:latin typeface="Arial"/>
                <a:cs typeface="Arial"/>
              </a:rPr>
              <a:t>12</a:t>
            </a:r>
            <a:r>
              <a:rPr sz="1200" b="1" spc="-55" dirty="0">
                <a:latin typeface="Arial"/>
                <a:cs typeface="Arial"/>
              </a:rPr>
              <a:t> </a:t>
            </a:r>
            <a:r>
              <a:rPr sz="1200" b="1" spc="-5" dirty="0">
                <a:latin typeface="Arial"/>
                <a:cs typeface="Arial"/>
              </a:rPr>
              <a:t>cm.,  </a:t>
            </a:r>
            <a:r>
              <a:rPr sz="1200" b="1" spc="-30" dirty="0">
                <a:latin typeface="Arial"/>
                <a:cs typeface="Arial"/>
              </a:rPr>
              <a:t>Tel</a:t>
            </a:r>
            <a:r>
              <a:rPr sz="1200" b="1" spc="-50" dirty="0">
                <a:latin typeface="Arial"/>
                <a:cs typeface="Arial"/>
              </a:rPr>
              <a:t> </a:t>
            </a:r>
            <a:r>
              <a:rPr sz="1200" b="1" spc="-5" dirty="0">
                <a:latin typeface="Arial"/>
                <a:cs typeface="Arial"/>
              </a:rPr>
              <a:t>Agrap</a:t>
            </a:r>
            <a:endParaRPr sz="1200">
              <a:latin typeface="Arial"/>
              <a:cs typeface="Arial"/>
            </a:endParaRPr>
          </a:p>
        </p:txBody>
      </p:sp>
      <p:sp>
        <p:nvSpPr>
          <p:cNvPr id="4" name="object 4"/>
          <p:cNvSpPr txBox="1"/>
          <p:nvPr/>
        </p:nvSpPr>
        <p:spPr>
          <a:xfrm>
            <a:off x="402590" y="5755188"/>
            <a:ext cx="1369695" cy="386080"/>
          </a:xfrm>
          <a:prstGeom prst="rect">
            <a:avLst/>
          </a:prstGeom>
        </p:spPr>
        <p:txBody>
          <a:bodyPr vert="horz" wrap="square" lIns="0" tIns="22860" rIns="0" bIns="0" rtlCol="0">
            <a:spAutoFit/>
          </a:bodyPr>
          <a:lstStyle/>
          <a:p>
            <a:pPr marL="12700" marR="5080">
              <a:lnSpc>
                <a:spcPts val="1400"/>
              </a:lnSpc>
              <a:spcBef>
                <a:spcPts val="180"/>
              </a:spcBef>
            </a:pPr>
            <a:r>
              <a:rPr sz="1200" b="1" spc="-5" dirty="0">
                <a:latin typeface="Arial"/>
                <a:cs typeface="Arial"/>
              </a:rPr>
              <a:t>Alçı </a:t>
            </a:r>
            <a:r>
              <a:rPr sz="1200" b="1" spc="-20" dirty="0">
                <a:latin typeface="Arial"/>
                <a:cs typeface="Arial"/>
              </a:rPr>
              <a:t>Taşı, </a:t>
            </a:r>
            <a:r>
              <a:rPr sz="1200" b="1" spc="-5" dirty="0">
                <a:latin typeface="Arial"/>
                <a:cs typeface="Arial"/>
              </a:rPr>
              <a:t>14.9 cm.,  </a:t>
            </a:r>
            <a:r>
              <a:rPr sz="1200" b="1" dirty="0">
                <a:latin typeface="Arial"/>
                <a:cs typeface="Arial"/>
              </a:rPr>
              <a:t>Mari</a:t>
            </a:r>
            <a:endParaRPr sz="1200">
              <a:latin typeface="Arial"/>
              <a:cs typeface="Arial"/>
            </a:endParaRPr>
          </a:p>
        </p:txBody>
      </p:sp>
      <p:sp>
        <p:nvSpPr>
          <p:cNvPr id="5" name="object 5"/>
          <p:cNvSpPr txBox="1"/>
          <p:nvPr/>
        </p:nvSpPr>
        <p:spPr>
          <a:xfrm>
            <a:off x="7243127" y="2729414"/>
            <a:ext cx="1386840" cy="386080"/>
          </a:xfrm>
          <a:prstGeom prst="rect">
            <a:avLst/>
          </a:prstGeom>
        </p:spPr>
        <p:txBody>
          <a:bodyPr vert="horz" wrap="square" lIns="0" tIns="22860" rIns="0" bIns="0" rtlCol="0">
            <a:spAutoFit/>
          </a:bodyPr>
          <a:lstStyle/>
          <a:p>
            <a:pPr marL="12700" marR="5080">
              <a:lnSpc>
                <a:spcPts val="1400"/>
              </a:lnSpc>
              <a:spcBef>
                <a:spcPts val="180"/>
              </a:spcBef>
            </a:pPr>
            <a:r>
              <a:rPr sz="1200" b="1" spc="-5" dirty="0">
                <a:latin typeface="Arial"/>
                <a:cs typeface="Arial"/>
              </a:rPr>
              <a:t>Kireç </a:t>
            </a:r>
            <a:r>
              <a:rPr sz="1200" b="1" spc="-20" dirty="0">
                <a:latin typeface="Arial"/>
                <a:cs typeface="Arial"/>
              </a:rPr>
              <a:t>Taşı, </a:t>
            </a:r>
            <a:r>
              <a:rPr sz="1200" b="1" spc="-5" dirty="0">
                <a:latin typeface="Arial"/>
                <a:cs typeface="Arial"/>
              </a:rPr>
              <a:t>3,4 cm.,  </a:t>
            </a:r>
            <a:r>
              <a:rPr sz="1200" b="1" dirty="0">
                <a:latin typeface="Arial"/>
                <a:cs typeface="Arial"/>
              </a:rPr>
              <a:t>Mari</a:t>
            </a:r>
            <a:endParaRPr sz="1200">
              <a:latin typeface="Arial"/>
              <a:cs typeface="Arial"/>
            </a:endParaRPr>
          </a:p>
        </p:txBody>
      </p:sp>
      <p:sp>
        <p:nvSpPr>
          <p:cNvPr id="6" name="object 6"/>
          <p:cNvSpPr txBox="1"/>
          <p:nvPr/>
        </p:nvSpPr>
        <p:spPr>
          <a:xfrm>
            <a:off x="7314565" y="5755188"/>
            <a:ext cx="1386840" cy="386080"/>
          </a:xfrm>
          <a:prstGeom prst="rect">
            <a:avLst/>
          </a:prstGeom>
        </p:spPr>
        <p:txBody>
          <a:bodyPr vert="horz" wrap="square" lIns="0" tIns="22860" rIns="0" bIns="0" rtlCol="0">
            <a:spAutoFit/>
          </a:bodyPr>
          <a:lstStyle/>
          <a:p>
            <a:pPr marL="12700" marR="5080">
              <a:lnSpc>
                <a:spcPts val="1400"/>
              </a:lnSpc>
              <a:spcBef>
                <a:spcPts val="180"/>
              </a:spcBef>
            </a:pPr>
            <a:r>
              <a:rPr sz="1200" b="1" spc="-5" dirty="0">
                <a:latin typeface="Arial"/>
                <a:cs typeface="Arial"/>
              </a:rPr>
              <a:t>Kireç </a:t>
            </a:r>
            <a:r>
              <a:rPr sz="1200" b="1" spc="-20" dirty="0">
                <a:latin typeface="Arial"/>
                <a:cs typeface="Arial"/>
              </a:rPr>
              <a:t>Taşı, </a:t>
            </a:r>
            <a:r>
              <a:rPr sz="1200" b="1" spc="-5" dirty="0">
                <a:latin typeface="Arial"/>
                <a:cs typeface="Arial"/>
              </a:rPr>
              <a:t>7.2 cm.,  </a:t>
            </a:r>
            <a:r>
              <a:rPr sz="1200" b="1" dirty="0">
                <a:latin typeface="Arial"/>
                <a:cs typeface="Arial"/>
              </a:rPr>
              <a:t>Mari</a:t>
            </a:r>
            <a:endParaRPr sz="1200">
              <a:latin typeface="Arial"/>
              <a:cs typeface="Arial"/>
            </a:endParaRPr>
          </a:p>
        </p:txBody>
      </p:sp>
      <p:sp>
        <p:nvSpPr>
          <p:cNvPr id="7" name="object 7"/>
          <p:cNvSpPr txBox="1"/>
          <p:nvPr/>
        </p:nvSpPr>
        <p:spPr>
          <a:xfrm>
            <a:off x="4037965" y="2959601"/>
            <a:ext cx="321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M89</a:t>
            </a:r>
            <a:endParaRPr sz="1200">
              <a:latin typeface="Arial"/>
              <a:cs typeface="Arial"/>
            </a:endParaRPr>
          </a:p>
        </p:txBody>
      </p:sp>
      <p:sp>
        <p:nvSpPr>
          <p:cNvPr id="8" name="object 8"/>
          <p:cNvSpPr txBox="1"/>
          <p:nvPr/>
        </p:nvSpPr>
        <p:spPr>
          <a:xfrm>
            <a:off x="2994978" y="6037702"/>
            <a:ext cx="3037205" cy="586105"/>
          </a:xfrm>
          <a:prstGeom prst="rect">
            <a:avLst/>
          </a:prstGeom>
        </p:spPr>
        <p:txBody>
          <a:bodyPr vert="horz" wrap="square" lIns="0" tIns="53975" rIns="0" bIns="0" rtlCol="0">
            <a:spAutoFit/>
          </a:bodyPr>
          <a:lstStyle/>
          <a:p>
            <a:pPr marR="548640" algn="ctr">
              <a:lnSpc>
                <a:spcPct val="100000"/>
              </a:lnSpc>
              <a:spcBef>
                <a:spcPts val="425"/>
              </a:spcBef>
            </a:pPr>
            <a:r>
              <a:rPr sz="1200" dirty="0">
                <a:solidFill>
                  <a:srgbClr val="FFFFFF"/>
                </a:solidFill>
                <a:latin typeface="Arial"/>
                <a:cs typeface="Arial"/>
              </a:rPr>
              <a:t>M91</a:t>
            </a:r>
            <a:endParaRPr sz="1200">
              <a:latin typeface="Arial"/>
              <a:cs typeface="Arial"/>
            </a:endParaRPr>
          </a:p>
          <a:p>
            <a:pPr marL="12700">
              <a:lnSpc>
                <a:spcPct val="100000"/>
              </a:lnSpc>
              <a:spcBef>
                <a:spcPts val="484"/>
              </a:spcBef>
            </a:pPr>
            <a:r>
              <a:rPr sz="1800" spc="-5" dirty="0">
                <a:latin typeface="Arial"/>
                <a:cs typeface="Arial"/>
              </a:rPr>
              <a:t>Kadın Başları, </a:t>
            </a:r>
            <a:r>
              <a:rPr sz="1800" dirty="0">
                <a:latin typeface="Arial"/>
                <a:cs typeface="Arial"/>
              </a:rPr>
              <a:t>Bağdat</a:t>
            </a:r>
            <a:r>
              <a:rPr sz="1800" spc="-45" dirty="0">
                <a:latin typeface="Arial"/>
                <a:cs typeface="Arial"/>
              </a:rPr>
              <a:t> </a:t>
            </a:r>
            <a:r>
              <a:rPr sz="1800" dirty="0">
                <a:latin typeface="Arial"/>
                <a:cs typeface="Arial"/>
              </a:rPr>
              <a:t>Müzesi</a:t>
            </a:r>
            <a:endParaRPr sz="1800">
              <a:latin typeface="Arial"/>
              <a:cs typeface="Arial"/>
            </a:endParaRPr>
          </a:p>
        </p:txBody>
      </p:sp>
      <p:sp>
        <p:nvSpPr>
          <p:cNvPr id="9" name="object 9"/>
          <p:cNvSpPr txBox="1"/>
          <p:nvPr/>
        </p:nvSpPr>
        <p:spPr>
          <a:xfrm>
            <a:off x="6536690" y="2923089"/>
            <a:ext cx="321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M90</a:t>
            </a:r>
            <a:endParaRPr sz="1200">
              <a:latin typeface="Arial"/>
              <a:cs typeface="Arial"/>
            </a:endParaRPr>
          </a:p>
        </p:txBody>
      </p:sp>
      <p:sp>
        <p:nvSpPr>
          <p:cNvPr id="10" name="object 10"/>
          <p:cNvSpPr txBox="1"/>
          <p:nvPr/>
        </p:nvSpPr>
        <p:spPr>
          <a:xfrm>
            <a:off x="6571615" y="6091738"/>
            <a:ext cx="321945"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FFFFFF"/>
                </a:solidFill>
                <a:latin typeface="Arial"/>
                <a:cs typeface="Arial"/>
              </a:rPr>
              <a:t>M92</a:t>
            </a:r>
            <a:endParaRPr sz="12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47800" y="220662"/>
            <a:ext cx="4319587" cy="6416675"/>
          </a:xfrm>
          <a:prstGeom prst="rect">
            <a:avLst/>
          </a:prstGeom>
          <a:blipFill>
            <a:blip r:embed="rId2" cstate="print"/>
            <a:stretch>
              <a:fillRect/>
            </a:stretch>
          </a:blipFill>
        </p:spPr>
        <p:txBody>
          <a:bodyPr wrap="square" lIns="0" tIns="0" rIns="0" bIns="0" rtlCol="0"/>
          <a:lstStyle/>
          <a:p>
            <a:endParaRPr dirty="0"/>
          </a:p>
        </p:txBody>
      </p:sp>
      <p:sp>
        <p:nvSpPr>
          <p:cNvPr id="3" name="object 3"/>
          <p:cNvSpPr txBox="1"/>
          <p:nvPr/>
        </p:nvSpPr>
        <p:spPr>
          <a:xfrm>
            <a:off x="6522402" y="5639710"/>
            <a:ext cx="2324735" cy="833119"/>
          </a:xfrm>
          <a:prstGeom prst="rect">
            <a:avLst/>
          </a:prstGeom>
        </p:spPr>
        <p:txBody>
          <a:bodyPr vert="horz" wrap="square" lIns="0" tIns="27940" rIns="0" bIns="0" rtlCol="0">
            <a:spAutoFit/>
          </a:bodyPr>
          <a:lstStyle/>
          <a:p>
            <a:pPr marL="12700" marR="5080">
              <a:lnSpc>
                <a:spcPts val="2100"/>
              </a:lnSpc>
              <a:spcBef>
                <a:spcPts val="220"/>
              </a:spcBef>
            </a:pPr>
            <a:r>
              <a:rPr sz="1800" spc="-5" dirty="0">
                <a:latin typeface="Arial"/>
                <a:cs typeface="Arial"/>
              </a:rPr>
              <a:t>Oturan kadın </a:t>
            </a:r>
            <a:r>
              <a:rPr sz="1800" dirty="0">
                <a:latin typeface="Arial"/>
                <a:cs typeface="Arial"/>
              </a:rPr>
              <a:t>heykeli,  </a:t>
            </a:r>
            <a:r>
              <a:rPr sz="1800" spc="-5" dirty="0">
                <a:latin typeface="Arial"/>
                <a:cs typeface="Arial"/>
              </a:rPr>
              <a:t>kireçtaşı, </a:t>
            </a:r>
            <a:r>
              <a:rPr sz="1800" dirty="0">
                <a:latin typeface="Arial"/>
                <a:cs typeface="Arial"/>
              </a:rPr>
              <a:t>Mari, 23</a:t>
            </a:r>
            <a:r>
              <a:rPr sz="1800" spc="-50" dirty="0">
                <a:latin typeface="Arial"/>
                <a:cs typeface="Arial"/>
              </a:rPr>
              <a:t> </a:t>
            </a:r>
            <a:r>
              <a:rPr sz="1800" spc="-5" dirty="0">
                <a:latin typeface="Arial"/>
                <a:cs typeface="Arial"/>
              </a:rPr>
              <a:t>cm.,  </a:t>
            </a:r>
            <a:r>
              <a:rPr sz="1800" dirty="0">
                <a:latin typeface="Arial"/>
                <a:cs typeface="Arial"/>
              </a:rPr>
              <a:t>Halep</a:t>
            </a:r>
            <a:r>
              <a:rPr sz="1800" spc="-10" dirty="0">
                <a:latin typeface="Arial"/>
                <a:cs typeface="Arial"/>
              </a:rPr>
              <a:t> </a:t>
            </a:r>
            <a:r>
              <a:rPr sz="1800" dirty="0">
                <a:latin typeface="Arial"/>
                <a:cs typeface="Arial"/>
              </a:rPr>
              <a:t>Müzesi.</a:t>
            </a:r>
            <a:endParaRPr sz="18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815</TotalTime>
  <Words>3486</Words>
  <Application>Microsoft Macintosh PowerPoint</Application>
  <PresentationFormat>Ekran Gösterisi (4:3)</PresentationFormat>
  <Paragraphs>461</Paragraphs>
  <Slides>54</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54</vt:i4>
      </vt:variant>
    </vt:vector>
  </HeadingPairs>
  <TitlesOfParts>
    <vt:vector size="61" baseType="lpstr">
      <vt:lpstr>Arial</vt:lpstr>
      <vt:lpstr>Calibri</vt:lpstr>
      <vt:lpstr>Segoe UI Historic</vt:lpstr>
      <vt:lpstr>Segoe UI Web (East European)</vt:lpstr>
      <vt:lpstr>Times New Roman</vt:lpstr>
      <vt:lpstr>TimesNewRomanPSMT</vt:lpstr>
      <vt:lpstr>Office Theme</vt:lpstr>
      <vt:lpstr>5. BÖLÜM</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Eannatum, Lagaş Kralı  (Akbabalar Steli’nden)  M.Ö.2454-2425 (yaklaşık)</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 Erhanedanlar Döneminin Heykel ve Kabartma Sanatı</dc:title>
  <cp:lastModifiedBy>Tunc.Sipahi</cp:lastModifiedBy>
  <cp:revision>78</cp:revision>
  <dcterms:created xsi:type="dcterms:W3CDTF">2020-11-03T05:19:16Z</dcterms:created>
  <dcterms:modified xsi:type="dcterms:W3CDTF">2024-11-04T14:02:25Z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2020-05-10T00:00:00Z</vt:filetime>
  </property>
  <property fmtid="{D5CDD505-2E9C-101B-9397-08002B2CF9AE}" pid="3" name="Creator">
    <vt:lpwstr>Keynote</vt:lpwstr>
  </property>
  <property fmtid="{D5CDD505-2E9C-101B-9397-08002B2CF9AE}" pid="4" name="LastSaved">
    <vt:filetime>2020-11-03T00:00:00Z</vt:filetime>
  </property>
</Properties>
</file>