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72655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47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671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321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E7E6E6"/>
                </a:solidFill>
              </a:rPr>
              <a:pPr/>
              <a:t>9.03.2020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E7E6E6"/>
                </a:solidFill>
              </a:rPr>
              <a:pPr/>
              <a:t>‹#›</a:t>
            </a:fld>
            <a:endParaRPr lang="tr-TR">
              <a:solidFill>
                <a:srgbClr val="E7E6E6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02127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439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50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55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144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520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9038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91F26BA-26D4-4F63-85A9-DAE01C08285D}" type="datetimeFigureOut">
              <a:rPr lang="tr-TR" smtClean="0">
                <a:solidFill>
                  <a:srgbClr val="44546A"/>
                </a:solidFill>
              </a:rPr>
              <a:pPr/>
              <a:t>9.03.2020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44546A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A75190A-E21D-4AE4-A9DD-582D2EBA9A33}" type="slidenum">
              <a:rPr lang="tr-TR" smtClean="0">
                <a:solidFill>
                  <a:srgbClr val="44546A"/>
                </a:solidFill>
              </a:rPr>
              <a:pPr/>
              <a:t>‹#›</a:t>
            </a:fld>
            <a:endParaRPr lang="tr-TR">
              <a:solidFill>
                <a:srgbClr val="44546A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7564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MEASURES OF DISEASE OCCURRENCE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Prevalence</a:t>
            </a:r>
            <a:r>
              <a:rPr lang="tr-TR" dirty="0" smtClean="0"/>
              <a:t>: </a:t>
            </a:r>
            <a:r>
              <a:rPr lang="en-US" dirty="0"/>
              <a:t>is the number of instances of disease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related </a:t>
            </a:r>
            <a:r>
              <a:rPr lang="en-US" dirty="0"/>
              <a:t>attributes (e.g</a:t>
            </a:r>
            <a:r>
              <a:rPr lang="en-US" dirty="0" smtClean="0"/>
              <a:t>.,</a:t>
            </a:r>
            <a:r>
              <a:rPr lang="tr-TR" dirty="0" smtClean="0"/>
              <a:t> </a:t>
            </a:r>
            <a:r>
              <a:rPr lang="en-US" dirty="0" smtClean="0"/>
              <a:t>infection </a:t>
            </a:r>
            <a:r>
              <a:rPr lang="en-US" dirty="0"/>
              <a:t>or presence of antibodies</a:t>
            </a:r>
            <a:r>
              <a:rPr lang="en-US" dirty="0" smtClean="0"/>
              <a:t>)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a known population, at a designated time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without </a:t>
            </a:r>
            <a:r>
              <a:rPr lang="en-US" dirty="0"/>
              <a:t>distinction between old and new </a:t>
            </a:r>
            <a:r>
              <a:rPr lang="en-US" dirty="0" smtClean="0"/>
              <a:t>cases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time is not specified, prevalence usually refers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b="1" dirty="0" smtClean="0"/>
              <a:t>point </a:t>
            </a:r>
            <a:r>
              <a:rPr lang="en-US" b="1" dirty="0"/>
              <a:t>prevalence</a:t>
            </a:r>
            <a:r>
              <a:rPr lang="en-US" dirty="0"/>
              <a:t>; that is, the amount of disease 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population </a:t>
            </a:r>
            <a:r>
              <a:rPr lang="en-US" dirty="0"/>
              <a:t>at a particular point in time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b="1" dirty="0"/>
              <a:t>Period prevalence </a:t>
            </a:r>
            <a:r>
              <a:rPr lang="en-US" dirty="0"/>
              <a:t>refers to the number of </a:t>
            </a:r>
            <a:r>
              <a:rPr lang="en-US" dirty="0" smtClean="0"/>
              <a:t>cases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are known to have </a:t>
            </a:r>
            <a:r>
              <a:rPr lang="en-US" dirty="0" smtClean="0"/>
              <a:t>occurred</a:t>
            </a:r>
            <a:r>
              <a:rPr lang="tr-TR" dirty="0" smtClean="0"/>
              <a:t> </a:t>
            </a:r>
            <a:r>
              <a:rPr lang="en-US" dirty="0" smtClean="0"/>
              <a:t>during </a:t>
            </a:r>
            <a:r>
              <a:rPr lang="en-US" dirty="0"/>
              <a:t>a </a:t>
            </a:r>
            <a:r>
              <a:rPr lang="en-US" dirty="0" smtClean="0"/>
              <a:t>specified</a:t>
            </a:r>
            <a:r>
              <a:rPr lang="tr-TR" dirty="0" smtClean="0"/>
              <a:t> </a:t>
            </a:r>
            <a:r>
              <a:rPr lang="en-US" dirty="0" smtClean="0"/>
              <a:t>period </a:t>
            </a:r>
            <a:r>
              <a:rPr lang="en-US" dirty="0"/>
              <a:t>of time; for example, a </a:t>
            </a:r>
            <a:r>
              <a:rPr lang="en-US" dirty="0" smtClean="0"/>
              <a:t>year</a:t>
            </a:r>
            <a:r>
              <a:rPr lang="tr-TR" dirty="0" smtClean="0"/>
              <a:t>.</a:t>
            </a:r>
          </a:p>
          <a:p>
            <a:r>
              <a:rPr lang="tr-TR" b="1" dirty="0" err="1"/>
              <a:t>Lifetime</a:t>
            </a:r>
            <a:r>
              <a:rPr lang="tr-TR" b="1" dirty="0"/>
              <a:t> </a:t>
            </a:r>
            <a:r>
              <a:rPr lang="tr-TR" b="1" dirty="0" err="1" smtClean="0"/>
              <a:t>prevalence</a:t>
            </a:r>
            <a:r>
              <a:rPr lang="tr-TR" b="1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number of individuals known to have had </a:t>
            </a:r>
            <a:r>
              <a:rPr lang="en-US" dirty="0" smtClean="0"/>
              <a:t>disease</a:t>
            </a:r>
            <a:r>
              <a:rPr lang="tr-TR" dirty="0" smtClean="0"/>
              <a:t> </a:t>
            </a:r>
            <a:r>
              <a:rPr lang="en-US" dirty="0" smtClean="0"/>
              <a:t>for </a:t>
            </a:r>
            <a:r>
              <a:rPr lang="en-US" dirty="0"/>
              <a:t>at least part of their life.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8566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MEASURES </a:t>
            </a:r>
            <a:r>
              <a:rPr lang="tr-TR" dirty="0"/>
              <a:t>OF DISEASE </a:t>
            </a:r>
            <a:r>
              <a:rPr lang="tr-TR" dirty="0" smtClean="0"/>
              <a:t>OCCURRENCE</a:t>
            </a:r>
            <a:br>
              <a:rPr lang="tr-TR" dirty="0" smtClean="0"/>
            </a:br>
            <a:r>
              <a:rPr lang="tr-TR" dirty="0" smtClean="0"/>
              <a:t>Prevalence-2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tr-TR" dirty="0"/>
              <a:t>P </a:t>
            </a:r>
            <a:r>
              <a:rPr lang="tr-TR" dirty="0" smtClean="0"/>
              <a:t>= </a:t>
            </a:r>
            <a:r>
              <a:rPr lang="en-US" u="sng" dirty="0" smtClean="0"/>
              <a:t>number </a:t>
            </a:r>
            <a:r>
              <a:rPr lang="en-US" u="sng" dirty="0"/>
              <a:t>of individuals having a </a:t>
            </a:r>
            <a:r>
              <a:rPr lang="en-US" u="sng" dirty="0" smtClean="0"/>
              <a:t>disease</a:t>
            </a:r>
            <a:r>
              <a:rPr lang="tr-TR" u="sng" dirty="0" smtClean="0"/>
              <a:t> </a:t>
            </a:r>
            <a:r>
              <a:rPr lang="en-US" u="sng" dirty="0" smtClean="0"/>
              <a:t>at </a:t>
            </a:r>
            <a:r>
              <a:rPr lang="en-US" u="sng" dirty="0"/>
              <a:t>a particular point in </a:t>
            </a:r>
            <a:r>
              <a:rPr lang="en-US" u="sng" dirty="0" smtClean="0"/>
              <a:t>time</a:t>
            </a:r>
            <a:endParaRPr lang="tr-TR" u="sng" dirty="0"/>
          </a:p>
          <a:p>
            <a:pPr marL="0" indent="0">
              <a:spcBef>
                <a:spcPts val="0"/>
              </a:spcBef>
              <a:buNone/>
            </a:pPr>
            <a:r>
              <a:rPr lang="tr-TR" dirty="0" smtClean="0"/>
              <a:t>             </a:t>
            </a:r>
            <a:r>
              <a:rPr lang="en-US" dirty="0" smtClean="0"/>
              <a:t>number </a:t>
            </a:r>
            <a:r>
              <a:rPr lang="en-US" dirty="0"/>
              <a:t>of individuals in the </a:t>
            </a:r>
            <a:r>
              <a:rPr lang="en-US" dirty="0" smtClean="0"/>
              <a:t>population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risk at that point in </a:t>
            </a:r>
            <a:r>
              <a:rPr lang="en-US" dirty="0" smtClean="0"/>
              <a:t>time</a:t>
            </a:r>
            <a:endParaRPr lang="tr-TR" dirty="0" smtClean="0"/>
          </a:p>
          <a:p>
            <a:pPr marL="0" indent="0">
              <a:spcBef>
                <a:spcPts val="0"/>
              </a:spcBef>
              <a:buNone/>
            </a:pPr>
            <a:endParaRPr lang="tr-TR" dirty="0"/>
          </a:p>
          <a:p>
            <a:r>
              <a:rPr lang="en-US" dirty="0"/>
              <a:t>For example, if 20 cows in a herd of 200 cows </a:t>
            </a:r>
            <a:r>
              <a:rPr lang="en-US" dirty="0" smtClean="0"/>
              <a:t>were</a:t>
            </a:r>
            <a:r>
              <a:rPr lang="tr-TR" dirty="0" smtClean="0"/>
              <a:t> </a:t>
            </a:r>
            <a:r>
              <a:rPr lang="en-US" dirty="0" smtClean="0"/>
              <a:t>lame </a:t>
            </a:r>
            <a:r>
              <a:rPr lang="en-US" dirty="0"/>
              <a:t>on a particular day, then the prevalence of </a:t>
            </a:r>
            <a:r>
              <a:rPr lang="en-US" dirty="0" smtClean="0"/>
              <a:t>lameness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the herd on that day would be 20/200, that is</a:t>
            </a:r>
            <a:r>
              <a:rPr lang="en-US" dirty="0" smtClean="0"/>
              <a:t>,</a:t>
            </a:r>
            <a:r>
              <a:rPr lang="tr-TR" dirty="0" smtClean="0"/>
              <a:t> 0.1.</a:t>
            </a:r>
          </a:p>
          <a:p>
            <a:r>
              <a:rPr lang="en-US" dirty="0"/>
              <a:t>Prevalence can take values between 0 and 1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 smtClean="0"/>
              <a:t>dimensionless</a:t>
            </a:r>
            <a:r>
              <a:rPr lang="tr-TR" dirty="0" smtClean="0"/>
              <a:t>.</a:t>
            </a:r>
          </a:p>
          <a:p>
            <a:r>
              <a:rPr lang="tr-TR" dirty="0" err="1"/>
              <a:t>Sometimes</a:t>
            </a:r>
            <a:r>
              <a:rPr lang="tr-TR" dirty="0"/>
              <a:t>, it is </a:t>
            </a:r>
            <a:r>
              <a:rPr lang="tr-TR" dirty="0" err="1" smtClean="0"/>
              <a:t>expressed</a:t>
            </a:r>
            <a:r>
              <a:rPr lang="tr-TR" dirty="0" smtClean="0"/>
              <a:t> </a:t>
            </a:r>
            <a:r>
              <a:rPr lang="en-US" dirty="0" smtClean="0"/>
              <a:t>as </a:t>
            </a:r>
            <a:r>
              <a:rPr lang="en-US" dirty="0"/>
              <a:t>a percentage. Thus, a prevalence of 0.1 = 10%.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4535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MEASURES OF DISEASE OCCURRENCE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Incidence</a:t>
            </a:r>
            <a:r>
              <a:rPr lang="tr-TR" b="1" dirty="0" smtClean="0"/>
              <a:t>:</a:t>
            </a:r>
            <a:r>
              <a:rPr lang="en-US" b="1" dirty="0" smtClean="0"/>
              <a:t> </a:t>
            </a:r>
            <a:r>
              <a:rPr lang="en-US" dirty="0"/>
              <a:t>is the number of new cases that occur 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known </a:t>
            </a:r>
            <a:r>
              <a:rPr lang="en-US" dirty="0"/>
              <a:t>population over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specified </a:t>
            </a:r>
            <a:r>
              <a:rPr lang="en-US" dirty="0"/>
              <a:t>period of time. </a:t>
            </a:r>
            <a:endParaRPr lang="tr-TR" dirty="0" smtClean="0"/>
          </a:p>
          <a:p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two </a:t>
            </a:r>
            <a:r>
              <a:rPr lang="en-US" dirty="0"/>
              <a:t>essential components of an incidence value are:</a:t>
            </a:r>
          </a:p>
          <a:p>
            <a:pPr marL="987552" lvl="1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number of new </a:t>
            </a:r>
            <a:r>
              <a:rPr lang="en-US" dirty="0" smtClean="0"/>
              <a:t>cases;</a:t>
            </a:r>
            <a:endParaRPr lang="tr-TR" dirty="0" smtClean="0"/>
          </a:p>
          <a:p>
            <a:pPr marL="987552" lvl="1" indent="-45720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period of time over which the new cases </a:t>
            </a:r>
            <a:r>
              <a:rPr lang="en-US" dirty="0" smtClean="0"/>
              <a:t>occur</a:t>
            </a:r>
            <a:endParaRPr lang="tr-TR" dirty="0" smtClean="0"/>
          </a:p>
          <a:p>
            <a:r>
              <a:rPr lang="en-US" dirty="0"/>
              <a:t>Incidence, like prevalence, can be defined simply </a:t>
            </a:r>
            <a:r>
              <a:rPr lang="en-US" dirty="0" smtClean="0"/>
              <a:t>in</a:t>
            </a:r>
            <a:r>
              <a:rPr lang="tr-TR" dirty="0" smtClean="0"/>
              <a:t> </a:t>
            </a:r>
            <a:r>
              <a:rPr lang="en-US" dirty="0" smtClean="0"/>
              <a:t>terms </a:t>
            </a:r>
            <a:r>
              <a:rPr lang="en-US" dirty="0"/>
              <a:t>of the number of affected animals, but again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usually </a:t>
            </a:r>
            <a:r>
              <a:rPr lang="en-US" dirty="0"/>
              <a:t>expressed in relation to the population at risk.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26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MEASURES OF DISEASE OCCURRENCE</a:t>
            </a:r>
            <a:br>
              <a:rPr lang="tr-TR" dirty="0" smtClean="0"/>
            </a:br>
            <a:r>
              <a:rPr lang="tr-TR" dirty="0" smtClean="0"/>
              <a:t>Incidence-2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4218709"/>
          </a:xfrm>
        </p:spPr>
        <p:txBody>
          <a:bodyPr>
            <a:normAutofit/>
          </a:bodyPr>
          <a:lstStyle/>
          <a:p>
            <a:r>
              <a:rPr lang="tr-TR" b="1" dirty="0" err="1"/>
              <a:t>Cumulative</a:t>
            </a:r>
            <a:r>
              <a:rPr lang="tr-TR" b="1" dirty="0"/>
              <a:t> </a:t>
            </a:r>
            <a:r>
              <a:rPr lang="tr-TR" b="1" dirty="0" err="1" smtClean="0"/>
              <a:t>incidence</a:t>
            </a:r>
            <a:r>
              <a:rPr lang="tr-TR" dirty="0" smtClean="0"/>
              <a:t>: </a:t>
            </a:r>
            <a:r>
              <a:rPr lang="en-US" b="1" dirty="0" smtClean="0"/>
              <a:t>CI </a:t>
            </a:r>
            <a:r>
              <a:rPr lang="en-US" dirty="0"/>
              <a:t>(also termed </a:t>
            </a:r>
            <a:r>
              <a:rPr lang="en-US" b="1" dirty="0"/>
              <a:t>risk</a:t>
            </a:r>
            <a:r>
              <a:rPr lang="en-US" dirty="0"/>
              <a:t>),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proportion of </a:t>
            </a:r>
            <a:r>
              <a:rPr lang="en-US" dirty="0" smtClean="0"/>
              <a:t>non-diseased</a:t>
            </a:r>
            <a:r>
              <a:rPr lang="tr-TR" dirty="0" smtClean="0"/>
              <a:t> </a:t>
            </a:r>
            <a:r>
              <a:rPr lang="en-US" dirty="0" smtClean="0"/>
              <a:t>individuals </a:t>
            </a:r>
            <a:r>
              <a:rPr lang="en-US" dirty="0"/>
              <a:t>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beginning </a:t>
            </a:r>
            <a:r>
              <a:rPr lang="en-US" dirty="0"/>
              <a:t>of a period of study that becomes </a:t>
            </a:r>
            <a:r>
              <a:rPr lang="en-US" dirty="0" smtClean="0"/>
              <a:t>diseased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sz="1800" dirty="0" smtClean="0"/>
              <a:t>CI = </a:t>
            </a:r>
            <a:r>
              <a:rPr lang="en-US" sz="1800" u="sng" dirty="0" smtClean="0"/>
              <a:t>number </a:t>
            </a:r>
            <a:r>
              <a:rPr lang="en-US" sz="1800" u="sng" dirty="0"/>
              <a:t>of individuals that </a:t>
            </a:r>
            <a:r>
              <a:rPr lang="en-US" sz="1800" u="sng" dirty="0" smtClean="0"/>
              <a:t>become</a:t>
            </a:r>
            <a:r>
              <a:rPr lang="tr-TR" sz="1800" u="sng" dirty="0" smtClean="0"/>
              <a:t> </a:t>
            </a:r>
            <a:r>
              <a:rPr lang="en-US" sz="1800" u="sng" dirty="0" smtClean="0"/>
              <a:t>diseased </a:t>
            </a:r>
            <a:r>
              <a:rPr lang="en-US" sz="1800" u="sng" dirty="0"/>
              <a:t>during a particular period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800" dirty="0" smtClean="0"/>
              <a:t>                      </a:t>
            </a:r>
            <a:r>
              <a:rPr lang="en-US" sz="1800" dirty="0" smtClean="0"/>
              <a:t>number </a:t>
            </a:r>
            <a:r>
              <a:rPr lang="en-US" sz="1800" dirty="0"/>
              <a:t>of healthy individuals in </a:t>
            </a:r>
            <a:r>
              <a:rPr lang="en-US" sz="1800" dirty="0" smtClean="0"/>
              <a:t>the</a:t>
            </a:r>
            <a:r>
              <a:rPr lang="tr-TR" sz="1800" dirty="0" smtClean="0"/>
              <a:t> </a:t>
            </a:r>
            <a:r>
              <a:rPr lang="en-US" sz="1800" dirty="0" smtClean="0"/>
              <a:t>population </a:t>
            </a:r>
            <a:r>
              <a:rPr lang="en-US" sz="1800" dirty="0"/>
              <a:t>at the beginning of </a:t>
            </a:r>
            <a:r>
              <a:rPr lang="en-US" sz="1800" dirty="0" smtClean="0"/>
              <a:t>that</a:t>
            </a:r>
            <a:r>
              <a:rPr lang="tr-TR" sz="1800" dirty="0" smtClean="0"/>
              <a:t> </a:t>
            </a:r>
            <a:r>
              <a:rPr lang="en-US" sz="1800" dirty="0" smtClean="0"/>
              <a:t>period</a:t>
            </a:r>
            <a:endParaRPr lang="tr-TR" sz="1800" dirty="0" smtClean="0"/>
          </a:p>
          <a:p>
            <a:r>
              <a:rPr lang="en-US" sz="1800" dirty="0"/>
              <a:t>It is therefore a proportion that can take </a:t>
            </a:r>
            <a:r>
              <a:rPr lang="en-US" sz="1800" dirty="0" smtClean="0"/>
              <a:t>values</a:t>
            </a:r>
            <a:r>
              <a:rPr lang="tr-TR" sz="1800" dirty="0" smtClean="0"/>
              <a:t> </a:t>
            </a:r>
            <a:r>
              <a:rPr lang="en-US" sz="1800" dirty="0" smtClean="0"/>
              <a:t>between </a:t>
            </a:r>
            <a:r>
              <a:rPr lang="en-US" sz="1800" dirty="0"/>
              <a:t>0 and 1 (or 0–100%), and is </a:t>
            </a:r>
            <a:r>
              <a:rPr lang="en-US" sz="1800" dirty="0" smtClean="0"/>
              <a:t>dimensionless</a:t>
            </a:r>
            <a:r>
              <a:rPr lang="tr-TR" sz="1800" dirty="0" smtClean="0"/>
              <a:t>.</a:t>
            </a:r>
          </a:p>
          <a:p>
            <a:r>
              <a:rPr lang="en-US" sz="1800" dirty="0"/>
              <a:t>Thus, if 20 animals in a cattery develop feline </a:t>
            </a:r>
            <a:r>
              <a:rPr lang="en-US" sz="1800" dirty="0" smtClean="0"/>
              <a:t>viral</a:t>
            </a:r>
            <a:r>
              <a:rPr lang="tr-TR" sz="1800" dirty="0" smtClean="0"/>
              <a:t> </a:t>
            </a:r>
            <a:r>
              <a:rPr lang="en-US" sz="1800" dirty="0" err="1" smtClean="0"/>
              <a:t>rhinotracheitis</a:t>
            </a:r>
            <a:r>
              <a:rPr lang="en-US" sz="1800" dirty="0" smtClean="0"/>
              <a:t> </a:t>
            </a:r>
            <a:r>
              <a:rPr lang="en-US" sz="1800" dirty="0"/>
              <a:t>during a week, and there are </a:t>
            </a:r>
            <a:r>
              <a:rPr lang="en-US" sz="1800" dirty="0" smtClean="0"/>
              <a:t>100</a:t>
            </a:r>
            <a:r>
              <a:rPr lang="tr-TR" sz="1800" dirty="0" smtClean="0"/>
              <a:t> </a:t>
            </a:r>
            <a:r>
              <a:rPr lang="en-US" sz="1800" dirty="0" smtClean="0"/>
              <a:t>healthy </a:t>
            </a:r>
            <a:r>
              <a:rPr lang="en-US" sz="1800" dirty="0"/>
              <a:t>cats in </a:t>
            </a:r>
            <a:r>
              <a:rPr lang="en-US" sz="1800" dirty="0" smtClean="0"/>
              <a:t>the</a:t>
            </a:r>
            <a:r>
              <a:rPr lang="tr-TR" sz="1800" dirty="0" smtClean="0"/>
              <a:t> </a:t>
            </a:r>
            <a:r>
              <a:rPr lang="en-US" sz="1800" dirty="0" smtClean="0"/>
              <a:t>cattery </a:t>
            </a:r>
            <a:r>
              <a:rPr lang="en-US" sz="1800" dirty="0"/>
              <a:t>at the beginning of the week</a:t>
            </a:r>
            <a:r>
              <a:rPr lang="en-US" sz="1800" dirty="0" smtClean="0"/>
              <a:t>,</a:t>
            </a:r>
            <a:r>
              <a:rPr lang="tr-TR" sz="1800" dirty="0" smtClean="0"/>
              <a:t> </a:t>
            </a:r>
            <a:r>
              <a:rPr lang="tr-TR" sz="1800" dirty="0" err="1" smtClean="0"/>
              <a:t>then</a:t>
            </a:r>
            <a:r>
              <a:rPr lang="tr-TR" sz="1800" dirty="0"/>
              <a:t>, </a:t>
            </a:r>
            <a:r>
              <a:rPr lang="tr-TR" sz="1800" dirty="0" err="1"/>
              <a:t>for</a:t>
            </a:r>
            <a:r>
              <a:rPr lang="tr-TR" sz="1800" dirty="0"/>
              <a:t>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week</a:t>
            </a:r>
            <a:r>
              <a:rPr lang="tr-TR" sz="1800" dirty="0"/>
              <a:t>:</a:t>
            </a:r>
          </a:p>
          <a:p>
            <a:pPr>
              <a:spcBef>
                <a:spcPts val="0"/>
              </a:spcBef>
            </a:pPr>
            <a:endParaRPr lang="tr-TR" sz="1800" dirty="0" smtClean="0"/>
          </a:p>
          <a:p>
            <a:pPr>
              <a:spcBef>
                <a:spcPts val="0"/>
              </a:spcBef>
            </a:pPr>
            <a:r>
              <a:rPr lang="tr-TR" sz="1800" dirty="0" smtClean="0"/>
              <a:t>CI = </a:t>
            </a:r>
            <a:r>
              <a:rPr lang="tr-TR" sz="1800" u="sng" dirty="0" smtClean="0"/>
              <a:t>20 </a:t>
            </a:r>
            <a:r>
              <a:rPr lang="tr-TR" sz="1800" dirty="0" smtClean="0"/>
              <a:t>=0.2</a:t>
            </a:r>
            <a:endParaRPr lang="tr-TR" sz="1800" dirty="0"/>
          </a:p>
          <a:p>
            <a:pPr marL="0" indent="0">
              <a:spcBef>
                <a:spcPts val="0"/>
              </a:spcBef>
              <a:buNone/>
            </a:pPr>
            <a:r>
              <a:rPr lang="tr-TR" sz="1800" dirty="0" smtClean="0"/>
              <a:t>             100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194840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MEASURES OF DISEASE </a:t>
            </a:r>
            <a:r>
              <a:rPr lang="tr-TR" dirty="0" smtClean="0"/>
              <a:t>OCCURRENCE</a:t>
            </a:r>
            <a:br>
              <a:rPr lang="tr-TR" dirty="0" smtClean="0"/>
            </a:br>
            <a:r>
              <a:rPr lang="tr-TR" dirty="0" smtClean="0"/>
              <a:t>Incidence-3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I</a:t>
            </a:r>
            <a:r>
              <a:rPr lang="en-US" b="1" dirty="0" err="1" smtClean="0"/>
              <a:t>ncidence</a:t>
            </a:r>
            <a:r>
              <a:rPr lang="en-US" b="1" dirty="0" smtClean="0"/>
              <a:t> </a:t>
            </a:r>
            <a:r>
              <a:rPr lang="en-US" b="1" dirty="0"/>
              <a:t>rate</a:t>
            </a:r>
            <a:r>
              <a:rPr lang="en-US" dirty="0"/>
              <a:t>, </a:t>
            </a:r>
            <a:r>
              <a:rPr lang="en-US" b="1" dirty="0"/>
              <a:t>I</a:t>
            </a:r>
            <a:r>
              <a:rPr lang="en-US" dirty="0"/>
              <a:t>, measures the rapidity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new cases of disease </a:t>
            </a:r>
            <a:r>
              <a:rPr lang="en-US" dirty="0" smtClean="0"/>
              <a:t>develop</a:t>
            </a:r>
            <a:r>
              <a:rPr lang="tr-TR" dirty="0" smtClean="0"/>
              <a:t> </a:t>
            </a:r>
            <a:r>
              <a:rPr lang="en-US" dirty="0" smtClean="0"/>
              <a:t>over </a:t>
            </a:r>
            <a:r>
              <a:rPr lang="en-US" dirty="0"/>
              <a:t>time</a:t>
            </a:r>
            <a:r>
              <a:rPr lang="en-US" dirty="0" smtClean="0"/>
              <a:t>:</a:t>
            </a:r>
            <a:endParaRPr lang="tr-TR" dirty="0" smtClean="0"/>
          </a:p>
          <a:p>
            <a:pPr>
              <a:spcBef>
                <a:spcPts val="0"/>
              </a:spcBef>
            </a:pPr>
            <a:r>
              <a:rPr lang="tr-TR" sz="1600" dirty="0"/>
              <a:t>I </a:t>
            </a:r>
            <a:r>
              <a:rPr lang="tr-TR" sz="1600" dirty="0" smtClean="0"/>
              <a:t>= </a:t>
            </a:r>
            <a:r>
              <a:rPr lang="en-US" sz="1600" u="sng" dirty="0" smtClean="0"/>
              <a:t>number </a:t>
            </a:r>
            <a:r>
              <a:rPr lang="en-US" sz="1600" u="sng" dirty="0"/>
              <a:t>of new cases of disease that occur in </a:t>
            </a:r>
            <a:r>
              <a:rPr lang="en-US" sz="1600" u="sng" dirty="0" smtClean="0"/>
              <a:t>a</a:t>
            </a:r>
            <a:r>
              <a:rPr lang="tr-TR" sz="1600" u="sng" dirty="0" smtClean="0"/>
              <a:t> </a:t>
            </a:r>
            <a:r>
              <a:rPr lang="en-US" sz="1600" u="sng" dirty="0" smtClean="0"/>
              <a:t>population </a:t>
            </a:r>
            <a:r>
              <a:rPr lang="en-US" sz="1600" u="sng" dirty="0"/>
              <a:t>during a particular period of time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1600" dirty="0" smtClean="0"/>
              <a:t>             </a:t>
            </a:r>
            <a:r>
              <a:rPr lang="en-US" sz="1600" dirty="0" smtClean="0"/>
              <a:t>the </a:t>
            </a:r>
            <a:r>
              <a:rPr lang="en-US" sz="1600" dirty="0"/>
              <a:t>sum, over all individuals, of the </a:t>
            </a:r>
            <a:r>
              <a:rPr lang="en-US" sz="1600" dirty="0" smtClean="0"/>
              <a:t>length</a:t>
            </a:r>
            <a:r>
              <a:rPr lang="tr-TR" sz="1600" dirty="0" smtClean="0"/>
              <a:t> </a:t>
            </a:r>
            <a:r>
              <a:rPr lang="en-US" sz="1600" dirty="0" smtClean="0"/>
              <a:t>of </a:t>
            </a:r>
            <a:r>
              <a:rPr lang="en-US" sz="1600" dirty="0"/>
              <a:t>time at risk </a:t>
            </a:r>
            <a:r>
              <a:rPr lang="en-US" sz="1600" dirty="0" smtClean="0"/>
              <a:t>of </a:t>
            </a:r>
            <a:r>
              <a:rPr lang="en-US" sz="1600" dirty="0"/>
              <a:t>developing </a:t>
            </a:r>
            <a:r>
              <a:rPr lang="en-US" sz="1600" dirty="0" smtClean="0"/>
              <a:t>disease</a:t>
            </a:r>
            <a:endParaRPr lang="tr-TR" sz="1600" dirty="0" smtClean="0"/>
          </a:p>
          <a:p>
            <a:endParaRPr lang="tr-TR" sz="1600" dirty="0" smtClean="0"/>
          </a:p>
          <a:p>
            <a:r>
              <a:rPr lang="en-US" dirty="0" smtClean="0"/>
              <a:t>The </a:t>
            </a:r>
            <a:r>
              <a:rPr lang="en-US" dirty="0"/>
              <a:t>denominator is measured as ‘animal-time </a:t>
            </a:r>
            <a:r>
              <a:rPr lang="en-US" dirty="0" smtClean="0"/>
              <a:t>at</a:t>
            </a:r>
            <a:r>
              <a:rPr lang="tr-TR" dirty="0" smtClean="0"/>
              <a:t> risk</a:t>
            </a:r>
            <a:r>
              <a:rPr lang="tr-TR" dirty="0" smtClean="0"/>
              <a:t>’.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pPr marL="0" lvl="0" indent="0">
              <a:buNone/>
            </a:pPr>
            <a:r>
              <a:rPr lang="tr-TR" sz="1050" i="1" dirty="0">
                <a:solidFill>
                  <a:srgbClr val="44546A"/>
                </a:solidFill>
              </a:rPr>
              <a:t>Reference: </a:t>
            </a:r>
            <a:r>
              <a:rPr lang="tr-TR" sz="1050" i="1" dirty="0" err="1">
                <a:solidFill>
                  <a:srgbClr val="44546A"/>
                </a:solidFill>
              </a:rPr>
              <a:t>Veterinary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Epidemiology</a:t>
            </a:r>
            <a:r>
              <a:rPr lang="tr-TR" sz="1050" i="1" dirty="0">
                <a:solidFill>
                  <a:srgbClr val="44546A"/>
                </a:solidFill>
              </a:rPr>
              <a:t>, 4ed. Michael </a:t>
            </a:r>
            <a:r>
              <a:rPr lang="tr-TR" sz="1050" i="1" dirty="0" err="1">
                <a:solidFill>
                  <a:srgbClr val="44546A"/>
                </a:solidFill>
              </a:rPr>
              <a:t>Thrusfield</a:t>
            </a:r>
            <a:r>
              <a:rPr lang="tr-TR" sz="1050" i="1" dirty="0">
                <a:solidFill>
                  <a:srgbClr val="44546A"/>
                </a:solidFill>
              </a:rPr>
              <a:t> </a:t>
            </a:r>
            <a:r>
              <a:rPr lang="tr-TR" sz="1050" i="1" dirty="0" err="1">
                <a:solidFill>
                  <a:srgbClr val="44546A"/>
                </a:solidFill>
              </a:rPr>
              <a:t>with</a:t>
            </a:r>
            <a:r>
              <a:rPr lang="tr-TR" sz="1050" i="1" dirty="0">
                <a:solidFill>
                  <a:srgbClr val="44546A"/>
                </a:solidFill>
              </a:rPr>
              <a:t> Robert </a:t>
            </a:r>
            <a:r>
              <a:rPr lang="tr-TR" sz="1050" i="1" dirty="0" err="1">
                <a:solidFill>
                  <a:srgbClr val="44546A"/>
                </a:solidFill>
              </a:rPr>
              <a:t>Christley</a:t>
            </a:r>
            <a:r>
              <a:rPr lang="tr-TR" sz="1050" i="1" dirty="0">
                <a:solidFill>
                  <a:srgbClr val="44546A"/>
                </a:solidFill>
              </a:rPr>
              <a:t>, Brown H, </a:t>
            </a:r>
            <a:r>
              <a:rPr lang="tr-TR" sz="1050" i="1" dirty="0" err="1">
                <a:solidFill>
                  <a:srgbClr val="44546A"/>
                </a:solidFill>
              </a:rPr>
              <a:t>Diggle</a:t>
            </a:r>
            <a:r>
              <a:rPr lang="tr-TR" sz="1050" i="1" dirty="0">
                <a:solidFill>
                  <a:srgbClr val="44546A"/>
                </a:solidFill>
              </a:rPr>
              <a:t> PJ, French N, </a:t>
            </a:r>
            <a:r>
              <a:rPr lang="tr-TR" sz="1050" i="1" dirty="0" err="1">
                <a:solidFill>
                  <a:srgbClr val="44546A"/>
                </a:solidFill>
              </a:rPr>
              <a:t>Howe</a:t>
            </a:r>
            <a:r>
              <a:rPr lang="tr-TR" sz="1050" i="1" dirty="0">
                <a:solidFill>
                  <a:srgbClr val="44546A"/>
                </a:solidFill>
              </a:rPr>
              <a:t> K, </a:t>
            </a:r>
            <a:r>
              <a:rPr lang="tr-TR" sz="1050" i="1" dirty="0" err="1">
                <a:solidFill>
                  <a:srgbClr val="44546A"/>
                </a:solidFill>
              </a:rPr>
              <a:t>Kelly</a:t>
            </a:r>
            <a:r>
              <a:rPr lang="tr-TR" sz="1050" i="1" dirty="0">
                <a:solidFill>
                  <a:srgbClr val="44546A"/>
                </a:solidFill>
              </a:rPr>
              <a:t> L, </a:t>
            </a:r>
            <a:r>
              <a:rPr lang="tr-TR" sz="1050" i="1" dirty="0" err="1">
                <a:solidFill>
                  <a:srgbClr val="44546A"/>
                </a:solidFill>
              </a:rPr>
              <a:t>O’Connor</a:t>
            </a:r>
            <a:r>
              <a:rPr lang="tr-TR" sz="1050" i="1" dirty="0">
                <a:solidFill>
                  <a:srgbClr val="44546A"/>
                </a:solidFill>
              </a:rPr>
              <a:t> A, </a:t>
            </a:r>
            <a:r>
              <a:rPr lang="tr-TR" sz="1050" i="1" dirty="0" err="1">
                <a:solidFill>
                  <a:srgbClr val="44546A"/>
                </a:solidFill>
              </a:rPr>
              <a:t>Sargeant</a:t>
            </a:r>
            <a:r>
              <a:rPr lang="tr-TR" sz="1050" i="1" dirty="0">
                <a:solidFill>
                  <a:srgbClr val="44546A"/>
                </a:solidFill>
              </a:rPr>
              <a:t> J, </a:t>
            </a:r>
            <a:r>
              <a:rPr lang="tr-TR" sz="1050" i="1" dirty="0" err="1">
                <a:solidFill>
                  <a:srgbClr val="44546A"/>
                </a:solidFill>
              </a:rPr>
              <a:t>Wood</a:t>
            </a:r>
            <a:r>
              <a:rPr lang="tr-TR" sz="1050" i="1">
                <a:solidFill>
                  <a:srgbClr val="44546A"/>
                </a:solidFill>
              </a:rPr>
              <a:t> H.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4582322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Microsoft Office PowerPoint</Application>
  <PresentationFormat>Geniş ekran</PresentationFormat>
  <Paragraphs>38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Franklin Gothic Book</vt:lpstr>
      <vt:lpstr>Crop</vt:lpstr>
      <vt:lpstr>MEASURES OF DISEASE OCCURRENCE</vt:lpstr>
      <vt:lpstr>MEASURES OF DISEASE OCCURRENCE Prevalence-2</vt:lpstr>
      <vt:lpstr>MEASURES OF DISEASE OCCURRENCE</vt:lpstr>
      <vt:lpstr>MEASURES OF DISEASE OCCURRENCE Incidence-2</vt:lpstr>
      <vt:lpstr>MEASURES OF DISEASE OCCURRENCE Incidence-3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MEASURES OF DISEASE OCCURRENCE</dc:title>
  <dc:creator>Inci Basak Kaya</dc:creator>
  <cp:lastModifiedBy>Inci Basak Kaya</cp:lastModifiedBy>
  <cp:revision>2</cp:revision>
  <dcterms:created xsi:type="dcterms:W3CDTF">2020-03-09T08:00:11Z</dcterms:created>
  <dcterms:modified xsi:type="dcterms:W3CDTF">2020-03-09T08:27:52Z</dcterms:modified>
</cp:coreProperties>
</file>