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80" r:id="rId3"/>
    <p:sldId id="256" r:id="rId4"/>
    <p:sldId id="277" r:id="rId5"/>
    <p:sldId id="298" r:id="rId6"/>
    <p:sldId id="284" r:id="rId7"/>
    <p:sldId id="286" r:id="rId8"/>
    <p:sldId id="287" r:id="rId9"/>
    <p:sldId id="288" r:id="rId10"/>
    <p:sldId id="289" r:id="rId11"/>
    <p:sldId id="290" r:id="rId12"/>
    <p:sldId id="291" r:id="rId13"/>
    <p:sldId id="292" r:id="rId14"/>
    <p:sldId id="293" r:id="rId15"/>
    <p:sldId id="300" r:id="rId16"/>
    <p:sldId id="303" r:id="rId17"/>
    <p:sldId id="305" r:id="rId18"/>
    <p:sldId id="306" r:id="rId19"/>
    <p:sldId id="308" r:id="rId20"/>
    <p:sldId id="310" r:id="rId21"/>
    <p:sldId id="311" r:id="rId22"/>
    <p:sldId id="314" r:id="rId23"/>
    <p:sldId id="316" r:id="rId24"/>
    <p:sldId id="320" r:id="rId25"/>
    <p:sldId id="317" r:id="rId26"/>
    <p:sldId id="319" r:id="rId27"/>
    <p:sldId id="321" r:id="rId28"/>
    <p:sldId id="325" r:id="rId29"/>
    <p:sldId id="326" r:id="rId30"/>
    <p:sldId id="327" r:id="rId31"/>
    <p:sldId id="328" r:id="rId32"/>
    <p:sldId id="329" r:id="rId33"/>
    <p:sldId id="330" r:id="rId34"/>
    <p:sldId id="331"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snapToGrid="0">
      <p:cViewPr varScale="1">
        <p:scale>
          <a:sx n="67" d="100"/>
          <a:sy n="67" d="100"/>
        </p:scale>
        <p:origin x="49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10733828" y="1110597"/>
            <a:ext cx="2286000" cy="508000"/>
          </a:xfrm>
        </p:spPr>
        <p:txBody>
          <a:bodyPr/>
          <a:lstStyle/>
          <a:p>
            <a:fld id="{1E928FCD-FCA7-47DB-A61C-2CFC5F7929C6}" type="datetimeFigureOut">
              <a:rPr lang="tr-TR" smtClean="0"/>
              <a:t>29.10.2020</a:t>
            </a:fld>
            <a:endParaRPr lang="tr-TR"/>
          </a:p>
        </p:txBody>
      </p:sp>
      <p:sp>
        <p:nvSpPr>
          <p:cNvPr id="17" name="Altbilgi Yer Tutucusu 16"/>
          <p:cNvSpPr>
            <a:spLocks noGrp="1"/>
          </p:cNvSpPr>
          <p:nvPr>
            <p:ph type="ftr" sz="quarter" idx="11"/>
          </p:nvPr>
        </p:nvSpPr>
        <p:spPr bwMode="auto">
          <a:xfrm rot="5400000">
            <a:off x="10045959" y="4117661"/>
            <a:ext cx="3657600" cy="512064"/>
          </a:xfrm>
        </p:spPr>
        <p:txBody>
          <a:bodyPr/>
          <a:lstStyle/>
          <a:p>
            <a:endParaRPr lang="tr-TR"/>
          </a:p>
        </p:txBody>
      </p:sp>
      <p:sp>
        <p:nvSpPr>
          <p:cNvPr id="10" name="Dikdörtgen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767392" y="4928702"/>
            <a:ext cx="812800" cy="517524"/>
          </a:xfrm>
        </p:spPr>
        <p:txBody>
          <a:bodyPr/>
          <a:lstStyle/>
          <a:p>
            <a:fld id="{CC56FC62-BA45-4C77-AB1E-1562581186DF}"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E928FCD-FCA7-47DB-A61C-2CFC5F7929C6}" type="datetimeFigureOut">
              <a:rPr lang="tr-TR" smtClean="0"/>
              <a:t>29.10.2020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56FC62-BA45-4C77-AB1E-1562581186D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0"/>
            <a:ext cx="22352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E928FCD-FCA7-47DB-A61C-2CFC5F7929C6}" type="datetimeFigureOut">
              <a:rPr lang="tr-TR" smtClean="0"/>
              <a:t>29.10.2020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56FC62-BA45-4C77-AB1E-1562581186DF}"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1E928FCD-FCA7-47DB-A61C-2CFC5F7929C6}" type="datetimeFigureOut">
              <a:rPr lang="tr-TR" smtClean="0"/>
              <a:t>29.10.2020</a:t>
            </a:fld>
            <a:endParaRPr lang="tr-TR"/>
          </a:p>
        </p:txBody>
      </p:sp>
      <p:sp>
        <p:nvSpPr>
          <p:cNvPr id="9" name="Slayt Numarası Yer Tutucusu 8"/>
          <p:cNvSpPr>
            <a:spLocks noGrp="1"/>
          </p:cNvSpPr>
          <p:nvPr>
            <p:ph type="sldNum" sz="quarter" idx="15"/>
          </p:nvPr>
        </p:nvSpPr>
        <p:spPr/>
        <p:txBody>
          <a:bodyPr rtlCol="0"/>
          <a:lstStyle/>
          <a:p>
            <a:fld id="{CC56FC62-BA45-4C77-AB1E-1562581186DF}"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10732008" y="1106932"/>
            <a:ext cx="2286000" cy="508000"/>
          </a:xfrm>
        </p:spPr>
        <p:txBody>
          <a:bodyPr/>
          <a:lstStyle/>
          <a:p>
            <a:fld id="{1E928FCD-FCA7-47DB-A61C-2CFC5F7929C6}" type="datetimeFigureOut">
              <a:rPr lang="tr-TR" smtClean="0"/>
              <a:t>29.10.2020</a:t>
            </a:fld>
            <a:endParaRPr lang="tr-TR"/>
          </a:p>
        </p:txBody>
      </p:sp>
      <p:sp>
        <p:nvSpPr>
          <p:cNvPr id="5" name="Altbilgi Yer Tutucusu 4"/>
          <p:cNvSpPr>
            <a:spLocks noGrp="1"/>
          </p:cNvSpPr>
          <p:nvPr>
            <p:ph type="ftr" sz="quarter" idx="11"/>
          </p:nvPr>
        </p:nvSpPr>
        <p:spPr bwMode="auto">
          <a:xfrm rot="5400000">
            <a:off x="10046208" y="4114800"/>
            <a:ext cx="3657600" cy="512064"/>
          </a:xfrm>
        </p:spPr>
        <p:txBody>
          <a:bodyPr/>
          <a:lstStyle/>
          <a:p>
            <a:endParaRPr lang="tr-TR"/>
          </a:p>
        </p:txBody>
      </p:sp>
      <p:sp>
        <p:nvSpPr>
          <p:cNvPr id="9" name="Dikdörtgen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787488" y="4928702"/>
            <a:ext cx="812800" cy="517524"/>
          </a:xfrm>
        </p:spPr>
        <p:txBody>
          <a:bodyPr/>
          <a:lstStyle/>
          <a:p>
            <a:fld id="{CC56FC62-BA45-4C77-AB1E-1562581186DF}"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1E928FCD-FCA7-47DB-A61C-2CFC5F7929C6}" type="datetimeFigureOut">
              <a:rPr lang="tr-TR" smtClean="0"/>
              <a:t>29.10.2020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56FC62-BA45-4C77-AB1E-1562581186DF}" type="slidenum">
              <a:rPr lang="tr-TR" smtClean="0"/>
              <a:t>‹#›</a:t>
            </a:fld>
            <a:endParaRPr lang="tr-TR"/>
          </a:p>
        </p:txBody>
      </p:sp>
      <p:sp>
        <p:nvSpPr>
          <p:cNvPr id="9" name="İçerik Yer Tutucusu 8"/>
          <p:cNvSpPr>
            <a:spLocks noGrp="1"/>
          </p:cNvSpPr>
          <p:nvPr>
            <p:ph sz="quarter" idx="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1E928FCD-FCA7-47DB-A61C-2CFC5F7929C6}" type="datetimeFigureOut">
              <a:rPr lang="tr-TR" smtClean="0"/>
              <a:t>29.10.2020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56FC62-BA45-4C77-AB1E-1562581186DF}" type="slidenum">
              <a:rPr lang="tr-TR" smtClean="0"/>
              <a:t>‹#›</a:t>
            </a:fld>
            <a:endParaRPr lang="tr-TR"/>
          </a:p>
        </p:txBody>
      </p:sp>
      <p:sp>
        <p:nvSpPr>
          <p:cNvPr id="11" name="İçerik Yer Tutucusu 10"/>
          <p:cNvSpPr>
            <a:spLocks noGrp="1"/>
          </p:cNvSpPr>
          <p:nvPr>
            <p:ph sz="quarter" idx="2"/>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1E928FCD-FCA7-47DB-A61C-2CFC5F7929C6}" type="datetimeFigureOut">
              <a:rPr lang="tr-TR" smtClean="0"/>
              <a:t>29.10.2020</a:t>
            </a:fld>
            <a:endParaRPr lang="tr-TR"/>
          </a:p>
        </p:txBody>
      </p:sp>
      <p:sp>
        <p:nvSpPr>
          <p:cNvPr id="7" name="Slayt Numarası Yer Tutucusu 6"/>
          <p:cNvSpPr>
            <a:spLocks noGrp="1"/>
          </p:cNvSpPr>
          <p:nvPr>
            <p:ph type="sldNum" sz="quarter" idx="11"/>
          </p:nvPr>
        </p:nvSpPr>
        <p:spPr/>
        <p:txBody>
          <a:bodyPr rtlCol="0"/>
          <a:lstStyle/>
          <a:p>
            <a:fld id="{CC56FC62-BA45-4C77-AB1E-1562581186DF}"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E928FCD-FCA7-47DB-A61C-2CFC5F7929C6}" type="datetimeFigureOut">
              <a:rPr lang="tr-TR" smtClean="0"/>
              <a:t>29.10.2020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56FC62-BA45-4C77-AB1E-1562581186D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1E928FCD-FCA7-47DB-A61C-2CFC5F7929C6}" type="datetimeFigureOut">
              <a:rPr lang="tr-TR" smtClean="0"/>
              <a:t>29.10.2020</a:t>
            </a:fld>
            <a:endParaRPr lang="tr-TR"/>
          </a:p>
        </p:txBody>
      </p:sp>
      <p:sp>
        <p:nvSpPr>
          <p:cNvPr id="22" name="Slayt Numarası Yer Tutucusu 21"/>
          <p:cNvSpPr>
            <a:spLocks noGrp="1"/>
          </p:cNvSpPr>
          <p:nvPr>
            <p:ph type="sldNum" sz="quarter" idx="15"/>
          </p:nvPr>
        </p:nvSpPr>
        <p:spPr/>
        <p:txBody>
          <a:bodyPr rtlCol="0"/>
          <a:lstStyle/>
          <a:p>
            <a:fld id="{CC56FC62-BA45-4C77-AB1E-1562581186DF}"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1E928FCD-FCA7-47DB-A61C-2CFC5F7929C6}" type="datetimeFigureOut">
              <a:rPr lang="tr-TR" smtClean="0"/>
              <a:t>29.10.2020</a:t>
            </a:fld>
            <a:endParaRPr lang="tr-TR"/>
          </a:p>
        </p:txBody>
      </p:sp>
      <p:sp>
        <p:nvSpPr>
          <p:cNvPr id="18" name="Slayt Numarası Yer Tutucusu 17"/>
          <p:cNvSpPr>
            <a:spLocks noGrp="1"/>
          </p:cNvSpPr>
          <p:nvPr>
            <p:ph type="sldNum" sz="quarter" idx="11"/>
          </p:nvPr>
        </p:nvSpPr>
        <p:spPr/>
        <p:txBody>
          <a:bodyPr rtlCol="0"/>
          <a:lstStyle/>
          <a:p>
            <a:fld id="{CC56FC62-BA45-4C77-AB1E-1562581186DF}"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E928FCD-FCA7-47DB-A61C-2CFC5F7929C6}" type="datetimeFigureOut">
              <a:rPr lang="tr-TR" smtClean="0"/>
              <a:t>29.10.2020</a:t>
            </a:fld>
            <a:endParaRPr lang="tr-TR"/>
          </a:p>
        </p:txBody>
      </p:sp>
      <p:sp>
        <p:nvSpPr>
          <p:cNvPr id="3" name="Altbilgi Yer Tutucusu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CC56FC62-BA45-4C77-AB1E-1562581186DF}"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fontScale="85000" lnSpcReduction="20000"/>
          </a:bodyPr>
          <a:lstStyle/>
          <a:p>
            <a:pPr marL="0" indent="0">
              <a:buFont typeface="Wingdings" pitchFamily="2" charset="2"/>
              <a:buNone/>
            </a:pPr>
            <a:r>
              <a:rPr lang="tr-TR" altLang="tr-TR" b="1" dirty="0" err="1" smtClean="0">
                <a:latin typeface="Comic Sans MS" pitchFamily="66" charset="0"/>
              </a:rPr>
              <a:t>Head</a:t>
            </a:r>
            <a:r>
              <a:rPr lang="tr-TR" altLang="tr-TR" b="1" dirty="0" smtClean="0">
                <a:latin typeface="Comic Sans MS" pitchFamily="66" charset="0"/>
              </a:rPr>
              <a:t> of </a:t>
            </a:r>
            <a:r>
              <a:rPr lang="tr-TR" altLang="tr-TR" b="1" dirty="0" err="1" smtClean="0">
                <a:latin typeface="Comic Sans MS" pitchFamily="66" charset="0"/>
              </a:rPr>
              <a:t>the</a:t>
            </a:r>
            <a:r>
              <a:rPr lang="tr-TR" altLang="tr-TR" b="1" dirty="0" smtClean="0">
                <a:latin typeface="Comic Sans MS" pitchFamily="66" charset="0"/>
              </a:rPr>
              <a:t> </a:t>
            </a:r>
            <a:r>
              <a:rPr lang="tr-TR" altLang="tr-TR" b="1" dirty="0" err="1" smtClean="0">
                <a:latin typeface="Comic Sans MS" pitchFamily="66" charset="0"/>
              </a:rPr>
              <a:t>Department</a:t>
            </a:r>
            <a:r>
              <a:rPr lang="tr-TR" altLang="tr-TR" b="1" dirty="0" smtClean="0">
                <a:latin typeface="Comic Sans MS" pitchFamily="66" charset="0"/>
              </a:rPr>
              <a:t>:</a:t>
            </a:r>
            <a:endParaRPr lang="tr-TR" altLang="tr-TR" b="1" dirty="0">
              <a:latin typeface="Comic Sans MS" pitchFamily="66" charset="0"/>
            </a:endParaRPr>
          </a:p>
          <a:p>
            <a:pPr marL="0" indent="0">
              <a:buFont typeface="Wingdings" pitchFamily="2" charset="2"/>
              <a:buNone/>
            </a:pPr>
            <a:r>
              <a:rPr lang="tr-TR" altLang="tr-TR" dirty="0">
                <a:latin typeface="Comic Sans MS" pitchFamily="66" charset="0"/>
              </a:rPr>
              <a:t>Prof</a:t>
            </a:r>
            <a:r>
              <a:rPr lang="tr-TR" altLang="tr-TR" dirty="0" smtClean="0">
                <a:latin typeface="Comic Sans MS" pitchFamily="66" charset="0"/>
              </a:rPr>
              <a:t>. </a:t>
            </a:r>
            <a:r>
              <a:rPr lang="tr-TR" altLang="tr-TR" dirty="0">
                <a:latin typeface="Comic Sans MS" pitchFamily="66" charset="0"/>
              </a:rPr>
              <a:t>Ayşe Mine GENÇLER ÖZKAN</a:t>
            </a:r>
          </a:p>
          <a:p>
            <a:pPr marL="0" indent="0">
              <a:buFont typeface="Wingdings" pitchFamily="2" charset="2"/>
              <a:buNone/>
            </a:pPr>
            <a:endParaRPr lang="tr-TR" altLang="tr-TR" dirty="0">
              <a:latin typeface="Comic Sans MS" pitchFamily="66" charset="0"/>
            </a:endParaRPr>
          </a:p>
          <a:p>
            <a:pPr marL="0" indent="0">
              <a:buNone/>
            </a:pPr>
            <a:r>
              <a:rPr lang="tr-TR" altLang="tr-TR" b="1" dirty="0" err="1" smtClean="0">
                <a:latin typeface="Comic Sans MS" pitchFamily="66" charset="0"/>
              </a:rPr>
              <a:t>Lecturers</a:t>
            </a:r>
            <a:r>
              <a:rPr lang="tr-TR" altLang="tr-TR" b="1" dirty="0" smtClean="0">
                <a:latin typeface="Comic Sans MS" pitchFamily="66" charset="0"/>
              </a:rPr>
              <a:t>/</a:t>
            </a:r>
            <a:r>
              <a:rPr lang="tr-TR" altLang="tr-TR" b="1" dirty="0" err="1" smtClean="0">
                <a:latin typeface="Comic Sans MS" pitchFamily="66" charset="0"/>
              </a:rPr>
              <a:t>Instructors</a:t>
            </a:r>
            <a:r>
              <a:rPr lang="tr-TR" altLang="tr-TR" b="1" dirty="0" smtClean="0">
                <a:latin typeface="Comic Sans MS" pitchFamily="66" charset="0"/>
              </a:rPr>
              <a:t>/</a:t>
            </a:r>
            <a:r>
              <a:rPr lang="tr-TR" altLang="tr-TR" b="1" dirty="0" err="1" smtClean="0">
                <a:latin typeface="Comic Sans MS" pitchFamily="66" charset="0"/>
              </a:rPr>
              <a:t>Assistants</a:t>
            </a:r>
            <a:r>
              <a:rPr lang="tr-TR" altLang="tr-TR" b="1" dirty="0" smtClean="0">
                <a:latin typeface="Comic Sans MS" pitchFamily="66" charset="0"/>
              </a:rPr>
              <a:t>:</a:t>
            </a:r>
          </a:p>
          <a:p>
            <a:pPr marL="0" indent="0">
              <a:buNone/>
            </a:pPr>
            <a:r>
              <a:rPr lang="tr-TR" altLang="tr-TR" dirty="0">
                <a:latin typeface="Comic Sans MS" pitchFamily="66" charset="0"/>
              </a:rPr>
              <a:t>Ret. Prof. Maksut COŞKUN</a:t>
            </a:r>
          </a:p>
          <a:p>
            <a:pPr marL="0" indent="0">
              <a:buNone/>
            </a:pPr>
            <a:r>
              <a:rPr lang="tr-TR" altLang="tr-TR" dirty="0">
                <a:latin typeface="Comic Sans MS" pitchFamily="66" charset="0"/>
              </a:rPr>
              <a:t>Prof. Ayşegül KÖROĞLU</a:t>
            </a:r>
          </a:p>
          <a:p>
            <a:pPr marL="0" indent="0">
              <a:buNone/>
            </a:pPr>
            <a:r>
              <a:rPr lang="tr-TR" altLang="tr-TR" dirty="0" smtClean="0">
                <a:latin typeface="Comic Sans MS" pitchFamily="66" charset="0"/>
              </a:rPr>
              <a:t>Prof</a:t>
            </a:r>
            <a:r>
              <a:rPr lang="tr-TR" altLang="tr-TR" dirty="0">
                <a:latin typeface="Comic Sans MS" pitchFamily="66" charset="0"/>
              </a:rPr>
              <a:t>. </a:t>
            </a:r>
            <a:r>
              <a:rPr lang="tr-TR" altLang="tr-TR" dirty="0" smtClean="0">
                <a:latin typeface="Comic Sans MS" pitchFamily="66" charset="0"/>
              </a:rPr>
              <a:t>Ayşe </a:t>
            </a:r>
            <a:r>
              <a:rPr lang="tr-TR" altLang="tr-TR" dirty="0">
                <a:latin typeface="Comic Sans MS" pitchFamily="66" charset="0"/>
              </a:rPr>
              <a:t>Mine GENÇLER ÖZKAN</a:t>
            </a:r>
          </a:p>
          <a:p>
            <a:pPr marL="0" indent="0">
              <a:buFont typeface="Wingdings" pitchFamily="2" charset="2"/>
              <a:buNone/>
            </a:pPr>
            <a:r>
              <a:rPr lang="tr-TR" altLang="tr-TR" dirty="0" smtClean="0">
                <a:latin typeface="Comic Sans MS" pitchFamily="66" charset="0"/>
              </a:rPr>
              <a:t>Prof. </a:t>
            </a:r>
            <a:r>
              <a:rPr lang="tr-TR" altLang="tr-TR" dirty="0">
                <a:latin typeface="Comic Sans MS" pitchFamily="66" charset="0"/>
              </a:rPr>
              <a:t>Ceyda Sibel </a:t>
            </a:r>
            <a:r>
              <a:rPr lang="tr-TR" altLang="tr-TR" dirty="0" smtClean="0">
                <a:latin typeface="Comic Sans MS" pitchFamily="66" charset="0"/>
              </a:rPr>
              <a:t>KILIÇ</a:t>
            </a:r>
          </a:p>
          <a:p>
            <a:pPr marL="0" indent="0">
              <a:buNone/>
            </a:pPr>
            <a:r>
              <a:rPr lang="tr-TR" altLang="tr-TR" dirty="0">
                <a:latin typeface="Comic Sans MS" pitchFamily="66" charset="0"/>
              </a:rPr>
              <a:t>Dr. </a:t>
            </a:r>
            <a:r>
              <a:rPr lang="tr-TR" altLang="tr-TR" dirty="0" err="1">
                <a:latin typeface="Comic Sans MS" pitchFamily="66" charset="0"/>
              </a:rPr>
              <a:t>Gülderen</a:t>
            </a:r>
            <a:r>
              <a:rPr lang="tr-TR" altLang="tr-TR" dirty="0">
                <a:latin typeface="Comic Sans MS" pitchFamily="66" charset="0"/>
              </a:rPr>
              <a:t> YILMAZ</a:t>
            </a:r>
          </a:p>
          <a:p>
            <a:pPr marL="0" indent="0">
              <a:buFont typeface="Wingdings" pitchFamily="2" charset="2"/>
              <a:buNone/>
            </a:pPr>
            <a:r>
              <a:rPr lang="tr-TR" altLang="tr-TR" dirty="0" smtClean="0">
                <a:latin typeface="Comic Sans MS" pitchFamily="66" charset="0"/>
              </a:rPr>
              <a:t>Dr</a:t>
            </a:r>
            <a:r>
              <a:rPr lang="tr-TR" altLang="tr-TR" dirty="0">
                <a:latin typeface="Comic Sans MS" pitchFamily="66" charset="0"/>
              </a:rPr>
              <a:t>. M. Mesut </a:t>
            </a:r>
            <a:r>
              <a:rPr lang="tr-TR" altLang="tr-TR" dirty="0" err="1">
                <a:latin typeface="Comic Sans MS" pitchFamily="66" charset="0"/>
              </a:rPr>
              <a:t>HÜRKUL</a:t>
            </a:r>
            <a:endParaRPr lang="tr-TR" altLang="tr-TR" dirty="0">
              <a:latin typeface="Comic Sans MS" pitchFamily="66" charset="0"/>
            </a:endParaRPr>
          </a:p>
          <a:p>
            <a:pPr marL="0" indent="0">
              <a:buFont typeface="Wingdings" pitchFamily="2" charset="2"/>
              <a:buNone/>
            </a:pPr>
            <a:r>
              <a:rPr lang="tr-TR" altLang="tr-TR" dirty="0" smtClean="0">
                <a:latin typeface="Comic Sans MS" pitchFamily="66" charset="0"/>
              </a:rPr>
              <a:t>Dr</a:t>
            </a:r>
            <a:r>
              <a:rPr lang="tr-TR" altLang="tr-TR" dirty="0">
                <a:latin typeface="Comic Sans MS" pitchFamily="66" charset="0"/>
              </a:rPr>
              <a:t>. Derya ÇİÇEK POLAT</a:t>
            </a:r>
          </a:p>
          <a:p>
            <a:pPr marL="0" indent="0">
              <a:buNone/>
            </a:pPr>
            <a:r>
              <a:rPr lang="tr-TR" altLang="tr-TR" dirty="0">
                <a:latin typeface="Comic Sans MS" pitchFamily="66" charset="0"/>
              </a:rPr>
              <a:t>Dr. Gülnur EKŞİ </a:t>
            </a:r>
            <a:r>
              <a:rPr lang="tr-TR" altLang="tr-TR" dirty="0" err="1" smtClean="0">
                <a:latin typeface="Comic Sans MS" pitchFamily="66" charset="0"/>
              </a:rPr>
              <a:t>BONA</a:t>
            </a:r>
            <a:endParaRPr lang="tr-TR" altLang="tr-TR" dirty="0" smtClean="0">
              <a:latin typeface="Comic Sans MS" pitchFamily="66" charset="0"/>
            </a:endParaRPr>
          </a:p>
          <a:p>
            <a:pPr marL="0" indent="0">
              <a:buNone/>
            </a:pPr>
            <a:r>
              <a:rPr lang="tr-TR" altLang="tr-TR" dirty="0" smtClean="0">
                <a:latin typeface="Comic Sans MS" pitchFamily="66" charset="0"/>
              </a:rPr>
              <a:t>Ecz. Şeyda </a:t>
            </a:r>
            <a:endParaRPr lang="tr-TR" altLang="tr-TR" dirty="0">
              <a:latin typeface="Comic Sans MS" pitchFamily="66" charset="0"/>
            </a:endParaRPr>
          </a:p>
          <a:p>
            <a:pPr marL="0" indent="0">
              <a:buFont typeface="Wingdings" pitchFamily="2" charset="2"/>
              <a:buNone/>
            </a:pPr>
            <a:endParaRPr lang="tr-TR" altLang="tr-TR" dirty="0" smtClean="0">
              <a:latin typeface="Comic Sans MS" pitchFamily="66" charset="0"/>
            </a:endParaRPr>
          </a:p>
          <a:p>
            <a:pPr marL="0" indent="0">
              <a:buNone/>
            </a:pPr>
            <a:r>
              <a:rPr lang="tr-TR" altLang="tr-TR" dirty="0" err="1" smtClean="0">
                <a:latin typeface="Comic Sans MS" pitchFamily="66" charset="0"/>
              </a:rPr>
              <a:t>Lab</a:t>
            </a:r>
            <a:r>
              <a:rPr lang="tr-TR" altLang="tr-TR" dirty="0">
                <a:latin typeface="Comic Sans MS" pitchFamily="66" charset="0"/>
              </a:rPr>
              <a:t>. </a:t>
            </a:r>
            <a:r>
              <a:rPr lang="tr-TR" altLang="tr-TR" dirty="0" err="1">
                <a:latin typeface="Comic Sans MS" pitchFamily="66" charset="0"/>
              </a:rPr>
              <a:t>Technician</a:t>
            </a:r>
            <a:r>
              <a:rPr lang="tr-TR" altLang="tr-TR" dirty="0">
                <a:latin typeface="Comic Sans MS" pitchFamily="66" charset="0"/>
              </a:rPr>
              <a:t>: Ayşegül DERVİŞ</a:t>
            </a:r>
          </a:p>
          <a:p>
            <a:pPr marL="0" indent="0">
              <a:buFont typeface="Wingdings" pitchFamily="2" charset="2"/>
              <a:buNone/>
            </a:pPr>
            <a:endParaRPr lang="tr-TR" altLang="tr-TR" dirty="0">
              <a:latin typeface="Comic Sans MS" pitchFamily="66" charset="0"/>
            </a:endParaRPr>
          </a:p>
          <a:p>
            <a:pPr marL="0" indent="0">
              <a:buNone/>
            </a:pPr>
            <a:endParaRPr lang="tr-TR" dirty="0" smtClean="0"/>
          </a:p>
          <a:p>
            <a:pPr marL="0" indent="0">
              <a:buNone/>
            </a:pPr>
            <a:endParaRPr lang="tr-TR" dirty="0"/>
          </a:p>
        </p:txBody>
      </p:sp>
      <p:sp>
        <p:nvSpPr>
          <p:cNvPr id="4" name="Başlık 1"/>
          <p:cNvSpPr>
            <a:spLocks noGrp="1"/>
          </p:cNvSpPr>
          <p:nvPr>
            <p:ph type="title"/>
          </p:nvPr>
        </p:nvSpPr>
        <p:spPr>
          <a:xfrm>
            <a:off x="659296" y="75856"/>
            <a:ext cx="9956800" cy="1143000"/>
          </a:xfrm>
        </p:spPr>
        <p:txBody>
          <a:bodyPr/>
          <a:lstStyle/>
          <a:p>
            <a:pPr algn="ctr"/>
            <a:r>
              <a:rPr lang="tr-TR" altLang="tr-TR" b="1" dirty="0" err="1" smtClean="0">
                <a:latin typeface="Comic Sans MS" pitchFamily="66" charset="0"/>
              </a:rPr>
              <a:t>Department</a:t>
            </a:r>
            <a:r>
              <a:rPr lang="tr-TR" altLang="tr-TR" b="1" dirty="0" smtClean="0">
                <a:latin typeface="Comic Sans MS" pitchFamily="66" charset="0"/>
              </a:rPr>
              <a:t> of </a:t>
            </a:r>
            <a:r>
              <a:rPr lang="tr-TR" altLang="tr-TR" b="1" dirty="0" err="1" smtClean="0">
                <a:latin typeface="Comic Sans MS" pitchFamily="66" charset="0"/>
              </a:rPr>
              <a:t>pharmaceu</a:t>
            </a:r>
            <a:r>
              <a:rPr lang="tr-TR" altLang="tr-TR" sz="2800" b="1" dirty="0" err="1" smtClean="0">
                <a:latin typeface="Comic Sans MS" pitchFamily="66" charset="0"/>
              </a:rPr>
              <a:t>t</a:t>
            </a:r>
            <a:r>
              <a:rPr lang="tr-TR" altLang="tr-TR" sz="2400" b="1" dirty="0" err="1" smtClean="0">
                <a:latin typeface="Comic Sans MS" pitchFamily="66" charset="0"/>
              </a:rPr>
              <a:t>I</a:t>
            </a:r>
            <a:r>
              <a:rPr lang="tr-TR" altLang="tr-TR" b="1" dirty="0" err="1" smtClean="0">
                <a:latin typeface="Comic Sans MS" pitchFamily="66" charset="0"/>
              </a:rPr>
              <a:t>cal</a:t>
            </a:r>
            <a:r>
              <a:rPr lang="tr-TR" altLang="tr-TR" b="1" dirty="0" smtClean="0">
                <a:latin typeface="Comic Sans MS" pitchFamily="66" charset="0"/>
              </a:rPr>
              <a:t> </a:t>
            </a:r>
            <a:r>
              <a:rPr lang="tr-TR" altLang="tr-TR" b="1" dirty="0" err="1" smtClean="0">
                <a:latin typeface="Comic Sans MS" pitchFamily="66" charset="0"/>
              </a:rPr>
              <a:t>botany</a:t>
            </a:r>
            <a:endParaRPr lang="tr-TR" altLang="tr-TR" b="1" dirty="0" smtClean="0">
              <a:latin typeface="Comic Sans MS" pitchFamily="66"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444" y="1600200"/>
            <a:ext cx="6534912" cy="4340352"/>
          </a:xfrm>
          <a:prstGeom prst="rect">
            <a:avLst/>
          </a:prstGeom>
        </p:spPr>
      </p:pic>
    </p:spTree>
    <p:extLst>
      <p:ext uri="{BB962C8B-B14F-4D97-AF65-F5344CB8AC3E}">
        <p14:creationId xmlns:p14="http://schemas.microsoft.com/office/powerpoint/2010/main" val="4161014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İçerik Yer Tutucusu"/>
          <p:cNvSpPr>
            <a:spLocks noGrp="1"/>
          </p:cNvSpPr>
          <p:nvPr>
            <p:ph idx="4294967295"/>
          </p:nvPr>
        </p:nvSpPr>
        <p:spPr>
          <a:xfrm>
            <a:off x="431801" y="549275"/>
            <a:ext cx="10742084" cy="4261264"/>
          </a:xfrm>
        </p:spPr>
        <p:txBody>
          <a:bodyPr>
            <a:normAutofit/>
          </a:bodyPr>
          <a:lstStyle/>
          <a:p>
            <a:pPr algn="just">
              <a:lnSpc>
                <a:spcPct val="150000"/>
              </a:lnSpc>
              <a:buNone/>
            </a:pPr>
            <a:r>
              <a:rPr lang="tr-TR" altLang="tr-TR" b="1" dirty="0" smtClean="0">
                <a:latin typeface="Comic Sans MS" pitchFamily="66" charset="0"/>
              </a:rPr>
              <a:t>3. </a:t>
            </a:r>
            <a:r>
              <a:rPr lang="en-US" altLang="tr-TR" b="1" dirty="0" smtClean="0">
                <a:latin typeface="Comic Sans MS" pitchFamily="66" charset="0"/>
              </a:rPr>
              <a:t>Molecular Biology:</a:t>
            </a:r>
            <a:r>
              <a:rPr lang="en-US" altLang="tr-TR" dirty="0" smtClean="0">
                <a:latin typeface="Comic Sans MS" pitchFamily="66" charset="0"/>
              </a:rPr>
              <a:t> </a:t>
            </a:r>
            <a:r>
              <a:rPr lang="en-US" altLang="tr-TR" dirty="0" smtClean="0">
                <a:solidFill>
                  <a:srgbClr val="0070C0"/>
                </a:solidFill>
                <a:latin typeface="Comic Sans MS" pitchFamily="66" charset="0"/>
              </a:rPr>
              <a:t>Examines the structure of genes </a:t>
            </a:r>
            <a:r>
              <a:rPr lang="en-US" altLang="tr-TR" dirty="0" smtClean="0">
                <a:latin typeface="Comic Sans MS" pitchFamily="66" charset="0"/>
              </a:rPr>
              <a:t>(structures containing the genetic materials) </a:t>
            </a:r>
            <a:r>
              <a:rPr lang="en-US" altLang="tr-TR" dirty="0">
                <a:solidFill>
                  <a:srgbClr val="0070C0"/>
                </a:solidFill>
                <a:latin typeface="Comic Sans MS" pitchFamily="66" charset="0"/>
              </a:rPr>
              <a:t>and the biological events </a:t>
            </a:r>
            <a:r>
              <a:rPr lang="en-US" altLang="tr-TR" dirty="0" smtClean="0">
                <a:solidFill>
                  <a:srgbClr val="0070C0"/>
                </a:solidFill>
                <a:latin typeface="Comic Sans MS" pitchFamily="66" charset="0"/>
              </a:rPr>
              <a:t>occur</a:t>
            </a:r>
            <a:r>
              <a:rPr lang="tr-TR" altLang="tr-TR" dirty="0" err="1" smtClean="0">
                <a:solidFill>
                  <a:srgbClr val="0070C0"/>
                </a:solidFill>
                <a:latin typeface="Comic Sans MS" pitchFamily="66" charset="0"/>
              </a:rPr>
              <a:t>ing</a:t>
            </a:r>
            <a:r>
              <a:rPr lang="tr-TR" altLang="tr-TR" dirty="0" smtClean="0">
                <a:solidFill>
                  <a:srgbClr val="0070C0"/>
                </a:solidFill>
                <a:latin typeface="Comic Sans MS" pitchFamily="66" charset="0"/>
              </a:rPr>
              <a:t> </a:t>
            </a:r>
            <a:r>
              <a:rPr lang="en-US" altLang="tr-TR" dirty="0" smtClean="0">
                <a:solidFill>
                  <a:srgbClr val="0070C0"/>
                </a:solidFill>
                <a:latin typeface="Comic Sans MS" pitchFamily="66" charset="0"/>
              </a:rPr>
              <a:t>under the control of the genes </a:t>
            </a:r>
            <a:r>
              <a:rPr lang="en-US" altLang="tr-TR" dirty="0" smtClean="0">
                <a:latin typeface="Comic Sans MS" pitchFamily="66" charset="0"/>
              </a:rPr>
              <a:t>(e.g. metabolic events </a:t>
            </a:r>
            <a:r>
              <a:rPr lang="en-US" altLang="tr-TR" dirty="0" err="1" smtClean="0">
                <a:latin typeface="Comic Sans MS" pitchFamily="66" charset="0"/>
              </a:rPr>
              <a:t>suc</a:t>
            </a:r>
            <a:r>
              <a:rPr lang="tr-TR" altLang="tr-TR" dirty="0" smtClean="0">
                <a:latin typeface="Comic Sans MS" pitchFamily="66" charset="0"/>
              </a:rPr>
              <a:t>h</a:t>
            </a:r>
            <a:r>
              <a:rPr lang="en-US" altLang="tr-TR" dirty="0" smtClean="0">
                <a:latin typeface="Comic Sans MS" pitchFamily="66" charset="0"/>
              </a:rPr>
              <a:t> as protein synthesis, hormone synthesis etc.) </a:t>
            </a:r>
            <a:r>
              <a:rPr lang="tr-TR" altLang="tr-TR" dirty="0" smtClean="0">
                <a:latin typeface="Comic Sans MS" pitchFamily="66" charset="0"/>
              </a:rPr>
              <a:t>at </a:t>
            </a:r>
            <a:r>
              <a:rPr lang="tr-TR" altLang="tr-TR" dirty="0" err="1" smtClean="0">
                <a:latin typeface="Comic Sans MS" pitchFamily="66" charset="0"/>
              </a:rPr>
              <a:t>the</a:t>
            </a:r>
            <a:r>
              <a:rPr lang="tr-TR" altLang="tr-TR" dirty="0" smtClean="0">
                <a:latin typeface="Comic Sans MS" pitchFamily="66" charset="0"/>
              </a:rPr>
              <a:t> </a:t>
            </a:r>
            <a:r>
              <a:rPr lang="tr-TR" altLang="tr-TR" dirty="0" err="1" smtClean="0">
                <a:latin typeface="Comic Sans MS" pitchFamily="66" charset="0"/>
              </a:rPr>
              <a:t>molecular</a:t>
            </a:r>
            <a:r>
              <a:rPr lang="tr-TR" altLang="tr-TR" dirty="0" smtClean="0">
                <a:latin typeface="Comic Sans MS" pitchFamily="66" charset="0"/>
              </a:rPr>
              <a:t> </a:t>
            </a:r>
            <a:r>
              <a:rPr lang="tr-TR" altLang="tr-TR" dirty="0" err="1" smtClean="0">
                <a:latin typeface="Comic Sans MS" pitchFamily="66" charset="0"/>
              </a:rPr>
              <a:t>level</a:t>
            </a:r>
            <a:r>
              <a:rPr lang="en-US" altLang="tr-TR" dirty="0" smtClean="0">
                <a:latin typeface="Comic Sans MS" pitchFamily="66" charset="0"/>
              </a:rPr>
              <a:t>.</a:t>
            </a:r>
          </a:p>
          <a:p>
            <a:pPr algn="just" eaLnBrk="1" hangingPunct="1">
              <a:lnSpc>
                <a:spcPct val="150000"/>
              </a:lnSpc>
              <a:buFont typeface="Wingdings" pitchFamily="2" charset="2"/>
              <a:buNone/>
            </a:pPr>
            <a:endParaRPr lang="en-US" altLang="tr-TR" dirty="0" smtClean="0">
              <a:latin typeface="Comic Sans MS" pitchFamily="66" charset="0"/>
            </a:endParaRPr>
          </a:p>
          <a:p>
            <a:pPr algn="just" eaLnBrk="1" hangingPunct="1">
              <a:lnSpc>
                <a:spcPct val="150000"/>
              </a:lnSpc>
              <a:buFont typeface="Wingdings" pitchFamily="2" charset="2"/>
              <a:buNone/>
            </a:pPr>
            <a:r>
              <a:rPr lang="en-US" altLang="tr-TR" b="1" dirty="0" smtClean="0">
                <a:latin typeface="Comic Sans MS" pitchFamily="66" charset="0"/>
              </a:rPr>
              <a:t>4.</a:t>
            </a:r>
            <a:r>
              <a:rPr lang="tr-TR" altLang="tr-TR" b="1" dirty="0" smtClean="0">
                <a:latin typeface="Comic Sans MS" pitchFamily="66" charset="0"/>
              </a:rPr>
              <a:t> </a:t>
            </a:r>
            <a:r>
              <a:rPr lang="en-US" altLang="tr-TR" b="1" dirty="0" err="1" smtClean="0">
                <a:latin typeface="Comic Sans MS" pitchFamily="66" charset="0"/>
              </a:rPr>
              <a:t>Geneti</a:t>
            </a:r>
            <a:r>
              <a:rPr lang="tr-TR" altLang="tr-TR" b="1" dirty="0" err="1" smtClean="0">
                <a:latin typeface="Comic Sans MS" pitchFamily="66" charset="0"/>
              </a:rPr>
              <a:t>cs</a:t>
            </a:r>
            <a:r>
              <a:rPr lang="en-US" altLang="tr-TR" b="1" dirty="0" smtClean="0">
                <a:latin typeface="Comic Sans MS" pitchFamily="66" charset="0"/>
              </a:rPr>
              <a:t>: </a:t>
            </a:r>
            <a:r>
              <a:rPr lang="en-US" altLang="tr-TR" dirty="0" smtClean="0">
                <a:solidFill>
                  <a:srgbClr val="0070C0"/>
                </a:solidFill>
                <a:latin typeface="Comic Sans MS" pitchFamily="66" charset="0"/>
              </a:rPr>
              <a:t>Examines inheritance of genetic characters from generation to</a:t>
            </a:r>
            <a:r>
              <a:rPr lang="tr-TR" altLang="tr-TR" dirty="0" smtClean="0">
                <a:solidFill>
                  <a:srgbClr val="0070C0"/>
                </a:solidFill>
                <a:latin typeface="Comic Sans MS" pitchFamily="66" charset="0"/>
              </a:rPr>
              <a:t> </a:t>
            </a:r>
            <a:r>
              <a:rPr lang="en-US" altLang="tr-TR" dirty="0" smtClean="0">
                <a:solidFill>
                  <a:srgbClr val="0070C0"/>
                </a:solidFill>
                <a:latin typeface="Comic Sans MS" pitchFamily="66" charset="0"/>
              </a:rPr>
              <a:t>generation</a:t>
            </a:r>
            <a:r>
              <a:rPr lang="tr-TR" altLang="tr-TR" dirty="0" smtClean="0">
                <a:latin typeface="Comic Sans MS" pitchFamily="66" charset="0"/>
              </a:rPr>
              <a:t>, </a:t>
            </a:r>
            <a:r>
              <a:rPr lang="en-US" altLang="tr-TR" dirty="0" smtClean="0">
                <a:latin typeface="Comic Sans MS" pitchFamily="66" charset="0"/>
              </a:rPr>
              <a:t>the fundamentals of genetics and genetic disorders.</a:t>
            </a:r>
          </a:p>
        </p:txBody>
      </p:sp>
    </p:spTree>
    <p:extLst>
      <p:ext uri="{BB962C8B-B14F-4D97-AF65-F5344CB8AC3E}">
        <p14:creationId xmlns:p14="http://schemas.microsoft.com/office/powerpoint/2010/main" val="2263519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İçerik Yer Tutucusu"/>
          <p:cNvSpPr>
            <a:spLocks noGrp="1"/>
          </p:cNvSpPr>
          <p:nvPr>
            <p:ph idx="4294967295"/>
          </p:nvPr>
        </p:nvSpPr>
        <p:spPr>
          <a:xfrm>
            <a:off x="333054" y="313509"/>
            <a:ext cx="10742084" cy="3657600"/>
          </a:xfrm>
        </p:spPr>
        <p:txBody>
          <a:bodyPr>
            <a:normAutofit/>
          </a:bodyPr>
          <a:lstStyle/>
          <a:p>
            <a:pPr algn="just" eaLnBrk="1" hangingPunct="1">
              <a:lnSpc>
                <a:spcPct val="150000"/>
              </a:lnSpc>
              <a:buFont typeface="Wingdings" pitchFamily="2" charset="2"/>
              <a:buNone/>
            </a:pPr>
            <a:r>
              <a:rPr lang="en-US" altLang="tr-TR" b="1" dirty="0" smtClean="0">
                <a:latin typeface="Comic Sans MS" pitchFamily="66" charset="0"/>
              </a:rPr>
              <a:t>5. Evolution</a:t>
            </a:r>
            <a:r>
              <a:rPr lang="en-US" altLang="tr-TR" dirty="0" smtClean="0">
                <a:latin typeface="Comic Sans MS" pitchFamily="66" charset="0"/>
              </a:rPr>
              <a:t>: Examines the changes and the origins of living being</a:t>
            </a:r>
            <a:r>
              <a:rPr lang="tr-TR" altLang="tr-TR" dirty="0" smtClean="0">
                <a:latin typeface="Comic Sans MS" pitchFamily="66" charset="0"/>
              </a:rPr>
              <a:t>s</a:t>
            </a:r>
            <a:r>
              <a:rPr lang="en-US" altLang="tr-TR" dirty="0" smtClean="0">
                <a:latin typeface="Comic Sans MS" pitchFamily="66" charset="0"/>
              </a:rPr>
              <a:t> from the simplest form</a:t>
            </a:r>
            <a:r>
              <a:rPr lang="tr-TR" altLang="tr-TR" dirty="0" smtClean="0">
                <a:latin typeface="Comic Sans MS" pitchFamily="66" charset="0"/>
              </a:rPr>
              <a:t>s</a:t>
            </a:r>
            <a:r>
              <a:rPr lang="en-US" altLang="tr-TR" dirty="0" smtClean="0">
                <a:latin typeface="Comic Sans MS" pitchFamily="66" charset="0"/>
              </a:rPr>
              <a:t> to the</a:t>
            </a:r>
            <a:r>
              <a:rPr lang="tr-TR" altLang="tr-TR" dirty="0" smtClean="0">
                <a:latin typeface="Comic Sans MS" pitchFamily="66" charset="0"/>
              </a:rPr>
              <a:t> </a:t>
            </a:r>
            <a:r>
              <a:rPr lang="en-US" altLang="tr-TR" dirty="0" smtClean="0">
                <a:latin typeface="Comic Sans MS" pitchFamily="66" charset="0"/>
              </a:rPr>
              <a:t>current status as individuals and population</a:t>
            </a:r>
            <a:r>
              <a:rPr lang="tr-TR" altLang="tr-TR" dirty="0" smtClean="0">
                <a:latin typeface="Comic Sans MS" pitchFamily="66" charset="0"/>
              </a:rPr>
              <a:t>s</a:t>
            </a:r>
            <a:r>
              <a:rPr lang="en-US" altLang="tr-TR" dirty="0" smtClean="0">
                <a:latin typeface="Comic Sans MS" pitchFamily="66" charset="0"/>
              </a:rPr>
              <a:t>.</a:t>
            </a:r>
            <a:endParaRPr lang="tr-TR" altLang="tr-TR" dirty="0" smtClean="0">
              <a:latin typeface="Comic Sans MS" pitchFamily="66" charset="0"/>
            </a:endParaRPr>
          </a:p>
          <a:p>
            <a:pPr algn="just" eaLnBrk="1" hangingPunct="1">
              <a:lnSpc>
                <a:spcPct val="150000"/>
              </a:lnSpc>
              <a:buFont typeface="Wingdings" pitchFamily="2" charset="2"/>
              <a:buNone/>
            </a:pPr>
            <a:endParaRPr lang="en-US" altLang="tr-TR" dirty="0" smtClean="0">
              <a:latin typeface="Comic Sans MS" pitchFamily="66" charset="0"/>
            </a:endParaRPr>
          </a:p>
          <a:p>
            <a:pPr algn="just" eaLnBrk="1" hangingPunct="1">
              <a:lnSpc>
                <a:spcPct val="150000"/>
              </a:lnSpc>
              <a:buFont typeface="Wingdings" pitchFamily="2" charset="2"/>
              <a:buNone/>
            </a:pPr>
            <a:endParaRPr lang="en-US" altLang="tr-TR" dirty="0" smtClean="0">
              <a:latin typeface="Comic Sans MS" pitchFamily="66" charset="0"/>
            </a:endParaRPr>
          </a:p>
          <a:p>
            <a:pPr algn="just" eaLnBrk="1" hangingPunct="1">
              <a:lnSpc>
                <a:spcPct val="150000"/>
              </a:lnSpc>
              <a:buFont typeface="Wingdings" pitchFamily="2" charset="2"/>
              <a:buNone/>
            </a:pPr>
            <a:r>
              <a:rPr lang="en-US" altLang="tr-TR" b="1" dirty="0" smtClean="0">
                <a:latin typeface="Comic Sans MS" pitchFamily="66" charset="0"/>
              </a:rPr>
              <a:t>6. Systematics (Taxonomy (taxis [arrangement] + </a:t>
            </a:r>
            <a:r>
              <a:rPr lang="en-US" altLang="tr-TR" b="1" dirty="0" err="1" smtClean="0">
                <a:latin typeface="Comic Sans MS" pitchFamily="66" charset="0"/>
              </a:rPr>
              <a:t>nomia</a:t>
            </a:r>
            <a:r>
              <a:rPr lang="en-US" altLang="tr-TR" b="1" dirty="0" smtClean="0">
                <a:latin typeface="Comic Sans MS" pitchFamily="66" charset="0"/>
              </a:rPr>
              <a:t> [method]</a:t>
            </a:r>
            <a:r>
              <a:rPr lang="en-US" altLang="tr-TR" dirty="0" smtClean="0">
                <a:latin typeface="Comic Sans MS" pitchFamily="66" charset="0"/>
              </a:rPr>
              <a:t>): Deals with the classification of living beings.</a:t>
            </a:r>
          </a:p>
          <a:p>
            <a:pPr eaLnBrk="1" hangingPunct="1">
              <a:lnSpc>
                <a:spcPct val="150000"/>
              </a:lnSpc>
            </a:pPr>
            <a:endParaRPr lang="en-US" altLang="tr-TR" dirty="0" smtClean="0">
              <a:latin typeface="Comic Sans MS" pitchFamily="66" charset="0"/>
            </a:endParaRPr>
          </a:p>
        </p:txBody>
      </p:sp>
      <p:pic>
        <p:nvPicPr>
          <p:cNvPr id="10242" name="Picture 2" descr="evolution theor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694" y="1853029"/>
            <a:ext cx="3381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volution theory obesity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44" y="4218568"/>
            <a:ext cx="4829452" cy="200836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evolution theory plants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971109"/>
            <a:ext cx="3206397" cy="267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96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randombar(horizontal)">
                                      <p:cBhvr>
                                        <p:cTn id="7" dur="500"/>
                                        <p:tgtEl>
                                          <p:spTgt spid="3584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randombar(horizontal)">
                                      <p:cBhvr>
                                        <p:cTn id="11" dur="500"/>
                                        <p:tgtEl>
                                          <p:spTgt spid="10242"/>
                                        </p:tgtEl>
                                      </p:cBhvr>
                                    </p:animEffect>
                                  </p:childTnLst>
                                </p:cTn>
                              </p:par>
                            </p:childTnLst>
                          </p:cTn>
                        </p:par>
                        <p:par>
                          <p:cTn id="12" fill="hold">
                            <p:stCondLst>
                              <p:cond delay="1000"/>
                            </p:stCondLst>
                            <p:childTnLst>
                              <p:par>
                                <p:cTn id="13" presetID="14" presetClass="entr" presetSubtype="10" fill="hold" nodeType="afterEffect">
                                  <p:stCondLst>
                                    <p:cond delay="3000"/>
                                  </p:stCondLst>
                                  <p:childTnLst>
                                    <p:set>
                                      <p:cBhvr>
                                        <p:cTn id="14" dur="1" fill="hold">
                                          <p:stCondLst>
                                            <p:cond delay="0"/>
                                          </p:stCondLst>
                                        </p:cTn>
                                        <p:tgtEl>
                                          <p:spTgt spid="10244"/>
                                        </p:tgtEl>
                                        <p:attrNameLst>
                                          <p:attrName>style.visibility</p:attrName>
                                        </p:attrNameLst>
                                      </p:cBhvr>
                                      <p:to>
                                        <p:strVal val="visible"/>
                                      </p:to>
                                    </p:set>
                                    <p:animEffect transition="in" filter="randombar(horizontal)">
                                      <p:cBhvr>
                                        <p:cTn id="15" dur="500"/>
                                        <p:tgtEl>
                                          <p:spTgt spid="1024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5842">
                                            <p:txEl>
                                              <p:pRg st="3" end="3"/>
                                            </p:txEl>
                                          </p:spTgt>
                                        </p:tgtEl>
                                        <p:attrNameLst>
                                          <p:attrName>style.visibility</p:attrName>
                                        </p:attrNameLst>
                                      </p:cBhvr>
                                      <p:to>
                                        <p:strVal val="visible"/>
                                      </p:to>
                                    </p:set>
                                    <p:animEffect transition="in" filter="randombar(horizontal)">
                                      <p:cBhvr>
                                        <p:cTn id="20" dur="500"/>
                                        <p:tgtEl>
                                          <p:spTgt spid="3584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248"/>
                                        </p:tgtEl>
                                        <p:attrNameLst>
                                          <p:attrName>style.visibility</p:attrName>
                                        </p:attrNameLst>
                                      </p:cBhvr>
                                      <p:to>
                                        <p:strVal val="visible"/>
                                      </p:to>
                                    </p:set>
                                    <p:animEffect transition="in" filter="randombar(horizontal)">
                                      <p:cBhvr>
                                        <p:cTn id="25"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İçerik Yer Tutucusu"/>
          <p:cNvSpPr>
            <a:spLocks noGrp="1"/>
          </p:cNvSpPr>
          <p:nvPr>
            <p:ph idx="4294967295"/>
          </p:nvPr>
        </p:nvSpPr>
        <p:spPr>
          <a:xfrm>
            <a:off x="260351" y="628650"/>
            <a:ext cx="11330516" cy="5332758"/>
          </a:xfrm>
        </p:spPr>
        <p:txBody>
          <a:bodyPr>
            <a:normAutofit fontScale="62500" lnSpcReduction="20000"/>
          </a:bodyPr>
          <a:lstStyle/>
          <a:p>
            <a:pPr algn="just" eaLnBrk="1" hangingPunct="1">
              <a:lnSpc>
                <a:spcPct val="170000"/>
              </a:lnSpc>
              <a:buFont typeface="Wingdings" pitchFamily="2" charset="2"/>
              <a:buNone/>
            </a:pPr>
            <a:r>
              <a:rPr lang="en-US" altLang="tr-TR" sz="3100" b="1" dirty="0" smtClean="0">
                <a:latin typeface="Comic Sans MS" pitchFamily="66" charset="0"/>
              </a:rPr>
              <a:t>7. Pathology (</a:t>
            </a:r>
            <a:r>
              <a:rPr lang="en-US" altLang="tr-TR" sz="3100" b="1" dirty="0" err="1" smtClean="0">
                <a:latin typeface="Comic Sans MS" pitchFamily="66" charset="0"/>
              </a:rPr>
              <a:t>patho</a:t>
            </a:r>
            <a:r>
              <a:rPr lang="en-US" altLang="tr-TR" sz="3100" b="1" dirty="0" smtClean="0">
                <a:latin typeface="Comic Sans MS" pitchFamily="66" charset="0"/>
              </a:rPr>
              <a:t> [suffering - disease] + logy)</a:t>
            </a:r>
            <a:r>
              <a:rPr lang="en-US" altLang="tr-TR" sz="3100" dirty="0" smtClean="0">
                <a:latin typeface="Comic Sans MS" pitchFamily="66" charset="0"/>
              </a:rPr>
              <a:t>: </a:t>
            </a:r>
            <a:r>
              <a:rPr lang="en-US" altLang="tr-TR" sz="3100" dirty="0" smtClean="0">
                <a:solidFill>
                  <a:srgbClr val="0000FF"/>
                </a:solidFill>
                <a:latin typeface="Comic Sans MS" pitchFamily="66" charset="0"/>
              </a:rPr>
              <a:t>E</a:t>
            </a:r>
            <a:r>
              <a:rPr lang="tr-TR" altLang="tr-TR" sz="3100" dirty="0" smtClean="0">
                <a:solidFill>
                  <a:srgbClr val="0000FF"/>
                </a:solidFill>
                <a:latin typeface="Comic Sans MS" pitchFamily="66" charset="0"/>
              </a:rPr>
              <a:t>x</a:t>
            </a:r>
            <a:r>
              <a:rPr lang="en-US" altLang="tr-TR" sz="3100" dirty="0" smtClean="0">
                <a:solidFill>
                  <a:srgbClr val="0000FF"/>
                </a:solidFill>
                <a:latin typeface="Comic Sans MS" pitchFamily="66" charset="0"/>
              </a:rPr>
              <a:t>amines the diseases and abnormal structures </a:t>
            </a:r>
            <a:r>
              <a:rPr lang="en-US" altLang="tr-TR" sz="3100" dirty="0" smtClean="0">
                <a:latin typeface="Comic Sans MS" pitchFamily="66" charset="0"/>
              </a:rPr>
              <a:t>of the organism.</a:t>
            </a:r>
          </a:p>
          <a:p>
            <a:pPr algn="just" eaLnBrk="1" hangingPunct="1">
              <a:lnSpc>
                <a:spcPct val="170000"/>
              </a:lnSpc>
              <a:buFont typeface="Wingdings" pitchFamily="2" charset="2"/>
              <a:buNone/>
            </a:pPr>
            <a:endParaRPr lang="en-US" altLang="tr-TR" sz="3100" dirty="0" smtClean="0">
              <a:latin typeface="Comic Sans MS" pitchFamily="66" charset="0"/>
            </a:endParaRPr>
          </a:p>
          <a:p>
            <a:pPr algn="just" eaLnBrk="1" hangingPunct="1">
              <a:lnSpc>
                <a:spcPct val="170000"/>
              </a:lnSpc>
              <a:buFont typeface="Wingdings" pitchFamily="2" charset="2"/>
              <a:buNone/>
            </a:pPr>
            <a:r>
              <a:rPr lang="en-US" altLang="tr-TR" sz="3100" b="1" dirty="0" smtClean="0">
                <a:latin typeface="Comic Sans MS" pitchFamily="66" charset="0"/>
              </a:rPr>
              <a:t>8. Microbiology (</a:t>
            </a:r>
            <a:r>
              <a:rPr lang="en-US" altLang="tr-TR" sz="3100" b="1" dirty="0" err="1" smtClean="0">
                <a:latin typeface="Comic Sans MS" pitchFamily="66" charset="0"/>
              </a:rPr>
              <a:t>micr</a:t>
            </a:r>
            <a:r>
              <a:rPr lang="tr-TR" altLang="tr-TR" sz="3100" b="1" dirty="0" smtClean="0">
                <a:latin typeface="Comic Sans MS" pitchFamily="66" charset="0"/>
              </a:rPr>
              <a:t>o</a:t>
            </a:r>
            <a:r>
              <a:rPr lang="en-US" altLang="tr-TR" sz="3100" b="1" dirty="0" smtClean="0">
                <a:latin typeface="Comic Sans MS" pitchFamily="66" charset="0"/>
              </a:rPr>
              <a:t> [small] + logy)</a:t>
            </a:r>
            <a:r>
              <a:rPr lang="en-US" altLang="tr-TR" sz="3100" dirty="0" smtClean="0">
                <a:latin typeface="Comic Sans MS" pitchFamily="66" charset="0"/>
              </a:rPr>
              <a:t>: </a:t>
            </a:r>
            <a:r>
              <a:rPr lang="en-US" altLang="tr-TR" sz="3100" dirty="0" smtClean="0">
                <a:solidFill>
                  <a:srgbClr val="0000FF"/>
                </a:solidFill>
                <a:latin typeface="Comic Sans MS" pitchFamily="66" charset="0"/>
              </a:rPr>
              <a:t>Examines microscopic living beings </a:t>
            </a:r>
            <a:r>
              <a:rPr lang="en-US" altLang="tr-TR" sz="3100" dirty="0" smtClean="0">
                <a:latin typeface="Comic Sans MS" pitchFamily="66" charset="0"/>
              </a:rPr>
              <a:t>like viruses, rickettsia, bacteria and protozoa.</a:t>
            </a:r>
          </a:p>
          <a:p>
            <a:pPr algn="just" eaLnBrk="1" hangingPunct="1">
              <a:lnSpc>
                <a:spcPct val="170000"/>
              </a:lnSpc>
              <a:buFont typeface="Wingdings" pitchFamily="2" charset="2"/>
              <a:buNone/>
            </a:pPr>
            <a:endParaRPr lang="en-US" altLang="tr-TR" sz="3100" dirty="0" smtClean="0">
              <a:latin typeface="Comic Sans MS" pitchFamily="66" charset="0"/>
            </a:endParaRPr>
          </a:p>
          <a:p>
            <a:pPr algn="just" eaLnBrk="1" hangingPunct="1">
              <a:lnSpc>
                <a:spcPct val="170000"/>
              </a:lnSpc>
              <a:buFont typeface="Wingdings" pitchFamily="2" charset="2"/>
              <a:buNone/>
            </a:pPr>
            <a:r>
              <a:rPr lang="en-US" altLang="tr-TR" sz="3100" b="1" dirty="0" smtClean="0">
                <a:latin typeface="Comic Sans MS" pitchFamily="66" charset="0"/>
              </a:rPr>
              <a:t>9. Ecology</a:t>
            </a:r>
            <a:r>
              <a:rPr lang="tr-TR" altLang="tr-TR" sz="3100" b="1" dirty="0" smtClean="0">
                <a:latin typeface="Comic Sans MS" pitchFamily="66" charset="0"/>
              </a:rPr>
              <a:t> (</a:t>
            </a:r>
            <a:r>
              <a:rPr lang="tr-TR" altLang="tr-TR" sz="3100" b="1" dirty="0" err="1" smtClean="0">
                <a:latin typeface="Comic Sans MS" pitchFamily="66" charset="0"/>
              </a:rPr>
              <a:t>oikos</a:t>
            </a:r>
            <a:r>
              <a:rPr lang="tr-TR" altLang="tr-TR" sz="3100" b="1" dirty="0" smtClean="0">
                <a:latin typeface="Comic Sans MS" pitchFamily="66" charset="0"/>
              </a:rPr>
              <a:t> [</a:t>
            </a:r>
            <a:r>
              <a:rPr lang="tr-TR" altLang="tr-TR" sz="3100" b="1" dirty="0" err="1" smtClean="0">
                <a:latin typeface="Comic Sans MS" pitchFamily="66" charset="0"/>
              </a:rPr>
              <a:t>house</a:t>
            </a:r>
            <a:r>
              <a:rPr lang="tr-TR" altLang="tr-TR" sz="3100" b="1" dirty="0" smtClean="0">
                <a:latin typeface="Comic Sans MS" pitchFamily="66" charset="0"/>
              </a:rPr>
              <a:t>] + </a:t>
            </a:r>
            <a:r>
              <a:rPr lang="tr-TR" altLang="tr-TR" sz="3100" b="1" dirty="0" err="1" smtClean="0">
                <a:latin typeface="Comic Sans MS" pitchFamily="66" charset="0"/>
              </a:rPr>
              <a:t>logy</a:t>
            </a:r>
            <a:r>
              <a:rPr lang="tr-TR" altLang="tr-TR" sz="3100" b="1" dirty="0" smtClean="0">
                <a:latin typeface="Comic Sans MS" pitchFamily="66" charset="0"/>
              </a:rPr>
              <a:t>)</a:t>
            </a:r>
            <a:r>
              <a:rPr lang="en-US" altLang="tr-TR" sz="3100" b="1" dirty="0" smtClean="0">
                <a:latin typeface="Comic Sans MS" pitchFamily="66" charset="0"/>
              </a:rPr>
              <a:t>:</a:t>
            </a:r>
            <a:r>
              <a:rPr lang="en-US" altLang="tr-TR" sz="3100" dirty="0" smtClean="0">
                <a:latin typeface="Comic Sans MS" pitchFamily="66" charset="0"/>
              </a:rPr>
              <a:t> </a:t>
            </a:r>
            <a:r>
              <a:rPr lang="en-US" altLang="tr-TR" sz="3100" dirty="0" smtClean="0">
                <a:solidFill>
                  <a:srgbClr val="0000FF"/>
                </a:solidFill>
                <a:latin typeface="Comic Sans MS" pitchFamily="66" charset="0"/>
              </a:rPr>
              <a:t>Examines the relationships of living beings with the environment </a:t>
            </a:r>
            <a:r>
              <a:rPr lang="en-US" altLang="tr-TR" sz="3100" dirty="0" smtClean="0">
                <a:latin typeface="Comic Sans MS" pitchFamily="66" charset="0"/>
              </a:rPr>
              <a:t>that they live in.</a:t>
            </a:r>
          </a:p>
          <a:p>
            <a:pPr algn="just" eaLnBrk="1" hangingPunct="1">
              <a:lnSpc>
                <a:spcPct val="170000"/>
              </a:lnSpc>
              <a:buFont typeface="Wingdings" pitchFamily="2" charset="2"/>
              <a:buNone/>
            </a:pPr>
            <a:endParaRPr lang="en-US" altLang="tr-TR" sz="3100" dirty="0" smtClean="0">
              <a:latin typeface="Comic Sans MS" pitchFamily="66" charset="0"/>
            </a:endParaRPr>
          </a:p>
          <a:p>
            <a:pPr algn="just" eaLnBrk="1" hangingPunct="1">
              <a:lnSpc>
                <a:spcPct val="170000"/>
              </a:lnSpc>
              <a:buFont typeface="Wingdings" pitchFamily="2" charset="2"/>
              <a:buNone/>
            </a:pPr>
            <a:r>
              <a:rPr lang="tr-TR" altLang="tr-TR" sz="3100" b="1" dirty="0" smtClean="0">
                <a:latin typeface="Comic Sans MS" pitchFamily="66" charset="0"/>
              </a:rPr>
              <a:t>10. </a:t>
            </a:r>
            <a:r>
              <a:rPr lang="en-US" altLang="tr-TR" sz="3100" b="1" dirty="0" smtClean="0">
                <a:latin typeface="Comic Sans MS" pitchFamily="66" charset="0"/>
              </a:rPr>
              <a:t>Sociology</a:t>
            </a:r>
            <a:r>
              <a:rPr lang="tr-TR" altLang="tr-TR" sz="3100" b="1" dirty="0" smtClean="0">
                <a:latin typeface="Comic Sans MS" pitchFamily="66" charset="0"/>
              </a:rPr>
              <a:t> (</a:t>
            </a:r>
            <a:r>
              <a:rPr lang="tr-TR" altLang="tr-TR" sz="3100" b="1" dirty="0" err="1" smtClean="0">
                <a:latin typeface="Comic Sans MS" pitchFamily="66" charset="0"/>
              </a:rPr>
              <a:t>social</a:t>
            </a:r>
            <a:r>
              <a:rPr lang="tr-TR" altLang="tr-TR" sz="3100" b="1" dirty="0" smtClean="0">
                <a:latin typeface="Comic Sans MS" pitchFamily="66" charset="0"/>
              </a:rPr>
              <a:t> + </a:t>
            </a:r>
            <a:r>
              <a:rPr lang="tr-TR" altLang="tr-TR" sz="3100" b="1" dirty="0" err="1" smtClean="0">
                <a:latin typeface="Comic Sans MS" pitchFamily="66" charset="0"/>
              </a:rPr>
              <a:t>logy</a:t>
            </a:r>
            <a:r>
              <a:rPr lang="tr-TR" altLang="tr-TR" sz="3100" b="1" dirty="0" smtClean="0">
                <a:latin typeface="Comic Sans MS" pitchFamily="66" charset="0"/>
              </a:rPr>
              <a:t>)</a:t>
            </a:r>
            <a:r>
              <a:rPr lang="en-US" altLang="tr-TR" sz="3100" dirty="0" smtClean="0">
                <a:latin typeface="Comic Sans MS" pitchFamily="66" charset="0"/>
              </a:rPr>
              <a:t>: </a:t>
            </a:r>
            <a:r>
              <a:rPr lang="en-US" altLang="tr-TR" sz="3100" dirty="0" smtClean="0">
                <a:solidFill>
                  <a:srgbClr val="0000FF"/>
                </a:solidFill>
                <a:latin typeface="Comic Sans MS" pitchFamily="66" charset="0"/>
              </a:rPr>
              <a:t>Examines the social lives of living beings</a:t>
            </a:r>
            <a:r>
              <a:rPr lang="en-US" altLang="tr-TR" sz="3100" dirty="0" smtClean="0">
                <a:latin typeface="Comic Sans MS" pitchFamily="66" charset="0"/>
              </a:rPr>
              <a:t>.</a:t>
            </a:r>
          </a:p>
        </p:txBody>
      </p:sp>
    </p:spTree>
    <p:extLst>
      <p:ext uri="{BB962C8B-B14F-4D97-AF65-F5344CB8AC3E}">
        <p14:creationId xmlns:p14="http://schemas.microsoft.com/office/powerpoint/2010/main" val="3473605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4294967295"/>
          </p:nvPr>
        </p:nvSpPr>
        <p:spPr>
          <a:xfrm>
            <a:off x="527051" y="692150"/>
            <a:ext cx="11137900" cy="5824676"/>
          </a:xfrm>
        </p:spPr>
        <p:txBody>
          <a:bodyPr>
            <a:normAutofit/>
          </a:bodyPr>
          <a:lstStyle/>
          <a:p>
            <a:pPr algn="just" eaLnBrk="1" hangingPunct="1">
              <a:lnSpc>
                <a:spcPct val="150000"/>
              </a:lnSpc>
              <a:buFont typeface="Wingdings" pitchFamily="2" charset="2"/>
              <a:buNone/>
            </a:pPr>
            <a:r>
              <a:rPr lang="en-US" altLang="tr-TR" b="1" dirty="0" smtClean="0">
                <a:latin typeface="Comic Sans MS" pitchFamily="66" charset="0"/>
              </a:rPr>
              <a:t>11.Paleontology (</a:t>
            </a:r>
            <a:r>
              <a:rPr lang="en-US" altLang="tr-TR" b="1" dirty="0" err="1" smtClean="0">
                <a:latin typeface="Comic Sans MS" pitchFamily="66" charset="0"/>
              </a:rPr>
              <a:t>Archeobiology</a:t>
            </a:r>
            <a:r>
              <a:rPr lang="en-US" altLang="tr-TR" dirty="0" smtClean="0">
                <a:latin typeface="Comic Sans MS" pitchFamily="66" charset="0"/>
              </a:rPr>
              <a:t>): The </a:t>
            </a:r>
            <a:r>
              <a:rPr lang="en-US" altLang="tr-TR" dirty="0" err="1" smtClean="0">
                <a:latin typeface="Comic Sans MS" pitchFamily="66" charset="0"/>
              </a:rPr>
              <a:t>sc</a:t>
            </a:r>
            <a:r>
              <a:rPr lang="tr-TR" altLang="tr-TR" dirty="0" smtClean="0">
                <a:latin typeface="Comic Sans MS" pitchFamily="66" charset="0"/>
              </a:rPr>
              <a:t>i</a:t>
            </a:r>
            <a:r>
              <a:rPr lang="en-US" altLang="tr-TR" dirty="0" err="1" smtClean="0">
                <a:latin typeface="Comic Sans MS" pitchFamily="66" charset="0"/>
              </a:rPr>
              <a:t>ence</a:t>
            </a:r>
            <a:r>
              <a:rPr lang="en-US" altLang="tr-TR" dirty="0" smtClean="0">
                <a:latin typeface="Comic Sans MS" pitchFamily="66" charset="0"/>
              </a:rPr>
              <a:t> of fossils. </a:t>
            </a:r>
            <a:r>
              <a:rPr lang="en-US" altLang="tr-TR" dirty="0" smtClean="0">
                <a:solidFill>
                  <a:srgbClr val="0000FF"/>
                </a:solidFill>
                <a:latin typeface="Comic Sans MS" pitchFamily="66" charset="0"/>
              </a:rPr>
              <a:t>Examines the living beings that had lived in the geological periods </a:t>
            </a:r>
            <a:r>
              <a:rPr lang="en-US" altLang="tr-TR" dirty="0" smtClean="0">
                <a:latin typeface="Comic Sans MS" pitchFamily="66" charset="0"/>
              </a:rPr>
              <a:t>and became extinct with the help of their remnants (fossils). </a:t>
            </a:r>
          </a:p>
          <a:p>
            <a:pPr algn="just" eaLnBrk="1" hangingPunct="1">
              <a:lnSpc>
                <a:spcPct val="150000"/>
              </a:lnSpc>
              <a:buFont typeface="Wingdings" pitchFamily="2" charset="2"/>
              <a:buNone/>
            </a:pPr>
            <a:endParaRPr lang="en-US" altLang="tr-TR" dirty="0" smtClean="0">
              <a:latin typeface="Comic Sans MS" pitchFamily="66" charset="0"/>
            </a:endParaRPr>
          </a:p>
          <a:p>
            <a:pPr algn="just" eaLnBrk="1" hangingPunct="1">
              <a:lnSpc>
                <a:spcPct val="150000"/>
              </a:lnSpc>
              <a:buFont typeface="Wingdings" pitchFamily="2" charset="2"/>
              <a:buNone/>
            </a:pPr>
            <a:r>
              <a:rPr lang="en-US" altLang="tr-TR" b="1" dirty="0" smtClean="0">
                <a:latin typeface="Comic Sans MS" pitchFamily="66" charset="0"/>
              </a:rPr>
              <a:t>12.Teratobiology (Teratology</a:t>
            </a:r>
            <a:r>
              <a:rPr lang="en-US" altLang="tr-TR" dirty="0" smtClean="0">
                <a:latin typeface="Comic Sans MS" pitchFamily="66" charset="0"/>
              </a:rPr>
              <a:t>): </a:t>
            </a:r>
            <a:r>
              <a:rPr lang="en-US" altLang="tr-TR" dirty="0" smtClean="0">
                <a:solidFill>
                  <a:srgbClr val="0000FF"/>
                </a:solidFill>
                <a:latin typeface="Comic Sans MS" pitchFamily="66" charset="0"/>
              </a:rPr>
              <a:t>Morphologically ex</a:t>
            </a:r>
            <a:r>
              <a:rPr lang="tr-TR" altLang="tr-TR" dirty="0" smtClean="0">
                <a:solidFill>
                  <a:srgbClr val="0000FF"/>
                </a:solidFill>
                <a:latin typeface="Comic Sans MS" pitchFamily="66" charset="0"/>
              </a:rPr>
              <a:t>a</a:t>
            </a:r>
            <a:r>
              <a:rPr lang="en-US" altLang="tr-TR" dirty="0" smtClean="0">
                <a:solidFill>
                  <a:srgbClr val="0000FF"/>
                </a:solidFill>
                <a:latin typeface="Comic Sans MS" pitchFamily="66" charset="0"/>
              </a:rPr>
              <a:t>mines a living be</a:t>
            </a:r>
            <a:r>
              <a:rPr lang="tr-TR" altLang="tr-TR" dirty="0" smtClean="0">
                <a:solidFill>
                  <a:srgbClr val="0000FF"/>
                </a:solidFill>
                <a:latin typeface="Comic Sans MS" pitchFamily="66" charset="0"/>
              </a:rPr>
              <a:t>i</a:t>
            </a:r>
            <a:r>
              <a:rPr lang="en-US" altLang="tr-TR" dirty="0" smtClean="0">
                <a:solidFill>
                  <a:srgbClr val="0000FF"/>
                </a:solidFill>
                <a:latin typeface="Comic Sans MS" pitchFamily="66" charset="0"/>
              </a:rPr>
              <a:t>ng that has formed with a genetic defect</a:t>
            </a:r>
            <a:r>
              <a:rPr lang="en-US" altLang="tr-TR" dirty="0" smtClean="0">
                <a:latin typeface="Comic Sans MS" pitchFamily="66" charset="0"/>
              </a:rPr>
              <a:t>; it also examines the reasons of the formation of this defect and the methods of prevention.</a:t>
            </a:r>
          </a:p>
        </p:txBody>
      </p:sp>
      <p:pic>
        <p:nvPicPr>
          <p:cNvPr id="8194" name="Picture 2" descr="teratolog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105" y="4697550"/>
            <a:ext cx="25146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İçerik Yer Tutucusu"/>
          <p:cNvSpPr>
            <a:spLocks noGrp="1"/>
          </p:cNvSpPr>
          <p:nvPr>
            <p:ph idx="4294967295"/>
          </p:nvPr>
        </p:nvSpPr>
        <p:spPr>
          <a:xfrm>
            <a:off x="762000" y="95250"/>
            <a:ext cx="10424160" cy="2129790"/>
          </a:xfrm>
        </p:spPr>
        <p:txBody>
          <a:bodyPr>
            <a:normAutofit/>
          </a:bodyPr>
          <a:lstStyle/>
          <a:p>
            <a:pPr algn="just" eaLnBrk="1" hangingPunct="1">
              <a:lnSpc>
                <a:spcPct val="150000"/>
              </a:lnSpc>
              <a:buFont typeface="Wingdings" pitchFamily="2" charset="2"/>
              <a:buNone/>
            </a:pPr>
            <a:r>
              <a:rPr lang="tr-TR" altLang="tr-TR" b="1" dirty="0" smtClean="0">
                <a:latin typeface="Comic Sans MS" pitchFamily="66" charset="0"/>
              </a:rPr>
              <a:t>13. </a:t>
            </a:r>
            <a:r>
              <a:rPr lang="en-US" altLang="tr-TR" b="1" dirty="0" err="1" smtClean="0">
                <a:latin typeface="Comic Sans MS" pitchFamily="66" charset="0"/>
              </a:rPr>
              <a:t>Immunobiology</a:t>
            </a:r>
            <a:r>
              <a:rPr lang="en-US" altLang="tr-TR" b="1" dirty="0" smtClean="0">
                <a:latin typeface="Comic Sans MS" pitchFamily="66" charset="0"/>
              </a:rPr>
              <a:t> (Immunological Biology):</a:t>
            </a:r>
            <a:r>
              <a:rPr lang="en-US" altLang="tr-TR" dirty="0" smtClean="0">
                <a:latin typeface="Comic Sans MS" pitchFamily="66" charset="0"/>
              </a:rPr>
              <a:t> </a:t>
            </a:r>
            <a:r>
              <a:rPr lang="en-US" altLang="tr-TR" dirty="0" smtClean="0">
                <a:solidFill>
                  <a:srgbClr val="0000FF"/>
                </a:solidFill>
                <a:latin typeface="Comic Sans MS" pitchFamily="66" charset="0"/>
              </a:rPr>
              <a:t>Examines the ability of an organism to recognize the causes of diseases and to resist them, it also deals with the prevention of the disease.</a:t>
            </a:r>
          </a:p>
          <a:p>
            <a:pPr algn="just" eaLnBrk="1" hangingPunct="1">
              <a:lnSpc>
                <a:spcPct val="150000"/>
              </a:lnSpc>
            </a:pPr>
            <a:endParaRPr lang="en-US" altLang="tr-TR" dirty="0" smtClean="0">
              <a:latin typeface="Comic Sans MS" pitchFamily="66" charset="0"/>
            </a:endParaRPr>
          </a:p>
        </p:txBody>
      </p:sp>
      <p:pic>
        <p:nvPicPr>
          <p:cNvPr id="1026" name="Picture 2" descr="Immunology - Creative Diagno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335" y="2225040"/>
            <a:ext cx="573405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017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txBox="1">
            <a:spLocks/>
          </p:cNvSpPr>
          <p:nvPr/>
        </p:nvSpPr>
        <p:spPr>
          <a:xfrm>
            <a:off x="441324" y="276225"/>
            <a:ext cx="10177393" cy="6000750"/>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ct val="170000"/>
              </a:lnSpc>
            </a:pPr>
            <a:r>
              <a:rPr lang="en-US" altLang="tr-TR" sz="3300" b="1" dirty="0" smtClean="0">
                <a:solidFill>
                  <a:srgbClr val="FF0066"/>
                </a:solidFill>
                <a:latin typeface="Comic Sans MS" pitchFamily="66" charset="0"/>
              </a:rPr>
              <a:t>Plant:</a:t>
            </a:r>
            <a:r>
              <a:rPr lang="en-US" altLang="tr-TR" sz="3300" dirty="0" smtClean="0">
                <a:latin typeface="Comic Sans MS" pitchFamily="66" charset="0"/>
              </a:rPr>
              <a:t> </a:t>
            </a:r>
            <a:r>
              <a:rPr lang="en-US" altLang="tr-TR" dirty="0" smtClean="0">
                <a:latin typeface="Comic Sans MS" pitchFamily="66" charset="0"/>
              </a:rPr>
              <a:t>Autotrophic living beings made up of one or more cells. They have a cellulosic cell wall.</a:t>
            </a:r>
          </a:p>
          <a:p>
            <a:pPr algn="just">
              <a:lnSpc>
                <a:spcPct val="170000"/>
              </a:lnSpc>
            </a:pPr>
            <a:endParaRPr lang="en-US" altLang="tr-TR" dirty="0" smtClean="0">
              <a:latin typeface="Comic Sans MS" pitchFamily="66" charset="0"/>
            </a:endParaRPr>
          </a:p>
          <a:p>
            <a:pPr algn="just">
              <a:lnSpc>
                <a:spcPct val="170000"/>
              </a:lnSpc>
            </a:pPr>
            <a:r>
              <a:rPr lang="en-US" altLang="tr-TR" sz="3300" b="1" dirty="0" smtClean="0">
                <a:latin typeface="Comic Sans MS" pitchFamily="66" charset="0"/>
              </a:rPr>
              <a:t>Animal</a:t>
            </a:r>
            <a:r>
              <a:rPr lang="en-US" altLang="tr-TR" sz="3300" dirty="0" smtClean="0">
                <a:latin typeface="Comic Sans MS" pitchFamily="66" charset="0"/>
              </a:rPr>
              <a:t>: </a:t>
            </a:r>
            <a:r>
              <a:rPr lang="en-US" altLang="tr-TR" dirty="0" smtClean="0">
                <a:latin typeface="Comic Sans MS" pitchFamily="66" charset="0"/>
              </a:rPr>
              <a:t>They are living beings made up of one or more cells just like plants, however they are heterotrophic organisms. They move actively. Their cells are only surrounded with a cytoplasmic membrane, they lack the cellulosic membrane called cell wall.</a:t>
            </a:r>
            <a:endParaRPr lang="tr-TR" altLang="tr-TR" dirty="0" smtClean="0">
              <a:latin typeface="Comic Sans MS" pitchFamily="66" charset="0"/>
            </a:endParaRPr>
          </a:p>
          <a:p>
            <a:pPr algn="just">
              <a:lnSpc>
                <a:spcPct val="170000"/>
              </a:lnSpc>
            </a:pPr>
            <a:endParaRPr lang="tr-TR" altLang="tr-TR" dirty="0">
              <a:latin typeface="Comic Sans MS" pitchFamily="66" charset="0"/>
            </a:endParaRPr>
          </a:p>
          <a:p>
            <a:pPr algn="just">
              <a:lnSpc>
                <a:spcPct val="170000"/>
              </a:lnSpc>
            </a:pPr>
            <a:r>
              <a:rPr lang="tr-TR" altLang="tr-TR" sz="3300" b="1" dirty="0" smtClean="0">
                <a:solidFill>
                  <a:srgbClr val="FF0066"/>
                </a:solidFill>
                <a:latin typeface="Comic Sans MS" pitchFamily="66" charset="0"/>
              </a:rPr>
              <a:t>***</a:t>
            </a:r>
            <a:r>
              <a:rPr lang="en-US" altLang="tr-TR" sz="3300" b="1" dirty="0" smtClean="0">
                <a:solidFill>
                  <a:srgbClr val="FF0066"/>
                </a:solidFill>
                <a:latin typeface="Comic Sans MS" pitchFamily="66" charset="0"/>
              </a:rPr>
              <a:t>Species</a:t>
            </a:r>
            <a:r>
              <a:rPr lang="en-US" altLang="tr-TR" sz="3300" dirty="0" smtClean="0">
                <a:solidFill>
                  <a:srgbClr val="FF0066"/>
                </a:solidFill>
                <a:latin typeface="Comic Sans MS" pitchFamily="66" charset="0"/>
              </a:rPr>
              <a:t>: </a:t>
            </a:r>
            <a:r>
              <a:rPr lang="en-US" altLang="tr-TR" dirty="0" smtClean="0">
                <a:latin typeface="Comic Sans MS" pitchFamily="66" charset="0"/>
              </a:rPr>
              <a:t>A group of living beings that are biologically and morphologically similar to each other, producing fertile offspring when they mate with each other and can pass their genetic characters from gen</a:t>
            </a:r>
            <a:r>
              <a:rPr lang="tr-TR" altLang="tr-TR" dirty="0" smtClean="0">
                <a:latin typeface="Comic Sans MS" pitchFamily="66" charset="0"/>
              </a:rPr>
              <a:t>e</a:t>
            </a:r>
            <a:r>
              <a:rPr lang="en-US" altLang="tr-TR" dirty="0" smtClean="0">
                <a:latin typeface="Comic Sans MS" pitchFamily="66" charset="0"/>
              </a:rPr>
              <a:t>ration to generation. </a:t>
            </a:r>
          </a:p>
          <a:p>
            <a:pPr algn="just">
              <a:lnSpc>
                <a:spcPct val="170000"/>
              </a:lnSpc>
            </a:pPr>
            <a:endParaRPr lang="en-US" altLang="tr-TR" dirty="0" smtClean="0">
              <a:latin typeface="Comic Sans MS" pitchFamily="66" charset="0"/>
            </a:endParaRPr>
          </a:p>
          <a:p>
            <a:pPr marL="0" indent="0" algn="just">
              <a:lnSpc>
                <a:spcPct val="170000"/>
              </a:lnSpc>
              <a:buNone/>
            </a:pPr>
            <a:r>
              <a:rPr lang="en-US" altLang="tr-TR" dirty="0" smtClean="0">
                <a:latin typeface="Comic Sans MS" pitchFamily="66" charset="0"/>
              </a:rPr>
              <a:t>!!! </a:t>
            </a:r>
            <a:r>
              <a:rPr lang="tr-TR" altLang="tr-TR" dirty="0" err="1" smtClean="0">
                <a:solidFill>
                  <a:srgbClr val="0000FF"/>
                </a:solidFill>
                <a:latin typeface="Comic Sans MS" pitchFamily="66" charset="0"/>
              </a:rPr>
              <a:t>Species</a:t>
            </a:r>
            <a:r>
              <a:rPr lang="en-US" altLang="tr-TR" dirty="0" smtClean="0">
                <a:solidFill>
                  <a:srgbClr val="0000FF"/>
                </a:solidFill>
                <a:latin typeface="Comic Sans MS" pitchFamily="66" charset="0"/>
              </a:rPr>
              <a:t> is also the basic unit in taxonomy.</a:t>
            </a:r>
          </a:p>
          <a:p>
            <a:pPr algn="just"/>
            <a:endParaRPr lang="tr-TR" altLang="tr-TR" dirty="0">
              <a:latin typeface="Comic Sans MS" pitchFamily="66" charset="0"/>
            </a:endParaRPr>
          </a:p>
          <a:p>
            <a:pPr algn="just"/>
            <a:endParaRPr lang="en-US" altLang="tr-TR" dirty="0" smtClean="0">
              <a:latin typeface="Comic Sans MS" pitchFamily="66" charset="0"/>
            </a:endParaRPr>
          </a:p>
        </p:txBody>
      </p:sp>
      <p:pic>
        <p:nvPicPr>
          <p:cNvPr id="1026" name="Picture 2" descr="plant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4867" y="4524375"/>
            <a:ext cx="224536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l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4750650"/>
            <a:ext cx="2575650" cy="210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7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50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İçerik Yer Tutucusu"/>
          <p:cNvSpPr>
            <a:spLocks noGrp="1"/>
          </p:cNvSpPr>
          <p:nvPr>
            <p:ph idx="4294967295"/>
          </p:nvPr>
        </p:nvSpPr>
        <p:spPr>
          <a:xfrm>
            <a:off x="361951" y="1562100"/>
            <a:ext cx="7648575" cy="5295900"/>
          </a:xfrm>
        </p:spPr>
        <p:txBody>
          <a:bodyPr>
            <a:normAutofit fontScale="92500" lnSpcReduction="20000"/>
          </a:bodyPr>
          <a:lstStyle/>
          <a:p>
            <a:pPr marL="0" indent="0" algn="just" eaLnBrk="1" hangingPunct="1">
              <a:lnSpc>
                <a:spcPct val="160000"/>
              </a:lnSpc>
              <a:buNone/>
            </a:pPr>
            <a:r>
              <a:rPr lang="tr-TR" altLang="tr-TR" b="1" dirty="0" smtClean="0">
                <a:latin typeface="Comic Sans MS" pitchFamily="66" charset="0"/>
              </a:rPr>
              <a:t>1. </a:t>
            </a:r>
            <a:r>
              <a:rPr lang="en-US" altLang="tr-TR" b="1" dirty="0" smtClean="0">
                <a:latin typeface="Comic Sans MS" pitchFamily="66" charset="0"/>
              </a:rPr>
              <a:t>Individualism:</a:t>
            </a:r>
            <a:r>
              <a:rPr lang="en-US" altLang="tr-TR" dirty="0" smtClean="0">
                <a:latin typeface="Comic Sans MS" pitchFamily="66" charset="0"/>
              </a:rPr>
              <a:t> All living beings have specific shapes never change. E.g. think about a human, a</a:t>
            </a:r>
            <a:r>
              <a:rPr lang="tr-TR" altLang="tr-TR" dirty="0" smtClean="0">
                <a:latin typeface="Comic Sans MS" pitchFamily="66" charset="0"/>
              </a:rPr>
              <a:t> </a:t>
            </a:r>
            <a:r>
              <a:rPr lang="en-US" altLang="tr-TR" dirty="0" smtClean="0">
                <a:latin typeface="Comic Sans MS" pitchFamily="66" charset="0"/>
              </a:rPr>
              <a:t>cat, a bird, a tulip etc., </a:t>
            </a:r>
            <a:r>
              <a:rPr lang="en-GB" altLang="tr-TR" dirty="0" smtClean="0">
                <a:latin typeface="Comic Sans MS" pitchFamily="66" charset="0"/>
              </a:rPr>
              <a:t>Basically</a:t>
            </a:r>
            <a:r>
              <a:rPr lang="tr-TR" altLang="tr-TR" dirty="0" smtClean="0">
                <a:latin typeface="Comic Sans MS" pitchFamily="66" charset="0"/>
              </a:rPr>
              <a:t>, </a:t>
            </a:r>
            <a:r>
              <a:rPr lang="en-US" altLang="tr-TR" dirty="0" smtClean="0">
                <a:latin typeface="Comic Sans MS" pitchFamily="66" charset="0"/>
              </a:rPr>
              <a:t>the image (shape) that we </a:t>
            </a:r>
            <a:r>
              <a:rPr lang="tr-TR" altLang="tr-TR" dirty="0" smtClean="0">
                <a:latin typeface="Comic Sans MS" pitchFamily="66" charset="0"/>
              </a:rPr>
              <a:t>can </a:t>
            </a:r>
            <a:r>
              <a:rPr lang="en-GB" altLang="tr-TR" dirty="0" smtClean="0">
                <a:latin typeface="Comic Sans MS" pitchFamily="66" charset="0"/>
              </a:rPr>
              <a:t>imagine</a:t>
            </a:r>
            <a:r>
              <a:rPr lang="tr-TR" altLang="tr-TR" dirty="0" smtClean="0">
                <a:latin typeface="Comic Sans MS" pitchFamily="66" charset="0"/>
              </a:rPr>
              <a:t> is</a:t>
            </a:r>
            <a:r>
              <a:rPr lang="en-US" altLang="tr-TR" dirty="0" smtClean="0">
                <a:latin typeface="Comic Sans MS" pitchFamily="66" charset="0"/>
              </a:rPr>
              <a:t> distinct and specific.</a:t>
            </a:r>
            <a:endParaRPr lang="tr-TR" altLang="tr-TR" dirty="0" smtClean="0">
              <a:latin typeface="Comic Sans MS" pitchFamily="66" charset="0"/>
            </a:endParaRPr>
          </a:p>
          <a:p>
            <a:pPr marL="457200" indent="-457200" algn="just" eaLnBrk="1" hangingPunct="1">
              <a:lnSpc>
                <a:spcPct val="160000"/>
              </a:lnSpc>
              <a:buFont typeface="Wingdings" pitchFamily="2" charset="2"/>
              <a:buAutoNum type="arabicPeriod"/>
            </a:pPr>
            <a:endParaRPr lang="tr-TR" altLang="tr-TR" dirty="0">
              <a:latin typeface="Comic Sans MS" pitchFamily="66" charset="0"/>
            </a:endParaRPr>
          </a:p>
          <a:p>
            <a:pPr algn="just">
              <a:lnSpc>
                <a:spcPct val="160000"/>
              </a:lnSpc>
              <a:buNone/>
            </a:pPr>
            <a:r>
              <a:rPr lang="tr-TR" altLang="tr-TR" b="1" dirty="0">
                <a:latin typeface="Comic Sans MS" pitchFamily="66" charset="0"/>
              </a:rPr>
              <a:t>2. </a:t>
            </a:r>
            <a:r>
              <a:rPr lang="en-US" altLang="tr-TR" b="1" dirty="0" smtClean="0">
                <a:latin typeface="Comic Sans MS" pitchFamily="66" charset="0"/>
              </a:rPr>
              <a:t>Structural properties</a:t>
            </a:r>
            <a:r>
              <a:rPr lang="en-US" altLang="tr-TR" dirty="0" smtClean="0">
                <a:latin typeface="Comic Sans MS" pitchFamily="66" charset="0"/>
              </a:rPr>
              <a:t>: Though external appearances of living beings vary from each other, they are similar to each other in respect to their internal structures.</a:t>
            </a:r>
          </a:p>
          <a:p>
            <a:pPr algn="just">
              <a:lnSpc>
                <a:spcPct val="160000"/>
              </a:lnSpc>
              <a:buNone/>
            </a:pPr>
            <a:r>
              <a:rPr lang="en-US" altLang="tr-TR" dirty="0" smtClean="0">
                <a:latin typeface="Comic Sans MS" pitchFamily="66" charset="0"/>
              </a:rPr>
              <a:t>	</a:t>
            </a:r>
          </a:p>
          <a:p>
            <a:pPr algn="just">
              <a:lnSpc>
                <a:spcPct val="160000"/>
              </a:lnSpc>
              <a:buNone/>
            </a:pPr>
            <a:r>
              <a:rPr lang="en-US" altLang="tr-TR" dirty="0" smtClean="0">
                <a:latin typeface="Comic Sans MS" pitchFamily="66" charset="0"/>
              </a:rPr>
              <a:t>	</a:t>
            </a:r>
          </a:p>
          <a:p>
            <a:pPr eaLnBrk="1" hangingPunct="1">
              <a:lnSpc>
                <a:spcPct val="160000"/>
              </a:lnSpc>
            </a:pPr>
            <a:endParaRPr lang="en-US" altLang="tr-TR" dirty="0" smtClean="0">
              <a:latin typeface="Comic Sans MS" pitchFamily="66" charset="0"/>
            </a:endParaRPr>
          </a:p>
        </p:txBody>
      </p:sp>
      <p:sp>
        <p:nvSpPr>
          <p:cNvPr id="3" name="2 İçerik Yer Tutucusu"/>
          <p:cNvSpPr txBox="1">
            <a:spLocks/>
          </p:cNvSpPr>
          <p:nvPr/>
        </p:nvSpPr>
        <p:spPr>
          <a:xfrm>
            <a:off x="381001" y="228600"/>
            <a:ext cx="11140016" cy="1390650"/>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buFont typeface="Wingdings" pitchFamily="2" charset="2"/>
              <a:buNone/>
            </a:pPr>
            <a:r>
              <a:rPr lang="en-US" altLang="tr-TR" b="1" dirty="0" smtClean="0">
                <a:solidFill>
                  <a:srgbClr val="0000FF"/>
                </a:solidFill>
                <a:latin typeface="Comic Sans MS" pitchFamily="66" charset="0"/>
              </a:rPr>
              <a:t>COMMON AND TYPICAL CHARACTERS OF LIVING BEINGS</a:t>
            </a:r>
          </a:p>
          <a:p>
            <a:pPr algn="ctr">
              <a:buFont typeface="Wingdings" pitchFamily="2" charset="2"/>
              <a:buNone/>
            </a:pPr>
            <a:endParaRPr lang="en-US" altLang="tr-TR" b="1" dirty="0" smtClean="0">
              <a:latin typeface="Comic Sans MS" pitchFamily="66" charset="0"/>
            </a:endParaRPr>
          </a:p>
          <a:p>
            <a:pPr algn="just">
              <a:buFont typeface="Wingdings" pitchFamily="2" charset="2"/>
              <a:buNone/>
            </a:pPr>
            <a:r>
              <a:rPr lang="en-US" altLang="tr-TR" dirty="0" smtClean="0">
                <a:solidFill>
                  <a:srgbClr val="00CC00"/>
                </a:solidFill>
                <a:latin typeface="Comic Sans MS" pitchFamily="66" charset="0"/>
              </a:rPr>
              <a:t>Living beings can be differentiated from non-living beings with the following properties:</a:t>
            </a:r>
          </a:p>
          <a:p>
            <a:endParaRPr lang="en-US" altLang="tr-TR" dirty="0" smtClean="0">
              <a:latin typeface="Comic Sans MS" pitchFamily="66" charset="0"/>
            </a:endParaRPr>
          </a:p>
        </p:txBody>
      </p:sp>
      <p:pic>
        <p:nvPicPr>
          <p:cNvPr id="2050" name="Picture 2" descr="Tek Ve Çift Yumurta İkizleri: Biyolojik Ve Psikolojik Farklılıklar —  Aklınızı Keşf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575" y="4090987"/>
            <a:ext cx="3557015" cy="23764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ividualism - Thailand and Italy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775" y="1286669"/>
            <a:ext cx="2628877" cy="197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7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İçerik Yer Tutucusu"/>
          <p:cNvSpPr>
            <a:spLocks noGrp="1"/>
          </p:cNvSpPr>
          <p:nvPr>
            <p:ph idx="4294967295"/>
          </p:nvPr>
        </p:nvSpPr>
        <p:spPr>
          <a:xfrm>
            <a:off x="-227541" y="733425"/>
            <a:ext cx="6466415" cy="6496050"/>
          </a:xfrm>
        </p:spPr>
        <p:txBody>
          <a:bodyPr>
            <a:normAutofit fontScale="77500" lnSpcReduction="20000"/>
          </a:bodyPr>
          <a:lstStyle/>
          <a:p>
            <a:pPr algn="just" eaLnBrk="1" hangingPunct="1">
              <a:lnSpc>
                <a:spcPct val="160000"/>
              </a:lnSpc>
              <a:buFont typeface="Wingdings" pitchFamily="2" charset="2"/>
              <a:buNone/>
              <a:defRPr/>
            </a:pPr>
            <a:endParaRPr lang="en-US" altLang="tr-TR" dirty="0" smtClean="0">
              <a:latin typeface="Comic Sans MS" pitchFamily="66" charset="0"/>
            </a:endParaRPr>
          </a:p>
          <a:p>
            <a:pPr lvl="1" algn="just" eaLnBrk="1" hangingPunct="1">
              <a:lnSpc>
                <a:spcPct val="160000"/>
              </a:lnSpc>
              <a:defRPr/>
            </a:pPr>
            <a:r>
              <a:rPr lang="en-US" altLang="tr-TR" sz="2600" b="1" dirty="0" smtClean="0">
                <a:solidFill>
                  <a:srgbClr val="FF0066"/>
                </a:solidFill>
                <a:latin typeface="Comic Sans MS" pitchFamily="66" charset="0"/>
              </a:rPr>
              <a:t>Anabolism:</a:t>
            </a:r>
            <a:r>
              <a:rPr lang="en-US" altLang="tr-TR" sz="2600" dirty="0" smtClean="0">
                <a:solidFill>
                  <a:srgbClr val="FF0066"/>
                </a:solidFill>
                <a:latin typeface="Comic Sans MS" pitchFamily="66" charset="0"/>
              </a:rPr>
              <a:t> </a:t>
            </a:r>
            <a:r>
              <a:rPr lang="en-US" altLang="tr-TR" sz="2600" dirty="0" smtClean="0">
                <a:latin typeface="Comic Sans MS" pitchFamily="66" charset="0"/>
              </a:rPr>
              <a:t>Substances taken from outside and assimilated are converted to the substances that are found within the structure of the living beings like </a:t>
            </a:r>
            <a:r>
              <a:rPr lang="en-US" altLang="tr-TR" sz="2600" dirty="0" smtClean="0">
                <a:solidFill>
                  <a:srgbClr val="0000FF"/>
                </a:solidFill>
                <a:latin typeface="Comic Sans MS" pitchFamily="66" charset="0"/>
              </a:rPr>
              <a:t>carbohydrates, lipids </a:t>
            </a:r>
            <a:r>
              <a:rPr lang="en-US" altLang="tr-TR" sz="2600" dirty="0" smtClean="0">
                <a:latin typeface="Comic Sans MS" pitchFamily="66" charset="0"/>
              </a:rPr>
              <a:t>and </a:t>
            </a:r>
            <a:r>
              <a:rPr lang="en-US" altLang="tr-TR" sz="2600" dirty="0" smtClean="0">
                <a:solidFill>
                  <a:srgbClr val="0000FF"/>
                </a:solidFill>
                <a:latin typeface="Comic Sans MS" pitchFamily="66" charset="0"/>
              </a:rPr>
              <a:t>proteins </a:t>
            </a:r>
            <a:r>
              <a:rPr lang="en-US" altLang="tr-TR" sz="2600" dirty="0" smtClean="0">
                <a:latin typeface="Comic Sans MS" pitchFamily="66" charset="0"/>
              </a:rPr>
              <a:t>that have high molecular weights a</a:t>
            </a:r>
            <a:r>
              <a:rPr lang="tr-TR" altLang="tr-TR" sz="2600" dirty="0" smtClean="0">
                <a:latin typeface="Comic Sans MS" pitchFamily="66" charset="0"/>
              </a:rPr>
              <a:t>n</a:t>
            </a:r>
            <a:r>
              <a:rPr lang="en-US" altLang="tr-TR" sz="2600" dirty="0" smtClean="0">
                <a:latin typeface="Comic Sans MS" pitchFamily="66" charset="0"/>
              </a:rPr>
              <a:t>d energies when burned.</a:t>
            </a:r>
          </a:p>
          <a:p>
            <a:pPr marL="457200" lvl="1" indent="0" algn="just" eaLnBrk="1" hangingPunct="1">
              <a:lnSpc>
                <a:spcPct val="160000"/>
              </a:lnSpc>
              <a:buFont typeface="Wingdings" pitchFamily="2" charset="2"/>
              <a:buNone/>
              <a:defRPr/>
            </a:pPr>
            <a:endParaRPr lang="en-US" altLang="tr-TR" sz="2600" dirty="0" smtClean="0">
              <a:latin typeface="Comic Sans MS" pitchFamily="66" charset="0"/>
            </a:endParaRPr>
          </a:p>
          <a:p>
            <a:pPr lvl="1" algn="just" eaLnBrk="1" hangingPunct="1">
              <a:lnSpc>
                <a:spcPct val="160000"/>
              </a:lnSpc>
              <a:defRPr/>
            </a:pPr>
            <a:r>
              <a:rPr lang="en-US" altLang="tr-TR" sz="2600" b="1" dirty="0" smtClean="0">
                <a:solidFill>
                  <a:srgbClr val="FF0066"/>
                </a:solidFill>
                <a:latin typeface="Comic Sans MS" pitchFamily="66" charset="0"/>
              </a:rPr>
              <a:t>Catabolism: </a:t>
            </a:r>
            <a:r>
              <a:rPr lang="en-US" altLang="tr-TR" sz="2600" dirty="0" smtClean="0">
                <a:latin typeface="Comic Sans MS" pitchFamily="66" charset="0"/>
              </a:rPr>
              <a:t>Big molecules </a:t>
            </a:r>
            <a:r>
              <a:rPr lang="en-US" altLang="tr-TR" sz="2600" dirty="0" err="1" smtClean="0">
                <a:latin typeface="Comic Sans MS" pitchFamily="66" charset="0"/>
              </a:rPr>
              <a:t>fou</a:t>
            </a:r>
            <a:r>
              <a:rPr lang="tr-TR" altLang="tr-TR" sz="2600" dirty="0" smtClean="0">
                <a:latin typeface="Comic Sans MS" pitchFamily="66" charset="0"/>
              </a:rPr>
              <a:t>n</a:t>
            </a:r>
            <a:r>
              <a:rPr lang="en-US" altLang="tr-TR" sz="2600" dirty="0" smtClean="0">
                <a:latin typeface="Comic Sans MS" pitchFamily="66" charset="0"/>
              </a:rPr>
              <a:t>d in</a:t>
            </a:r>
            <a:r>
              <a:rPr lang="tr-TR" altLang="tr-TR" sz="2600" dirty="0" smtClean="0">
                <a:latin typeface="Comic Sans MS" pitchFamily="66" charset="0"/>
              </a:rPr>
              <a:t> </a:t>
            </a:r>
            <a:r>
              <a:rPr lang="en-US" altLang="tr-TR" sz="2600" dirty="0" smtClean="0">
                <a:latin typeface="Comic Sans MS" pitchFamily="66" charset="0"/>
              </a:rPr>
              <a:t>the body (foodstuff) </a:t>
            </a:r>
            <a:r>
              <a:rPr lang="en-US" altLang="tr-TR" sz="2600" dirty="0" err="1" smtClean="0">
                <a:latin typeface="Comic Sans MS" pitchFamily="66" charset="0"/>
              </a:rPr>
              <a:t>reburned</a:t>
            </a:r>
            <a:r>
              <a:rPr lang="en-US" altLang="tr-TR" sz="2600" dirty="0" smtClean="0">
                <a:latin typeface="Comic Sans MS" pitchFamily="66" charset="0"/>
              </a:rPr>
              <a:t> with oxygen and disintegrated into smaller molecules. Vital tasks are performed during this process with the help of the arising energy.</a:t>
            </a:r>
          </a:p>
          <a:p>
            <a:pPr algn="just" eaLnBrk="1" hangingPunct="1">
              <a:lnSpc>
                <a:spcPct val="160000"/>
              </a:lnSpc>
              <a:defRPr/>
            </a:pPr>
            <a:endParaRPr lang="en-US" altLang="tr-TR" sz="2600" dirty="0" smtClean="0">
              <a:latin typeface="Comic Sans MS" pitchFamily="66" charset="0"/>
            </a:endParaRPr>
          </a:p>
        </p:txBody>
      </p:sp>
      <p:pic>
        <p:nvPicPr>
          <p:cNvPr id="3074" name="Picture 2" descr="The Minute But Vital Differences Between Anabolism and Catabolism - Science  Str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49" y="1647826"/>
            <a:ext cx="5437199" cy="347074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04800" y="82136"/>
            <a:ext cx="11242674" cy="978729"/>
          </a:xfrm>
          <a:prstGeom prst="rect">
            <a:avLst/>
          </a:prstGeom>
        </p:spPr>
        <p:txBody>
          <a:bodyPr wrap="square">
            <a:spAutoFit/>
          </a:bodyPr>
          <a:lstStyle/>
          <a:p>
            <a:pPr algn="just">
              <a:lnSpc>
                <a:spcPct val="160000"/>
              </a:lnSpc>
              <a:defRPr/>
            </a:pPr>
            <a:r>
              <a:rPr lang="en-US" altLang="tr-TR" b="1" dirty="0">
                <a:latin typeface="Comic Sans MS" pitchFamily="66" charset="0"/>
              </a:rPr>
              <a:t>3. Physiological properties</a:t>
            </a:r>
            <a:r>
              <a:rPr lang="en-US" altLang="tr-TR" dirty="0">
                <a:latin typeface="Comic Sans MS" pitchFamily="66" charset="0"/>
              </a:rPr>
              <a:t>: Physiological events taking place in living beings are also similar to each other.</a:t>
            </a:r>
            <a:endParaRPr lang="tr-TR" altLang="tr-TR" dirty="0">
              <a:latin typeface="Comic Sans MS" pitchFamily="66" charset="0"/>
            </a:endParaRPr>
          </a:p>
        </p:txBody>
      </p:sp>
    </p:spTree>
    <p:extLst>
      <p:ext uri="{BB962C8B-B14F-4D97-AF65-F5344CB8AC3E}">
        <p14:creationId xmlns:p14="http://schemas.microsoft.com/office/powerpoint/2010/main" val="3826449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İçerik Yer Tutucusu"/>
          <p:cNvSpPr>
            <a:spLocks noGrp="1"/>
          </p:cNvSpPr>
          <p:nvPr>
            <p:ph idx="4294967295"/>
          </p:nvPr>
        </p:nvSpPr>
        <p:spPr>
          <a:xfrm>
            <a:off x="0" y="228600"/>
            <a:ext cx="6113806" cy="6553200"/>
          </a:xfrm>
        </p:spPr>
        <p:txBody>
          <a:bodyPr>
            <a:normAutofit fontScale="77500" lnSpcReduction="20000"/>
          </a:bodyPr>
          <a:lstStyle/>
          <a:p>
            <a:pPr algn="just" eaLnBrk="1" hangingPunct="1">
              <a:lnSpc>
                <a:spcPct val="160000"/>
              </a:lnSpc>
              <a:buFont typeface="Wingdings" pitchFamily="2" charset="2"/>
              <a:buNone/>
            </a:pPr>
            <a:r>
              <a:rPr lang="en-US" altLang="tr-TR" b="1" dirty="0" smtClean="0">
                <a:latin typeface="Comic Sans MS" pitchFamily="66" charset="0"/>
              </a:rPr>
              <a:t>4. Growth</a:t>
            </a:r>
            <a:r>
              <a:rPr lang="en-US" altLang="tr-TR" dirty="0" smtClean="0">
                <a:latin typeface="Comic Sans MS" pitchFamily="66" charset="0"/>
              </a:rPr>
              <a:t>: Living beings have the ability to grow from the inside. Addition of new tissues to the existing ones can only be accomplished with internal growth. However non-living beings do not grow from the inside, however their sizes might </a:t>
            </a:r>
            <a:r>
              <a:rPr lang="tr-TR" altLang="tr-TR" dirty="0" smtClean="0">
                <a:latin typeface="Comic Sans MS" pitchFamily="66" charset="0"/>
              </a:rPr>
              <a:t>i</a:t>
            </a:r>
            <a:r>
              <a:rPr lang="en-US" altLang="tr-TR" dirty="0" err="1" smtClean="0">
                <a:latin typeface="Comic Sans MS" pitchFamily="66" charset="0"/>
              </a:rPr>
              <a:t>ncrease</a:t>
            </a:r>
            <a:r>
              <a:rPr lang="en-US" altLang="tr-TR" dirty="0" smtClean="0">
                <a:latin typeface="Comic Sans MS" pitchFamily="66" charset="0"/>
              </a:rPr>
              <a:t> due to bulking of additional materials on them.</a:t>
            </a:r>
            <a:endParaRPr lang="tr-TR" altLang="tr-TR" dirty="0" smtClean="0">
              <a:latin typeface="Comic Sans MS" pitchFamily="66" charset="0"/>
            </a:endParaRPr>
          </a:p>
          <a:p>
            <a:pPr algn="just" eaLnBrk="1" hangingPunct="1">
              <a:lnSpc>
                <a:spcPct val="160000"/>
              </a:lnSpc>
              <a:buFont typeface="Wingdings" pitchFamily="2" charset="2"/>
              <a:buNone/>
            </a:pPr>
            <a:endParaRPr lang="tr-TR" altLang="tr-TR" dirty="0">
              <a:latin typeface="Comic Sans MS" pitchFamily="66" charset="0"/>
            </a:endParaRPr>
          </a:p>
          <a:p>
            <a:pPr algn="just">
              <a:lnSpc>
                <a:spcPct val="160000"/>
              </a:lnSpc>
              <a:buNone/>
            </a:pPr>
            <a:r>
              <a:rPr lang="tr-TR" altLang="tr-TR" b="1" dirty="0">
                <a:latin typeface="Comic Sans MS" pitchFamily="66" charset="0"/>
              </a:rPr>
              <a:t> </a:t>
            </a:r>
            <a:r>
              <a:rPr lang="tr-TR" altLang="tr-TR" b="1" dirty="0" smtClean="0">
                <a:latin typeface="Comic Sans MS" pitchFamily="66" charset="0"/>
              </a:rPr>
              <a:t>5</a:t>
            </a:r>
            <a:r>
              <a:rPr lang="en-US" altLang="tr-TR" b="1" dirty="0" smtClean="0">
                <a:latin typeface="Comic Sans MS" pitchFamily="66" charset="0"/>
              </a:rPr>
              <a:t>. Irritation</a:t>
            </a:r>
            <a:r>
              <a:rPr lang="en-US" altLang="tr-TR" dirty="0" smtClean="0">
                <a:latin typeface="Comic Sans MS" pitchFamily="66" charset="0"/>
              </a:rPr>
              <a:t>: It is the ability of a living being to react to an internal or external influence. For example:</a:t>
            </a:r>
            <a:r>
              <a:rPr lang="tr-TR" altLang="tr-TR" dirty="0" smtClean="0">
                <a:latin typeface="Comic Sans MS" pitchFamily="66" charset="0"/>
              </a:rPr>
              <a:t> </a:t>
            </a:r>
            <a:r>
              <a:rPr lang="en-US" altLang="tr-TR" dirty="0" err="1" smtClean="0">
                <a:latin typeface="Comic Sans MS" pitchFamily="66" charset="0"/>
              </a:rPr>
              <a:t>Stayinq</a:t>
            </a:r>
            <a:r>
              <a:rPr lang="en-US" altLang="tr-TR" dirty="0" smtClean="0">
                <a:latin typeface="Comic Sans MS" pitchFamily="66" charset="0"/>
              </a:rPr>
              <a:t> away from danger, the need to eat something when we are hungry, a plant’s turning to a light source. If living beings had lacked this ability, then they would have  a less of survival.</a:t>
            </a:r>
          </a:p>
          <a:p>
            <a:pPr algn="just" eaLnBrk="1" hangingPunct="1">
              <a:lnSpc>
                <a:spcPct val="160000"/>
              </a:lnSpc>
              <a:buFont typeface="Wingdings" pitchFamily="2" charset="2"/>
              <a:buNone/>
            </a:pPr>
            <a:endParaRPr lang="en-US" altLang="tr-TR" dirty="0" smtClean="0">
              <a:latin typeface="Comic Sans MS" pitchFamily="66" charset="0"/>
            </a:endParaRPr>
          </a:p>
          <a:p>
            <a:pPr algn="just" eaLnBrk="1" hangingPunct="1">
              <a:lnSpc>
                <a:spcPct val="160000"/>
              </a:lnSpc>
            </a:pPr>
            <a:endParaRPr lang="en-US" altLang="tr-TR" dirty="0" smtClean="0">
              <a:latin typeface="Comic Sans MS" pitchFamily="66" charset="0"/>
            </a:endParaRPr>
          </a:p>
        </p:txBody>
      </p:sp>
      <p:pic>
        <p:nvPicPr>
          <p:cNvPr id="4098" name="Picture 2" descr="Who's Focused on Growth? - Asia Insight Cir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107" y="304800"/>
            <a:ext cx="4475903"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Define Full Sun for Gardening | Gardener's 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3186112"/>
            <a:ext cx="4549775" cy="239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59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İçerik Yer Tutucusu"/>
          <p:cNvSpPr>
            <a:spLocks noGrp="1"/>
          </p:cNvSpPr>
          <p:nvPr>
            <p:ph idx="4294967295"/>
          </p:nvPr>
        </p:nvSpPr>
        <p:spPr>
          <a:xfrm>
            <a:off x="121285" y="0"/>
            <a:ext cx="5532755" cy="6720840"/>
          </a:xfrm>
        </p:spPr>
        <p:txBody>
          <a:bodyPr>
            <a:normAutofit fontScale="85000" lnSpcReduction="20000"/>
          </a:bodyPr>
          <a:lstStyle/>
          <a:p>
            <a:pPr algn="just" eaLnBrk="1" hangingPunct="1">
              <a:lnSpc>
                <a:spcPct val="160000"/>
              </a:lnSpc>
              <a:buFont typeface="Wingdings" pitchFamily="2" charset="2"/>
              <a:buNone/>
            </a:pPr>
            <a:r>
              <a:rPr lang="en-US" altLang="tr-TR" b="1" dirty="0" smtClean="0">
                <a:latin typeface="Comic Sans MS" pitchFamily="66" charset="0"/>
              </a:rPr>
              <a:t>6. Reproduction and genetics</a:t>
            </a:r>
            <a:r>
              <a:rPr lang="en-US" altLang="tr-TR" dirty="0" smtClean="0">
                <a:latin typeface="Comic Sans MS" pitchFamily="66" charset="0"/>
              </a:rPr>
              <a:t>: All living being</a:t>
            </a:r>
            <a:r>
              <a:rPr lang="tr-TR" altLang="tr-TR" dirty="0" smtClean="0">
                <a:latin typeface="Comic Sans MS" pitchFamily="66" charset="0"/>
              </a:rPr>
              <a:t>s</a:t>
            </a:r>
            <a:r>
              <a:rPr lang="en-US" altLang="tr-TR" dirty="0" smtClean="0">
                <a:latin typeface="Comic Sans MS" pitchFamily="66" charset="0"/>
              </a:rPr>
              <a:t> </a:t>
            </a:r>
            <a:r>
              <a:rPr lang="en-US" altLang="tr-TR" dirty="0" err="1" smtClean="0">
                <a:latin typeface="Comic Sans MS" pitchFamily="66" charset="0"/>
              </a:rPr>
              <a:t>tha</a:t>
            </a:r>
            <a:r>
              <a:rPr lang="tr-TR" altLang="tr-TR" dirty="0" smtClean="0">
                <a:latin typeface="Comic Sans MS" pitchFamily="66" charset="0"/>
              </a:rPr>
              <a:t>t</a:t>
            </a:r>
            <a:r>
              <a:rPr lang="en-US" altLang="tr-TR" dirty="0" smtClean="0">
                <a:latin typeface="Comic Sans MS" pitchFamily="66" charset="0"/>
              </a:rPr>
              <a:t> ha</a:t>
            </a:r>
            <a:r>
              <a:rPr lang="tr-TR" altLang="tr-TR" dirty="0" smtClean="0">
                <a:latin typeface="Comic Sans MS" pitchFamily="66" charset="0"/>
              </a:rPr>
              <a:t>ve</a:t>
            </a:r>
            <a:r>
              <a:rPr lang="en-US" altLang="tr-TR" dirty="0" smtClean="0">
                <a:latin typeface="Comic Sans MS" pitchFamily="66" charset="0"/>
              </a:rPr>
              <a:t> grown to a certain in its life ha</a:t>
            </a:r>
            <a:r>
              <a:rPr lang="tr-TR" altLang="tr-TR" dirty="0" smtClean="0">
                <a:latin typeface="Comic Sans MS" pitchFamily="66" charset="0"/>
              </a:rPr>
              <a:t>ve</a:t>
            </a:r>
            <a:r>
              <a:rPr lang="en-US" altLang="tr-TR" dirty="0" smtClean="0">
                <a:latin typeface="Comic Sans MS" pitchFamily="66" charset="0"/>
              </a:rPr>
              <a:t> the ability to produce another similar living being that.  This is accomplished by some cells or gonads. Offspring</a:t>
            </a:r>
            <a:r>
              <a:rPr lang="tr-TR" altLang="tr-TR" dirty="0" smtClean="0">
                <a:latin typeface="Comic Sans MS" pitchFamily="66" charset="0"/>
              </a:rPr>
              <a:t>s</a:t>
            </a:r>
            <a:r>
              <a:rPr lang="en-US" altLang="tr-TR" dirty="0" smtClean="0">
                <a:latin typeface="Comic Sans MS" pitchFamily="66" charset="0"/>
              </a:rPr>
              <a:t> inherit various characteristics of their parents.</a:t>
            </a:r>
          </a:p>
          <a:p>
            <a:pPr algn="just" eaLnBrk="1" hangingPunct="1">
              <a:lnSpc>
                <a:spcPct val="160000"/>
              </a:lnSpc>
              <a:buFont typeface="Wingdings" pitchFamily="2" charset="2"/>
              <a:buNone/>
            </a:pPr>
            <a:endParaRPr lang="en-US" altLang="tr-TR" dirty="0" smtClean="0">
              <a:latin typeface="Comic Sans MS" pitchFamily="66" charset="0"/>
            </a:endParaRPr>
          </a:p>
          <a:p>
            <a:pPr algn="just">
              <a:lnSpc>
                <a:spcPct val="160000"/>
              </a:lnSpc>
              <a:buNone/>
            </a:pPr>
            <a:r>
              <a:rPr lang="en-US" altLang="tr-TR" b="1" dirty="0" smtClean="0">
                <a:latin typeface="Comic Sans MS" pitchFamily="66" charset="0"/>
              </a:rPr>
              <a:t>7. Adaptation</a:t>
            </a:r>
            <a:r>
              <a:rPr lang="en-US" altLang="tr-TR" dirty="0" smtClean="0">
                <a:latin typeface="Comic Sans MS" pitchFamily="66" charset="0"/>
              </a:rPr>
              <a:t>: All living beings adapt to their environments.</a:t>
            </a:r>
          </a:p>
          <a:p>
            <a:pPr algn="just">
              <a:lnSpc>
                <a:spcPct val="160000"/>
              </a:lnSpc>
              <a:buNone/>
            </a:pPr>
            <a:endParaRPr lang="en-US" altLang="tr-TR" dirty="0" smtClean="0">
              <a:latin typeface="Comic Sans MS" pitchFamily="66" charset="0"/>
            </a:endParaRPr>
          </a:p>
          <a:p>
            <a:pPr algn="just">
              <a:lnSpc>
                <a:spcPct val="160000"/>
              </a:lnSpc>
              <a:buNone/>
            </a:pPr>
            <a:r>
              <a:rPr lang="en-US" altLang="tr-TR" b="1" dirty="0" smtClean="0">
                <a:latin typeface="Comic Sans MS" pitchFamily="66" charset="0"/>
              </a:rPr>
              <a:t>8. Death (Ex): </a:t>
            </a:r>
            <a:r>
              <a:rPr lang="en-US" altLang="tr-TR" dirty="0" smtClean="0">
                <a:latin typeface="Comic Sans MS" pitchFamily="66" charset="0"/>
              </a:rPr>
              <a:t>Living beings that lose the </a:t>
            </a:r>
            <a:r>
              <a:rPr lang="tr-TR" altLang="tr-TR" dirty="0" err="1" smtClean="0">
                <a:latin typeface="Comic Sans MS" pitchFamily="66" charset="0"/>
              </a:rPr>
              <a:t>above</a:t>
            </a:r>
            <a:r>
              <a:rPr lang="tr-TR" altLang="tr-TR" dirty="0" smtClean="0">
                <a:latin typeface="Comic Sans MS" pitchFamily="66" charset="0"/>
              </a:rPr>
              <a:t> </a:t>
            </a:r>
            <a:r>
              <a:rPr lang="en-US" altLang="tr-TR" dirty="0" smtClean="0">
                <a:latin typeface="Comic Sans MS" pitchFamily="66" charset="0"/>
              </a:rPr>
              <a:t>mentioned characteristics die eventually.</a:t>
            </a:r>
          </a:p>
          <a:p>
            <a:pPr algn="just" eaLnBrk="1" hangingPunct="1">
              <a:lnSpc>
                <a:spcPct val="160000"/>
              </a:lnSpc>
              <a:buFont typeface="Wingdings" pitchFamily="2" charset="2"/>
              <a:buNone/>
            </a:pPr>
            <a:endParaRPr lang="en-US" altLang="tr-TR" dirty="0" smtClean="0">
              <a:latin typeface="Comic Sans MS" pitchFamily="66" charset="0"/>
            </a:endParaRPr>
          </a:p>
        </p:txBody>
      </p:sp>
      <p:pic>
        <p:nvPicPr>
          <p:cNvPr id="5124" name="Picture 4" descr="Biology 101: Introduction to Reproduction and Genetics | U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60" y="464502"/>
            <a:ext cx="4130039" cy="232314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eath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229" y="3649662"/>
            <a:ext cx="20955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95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tx1"/>
                </a:solidFill>
                <a:latin typeface="Comic Sans MS" panose="030F0702030302020204" pitchFamily="66" charset="0"/>
              </a:rPr>
              <a:t>Courses of </a:t>
            </a:r>
            <a:r>
              <a:rPr lang="tr-TR" b="1" dirty="0" err="1" smtClean="0">
                <a:solidFill>
                  <a:schemeClr val="tx1"/>
                </a:solidFill>
                <a:latin typeface="Comic Sans MS" panose="030F0702030302020204" pitchFamily="66" charset="0"/>
              </a:rPr>
              <a:t>the</a:t>
            </a:r>
            <a:r>
              <a:rPr lang="tr-TR" b="1" dirty="0" smtClean="0">
                <a:solidFill>
                  <a:schemeClr val="tx1"/>
                </a:solidFill>
                <a:latin typeface="Comic Sans MS" panose="030F0702030302020204" pitchFamily="66" charset="0"/>
              </a:rPr>
              <a:t> </a:t>
            </a:r>
            <a:r>
              <a:rPr lang="tr-TR" b="1" dirty="0" err="1" smtClean="0">
                <a:solidFill>
                  <a:schemeClr val="tx1"/>
                </a:solidFill>
                <a:latin typeface="Comic Sans MS" panose="030F0702030302020204" pitchFamily="66" charset="0"/>
              </a:rPr>
              <a:t>Department</a:t>
            </a:r>
            <a:endParaRPr lang="tr-TR" b="1" dirty="0">
              <a:solidFill>
                <a:schemeClr val="tx1"/>
              </a:solidFill>
              <a:latin typeface="Comic Sans MS" panose="030F0702030302020204" pitchFamily="66" charset="0"/>
            </a:endParaRPr>
          </a:p>
        </p:txBody>
      </p:sp>
      <p:sp>
        <p:nvSpPr>
          <p:cNvPr id="3" name="İçerik Yer Tutucusu 2"/>
          <p:cNvSpPr>
            <a:spLocks noGrp="1"/>
          </p:cNvSpPr>
          <p:nvPr>
            <p:ph sz="quarter" idx="1"/>
          </p:nvPr>
        </p:nvSpPr>
        <p:spPr/>
        <p:txBody>
          <a:bodyPr/>
          <a:lstStyle/>
          <a:p>
            <a:r>
              <a:rPr lang="tr-TR" dirty="0" err="1" smtClean="0">
                <a:latin typeface="Comic Sans MS" panose="030F0702030302020204" pitchFamily="66" charset="0"/>
              </a:rPr>
              <a:t>Plant</a:t>
            </a:r>
            <a:r>
              <a:rPr lang="tr-TR" dirty="0" smtClean="0">
                <a:latin typeface="Comic Sans MS" panose="030F0702030302020204" pitchFamily="66" charset="0"/>
              </a:rPr>
              <a:t> </a:t>
            </a:r>
            <a:r>
              <a:rPr lang="tr-TR" dirty="0" err="1" smtClean="0">
                <a:latin typeface="Comic Sans MS" panose="030F0702030302020204" pitchFamily="66" charset="0"/>
              </a:rPr>
              <a:t>Biology</a:t>
            </a:r>
            <a:r>
              <a:rPr lang="tr-TR" dirty="0" smtClean="0">
                <a:latin typeface="Comic Sans MS" panose="030F0702030302020204" pitchFamily="66" charset="0"/>
              </a:rPr>
              <a:t> 			– 1st </a:t>
            </a:r>
            <a:r>
              <a:rPr lang="tr-TR" dirty="0" err="1" smtClean="0">
                <a:latin typeface="Comic Sans MS" panose="030F0702030302020204" pitchFamily="66" charset="0"/>
              </a:rPr>
              <a:t>term</a:t>
            </a:r>
            <a:endParaRPr lang="tr-TR" dirty="0">
              <a:latin typeface="Comic Sans MS" panose="030F0702030302020204" pitchFamily="66" charset="0"/>
            </a:endParaRPr>
          </a:p>
          <a:p>
            <a:r>
              <a:rPr lang="tr-TR" dirty="0" err="1" smtClean="0">
                <a:latin typeface="Comic Sans MS" panose="030F0702030302020204" pitchFamily="66" charset="0"/>
              </a:rPr>
              <a:t>Medical</a:t>
            </a:r>
            <a:r>
              <a:rPr lang="tr-TR" dirty="0" smtClean="0">
                <a:latin typeface="Comic Sans MS" panose="030F0702030302020204" pitchFamily="66" charset="0"/>
              </a:rPr>
              <a:t> </a:t>
            </a:r>
            <a:r>
              <a:rPr lang="tr-TR" dirty="0" err="1" smtClean="0">
                <a:latin typeface="Comic Sans MS" panose="030F0702030302020204" pitchFamily="66" charset="0"/>
              </a:rPr>
              <a:t>Biology</a:t>
            </a:r>
            <a:r>
              <a:rPr lang="tr-TR" dirty="0" smtClean="0">
                <a:latin typeface="Comic Sans MS" panose="030F0702030302020204" pitchFamily="66" charset="0"/>
              </a:rPr>
              <a:t> 			- </a:t>
            </a:r>
            <a:r>
              <a:rPr lang="tr-TR" dirty="0" err="1" smtClean="0">
                <a:latin typeface="Comic Sans MS" panose="030F0702030302020204" pitchFamily="66" charset="0"/>
              </a:rPr>
              <a:t>1st</a:t>
            </a:r>
            <a:r>
              <a:rPr lang="tr-TR" dirty="0" smtClean="0">
                <a:latin typeface="Comic Sans MS" panose="030F0702030302020204" pitchFamily="66" charset="0"/>
              </a:rPr>
              <a:t> </a:t>
            </a:r>
            <a:r>
              <a:rPr lang="tr-TR" dirty="0" err="1" smtClean="0">
                <a:latin typeface="Comic Sans MS" panose="030F0702030302020204" pitchFamily="66" charset="0"/>
              </a:rPr>
              <a:t>term</a:t>
            </a:r>
            <a:endParaRPr lang="tr-TR" dirty="0" smtClean="0">
              <a:latin typeface="Comic Sans MS" panose="030F0702030302020204" pitchFamily="66" charset="0"/>
            </a:endParaRPr>
          </a:p>
          <a:p>
            <a:r>
              <a:rPr lang="tr-TR" dirty="0" err="1" smtClean="0">
                <a:latin typeface="Comic Sans MS" panose="030F0702030302020204" pitchFamily="66" charset="0"/>
              </a:rPr>
              <a:t>Pharmaceutical</a:t>
            </a:r>
            <a:r>
              <a:rPr lang="tr-TR" dirty="0" smtClean="0">
                <a:latin typeface="Comic Sans MS" panose="030F0702030302020204" pitchFamily="66" charset="0"/>
              </a:rPr>
              <a:t> </a:t>
            </a:r>
            <a:r>
              <a:rPr lang="tr-TR" dirty="0" err="1" smtClean="0">
                <a:latin typeface="Comic Sans MS" panose="030F0702030302020204" pitchFamily="66" charset="0"/>
              </a:rPr>
              <a:t>Botany</a:t>
            </a:r>
            <a:r>
              <a:rPr lang="tr-TR" dirty="0" smtClean="0">
                <a:latin typeface="Comic Sans MS" panose="030F0702030302020204" pitchFamily="66" charset="0"/>
              </a:rPr>
              <a:t> (</a:t>
            </a:r>
            <a:r>
              <a:rPr lang="tr-TR" dirty="0" err="1" smtClean="0">
                <a:latin typeface="Comic Sans MS" panose="030F0702030302020204" pitchFamily="66" charset="0"/>
              </a:rPr>
              <a:t>theo</a:t>
            </a:r>
            <a:r>
              <a:rPr lang="tr-TR" dirty="0" smtClean="0">
                <a:latin typeface="Comic Sans MS" panose="030F0702030302020204" pitchFamily="66" charset="0"/>
              </a:rPr>
              <a:t>.) – 2nd </a:t>
            </a:r>
            <a:r>
              <a:rPr lang="tr-TR" dirty="0" err="1">
                <a:latin typeface="Comic Sans MS" panose="030F0702030302020204" pitchFamily="66" charset="0"/>
              </a:rPr>
              <a:t>term</a:t>
            </a:r>
            <a:endParaRPr lang="tr-TR" dirty="0" smtClean="0">
              <a:latin typeface="Comic Sans MS" panose="030F0702030302020204" pitchFamily="66" charset="0"/>
            </a:endParaRPr>
          </a:p>
          <a:p>
            <a:r>
              <a:rPr lang="tr-TR" dirty="0" err="1">
                <a:latin typeface="Comic Sans MS" panose="030F0702030302020204" pitchFamily="66" charset="0"/>
              </a:rPr>
              <a:t>Pharmaceutical</a:t>
            </a:r>
            <a:r>
              <a:rPr lang="tr-TR" dirty="0">
                <a:latin typeface="Comic Sans MS" panose="030F0702030302020204" pitchFamily="66" charset="0"/>
              </a:rPr>
              <a:t> </a:t>
            </a:r>
            <a:r>
              <a:rPr lang="tr-TR" dirty="0" err="1">
                <a:latin typeface="Comic Sans MS" panose="030F0702030302020204" pitchFamily="66" charset="0"/>
              </a:rPr>
              <a:t>Botany</a:t>
            </a:r>
            <a:r>
              <a:rPr lang="tr-TR" dirty="0">
                <a:latin typeface="Comic Sans MS" panose="030F0702030302020204" pitchFamily="66" charset="0"/>
              </a:rPr>
              <a:t> </a:t>
            </a:r>
            <a:r>
              <a:rPr lang="tr-TR" dirty="0" smtClean="0">
                <a:latin typeface="Comic Sans MS" panose="030F0702030302020204" pitchFamily="66" charset="0"/>
              </a:rPr>
              <a:t>(</a:t>
            </a:r>
            <a:r>
              <a:rPr lang="tr-TR" dirty="0" err="1" smtClean="0">
                <a:latin typeface="Comic Sans MS" panose="030F0702030302020204" pitchFamily="66" charset="0"/>
              </a:rPr>
              <a:t>pr</a:t>
            </a:r>
            <a:r>
              <a:rPr lang="tr-TR" dirty="0" smtClean="0">
                <a:latin typeface="Comic Sans MS" panose="030F0702030302020204" pitchFamily="66" charset="0"/>
              </a:rPr>
              <a:t>.) 	- </a:t>
            </a:r>
            <a:r>
              <a:rPr lang="tr-TR" dirty="0" err="1" smtClean="0">
                <a:latin typeface="Comic Sans MS" panose="030F0702030302020204" pitchFamily="66" charset="0"/>
              </a:rPr>
              <a:t>2nd</a:t>
            </a:r>
            <a:r>
              <a:rPr lang="tr-TR" dirty="0" smtClean="0">
                <a:latin typeface="Comic Sans MS" panose="030F0702030302020204" pitchFamily="66" charset="0"/>
              </a:rPr>
              <a:t> </a:t>
            </a:r>
            <a:r>
              <a:rPr lang="tr-TR" dirty="0" err="1" smtClean="0">
                <a:latin typeface="Comic Sans MS" panose="030F0702030302020204" pitchFamily="66" charset="0"/>
              </a:rPr>
              <a:t>term</a:t>
            </a:r>
            <a:endParaRPr lang="tr-TR" dirty="0" smtClean="0">
              <a:latin typeface="Comic Sans MS" panose="030F0702030302020204" pitchFamily="66" charset="0"/>
            </a:endParaRPr>
          </a:p>
          <a:p>
            <a:endParaRPr lang="tr-TR" dirty="0" smtClean="0">
              <a:latin typeface="Comic Sans MS" panose="030F0702030302020204" pitchFamily="66" charset="0"/>
            </a:endParaRPr>
          </a:p>
          <a:p>
            <a:r>
              <a:rPr lang="tr-TR" dirty="0" err="1" smtClean="0">
                <a:latin typeface="Comic Sans MS" panose="030F0702030302020204" pitchFamily="66" charset="0"/>
              </a:rPr>
              <a:t>Elective</a:t>
            </a:r>
            <a:r>
              <a:rPr lang="tr-TR" dirty="0" smtClean="0">
                <a:latin typeface="Comic Sans MS" panose="030F0702030302020204" pitchFamily="66" charset="0"/>
              </a:rPr>
              <a:t> </a:t>
            </a:r>
            <a:r>
              <a:rPr lang="tr-TR" dirty="0" err="1" smtClean="0">
                <a:latin typeface="Comic Sans MS" panose="030F0702030302020204" pitchFamily="66" charset="0"/>
              </a:rPr>
              <a:t>courses</a:t>
            </a:r>
            <a:r>
              <a:rPr lang="tr-TR" dirty="0" smtClean="0">
                <a:latin typeface="Comic Sans MS" panose="030F0702030302020204" pitchFamily="66" charset="0"/>
              </a:rPr>
              <a:t> 			– 5th, 6th, 7th </a:t>
            </a:r>
            <a:r>
              <a:rPr lang="tr-TR" dirty="0" err="1" smtClean="0">
                <a:latin typeface="Comic Sans MS" panose="030F0702030302020204" pitchFamily="66" charset="0"/>
              </a:rPr>
              <a:t>terms</a:t>
            </a:r>
            <a:endParaRPr lang="tr-TR" dirty="0">
              <a:latin typeface="Comic Sans MS" panose="030F0702030302020204" pitchFamily="66" charset="0"/>
            </a:endParaRPr>
          </a:p>
          <a:p>
            <a:pPr marL="0" indent="0">
              <a:buNone/>
            </a:pPr>
            <a:endParaRPr lang="tr-TR" dirty="0" smtClean="0">
              <a:latin typeface="Comic Sans MS" panose="030F0702030302020204" pitchFamily="66" charset="0"/>
            </a:endParaRPr>
          </a:p>
          <a:p>
            <a:pPr marL="0" indent="0">
              <a:buNone/>
            </a:pPr>
            <a:endParaRPr lang="tr-TR" dirty="0">
              <a:latin typeface="Comic Sans MS" panose="030F0702030302020204" pitchFamily="66" charset="0"/>
            </a:endParaRPr>
          </a:p>
          <a:p>
            <a:pPr marL="0" indent="0">
              <a:buNone/>
            </a:pPr>
            <a:r>
              <a:rPr lang="tr-TR" dirty="0" smtClean="0">
                <a:latin typeface="Comic Sans MS" panose="030F0702030302020204" pitchFamily="66" charset="0"/>
              </a:rPr>
              <a:t>AEF </a:t>
            </a:r>
            <a:r>
              <a:rPr lang="tr-TR" dirty="0" err="1" smtClean="0">
                <a:latin typeface="Comic Sans MS" panose="030F0702030302020204" pitchFamily="66" charset="0"/>
              </a:rPr>
              <a:t>Herbarium</a:t>
            </a:r>
            <a:r>
              <a:rPr lang="tr-TR" dirty="0" smtClean="0">
                <a:latin typeface="Comic Sans MS" panose="030F0702030302020204" pitchFamily="66" charset="0"/>
              </a:rPr>
              <a:t> </a:t>
            </a:r>
            <a:r>
              <a:rPr lang="tr-TR" dirty="0" err="1" smtClean="0">
                <a:latin typeface="Comic Sans MS" panose="030F0702030302020204" pitchFamily="66" charset="0"/>
              </a:rPr>
              <a:t>belongs</a:t>
            </a:r>
            <a:r>
              <a:rPr lang="tr-TR" dirty="0" smtClean="0">
                <a:latin typeface="Comic Sans MS" panose="030F0702030302020204" pitchFamily="66" charset="0"/>
              </a:rPr>
              <a:t> </a:t>
            </a:r>
            <a:r>
              <a:rPr lang="tr-TR" dirty="0" err="1" smtClean="0">
                <a:latin typeface="Comic Sans MS" panose="030F0702030302020204" pitchFamily="66" charset="0"/>
              </a:rPr>
              <a:t>to</a:t>
            </a:r>
            <a:r>
              <a:rPr lang="tr-TR" dirty="0" smtClean="0">
                <a:latin typeface="Comic Sans MS" panose="030F0702030302020204" pitchFamily="66" charset="0"/>
              </a:rPr>
              <a:t> </a:t>
            </a:r>
            <a:r>
              <a:rPr lang="tr-TR" dirty="0" err="1" smtClean="0">
                <a:latin typeface="Comic Sans MS" panose="030F0702030302020204" pitchFamily="66" charset="0"/>
              </a:rPr>
              <a:t>Pharmaceutical</a:t>
            </a:r>
            <a:r>
              <a:rPr lang="tr-TR" dirty="0" smtClean="0">
                <a:latin typeface="Comic Sans MS" panose="030F0702030302020204" pitchFamily="66" charset="0"/>
              </a:rPr>
              <a:t> </a:t>
            </a:r>
            <a:r>
              <a:rPr lang="tr-TR" dirty="0" err="1" smtClean="0">
                <a:latin typeface="Comic Sans MS" panose="030F0702030302020204" pitchFamily="66" charset="0"/>
              </a:rPr>
              <a:t>Botany</a:t>
            </a:r>
            <a:r>
              <a:rPr lang="tr-TR" dirty="0" smtClean="0">
                <a:latin typeface="Comic Sans MS" panose="030F0702030302020204" pitchFamily="66" charset="0"/>
              </a:rPr>
              <a:t> </a:t>
            </a:r>
            <a:r>
              <a:rPr lang="tr-TR" dirty="0" err="1" smtClean="0">
                <a:latin typeface="Comic Sans MS" panose="030F0702030302020204" pitchFamily="66" charset="0"/>
              </a:rPr>
              <a:t>Department</a:t>
            </a:r>
            <a:r>
              <a:rPr lang="tr-TR" dirty="0" smtClean="0">
                <a:latin typeface="Comic Sans MS" panose="030F0702030302020204" pitchFamily="66" charset="0"/>
              </a:rPr>
              <a:t> (</a:t>
            </a:r>
            <a:r>
              <a:rPr lang="tr-TR" dirty="0" err="1">
                <a:latin typeface="Comic Sans MS" panose="030F0702030302020204" pitchFamily="66" charset="0"/>
              </a:rPr>
              <a:t>H</a:t>
            </a:r>
            <a:r>
              <a:rPr lang="tr-TR" dirty="0" err="1" smtClean="0">
                <a:latin typeface="Comic Sans MS" panose="030F0702030302020204" pitchFamily="66" charset="0"/>
              </a:rPr>
              <a:t>erbarium</a:t>
            </a:r>
            <a:r>
              <a:rPr lang="tr-TR" dirty="0" smtClean="0">
                <a:latin typeface="Comic Sans MS" panose="030F0702030302020204" pitchFamily="66" charset="0"/>
              </a:rPr>
              <a:t> is a </a:t>
            </a:r>
            <a:r>
              <a:rPr lang="tr-TR" dirty="0" err="1" smtClean="0">
                <a:latin typeface="Comic Sans MS" panose="030F0702030302020204" pitchFamily="66" charset="0"/>
              </a:rPr>
              <a:t>place</a:t>
            </a:r>
            <a:r>
              <a:rPr lang="tr-TR" dirty="0" smtClean="0">
                <a:latin typeface="Comic Sans MS" panose="030F0702030302020204" pitchFamily="66" charset="0"/>
              </a:rPr>
              <a:t>, </a:t>
            </a:r>
            <a:r>
              <a:rPr lang="tr-TR" dirty="0" err="1" smtClean="0">
                <a:latin typeface="Comic Sans MS" panose="030F0702030302020204" pitchFamily="66" charset="0"/>
              </a:rPr>
              <a:t>where</a:t>
            </a:r>
            <a:r>
              <a:rPr lang="tr-TR" dirty="0" smtClean="0">
                <a:latin typeface="Comic Sans MS" panose="030F0702030302020204" pitchFamily="66" charset="0"/>
              </a:rPr>
              <a:t> </a:t>
            </a:r>
            <a:r>
              <a:rPr lang="tr-TR" dirty="0" err="1" smtClean="0">
                <a:latin typeface="Comic Sans MS" panose="030F0702030302020204" pitchFamily="66" charset="0"/>
              </a:rPr>
              <a:t>the</a:t>
            </a:r>
            <a:r>
              <a:rPr lang="tr-TR" dirty="0">
                <a:latin typeface="Comic Sans MS" panose="030F0702030302020204" pitchFamily="66" charset="0"/>
              </a:rPr>
              <a:t>  </a:t>
            </a:r>
            <a:r>
              <a:rPr lang="tr-TR" dirty="0" err="1">
                <a:latin typeface="Comic Sans MS" panose="030F0702030302020204" pitchFamily="66" charset="0"/>
              </a:rPr>
              <a:t>plant</a:t>
            </a:r>
            <a:r>
              <a:rPr lang="tr-TR" dirty="0">
                <a:latin typeface="Comic Sans MS" panose="030F0702030302020204" pitchFamily="66" charset="0"/>
              </a:rPr>
              <a:t> </a:t>
            </a:r>
            <a:r>
              <a:rPr lang="tr-TR" dirty="0" err="1">
                <a:latin typeface="Comic Sans MS" panose="030F0702030302020204" pitchFamily="66" charset="0"/>
              </a:rPr>
              <a:t>samples</a:t>
            </a:r>
            <a:r>
              <a:rPr lang="tr-TR" dirty="0">
                <a:latin typeface="Comic Sans MS" panose="030F0702030302020204" pitchFamily="66" charset="0"/>
              </a:rPr>
              <a:t> </a:t>
            </a:r>
            <a:r>
              <a:rPr lang="tr-TR" dirty="0" err="1" smtClean="0">
                <a:latin typeface="Comic Sans MS" panose="030F0702030302020204" pitchFamily="66" charset="0"/>
              </a:rPr>
              <a:t>are</a:t>
            </a:r>
            <a:r>
              <a:rPr lang="tr-TR" dirty="0" smtClean="0">
                <a:latin typeface="Comic Sans MS" panose="030F0702030302020204" pitchFamily="66" charset="0"/>
              </a:rPr>
              <a:t> </a:t>
            </a:r>
            <a:r>
              <a:rPr lang="tr-TR" dirty="0" err="1" smtClean="0">
                <a:latin typeface="Comic Sans MS" panose="030F0702030302020204" pitchFamily="66" charset="0"/>
              </a:rPr>
              <a:t>kept</a:t>
            </a:r>
            <a:r>
              <a:rPr lang="tr-TR" dirty="0" smtClean="0">
                <a:latin typeface="Comic Sans MS" panose="030F0702030302020204" pitchFamily="66" charset="0"/>
              </a:rPr>
              <a:t>).</a:t>
            </a:r>
            <a:endParaRPr lang="tr-TR" dirty="0">
              <a:latin typeface="Comic Sans MS" panose="030F0702030302020204" pitchFamily="66" charset="0"/>
            </a:endParaRPr>
          </a:p>
        </p:txBody>
      </p:sp>
      <p:pic>
        <p:nvPicPr>
          <p:cNvPr id="1026" name="Picture 2" descr="herbaryum örneğ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964" y="591999"/>
            <a:ext cx="2893999" cy="391042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9057066" y="131386"/>
            <a:ext cx="1919115" cy="369332"/>
          </a:xfrm>
          <a:prstGeom prst="rect">
            <a:avLst/>
          </a:prstGeom>
        </p:spPr>
        <p:txBody>
          <a:bodyPr wrap="none">
            <a:spAutoFit/>
          </a:bodyPr>
          <a:lstStyle/>
          <a:p>
            <a:r>
              <a:rPr lang="tr-TR" dirty="0" err="1">
                <a:latin typeface="Comic Sans MS" panose="030F0702030302020204" pitchFamily="66" charset="0"/>
              </a:rPr>
              <a:t>AEF</a:t>
            </a:r>
            <a:r>
              <a:rPr lang="tr-TR" dirty="0">
                <a:latin typeface="Comic Sans MS" panose="030F0702030302020204" pitchFamily="66" charset="0"/>
              </a:rPr>
              <a:t> </a:t>
            </a:r>
            <a:r>
              <a:rPr lang="tr-TR" dirty="0" err="1">
                <a:latin typeface="Comic Sans MS" panose="030F0702030302020204" pitchFamily="66" charset="0"/>
              </a:rPr>
              <a:t>Herbarium</a:t>
            </a:r>
            <a:r>
              <a:rPr lang="tr-TR" dirty="0">
                <a:latin typeface="Comic Sans MS" panose="030F0702030302020204" pitchFamily="66" charset="0"/>
              </a:rPr>
              <a:t> </a:t>
            </a:r>
            <a:endParaRPr lang="tr-TR" dirty="0"/>
          </a:p>
        </p:txBody>
      </p:sp>
    </p:spTree>
    <p:extLst>
      <p:ext uri="{BB962C8B-B14F-4D97-AF65-F5344CB8AC3E}">
        <p14:creationId xmlns:p14="http://schemas.microsoft.com/office/powerpoint/2010/main" val="143952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20040" y="146050"/>
            <a:ext cx="10972800" cy="5614670"/>
          </a:xfrm>
        </p:spPr>
        <p:txBody>
          <a:bodyPr>
            <a:normAutofit/>
          </a:bodyPr>
          <a:lstStyle/>
          <a:p>
            <a:pPr algn="ctr" eaLnBrk="1" hangingPunct="1">
              <a:buFont typeface="Wingdings" pitchFamily="2" charset="2"/>
              <a:buNone/>
            </a:pPr>
            <a:r>
              <a:rPr lang="tr-TR" altLang="tr-TR" sz="3600" b="1" dirty="0" smtClean="0">
                <a:solidFill>
                  <a:srgbClr val="C00000"/>
                </a:solidFill>
                <a:latin typeface="Comic Sans MS" pitchFamily="66" charset="0"/>
              </a:rPr>
              <a:t>SIMILARITIES AND D</a:t>
            </a:r>
            <a:r>
              <a:rPr lang="tr-TR" altLang="tr-TR" sz="3600" b="1" dirty="0" smtClean="0">
                <a:solidFill>
                  <a:srgbClr val="00B0F0"/>
                </a:solidFill>
                <a:latin typeface="Comic Sans MS" pitchFamily="66" charset="0"/>
              </a:rPr>
              <a:t>I</a:t>
            </a:r>
            <a:r>
              <a:rPr lang="tr-TR" altLang="tr-TR" sz="3600" b="1" dirty="0" smtClean="0">
                <a:solidFill>
                  <a:srgbClr val="C00000"/>
                </a:solidFill>
                <a:latin typeface="Comic Sans MS" pitchFamily="66" charset="0"/>
              </a:rPr>
              <a:t>F</a:t>
            </a:r>
            <a:r>
              <a:rPr lang="tr-TR" altLang="tr-TR" sz="3600" b="1" dirty="0" smtClean="0">
                <a:solidFill>
                  <a:srgbClr val="0000FF"/>
                </a:solidFill>
                <a:latin typeface="Comic Sans MS" pitchFamily="66" charset="0"/>
              </a:rPr>
              <a:t>F</a:t>
            </a:r>
            <a:r>
              <a:rPr lang="tr-TR" altLang="tr-TR" sz="3600" b="1" dirty="0" smtClean="0">
                <a:solidFill>
                  <a:srgbClr val="C00000"/>
                </a:solidFill>
                <a:latin typeface="Comic Sans MS" pitchFamily="66" charset="0"/>
              </a:rPr>
              <a:t>E</a:t>
            </a:r>
            <a:r>
              <a:rPr lang="tr-TR" altLang="tr-TR" sz="3600" b="1" dirty="0" smtClean="0">
                <a:solidFill>
                  <a:srgbClr val="00B050"/>
                </a:solidFill>
                <a:latin typeface="Comic Sans MS" pitchFamily="66" charset="0"/>
              </a:rPr>
              <a:t>R</a:t>
            </a:r>
            <a:r>
              <a:rPr lang="tr-TR" altLang="tr-TR" sz="3600" b="1" dirty="0" smtClean="0">
                <a:solidFill>
                  <a:srgbClr val="C00000"/>
                </a:solidFill>
                <a:latin typeface="Comic Sans MS" pitchFamily="66" charset="0"/>
              </a:rPr>
              <a:t>E</a:t>
            </a:r>
            <a:r>
              <a:rPr lang="tr-TR" altLang="tr-TR" sz="3600" b="1" dirty="0" smtClean="0">
                <a:solidFill>
                  <a:srgbClr val="FF0066"/>
                </a:solidFill>
                <a:latin typeface="Comic Sans MS" pitchFamily="66" charset="0"/>
              </a:rPr>
              <a:t>N</a:t>
            </a:r>
            <a:r>
              <a:rPr lang="tr-TR" altLang="tr-TR" sz="3600" b="1" dirty="0" smtClean="0">
                <a:solidFill>
                  <a:srgbClr val="C00000"/>
                </a:solidFill>
                <a:latin typeface="Comic Sans MS" pitchFamily="66" charset="0"/>
              </a:rPr>
              <a:t>C</a:t>
            </a:r>
            <a:r>
              <a:rPr lang="tr-TR" altLang="tr-TR" sz="3600" b="1" dirty="0" smtClean="0">
                <a:solidFill>
                  <a:schemeClr val="accent1">
                    <a:lumMod val="75000"/>
                  </a:schemeClr>
                </a:solidFill>
                <a:latin typeface="Comic Sans MS" pitchFamily="66" charset="0"/>
              </a:rPr>
              <a:t>E</a:t>
            </a:r>
            <a:r>
              <a:rPr lang="tr-TR" altLang="tr-TR" sz="3600" b="1" dirty="0" smtClean="0">
                <a:solidFill>
                  <a:srgbClr val="7030A0"/>
                </a:solidFill>
                <a:latin typeface="Comic Sans MS" pitchFamily="66" charset="0"/>
              </a:rPr>
              <a:t>S</a:t>
            </a:r>
            <a:r>
              <a:rPr lang="tr-TR" altLang="tr-TR" sz="3600" b="1" dirty="0" smtClean="0">
                <a:solidFill>
                  <a:srgbClr val="C00000"/>
                </a:solidFill>
                <a:latin typeface="Comic Sans MS" pitchFamily="66" charset="0"/>
              </a:rPr>
              <a:t> BETWEEN </a:t>
            </a:r>
            <a:r>
              <a:rPr lang="tr-TR" altLang="tr-TR" sz="3600" b="1" dirty="0" smtClean="0">
                <a:solidFill>
                  <a:srgbClr val="00CC00"/>
                </a:solidFill>
                <a:latin typeface="Comic Sans MS" pitchFamily="66" charset="0"/>
              </a:rPr>
              <a:t>PLANTS</a:t>
            </a:r>
            <a:r>
              <a:rPr lang="tr-TR" altLang="tr-TR" sz="3600" b="1" dirty="0" smtClean="0">
                <a:solidFill>
                  <a:srgbClr val="C00000"/>
                </a:solidFill>
                <a:latin typeface="Comic Sans MS" pitchFamily="66" charset="0"/>
              </a:rPr>
              <a:t> AND </a:t>
            </a:r>
            <a:r>
              <a:rPr lang="tr-TR" altLang="tr-TR" sz="3600" b="1" dirty="0" smtClean="0">
                <a:solidFill>
                  <a:srgbClr val="0000FF"/>
                </a:solidFill>
                <a:latin typeface="Comic Sans MS" pitchFamily="66" charset="0"/>
              </a:rPr>
              <a:t>ANIMALS</a:t>
            </a:r>
          </a:p>
          <a:p>
            <a:pPr algn="ctr" eaLnBrk="1" hangingPunct="1">
              <a:buFont typeface="Wingdings" pitchFamily="2" charset="2"/>
              <a:buNone/>
            </a:pPr>
            <a:r>
              <a:rPr lang="en-US" altLang="tr-TR" sz="2800" b="1" dirty="0" smtClean="0">
                <a:solidFill>
                  <a:srgbClr val="333333"/>
                </a:solidFill>
                <a:latin typeface="Comic Sans MS" pitchFamily="66" charset="0"/>
              </a:rPr>
              <a:t>In general, there are some basic similarities between plants and animals:</a:t>
            </a:r>
            <a:endParaRPr lang="tr-TR" altLang="tr-TR" sz="2800" b="1" dirty="0" smtClean="0">
              <a:solidFill>
                <a:srgbClr val="333333"/>
              </a:solidFill>
              <a:latin typeface="Comic Sans MS" pitchFamily="66" charset="0"/>
            </a:endParaRPr>
          </a:p>
          <a:p>
            <a:pPr algn="ctr" eaLnBrk="1" hangingPunct="1">
              <a:buFont typeface="Wingdings" pitchFamily="2" charset="2"/>
              <a:buNone/>
            </a:pPr>
            <a:endParaRPr lang="tr-TR" altLang="tr-TR" sz="2800" b="1" dirty="0">
              <a:solidFill>
                <a:srgbClr val="333333"/>
              </a:solidFill>
              <a:latin typeface="Comic Sans MS" pitchFamily="66" charset="0"/>
            </a:endParaRPr>
          </a:p>
          <a:p>
            <a:pPr algn="ctr">
              <a:buNone/>
            </a:pPr>
            <a:r>
              <a:rPr lang="en-US" altLang="tr-TR" sz="2800" dirty="0">
                <a:latin typeface="Comic Sans MS" pitchFamily="66" charset="0"/>
              </a:rPr>
              <a:t>- Both plants and animals are made up of cells that are the smallest unit in the body in respect </a:t>
            </a:r>
            <a:r>
              <a:rPr lang="tr-TR" altLang="tr-TR" sz="2800" dirty="0" err="1">
                <a:latin typeface="Comic Sans MS" pitchFamily="66" charset="0"/>
              </a:rPr>
              <a:t>to</a:t>
            </a:r>
            <a:r>
              <a:rPr lang="tr-TR" altLang="tr-TR" sz="2800" dirty="0">
                <a:latin typeface="Comic Sans MS" pitchFamily="66" charset="0"/>
              </a:rPr>
              <a:t> </a:t>
            </a:r>
            <a:r>
              <a:rPr lang="en-US" altLang="tr-TR" sz="2800" dirty="0">
                <a:latin typeface="Comic Sans MS" pitchFamily="66" charset="0"/>
              </a:rPr>
              <a:t>structure and function.</a:t>
            </a:r>
          </a:p>
          <a:p>
            <a:pPr algn="ctr" eaLnBrk="1" hangingPunct="1">
              <a:buFont typeface="Wingdings" pitchFamily="2" charset="2"/>
              <a:buNone/>
            </a:pPr>
            <a:endParaRPr lang="en-US" altLang="tr-TR" sz="2800" b="1" dirty="0" smtClean="0">
              <a:solidFill>
                <a:srgbClr val="333333"/>
              </a:solidFill>
              <a:latin typeface="Comic Sans MS" pitchFamily="66" charset="0"/>
            </a:endParaRPr>
          </a:p>
        </p:txBody>
      </p:sp>
    </p:spTree>
    <p:extLst>
      <p:ext uri="{BB962C8B-B14F-4D97-AF65-F5344CB8AC3E}">
        <p14:creationId xmlns:p14="http://schemas.microsoft.com/office/powerpoint/2010/main" val="406284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289492" y="285750"/>
            <a:ext cx="11257466" cy="4962525"/>
          </a:xfrm>
          <a:ln>
            <a:solidFill>
              <a:schemeClr val="accent1"/>
            </a:solidFill>
          </a:ln>
        </p:spPr>
        <p:txBody>
          <a:bodyPr>
            <a:normAutofit fontScale="85000" lnSpcReduction="10000"/>
          </a:bodyPr>
          <a:lstStyle/>
          <a:p>
            <a:pPr algn="just" eaLnBrk="1" hangingPunct="1">
              <a:lnSpc>
                <a:spcPct val="160000"/>
              </a:lnSpc>
              <a:buFontTx/>
              <a:buChar char="-"/>
            </a:pPr>
            <a:endParaRPr lang="en-US" altLang="tr-TR" dirty="0" smtClean="0">
              <a:latin typeface="Comic Sans MS" pitchFamily="66" charset="0"/>
            </a:endParaRPr>
          </a:p>
          <a:p>
            <a:pPr algn="just" eaLnBrk="1" hangingPunct="1">
              <a:lnSpc>
                <a:spcPct val="160000"/>
              </a:lnSpc>
              <a:buFontTx/>
              <a:buChar char="-"/>
            </a:pPr>
            <a:r>
              <a:rPr lang="en-US" altLang="tr-TR" dirty="0" smtClean="0">
                <a:latin typeface="Comic Sans MS" pitchFamily="66" charset="0"/>
              </a:rPr>
              <a:t>Some metabolic events are the same in both groups</a:t>
            </a:r>
            <a:r>
              <a:rPr lang="tr-TR" altLang="tr-TR" dirty="0" smtClean="0">
                <a:latin typeface="Comic Sans MS" pitchFamily="66" charset="0"/>
              </a:rPr>
              <a:t>;</a:t>
            </a:r>
            <a:r>
              <a:rPr lang="en-US" altLang="tr-TR" dirty="0" smtClean="0">
                <a:latin typeface="Comic Sans MS" pitchFamily="66" charset="0"/>
              </a:rPr>
              <a:t> however tissues, organ systems, general structures and appearances of plants and animals are not similar.</a:t>
            </a:r>
            <a:endParaRPr lang="tr-TR" altLang="tr-TR" dirty="0" smtClean="0">
              <a:latin typeface="Comic Sans MS" pitchFamily="66" charset="0"/>
            </a:endParaRPr>
          </a:p>
          <a:p>
            <a:pPr algn="just" eaLnBrk="1" hangingPunct="1">
              <a:lnSpc>
                <a:spcPct val="160000"/>
              </a:lnSpc>
              <a:buFontTx/>
              <a:buChar char="-"/>
            </a:pPr>
            <a:endParaRPr lang="tr-TR" altLang="tr-TR" dirty="0">
              <a:latin typeface="Comic Sans MS" pitchFamily="66" charset="0"/>
            </a:endParaRPr>
          </a:p>
          <a:p>
            <a:pPr algn="just">
              <a:lnSpc>
                <a:spcPct val="160000"/>
              </a:lnSpc>
              <a:buFontTx/>
              <a:buChar char="-"/>
            </a:pPr>
            <a:r>
              <a:rPr lang="en-US" altLang="tr-TR" dirty="0" smtClean="0">
                <a:latin typeface="Comic Sans MS" pitchFamily="66" charset="0"/>
              </a:rPr>
              <a:t>In general, complex plants and animals show distinct differences</a:t>
            </a:r>
            <a:r>
              <a:rPr lang="tr-TR" altLang="tr-TR" dirty="0" smtClean="0">
                <a:latin typeface="Comic Sans MS" pitchFamily="66" charset="0"/>
              </a:rPr>
              <a:t>, but </a:t>
            </a:r>
            <a:r>
              <a:rPr lang="en-US" altLang="tr-TR" dirty="0" smtClean="0">
                <a:latin typeface="Comic Sans MS" pitchFamily="66" charset="0"/>
              </a:rPr>
              <a:t>these differences are far from being distinct in primitive plants and animals. Therefore some simple living beings are considered to be both plants and animals and are  classified accordingly. </a:t>
            </a:r>
            <a:r>
              <a:rPr lang="tr-TR" altLang="tr-TR" dirty="0" err="1" smtClean="0">
                <a:latin typeface="Comic Sans MS" pitchFamily="66" charset="0"/>
              </a:rPr>
              <a:t>However</a:t>
            </a:r>
            <a:r>
              <a:rPr lang="tr-TR" altLang="tr-TR" dirty="0" smtClean="0">
                <a:latin typeface="Comic Sans MS" pitchFamily="66" charset="0"/>
              </a:rPr>
              <a:t>, </a:t>
            </a:r>
            <a:r>
              <a:rPr lang="en-US" altLang="tr-TR" dirty="0" smtClean="0">
                <a:solidFill>
                  <a:srgbClr val="0000FF"/>
                </a:solidFill>
                <a:latin typeface="Comic Sans MS" pitchFamily="66" charset="0"/>
              </a:rPr>
              <a:t>living beings that contain chlorophyll are considered to be plants </a:t>
            </a:r>
            <a:r>
              <a:rPr lang="en-US" altLang="tr-TR" dirty="0" smtClean="0">
                <a:latin typeface="Comic Sans MS" pitchFamily="66" charset="0"/>
              </a:rPr>
              <a:t>and </a:t>
            </a:r>
            <a:r>
              <a:rPr lang="en-US" altLang="tr-TR" dirty="0" smtClean="0">
                <a:solidFill>
                  <a:srgbClr val="0000FF"/>
                </a:solidFill>
                <a:latin typeface="Comic Sans MS" pitchFamily="66" charset="0"/>
              </a:rPr>
              <a:t>living beings that do not contain chlorophyll are classified as animals.</a:t>
            </a:r>
          </a:p>
        </p:txBody>
      </p:sp>
      <p:pic>
        <p:nvPicPr>
          <p:cNvPr id="11266" name="Picture 2" descr="chlorophyl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450" y="4800308"/>
            <a:ext cx="2205515" cy="205769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822747" y="377309"/>
            <a:ext cx="1491114" cy="369332"/>
          </a:xfrm>
          <a:prstGeom prst="rect">
            <a:avLst/>
          </a:prstGeom>
        </p:spPr>
        <p:txBody>
          <a:bodyPr wrap="none">
            <a:spAutoFit/>
          </a:bodyPr>
          <a:lstStyle/>
          <a:p>
            <a:r>
              <a:rPr lang="tr-TR" altLang="tr-TR" dirty="0" smtClean="0">
                <a:latin typeface="Comic Sans MS" pitchFamily="66" charset="0"/>
              </a:rPr>
              <a:t>D</a:t>
            </a:r>
            <a:r>
              <a:rPr lang="en-US" altLang="tr-TR" dirty="0" err="1" smtClean="0">
                <a:latin typeface="Comic Sans MS" pitchFamily="66" charset="0"/>
              </a:rPr>
              <a:t>ifferences</a:t>
            </a:r>
            <a:endParaRPr lang="tr-TR" dirty="0"/>
          </a:p>
        </p:txBody>
      </p:sp>
    </p:spTree>
    <p:extLst>
      <p:ext uri="{BB962C8B-B14F-4D97-AF65-F5344CB8AC3E}">
        <p14:creationId xmlns:p14="http://schemas.microsoft.com/office/powerpoint/2010/main" val="40887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randombar(horizontal)">
                                      <p:cBhvr>
                                        <p:cTn id="7" dur="500"/>
                                        <p:tgtEl>
                                          <p:spTgt spid="51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xEl>
                                              <p:pRg st="3" end="3"/>
                                            </p:txEl>
                                          </p:spTgt>
                                        </p:tgtEl>
                                        <p:attrNameLst>
                                          <p:attrName>style.visibility</p:attrName>
                                        </p:attrNameLst>
                                      </p:cBhvr>
                                      <p:to>
                                        <p:strVal val="visible"/>
                                      </p:to>
                                    </p:set>
                                    <p:animEffect transition="in" filter="randombar(horizontal)">
                                      <p:cBhvr>
                                        <p:cTn id="12" dur="500"/>
                                        <p:tgtEl>
                                          <p:spTgt spid="5122">
                                            <p:txEl>
                                              <p:pRg st="3" end="3"/>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randombar(horizontal)">
                                      <p:cBhvr>
                                        <p:cTn id="1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60" name="Group 120"/>
          <p:cNvGraphicFramePr>
            <a:graphicFrameLocks noGrp="1"/>
          </p:cNvGraphicFramePr>
          <p:nvPr>
            <p:extLst>
              <p:ext uri="{D42A27DB-BD31-4B8C-83A1-F6EECF244321}">
                <p14:modId xmlns:p14="http://schemas.microsoft.com/office/powerpoint/2010/main" val="1891389235"/>
              </p:ext>
            </p:extLst>
          </p:nvPr>
        </p:nvGraphicFramePr>
        <p:xfrm>
          <a:off x="1123949" y="1124308"/>
          <a:ext cx="9809693" cy="5733692"/>
        </p:xfrm>
        <a:graphic>
          <a:graphicData uri="http://schemas.openxmlformats.org/drawingml/2006/table">
            <a:tbl>
              <a:tblPr/>
              <a:tblGrid>
                <a:gridCol w="4905803">
                  <a:extLst>
                    <a:ext uri="{9D8B030D-6E8A-4147-A177-3AD203B41FA5}">
                      <a16:colId xmlns:a16="http://schemas.microsoft.com/office/drawing/2014/main" val="20000"/>
                    </a:ext>
                  </a:extLst>
                </a:gridCol>
                <a:gridCol w="4903890">
                  <a:extLst>
                    <a:ext uri="{9D8B030D-6E8A-4147-A177-3AD203B41FA5}">
                      <a16:colId xmlns:a16="http://schemas.microsoft.com/office/drawing/2014/main" val="20001"/>
                    </a:ext>
                  </a:extLst>
                </a:gridCol>
              </a:tblGrid>
              <a:tr h="425955">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700" b="1" i="0" u="none" strike="noStrike" cap="none" normalizeH="0" baseline="0" noProof="0" dirty="0" smtClean="0">
                          <a:ln>
                            <a:noFill/>
                          </a:ln>
                          <a:solidFill>
                            <a:srgbClr val="00CC00"/>
                          </a:solidFill>
                          <a:effectLst/>
                          <a:latin typeface="Comic Sans MS" pitchFamily="66" charset="0"/>
                          <a:ea typeface="Calibri" pitchFamily="34" charset="0"/>
                          <a:cs typeface="Times New Roman" pitchFamily="18" charset="0"/>
                        </a:rPr>
                        <a:t>PLANTS</a:t>
                      </a:r>
                      <a:endParaRPr kumimoji="0" lang="en-US" altLang="tr-TR" sz="1700" b="0" i="0" u="none" strike="noStrike" cap="none" normalizeH="0" baseline="0" noProof="0" dirty="0" smtClean="0">
                        <a:ln>
                          <a:noFill/>
                        </a:ln>
                        <a:solidFill>
                          <a:srgbClr val="00CC00"/>
                        </a:solidFill>
                        <a:effectLst/>
                        <a:latin typeface="Comic Sans MS" pitchFamily="66" charset="0"/>
                        <a:ea typeface="Calibri" pitchFamily="34" charset="0"/>
                        <a:cs typeface="Times New Roman" pitchFamily="18" charset="0"/>
                      </a:endParaRP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700" b="1" i="0" u="none" strike="noStrike" cap="none" normalizeH="0" baseline="0" noProof="0" dirty="0" smtClean="0">
                          <a:ln>
                            <a:noFill/>
                          </a:ln>
                          <a:solidFill>
                            <a:srgbClr val="0000FF"/>
                          </a:solidFill>
                          <a:effectLst/>
                          <a:latin typeface="Comic Sans MS" pitchFamily="66" charset="0"/>
                          <a:ea typeface="Calibri" pitchFamily="34" charset="0"/>
                          <a:cs typeface="Times New Roman" pitchFamily="18" charset="0"/>
                        </a:rPr>
                        <a:t>ANIMALS</a:t>
                      </a:r>
                      <a:endParaRPr kumimoji="0" lang="en-US" altLang="tr-TR" sz="1700" b="0" i="0" u="none" strike="noStrike" cap="none" normalizeH="0" baseline="0" noProof="0" dirty="0" smtClean="0">
                        <a:ln>
                          <a:noFill/>
                        </a:ln>
                        <a:solidFill>
                          <a:srgbClr val="0000FF"/>
                        </a:solidFill>
                        <a:effectLst/>
                        <a:latin typeface="Comic Sans MS" pitchFamily="66" charset="0"/>
                        <a:ea typeface="Calibri" pitchFamily="34" charset="0"/>
                        <a:cs typeface="Times New Roman" pitchFamily="18" charset="0"/>
                      </a:endParaRP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2357">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Do not move actively (as in going somewhere)</a:t>
                      </a: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Move actively</a:t>
                      </a: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2357">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Contain chlorophyll, perform photosynthesis</a:t>
                      </a: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defRPr/>
                      </a:pPr>
                      <a:r>
                        <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Do not contain chlorophyll, therefore can not perform photosynthesis</a:t>
                      </a: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7273">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Autotrophic</a:t>
                      </a: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Heterotrophic</a:t>
                      </a: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8166">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Basic source of energy is the sun.</a:t>
                      </a: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Basic energy is provided from the potential energy that foods contain</a:t>
                      </a: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2945">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Their</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cells</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have</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cellulosic</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cell</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walls</a:t>
                      </a:r>
                      <a:endPar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They</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lack</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of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cell</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wall</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they</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only</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have</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cytoplasmic</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membranes</a:t>
                      </a:r>
                      <a:endPar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2357">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They</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are</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lack</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of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nervous</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system</a:t>
                      </a:r>
                      <a:endPar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They</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have</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nervous</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systems</a:t>
                      </a:r>
                      <a:endPar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35556">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They</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do not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have</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systems</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for</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digestion</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respiration</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however</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these</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functions</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are</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somehow</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performed</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a:t>
                      </a:r>
                      <a:endPar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They</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have</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systems</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for</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digestion</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and</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respiration</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a:t>
                      </a:r>
                      <a:endPar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35556">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Their</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growth</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is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unlimited</a:t>
                      </a:r>
                      <a:endPar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Their</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growth</a:t>
                      </a:r>
                      <a:r>
                        <a:rPr kumimoji="0" lang="tr-TR"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is </a:t>
                      </a:r>
                      <a:r>
                        <a:rPr kumimoji="0" lang="tr-TR" altLang="tr-TR" sz="17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limited</a:t>
                      </a:r>
                      <a:r>
                        <a:rPr kumimoji="0" lang="en-US" altLang="tr-TR" sz="17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a:t>
                      </a:r>
                    </a:p>
                  </a:txBody>
                  <a:tcPr marL="101276" marR="101276" marT="37980" marB="379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Dikdörtgen 1"/>
          <p:cNvSpPr/>
          <p:nvPr/>
        </p:nvSpPr>
        <p:spPr>
          <a:xfrm>
            <a:off x="2486025" y="295960"/>
            <a:ext cx="6096000" cy="369332"/>
          </a:xfrm>
          <a:prstGeom prst="rect">
            <a:avLst/>
          </a:prstGeom>
        </p:spPr>
        <p:txBody>
          <a:bodyPr>
            <a:spAutoFit/>
          </a:bodyPr>
          <a:lstStyle/>
          <a:p>
            <a:pPr algn="ctr"/>
            <a:r>
              <a:rPr lang="en-US" altLang="tr-TR" b="1" dirty="0">
                <a:solidFill>
                  <a:srgbClr val="FF0066"/>
                </a:solidFill>
                <a:latin typeface="Comic Sans MS" pitchFamily="66" charset="0"/>
              </a:rPr>
              <a:t>Primary differences between </a:t>
            </a:r>
            <a:r>
              <a:rPr lang="en-US" altLang="tr-TR" b="1" dirty="0">
                <a:solidFill>
                  <a:srgbClr val="00CC00"/>
                </a:solidFill>
                <a:latin typeface="Comic Sans MS" pitchFamily="66" charset="0"/>
              </a:rPr>
              <a:t>plants </a:t>
            </a:r>
            <a:r>
              <a:rPr lang="en-US" altLang="tr-TR" b="1" dirty="0">
                <a:solidFill>
                  <a:srgbClr val="FF0066"/>
                </a:solidFill>
                <a:latin typeface="Comic Sans MS" pitchFamily="66" charset="0"/>
              </a:rPr>
              <a:t>and </a:t>
            </a:r>
            <a:r>
              <a:rPr lang="en-US" altLang="tr-TR" b="1" dirty="0" smtClean="0">
                <a:solidFill>
                  <a:srgbClr val="0000FF"/>
                </a:solidFill>
                <a:latin typeface="Comic Sans MS" pitchFamily="66" charset="0"/>
              </a:rPr>
              <a:t>animals</a:t>
            </a:r>
            <a:endParaRPr lang="en-US" altLang="tr-TR" b="1" dirty="0">
              <a:solidFill>
                <a:srgbClr val="0000FF"/>
              </a:solidFill>
              <a:latin typeface="Comic Sans MS" pitchFamily="66" charset="0"/>
            </a:endParaRPr>
          </a:p>
        </p:txBody>
      </p:sp>
    </p:spTree>
    <p:extLst>
      <p:ext uri="{BB962C8B-B14F-4D97-AF65-F5344CB8AC3E}">
        <p14:creationId xmlns:p14="http://schemas.microsoft.com/office/powerpoint/2010/main" val="337253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871003" y="160338"/>
            <a:ext cx="9956800" cy="4873752"/>
          </a:xfrm>
        </p:spPr>
        <p:txBody>
          <a:bodyPr/>
          <a:lstStyle/>
          <a:p>
            <a:pPr marL="609600" indent="-609600" algn="ctr" eaLnBrk="1" hangingPunct="1">
              <a:buFont typeface="Wingdings" pitchFamily="2" charset="2"/>
              <a:buNone/>
            </a:pPr>
            <a:r>
              <a:rPr lang="en-US" altLang="tr-TR" b="1" dirty="0" smtClean="0">
                <a:latin typeface="Comic Sans MS" pitchFamily="66" charset="0"/>
              </a:rPr>
              <a:t>Differences between plant and animal cells:</a:t>
            </a:r>
          </a:p>
        </p:txBody>
      </p:sp>
      <p:sp>
        <p:nvSpPr>
          <p:cNvPr id="2" name="AutoShape 2" descr="protoplasm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Picture 2" descr="animal cell plant cell comparis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834" y="935665"/>
            <a:ext cx="8023138" cy="578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543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094252" y="74892"/>
            <a:ext cx="8653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just" eaLnBrk="1" hangingPunct="1">
              <a:spcBef>
                <a:spcPct val="0"/>
              </a:spcBef>
              <a:buClrTx/>
              <a:buSzTx/>
              <a:buFontTx/>
              <a:buNone/>
            </a:pPr>
            <a:r>
              <a:rPr lang="tr-TR" altLang="tr-TR" sz="1800" b="1" dirty="0" err="1" smtClean="0">
                <a:solidFill>
                  <a:srgbClr val="0000FF"/>
                </a:solidFill>
                <a:latin typeface="Comic Sans MS" pitchFamily="66" charset="0"/>
              </a:rPr>
              <a:t>Comparison</a:t>
            </a:r>
            <a:r>
              <a:rPr lang="tr-TR" altLang="tr-TR" sz="1800" b="1" dirty="0" smtClean="0">
                <a:solidFill>
                  <a:srgbClr val="0000FF"/>
                </a:solidFill>
                <a:latin typeface="Comic Sans MS" pitchFamily="66" charset="0"/>
              </a:rPr>
              <a:t> of </a:t>
            </a:r>
            <a:r>
              <a:rPr lang="tr-TR" altLang="tr-TR" sz="1800" b="1" dirty="0" err="1" smtClean="0">
                <a:solidFill>
                  <a:srgbClr val="0000FF"/>
                </a:solidFill>
                <a:latin typeface="Comic Sans MS" pitchFamily="66" charset="0"/>
              </a:rPr>
              <a:t>plant</a:t>
            </a:r>
            <a:r>
              <a:rPr lang="tr-TR" altLang="tr-TR" sz="1800" b="1" dirty="0" smtClean="0">
                <a:solidFill>
                  <a:srgbClr val="0000FF"/>
                </a:solidFill>
                <a:latin typeface="Comic Sans MS" pitchFamily="66" charset="0"/>
              </a:rPr>
              <a:t> </a:t>
            </a:r>
            <a:r>
              <a:rPr lang="tr-TR" altLang="tr-TR" sz="1800" b="1" dirty="0" err="1" smtClean="0">
                <a:solidFill>
                  <a:srgbClr val="0000FF"/>
                </a:solidFill>
                <a:latin typeface="Comic Sans MS" pitchFamily="66" charset="0"/>
              </a:rPr>
              <a:t>and</a:t>
            </a:r>
            <a:r>
              <a:rPr lang="tr-TR" altLang="tr-TR" sz="1800" b="1" dirty="0" smtClean="0">
                <a:solidFill>
                  <a:srgbClr val="0000FF"/>
                </a:solidFill>
                <a:latin typeface="Comic Sans MS" pitchFamily="66" charset="0"/>
              </a:rPr>
              <a:t> </a:t>
            </a:r>
            <a:r>
              <a:rPr lang="tr-TR" altLang="tr-TR" sz="1800" b="1" dirty="0" err="1" smtClean="0">
                <a:solidFill>
                  <a:srgbClr val="0000FF"/>
                </a:solidFill>
                <a:latin typeface="Comic Sans MS" pitchFamily="66" charset="0"/>
              </a:rPr>
              <a:t>animals</a:t>
            </a:r>
            <a:r>
              <a:rPr lang="tr-TR" altLang="tr-TR" sz="1800" b="1" dirty="0" smtClean="0">
                <a:solidFill>
                  <a:srgbClr val="0000FF"/>
                </a:solidFill>
                <a:latin typeface="Comic Sans MS" pitchFamily="66" charset="0"/>
              </a:rPr>
              <a:t> </a:t>
            </a:r>
            <a:r>
              <a:rPr lang="tr-TR" altLang="tr-TR" sz="1800" b="1" dirty="0" err="1" smtClean="0">
                <a:solidFill>
                  <a:srgbClr val="0000FF"/>
                </a:solidFill>
                <a:latin typeface="Comic Sans MS" pitchFamily="66" charset="0"/>
              </a:rPr>
              <a:t>cells</a:t>
            </a:r>
            <a:r>
              <a:rPr lang="tr-TR" altLang="tr-TR" sz="1800" b="1" dirty="0" smtClean="0">
                <a:solidFill>
                  <a:srgbClr val="0000FF"/>
                </a:solidFill>
                <a:latin typeface="Comic Sans MS" pitchFamily="66" charset="0"/>
              </a:rPr>
              <a:t> in </a:t>
            </a:r>
            <a:r>
              <a:rPr lang="tr-TR" altLang="tr-TR" sz="1800" b="1" dirty="0" err="1" smtClean="0">
                <a:solidFill>
                  <a:srgbClr val="0000FF"/>
                </a:solidFill>
                <a:latin typeface="Comic Sans MS" pitchFamily="66" charset="0"/>
              </a:rPr>
              <a:t>respect</a:t>
            </a:r>
            <a:r>
              <a:rPr lang="tr-TR" altLang="tr-TR" sz="1800" b="1" dirty="0" smtClean="0">
                <a:solidFill>
                  <a:srgbClr val="0000FF"/>
                </a:solidFill>
                <a:latin typeface="Comic Sans MS" pitchFamily="66" charset="0"/>
              </a:rPr>
              <a:t> </a:t>
            </a:r>
            <a:r>
              <a:rPr lang="tr-TR" altLang="tr-TR" sz="1800" b="1" dirty="0" err="1" smtClean="0">
                <a:solidFill>
                  <a:srgbClr val="0000FF"/>
                </a:solidFill>
                <a:latin typeface="Comic Sans MS" pitchFamily="66" charset="0"/>
              </a:rPr>
              <a:t>to</a:t>
            </a:r>
            <a:r>
              <a:rPr lang="tr-TR" altLang="tr-TR" sz="1800" b="1" dirty="0" smtClean="0">
                <a:solidFill>
                  <a:srgbClr val="0000FF"/>
                </a:solidFill>
                <a:latin typeface="Comic Sans MS" pitchFamily="66" charset="0"/>
              </a:rPr>
              <a:t> </a:t>
            </a:r>
            <a:r>
              <a:rPr lang="tr-TR" altLang="tr-TR" sz="1800" b="1" dirty="0" err="1" smtClean="0">
                <a:solidFill>
                  <a:srgbClr val="0000FF"/>
                </a:solidFill>
                <a:latin typeface="Comic Sans MS" pitchFamily="66" charset="0"/>
              </a:rPr>
              <a:t>structure</a:t>
            </a:r>
            <a:r>
              <a:rPr lang="tr-TR" altLang="tr-TR" sz="1800" b="1" dirty="0" smtClean="0">
                <a:solidFill>
                  <a:srgbClr val="0000FF"/>
                </a:solidFill>
                <a:latin typeface="Comic Sans MS" pitchFamily="66" charset="0"/>
              </a:rPr>
              <a:t> </a:t>
            </a:r>
            <a:r>
              <a:rPr lang="tr-TR" altLang="tr-TR" sz="1800" b="1" dirty="0" err="1" smtClean="0">
                <a:solidFill>
                  <a:srgbClr val="0000FF"/>
                </a:solidFill>
                <a:latin typeface="Comic Sans MS" pitchFamily="66" charset="0"/>
              </a:rPr>
              <a:t>and</a:t>
            </a:r>
            <a:r>
              <a:rPr lang="tr-TR" altLang="tr-TR" sz="1800" b="1" dirty="0" smtClean="0">
                <a:solidFill>
                  <a:srgbClr val="0000FF"/>
                </a:solidFill>
                <a:latin typeface="Comic Sans MS" pitchFamily="66" charset="0"/>
              </a:rPr>
              <a:t> </a:t>
            </a:r>
            <a:r>
              <a:rPr lang="tr-TR" altLang="tr-TR" sz="1800" b="1" dirty="0" err="1" smtClean="0">
                <a:solidFill>
                  <a:srgbClr val="0000FF"/>
                </a:solidFill>
                <a:latin typeface="Comic Sans MS" pitchFamily="66" charset="0"/>
              </a:rPr>
              <a:t>function</a:t>
            </a:r>
            <a:r>
              <a:rPr lang="tr-TR" altLang="tr-TR" sz="1800" dirty="0" smtClean="0">
                <a:solidFill>
                  <a:srgbClr val="0000FF"/>
                </a:solidFill>
                <a:latin typeface="Comic Sans MS" pitchFamily="66" charset="0"/>
              </a:rPr>
              <a:t>: </a:t>
            </a:r>
            <a:endParaRPr lang="tr-TR" altLang="tr-TR" sz="1800" dirty="0">
              <a:solidFill>
                <a:srgbClr val="0000FF"/>
              </a:solidFill>
              <a:latin typeface="Comic Sans MS" pitchFamily="66" charset="0"/>
            </a:endParaRPr>
          </a:p>
        </p:txBody>
      </p:sp>
      <p:graphicFrame>
        <p:nvGraphicFramePr>
          <p:cNvPr id="17809" name="Group 401"/>
          <p:cNvGraphicFramePr>
            <a:graphicFrameLocks noGrp="1"/>
          </p:cNvGraphicFramePr>
          <p:nvPr>
            <p:extLst>
              <p:ext uri="{D42A27DB-BD31-4B8C-83A1-F6EECF244321}">
                <p14:modId xmlns:p14="http://schemas.microsoft.com/office/powerpoint/2010/main" val="1307335440"/>
              </p:ext>
            </p:extLst>
          </p:nvPr>
        </p:nvGraphicFramePr>
        <p:xfrm>
          <a:off x="431801" y="476250"/>
          <a:ext cx="11233151" cy="6666916"/>
        </p:xfrm>
        <a:graphic>
          <a:graphicData uri="http://schemas.openxmlformats.org/drawingml/2006/table">
            <a:tbl>
              <a:tblPr/>
              <a:tblGrid>
                <a:gridCol w="1728127">
                  <a:extLst>
                    <a:ext uri="{9D8B030D-6E8A-4147-A177-3AD203B41FA5}">
                      <a16:colId xmlns:a16="http://schemas.microsoft.com/office/drawing/2014/main" val="20000"/>
                    </a:ext>
                  </a:extLst>
                </a:gridCol>
                <a:gridCol w="2312681">
                  <a:extLst>
                    <a:ext uri="{9D8B030D-6E8A-4147-A177-3AD203B41FA5}">
                      <a16:colId xmlns:a16="http://schemas.microsoft.com/office/drawing/2014/main" val="20001"/>
                    </a:ext>
                  </a:extLst>
                </a:gridCol>
                <a:gridCol w="1182756">
                  <a:extLst>
                    <a:ext uri="{9D8B030D-6E8A-4147-A177-3AD203B41FA5}">
                      <a16:colId xmlns:a16="http://schemas.microsoft.com/office/drawing/2014/main" val="20002"/>
                    </a:ext>
                  </a:extLst>
                </a:gridCol>
                <a:gridCol w="6009587">
                  <a:extLst>
                    <a:ext uri="{9D8B030D-6E8A-4147-A177-3AD203B41FA5}">
                      <a16:colId xmlns:a16="http://schemas.microsoft.com/office/drawing/2014/main" val="20003"/>
                    </a:ext>
                  </a:extLst>
                </a:gridCol>
              </a:tblGrid>
              <a:tr h="398393">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sng"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Structure</a:t>
                      </a:r>
                      <a:endParaRPr kumimoji="0" lang="en-US" altLang="tr-TR" sz="2000" b="1" i="0" u="sng"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sng" strike="noStrike" cap="none" normalizeH="0" baseline="0" noProof="0" dirty="0" smtClean="0">
                          <a:ln>
                            <a:noFill/>
                          </a:ln>
                          <a:solidFill>
                            <a:srgbClr val="00B050"/>
                          </a:solidFill>
                          <a:effectLst/>
                          <a:latin typeface="Comic Sans MS" pitchFamily="66" charset="0"/>
                          <a:ea typeface="Calibri" pitchFamily="34" charset="0"/>
                          <a:cs typeface="Times New Roman" pitchFamily="18" charset="0"/>
                        </a:rPr>
                        <a:t>Plant cells</a:t>
                      </a:r>
                      <a:endParaRPr kumimoji="0" lang="en-US" altLang="tr-TR" sz="2000" b="1" i="0" u="sng" strike="noStrike" cap="none" normalizeH="0" baseline="0" noProof="0" dirty="0" smtClean="0">
                        <a:ln>
                          <a:noFill/>
                        </a:ln>
                        <a:solidFill>
                          <a:srgbClr val="00B050"/>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sng" strike="noStrike" cap="none" normalizeH="0" baseline="0" noProof="0" dirty="0" smtClean="0">
                          <a:ln>
                            <a:noFill/>
                          </a:ln>
                          <a:solidFill>
                            <a:srgbClr val="FF0066"/>
                          </a:solidFill>
                          <a:effectLst/>
                          <a:latin typeface="Comic Sans MS" pitchFamily="66" charset="0"/>
                          <a:ea typeface="Calibri" pitchFamily="34" charset="0"/>
                          <a:cs typeface="Times New Roman" pitchFamily="18" charset="0"/>
                        </a:rPr>
                        <a:t>Animal cell</a:t>
                      </a:r>
                      <a:endParaRPr kumimoji="0" lang="en-US" altLang="tr-TR" sz="2000" b="1" i="0" u="sng" strike="noStrike" cap="none" normalizeH="0" baseline="0" noProof="0" dirty="0" smtClean="0">
                        <a:ln>
                          <a:noFill/>
                        </a:ln>
                        <a:solidFill>
                          <a:srgbClr val="FF0066"/>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sng"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Some functions</a:t>
                      </a:r>
                      <a:endParaRPr kumimoji="0" lang="en-US" altLang="tr-TR" sz="2000" b="1" i="0" u="sng"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451">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Cell membrane</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 </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Exchange of substances and separating the cytoplasm from the environment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451">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rgbClr val="00B050"/>
                          </a:solidFill>
                          <a:effectLst/>
                          <a:latin typeface="Comic Sans MS" pitchFamily="66" charset="0"/>
                          <a:ea typeface="Calibri" pitchFamily="34" charset="0"/>
                          <a:cs typeface="Times New Roman" pitchFamily="18" charset="0"/>
                        </a:rPr>
                        <a:t>Cell </a:t>
                      </a:r>
                      <a:r>
                        <a:rPr kumimoji="0" lang="tr-TR" altLang="tr-TR" sz="1400" b="1" i="0" u="none" strike="noStrike" cap="none" normalizeH="0" baseline="0" noProof="0" dirty="0" err="1" smtClean="0">
                          <a:ln>
                            <a:noFill/>
                          </a:ln>
                          <a:solidFill>
                            <a:srgbClr val="00B050"/>
                          </a:solidFill>
                          <a:effectLst/>
                          <a:latin typeface="Comic Sans MS" pitchFamily="66" charset="0"/>
                          <a:ea typeface="Calibri" pitchFamily="34" charset="0"/>
                          <a:cs typeface="Times New Roman" pitchFamily="18" charset="0"/>
                        </a:rPr>
                        <a:t>wall</a:t>
                      </a:r>
                      <a:endParaRPr kumimoji="0" lang="en-US" altLang="tr-TR" sz="2000" b="1" i="0" u="none" strike="noStrike" cap="none" normalizeH="0" baseline="0" noProof="0" dirty="0" smtClean="0">
                        <a:ln>
                          <a:noFill/>
                        </a:ln>
                        <a:solidFill>
                          <a:srgbClr val="00B050"/>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Absent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Protection and support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511">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Ribosome</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Protein synthesis</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8418">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Mitochondrium</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Energy production center</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21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rgbClr val="00CC00"/>
                          </a:solidFill>
                          <a:effectLst/>
                          <a:latin typeface="Comic Sans MS" pitchFamily="66" charset="0"/>
                          <a:ea typeface="Calibri" pitchFamily="34" charset="0"/>
                          <a:cs typeface="Times New Roman" pitchFamily="18" charset="0"/>
                        </a:rPr>
                        <a:t>Plastids</a:t>
                      </a:r>
                      <a:endParaRPr kumimoji="0" lang="en-US" altLang="tr-TR" sz="2000" b="1" i="0" u="none" strike="noStrike" cap="none" normalizeH="0" baseline="0" noProof="0" dirty="0" smtClean="0">
                        <a:ln>
                          <a:noFill/>
                        </a:ln>
                        <a:solidFill>
                          <a:srgbClr val="00CC00"/>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Absent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Bearing various pigments, storing nutrients</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1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Chlorophyll</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 (mostly)</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Absent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Photosynthesis</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7451">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rgbClr val="FF0066"/>
                          </a:solidFill>
                          <a:effectLst/>
                          <a:latin typeface="Comic Sans MS" pitchFamily="66" charset="0"/>
                          <a:ea typeface="Calibri" pitchFamily="34" charset="0"/>
                          <a:cs typeface="Times New Roman" pitchFamily="18" charset="0"/>
                        </a:rPr>
                        <a:t>Centrosome</a:t>
                      </a:r>
                      <a:endParaRPr kumimoji="0" lang="en-US" altLang="tr-TR" sz="2000" b="1" i="0" u="none" strike="noStrike" cap="none" normalizeH="0" baseline="0" noProof="0" dirty="0" smtClean="0">
                        <a:ln>
                          <a:noFill/>
                        </a:ln>
                        <a:solidFill>
                          <a:srgbClr val="FF0066"/>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Absent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Cell division</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5963">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Lisosome</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A similar structure is 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Digestion  (within the cell)</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32661">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Peroxisome</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In some plant cells</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Carries enzymes similar to those of lysosomes and other enzymes that are related to hydrogen peroxide metabolism</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7451">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Golgi device</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Producing extracellular hormones etc.</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451">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Endoplasmic reticulum</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Carrying some substances, lipid synthesis</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51821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Vacuole</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 (big)</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 (small)</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Temporary storage unit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51821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Nucleus </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Genetics and management center of the cell</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1821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Nucleolus </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Present</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14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RNA and ribosome synthesis</a:t>
                      </a:r>
                      <a:endPar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21915" marR="12191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635083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8" name="Group 106"/>
          <p:cNvGraphicFramePr>
            <a:graphicFrameLocks noGrp="1"/>
          </p:cNvGraphicFramePr>
          <p:nvPr>
            <p:extLst>
              <p:ext uri="{D42A27DB-BD31-4B8C-83A1-F6EECF244321}">
                <p14:modId xmlns:p14="http://schemas.microsoft.com/office/powerpoint/2010/main" val="2403958955"/>
              </p:ext>
            </p:extLst>
          </p:nvPr>
        </p:nvGraphicFramePr>
        <p:xfrm>
          <a:off x="1019175" y="1159579"/>
          <a:ext cx="9990667" cy="5630160"/>
        </p:xfrm>
        <a:graphic>
          <a:graphicData uri="http://schemas.openxmlformats.org/drawingml/2006/table">
            <a:tbl>
              <a:tblPr/>
              <a:tblGrid>
                <a:gridCol w="5078588">
                  <a:extLst>
                    <a:ext uri="{9D8B030D-6E8A-4147-A177-3AD203B41FA5}">
                      <a16:colId xmlns:a16="http://schemas.microsoft.com/office/drawing/2014/main" val="20000"/>
                    </a:ext>
                  </a:extLst>
                </a:gridCol>
                <a:gridCol w="4912079">
                  <a:extLst>
                    <a:ext uri="{9D8B030D-6E8A-4147-A177-3AD203B41FA5}">
                      <a16:colId xmlns:a16="http://schemas.microsoft.com/office/drawing/2014/main" val="20001"/>
                    </a:ext>
                  </a:extLst>
                </a:gridCol>
              </a:tblGrid>
              <a:tr h="562708">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rgbClr val="00CC00"/>
                          </a:solidFill>
                          <a:effectLst/>
                          <a:latin typeface="Comic Sans MS" pitchFamily="66" charset="0"/>
                          <a:ea typeface="Calibri" pitchFamily="34" charset="0"/>
                          <a:cs typeface="Times New Roman" pitchFamily="18" charset="0"/>
                        </a:rPr>
                        <a:t>Plant cell</a:t>
                      </a:r>
                      <a:endParaRPr kumimoji="0" lang="en-US" altLang="tr-TR" sz="2000" b="0" i="0" u="none" strike="noStrike" cap="none" normalizeH="0" baseline="0" noProof="0" dirty="0" smtClean="0">
                        <a:ln>
                          <a:noFill/>
                        </a:ln>
                        <a:solidFill>
                          <a:srgbClr val="00CC00"/>
                        </a:solidFill>
                        <a:effectLst/>
                        <a:latin typeface="Comic Sans MS" pitchFamily="66" charset="0"/>
                        <a:ea typeface="Calibri" pitchFamily="34" charset="0"/>
                        <a:cs typeface="Times New Roman" pitchFamily="18" charset="0"/>
                      </a:endParaRP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rgbClr val="0000FF"/>
                          </a:solidFill>
                          <a:effectLst/>
                          <a:latin typeface="Comic Sans MS" pitchFamily="66" charset="0"/>
                          <a:ea typeface="Calibri" pitchFamily="34" charset="0"/>
                          <a:cs typeface="Times New Roman" pitchFamily="18" charset="0"/>
                        </a:rPr>
                        <a:t>Animal cell</a:t>
                      </a:r>
                      <a:endParaRPr kumimoji="0" lang="en-US" altLang="tr-TR" sz="2000" b="0" i="0" u="none" strike="noStrike" cap="none" normalizeH="0" baseline="0" noProof="0" dirty="0" smtClean="0">
                        <a:ln>
                          <a:noFill/>
                        </a:ln>
                        <a:solidFill>
                          <a:srgbClr val="0000FF"/>
                        </a:solidFill>
                        <a:effectLst/>
                        <a:latin typeface="Comic Sans MS" pitchFamily="66" charset="0"/>
                        <a:ea typeface="Calibri" pitchFamily="34" charset="0"/>
                        <a:cs typeface="Times New Roman" pitchFamily="18" charset="0"/>
                      </a:endParaRP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2025">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Has a cellulosic cell wall</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Only has a cell membrane</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243">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Plastids are found in the cytoplasm</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Lacks plastids</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3307">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Vacuole is present and is big</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Vacuole is present and is small</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624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Does not contain lysosome and centrosome</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Lysosome and centrosome are present</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136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Stores starch and cellulose</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Stores glycogen</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32025">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Cell</a:t>
                      </a:r>
                      <a:r>
                        <a:rPr kumimoji="0" lang="tr-TR"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s</a:t>
                      </a: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 are bound to each other with cell walls</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Cells are independent</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624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Cytoplasm division is via median lamella</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000" b="1"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Cytoplasm division is via articulation</a:t>
                      </a:r>
                    </a:p>
                  </a:txBody>
                  <a:tcPr marL="103145" marR="103145" marT="38678" marB="3867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Dikdörtgen 1"/>
          <p:cNvSpPr/>
          <p:nvPr/>
        </p:nvSpPr>
        <p:spPr>
          <a:xfrm>
            <a:off x="2328197" y="415409"/>
            <a:ext cx="6506909" cy="369332"/>
          </a:xfrm>
          <a:prstGeom prst="rect">
            <a:avLst/>
          </a:prstGeom>
        </p:spPr>
        <p:txBody>
          <a:bodyPr wrap="none">
            <a:spAutoFit/>
          </a:bodyPr>
          <a:lstStyle/>
          <a:p>
            <a:pPr algn="ctr"/>
            <a:r>
              <a:rPr lang="en-US" altLang="tr-TR" b="1" dirty="0">
                <a:solidFill>
                  <a:srgbClr val="FF0066"/>
                </a:solidFill>
                <a:latin typeface="Comic Sans MS" pitchFamily="66" charset="0"/>
              </a:rPr>
              <a:t>Primary differences between </a:t>
            </a:r>
            <a:r>
              <a:rPr lang="en-US" altLang="tr-TR" b="1" dirty="0" smtClean="0">
                <a:solidFill>
                  <a:srgbClr val="FF0066"/>
                </a:solidFill>
                <a:latin typeface="Comic Sans MS" pitchFamily="66" charset="0"/>
              </a:rPr>
              <a:t>plant cell </a:t>
            </a:r>
            <a:r>
              <a:rPr lang="en-US" altLang="tr-TR" b="1" dirty="0">
                <a:solidFill>
                  <a:srgbClr val="FF0066"/>
                </a:solidFill>
                <a:latin typeface="Comic Sans MS" pitchFamily="66" charset="0"/>
              </a:rPr>
              <a:t>and </a:t>
            </a:r>
            <a:r>
              <a:rPr lang="en-US" altLang="tr-TR" b="1" dirty="0" smtClean="0">
                <a:solidFill>
                  <a:srgbClr val="FF0066"/>
                </a:solidFill>
                <a:latin typeface="Comic Sans MS" pitchFamily="66" charset="0"/>
              </a:rPr>
              <a:t>animal cell</a:t>
            </a:r>
            <a:endParaRPr lang="en-US" altLang="tr-TR" b="1" dirty="0">
              <a:solidFill>
                <a:srgbClr val="FF0066"/>
              </a:solidFill>
              <a:latin typeface="Comic Sans MS" pitchFamily="66" charset="0"/>
            </a:endParaRPr>
          </a:p>
        </p:txBody>
      </p:sp>
    </p:spTree>
    <p:extLst>
      <p:ext uri="{BB962C8B-B14F-4D97-AF65-F5344CB8AC3E}">
        <p14:creationId xmlns:p14="http://schemas.microsoft.com/office/powerpoint/2010/main" val="3058778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66700" y="333375"/>
            <a:ext cx="11353799" cy="638175"/>
          </a:xfrm>
        </p:spPr>
        <p:txBody>
          <a:bodyPr>
            <a:normAutofit/>
          </a:bodyPr>
          <a:lstStyle/>
          <a:p>
            <a:pPr algn="ctr" eaLnBrk="1" hangingPunct="1"/>
            <a:r>
              <a:rPr lang="tr-TR" altLang="tr-TR" sz="2800" b="1" dirty="0" err="1" smtClean="0">
                <a:solidFill>
                  <a:schemeClr val="tx1"/>
                </a:solidFill>
                <a:latin typeface="Comic Sans MS" pitchFamily="66" charset="0"/>
              </a:rPr>
              <a:t>Dıfferences</a:t>
            </a:r>
            <a:r>
              <a:rPr lang="tr-TR" altLang="tr-TR" sz="2800" b="1" dirty="0" smtClean="0">
                <a:solidFill>
                  <a:schemeClr val="tx1"/>
                </a:solidFill>
                <a:latin typeface="Comic Sans MS" pitchFamily="66" charset="0"/>
              </a:rPr>
              <a:t> </a:t>
            </a:r>
            <a:r>
              <a:rPr lang="tr-TR" altLang="tr-TR" sz="2800" b="1" dirty="0" err="1" smtClean="0">
                <a:solidFill>
                  <a:schemeClr val="tx1"/>
                </a:solidFill>
                <a:latin typeface="Comic Sans MS" pitchFamily="66" charset="0"/>
              </a:rPr>
              <a:t>between</a:t>
            </a:r>
            <a:r>
              <a:rPr lang="tr-TR" altLang="tr-TR" sz="2800" b="1" dirty="0" smtClean="0">
                <a:solidFill>
                  <a:schemeClr val="tx1"/>
                </a:solidFill>
                <a:latin typeface="Comic Sans MS" pitchFamily="66" charset="0"/>
              </a:rPr>
              <a:t> </a:t>
            </a:r>
            <a:r>
              <a:rPr lang="tr-TR" altLang="tr-TR" sz="2800" b="1" dirty="0" err="1" smtClean="0">
                <a:solidFill>
                  <a:schemeClr val="tx1"/>
                </a:solidFill>
                <a:latin typeface="Comic Sans MS" pitchFamily="66" charset="0"/>
              </a:rPr>
              <a:t>cell</a:t>
            </a:r>
            <a:r>
              <a:rPr lang="tr-TR" altLang="tr-TR" sz="2800" b="1" dirty="0" smtClean="0">
                <a:solidFill>
                  <a:schemeClr val="tx1"/>
                </a:solidFill>
                <a:latin typeface="Comic Sans MS" pitchFamily="66" charset="0"/>
              </a:rPr>
              <a:t> </a:t>
            </a:r>
            <a:r>
              <a:rPr lang="tr-TR" altLang="tr-TR" sz="2800" b="1" dirty="0" err="1" smtClean="0">
                <a:solidFill>
                  <a:schemeClr val="tx1"/>
                </a:solidFill>
                <a:latin typeface="Comic Sans MS" pitchFamily="66" charset="0"/>
              </a:rPr>
              <a:t>wall</a:t>
            </a:r>
            <a:r>
              <a:rPr lang="tr-TR" altLang="tr-TR" sz="2800" b="1" dirty="0" smtClean="0">
                <a:solidFill>
                  <a:schemeClr val="tx1"/>
                </a:solidFill>
                <a:latin typeface="Comic Sans MS" pitchFamily="66" charset="0"/>
              </a:rPr>
              <a:t> and </a:t>
            </a:r>
            <a:r>
              <a:rPr lang="tr-TR" altLang="tr-TR" sz="2800" b="1" dirty="0" err="1" smtClean="0">
                <a:solidFill>
                  <a:schemeClr val="tx1"/>
                </a:solidFill>
                <a:latin typeface="Comic Sans MS" pitchFamily="66" charset="0"/>
              </a:rPr>
              <a:t>cell</a:t>
            </a:r>
            <a:r>
              <a:rPr lang="tr-TR" altLang="tr-TR" sz="2800" b="1" dirty="0" smtClean="0">
                <a:solidFill>
                  <a:schemeClr val="tx1"/>
                </a:solidFill>
                <a:latin typeface="Comic Sans MS" pitchFamily="66" charset="0"/>
              </a:rPr>
              <a:t> </a:t>
            </a:r>
            <a:r>
              <a:rPr lang="tr-TR" altLang="tr-TR" sz="2800" b="1" dirty="0" err="1" smtClean="0">
                <a:solidFill>
                  <a:schemeClr val="tx1"/>
                </a:solidFill>
                <a:latin typeface="Comic Sans MS" pitchFamily="66" charset="0"/>
              </a:rPr>
              <a:t>membrane</a:t>
            </a:r>
            <a:r>
              <a:rPr lang="tr-TR" altLang="tr-TR" sz="2800" b="1" dirty="0" smtClean="0">
                <a:solidFill>
                  <a:schemeClr val="tx1"/>
                </a:solidFill>
                <a:latin typeface="Comic Sans MS" pitchFamily="66" charset="0"/>
              </a:rPr>
              <a:t>:</a:t>
            </a:r>
            <a:r>
              <a:rPr lang="tr-TR" altLang="tr-TR" sz="2800" dirty="0" smtClean="0">
                <a:solidFill>
                  <a:schemeClr val="tx1"/>
                </a:solidFill>
              </a:rPr>
              <a:t> </a:t>
            </a:r>
          </a:p>
        </p:txBody>
      </p:sp>
      <p:graphicFrame>
        <p:nvGraphicFramePr>
          <p:cNvPr id="16451" name="Group 67"/>
          <p:cNvGraphicFramePr>
            <a:graphicFrameLocks noGrp="1"/>
          </p:cNvGraphicFramePr>
          <p:nvPr>
            <p:extLst>
              <p:ext uri="{D42A27DB-BD31-4B8C-83A1-F6EECF244321}">
                <p14:modId xmlns:p14="http://schemas.microsoft.com/office/powerpoint/2010/main" val="1735401151"/>
              </p:ext>
            </p:extLst>
          </p:nvPr>
        </p:nvGraphicFramePr>
        <p:xfrm>
          <a:off x="812270" y="1507254"/>
          <a:ext cx="10262657" cy="4466508"/>
        </p:xfrm>
        <a:graphic>
          <a:graphicData uri="http://schemas.openxmlformats.org/drawingml/2006/table">
            <a:tbl>
              <a:tblPr/>
              <a:tblGrid>
                <a:gridCol w="5132329">
                  <a:extLst>
                    <a:ext uri="{9D8B030D-6E8A-4147-A177-3AD203B41FA5}">
                      <a16:colId xmlns:a16="http://schemas.microsoft.com/office/drawing/2014/main" val="20000"/>
                    </a:ext>
                  </a:extLst>
                </a:gridCol>
                <a:gridCol w="5130328">
                  <a:extLst>
                    <a:ext uri="{9D8B030D-6E8A-4147-A177-3AD203B41FA5}">
                      <a16:colId xmlns:a16="http://schemas.microsoft.com/office/drawing/2014/main" val="20001"/>
                    </a:ext>
                  </a:extLst>
                </a:gridCol>
              </a:tblGrid>
              <a:tr h="85446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2300" b="1" i="0" u="none" strike="noStrike" cap="none" normalizeH="0" baseline="0" noProof="0" dirty="0" smtClean="0">
                          <a:ln>
                            <a:noFill/>
                          </a:ln>
                          <a:solidFill>
                            <a:srgbClr val="0000FF"/>
                          </a:solidFill>
                          <a:effectLst/>
                          <a:latin typeface="Comic Sans MS" pitchFamily="66" charset="0"/>
                          <a:ea typeface="Calibri" pitchFamily="34" charset="0"/>
                          <a:cs typeface="Times New Roman" pitchFamily="18" charset="0"/>
                        </a:rPr>
                        <a:t>Cell wall</a:t>
                      </a: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US" altLang="tr-TR" sz="2300" b="1" i="0" u="none" strike="noStrike" cap="none" normalizeH="0" baseline="0" noProof="0" dirty="0" smtClean="0">
                          <a:ln>
                            <a:noFill/>
                          </a:ln>
                          <a:solidFill>
                            <a:srgbClr val="0000FF"/>
                          </a:solidFill>
                          <a:effectLst/>
                          <a:latin typeface="Comic Sans MS" pitchFamily="66" charset="0"/>
                          <a:ea typeface="Calibri" pitchFamily="34" charset="0"/>
                          <a:cs typeface="Times New Roman" pitchFamily="18" charset="0"/>
                        </a:rPr>
                        <a:t>Cell membrane</a:t>
                      </a: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446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300" b="0"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Non-living</a:t>
                      </a: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300" b="0"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Living</a:t>
                      </a: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156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300" b="0"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Permeable</a:t>
                      </a: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300" b="0"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Semipermeable</a:t>
                      </a: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4460">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300" b="0"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Durable</a:t>
                      </a: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300" b="0" i="0" u="none" strike="noStrike" cap="none" normalizeH="0" baseline="0" noProof="0" dirty="0" err="1" smtClean="0">
                          <a:ln>
                            <a:noFill/>
                          </a:ln>
                          <a:solidFill>
                            <a:schemeClr val="tx1"/>
                          </a:solidFill>
                          <a:effectLst/>
                          <a:latin typeface="Comic Sans MS" pitchFamily="66" charset="0"/>
                          <a:ea typeface="Calibri" pitchFamily="34" charset="0"/>
                          <a:cs typeface="Times New Roman" pitchFamily="18" charset="0"/>
                        </a:rPr>
                        <a:t>Indurable</a:t>
                      </a:r>
                      <a:endParaRPr kumimoji="0" lang="en-US" altLang="tr-TR" sz="2300" b="0"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endParaRP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51564">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300" b="0"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Made up of cellulose</a:t>
                      </a: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800">
                          <a:solidFill>
                            <a:schemeClr val="tx1"/>
                          </a:solidFill>
                          <a:latin typeface="Arial" charset="0"/>
                        </a:defRPr>
                      </a:lvl1pPr>
                      <a:lvl2pPr>
                        <a:spcBef>
                          <a:spcPct val="20000"/>
                        </a:spcBef>
                        <a:buClr>
                          <a:schemeClr val="accent2"/>
                        </a:buClr>
                        <a:buSzPct val="80000"/>
                        <a:buFont typeface="Wingdings" pitchFamily="2" charset="2"/>
                        <a:defRPr sz="2400">
                          <a:solidFill>
                            <a:schemeClr val="tx1"/>
                          </a:solidFill>
                          <a:latin typeface="Arial" charset="0"/>
                        </a:defRPr>
                      </a:lvl2pPr>
                      <a:lvl3pPr>
                        <a:spcBef>
                          <a:spcPct val="20000"/>
                        </a:spcBef>
                        <a:buClr>
                          <a:schemeClr val="bg2"/>
                        </a:buClr>
                        <a:buSzPct val="65000"/>
                        <a:buFont typeface="Wingdings" pitchFamily="2" charset="2"/>
                        <a:defRPr sz="2000">
                          <a:solidFill>
                            <a:schemeClr val="tx1"/>
                          </a:solidFill>
                          <a:latin typeface="Arial" charset="0"/>
                        </a:defRPr>
                      </a:lvl3pPr>
                      <a:lvl4pPr>
                        <a:spcBef>
                          <a:spcPct val="20000"/>
                        </a:spcBef>
                        <a:buClr>
                          <a:schemeClr val="accent2"/>
                        </a:buClr>
                        <a:buSzPct val="70000"/>
                        <a:buFont typeface="Wingdings" pitchFamily="2" charset="2"/>
                        <a:defRPr>
                          <a:solidFill>
                            <a:schemeClr val="tx1"/>
                          </a:solidFill>
                          <a:latin typeface="Arial" charset="0"/>
                        </a:defRPr>
                      </a:lvl4pPr>
                      <a:lvl5pPr>
                        <a:spcBef>
                          <a:spcPct val="20000"/>
                        </a:spcBef>
                        <a:buClr>
                          <a:schemeClr val="bg2"/>
                        </a:buClr>
                        <a:buFont typeface="Wingdings" pitchFamily="2" charset="2"/>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Pct val="75000"/>
                        <a:buFontTx/>
                        <a:buNone/>
                        <a:tabLst/>
                      </a:pPr>
                      <a:r>
                        <a:rPr kumimoji="0" lang="en-US" altLang="tr-TR" sz="2300" b="0" i="0" u="none" strike="noStrike" cap="none" normalizeH="0" baseline="0" noProof="0" dirty="0" smtClean="0">
                          <a:ln>
                            <a:noFill/>
                          </a:ln>
                          <a:solidFill>
                            <a:schemeClr val="tx1"/>
                          </a:solidFill>
                          <a:effectLst/>
                          <a:latin typeface="Comic Sans MS" pitchFamily="66" charset="0"/>
                          <a:ea typeface="Calibri" pitchFamily="34" charset="0"/>
                          <a:cs typeface="Times New Roman" pitchFamily="18" charset="0"/>
                        </a:rPr>
                        <a:t>Made up of proteins and lipids</a:t>
                      </a:r>
                    </a:p>
                  </a:txBody>
                  <a:tcPr marL="115342" marR="115342" marT="43250" marB="432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612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335665" y="974798"/>
            <a:ext cx="6245889" cy="511138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ct val="150000"/>
              </a:lnSpc>
              <a:buFont typeface="Wingdings" pitchFamily="2" charset="2"/>
              <a:buNone/>
            </a:pPr>
            <a:r>
              <a:rPr lang="tr-TR" altLang="tr-TR" b="1" dirty="0" err="1" smtClean="0">
                <a:solidFill>
                  <a:srgbClr val="C00000"/>
                </a:solidFill>
                <a:latin typeface="Comic Sans MS" pitchFamily="66" charset="0"/>
              </a:rPr>
              <a:t>Plant</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Biology</a:t>
            </a:r>
            <a:r>
              <a:rPr lang="tr-TR" altLang="tr-TR" b="1" dirty="0" smtClean="0">
                <a:solidFill>
                  <a:srgbClr val="C00000"/>
                </a:solidFill>
                <a:latin typeface="Comic Sans MS" pitchFamily="66" charset="0"/>
              </a:rPr>
              <a:t>:</a:t>
            </a:r>
          </a:p>
          <a:p>
            <a:pPr algn="just">
              <a:lnSpc>
                <a:spcPct val="150000"/>
              </a:lnSpc>
              <a:buFont typeface="Wingdings" pitchFamily="2" charset="2"/>
              <a:buNone/>
            </a:pPr>
            <a:r>
              <a:rPr lang="tr-TR" altLang="tr-TR" dirty="0" smtClean="0">
                <a:latin typeface="Comic Sans MS" pitchFamily="66" charset="0"/>
              </a:rPr>
              <a:t>	</a:t>
            </a:r>
            <a:r>
              <a:rPr lang="tr-TR" altLang="tr-TR" dirty="0" err="1" smtClean="0">
                <a:latin typeface="Comic Sans MS" pitchFamily="66" charset="0"/>
              </a:rPr>
              <a:t>Plants</a:t>
            </a:r>
            <a:r>
              <a:rPr lang="tr-TR" altLang="tr-TR" dirty="0" smtClean="0">
                <a:latin typeface="Comic Sans MS" pitchFamily="66" charset="0"/>
              </a:rPr>
              <a:t> </a:t>
            </a:r>
            <a:r>
              <a:rPr lang="tr-TR" altLang="tr-TR" dirty="0" err="1" smtClean="0">
                <a:latin typeface="Comic Sans MS" pitchFamily="66" charset="0"/>
              </a:rPr>
              <a:t>are</a:t>
            </a:r>
            <a:r>
              <a:rPr lang="tr-TR" altLang="tr-TR" dirty="0" smtClean="0">
                <a:latin typeface="Comic Sans MS" pitchFamily="66" charset="0"/>
              </a:rPr>
              <a:t> </a:t>
            </a:r>
            <a:r>
              <a:rPr lang="tr-TR" altLang="tr-TR" dirty="0" err="1" smtClean="0">
                <a:latin typeface="Comic Sans MS" pitchFamily="66" charset="0"/>
              </a:rPr>
              <a:t>photosynthetic</a:t>
            </a:r>
            <a:r>
              <a:rPr lang="tr-TR" altLang="tr-TR" dirty="0" smtClean="0">
                <a:latin typeface="Comic Sans MS" pitchFamily="66" charset="0"/>
              </a:rPr>
              <a:t> </a:t>
            </a:r>
            <a:r>
              <a:rPr lang="tr-TR" altLang="tr-TR" dirty="0" err="1" smtClean="0">
                <a:latin typeface="Comic Sans MS" pitchFamily="66" charset="0"/>
              </a:rPr>
              <a:t>organisms</a:t>
            </a:r>
            <a:r>
              <a:rPr lang="tr-TR" altLang="tr-TR" dirty="0" smtClean="0">
                <a:latin typeface="Comic Sans MS" pitchFamily="66" charset="0"/>
              </a:rPr>
              <a:t> </a:t>
            </a:r>
            <a:r>
              <a:rPr lang="tr-TR" altLang="tr-TR" dirty="0" err="1" smtClean="0">
                <a:latin typeface="Comic Sans MS" pitchFamily="66" charset="0"/>
              </a:rPr>
              <a:t>that</a:t>
            </a:r>
            <a:r>
              <a:rPr lang="tr-TR" altLang="tr-TR" dirty="0" smtClean="0">
                <a:latin typeface="Comic Sans MS" pitchFamily="66" charset="0"/>
              </a:rPr>
              <a:t> </a:t>
            </a:r>
            <a:r>
              <a:rPr lang="tr-TR" altLang="tr-TR" dirty="0" err="1" smtClean="0">
                <a:latin typeface="Comic Sans MS" pitchFamily="66" charset="0"/>
              </a:rPr>
              <a:t>are</a:t>
            </a:r>
            <a:r>
              <a:rPr lang="tr-TR" altLang="tr-TR" dirty="0" smtClean="0">
                <a:latin typeface="Comic Sans MS" pitchFamily="66" charset="0"/>
              </a:rPr>
              <a:t> </a:t>
            </a:r>
            <a:r>
              <a:rPr lang="tr-TR" altLang="tr-TR" dirty="0" err="1" smtClean="0">
                <a:latin typeface="Comic Sans MS" pitchFamily="66" charset="0"/>
              </a:rPr>
              <a:t>accustomed</a:t>
            </a:r>
            <a:r>
              <a:rPr lang="tr-TR" altLang="tr-TR" dirty="0" smtClean="0">
                <a:latin typeface="Comic Sans MS" pitchFamily="66" charset="0"/>
              </a:rPr>
              <a:t> </a:t>
            </a:r>
            <a:r>
              <a:rPr lang="tr-TR" altLang="tr-TR" dirty="0" err="1" smtClean="0">
                <a:latin typeface="Comic Sans MS" pitchFamily="66" charset="0"/>
              </a:rPr>
              <a:t>to</a:t>
            </a:r>
            <a:r>
              <a:rPr lang="tr-TR" altLang="tr-TR" dirty="0" smtClean="0">
                <a:latin typeface="Comic Sans MS" pitchFamily="66" charset="0"/>
              </a:rPr>
              <a:t> </a:t>
            </a:r>
            <a:r>
              <a:rPr lang="tr-TR" altLang="tr-TR" dirty="0" err="1" smtClean="0">
                <a:latin typeface="Comic Sans MS" pitchFamily="66" charset="0"/>
              </a:rPr>
              <a:t>terrestrial</a:t>
            </a:r>
            <a:r>
              <a:rPr lang="tr-TR" altLang="tr-TR" dirty="0" smtClean="0">
                <a:latin typeface="Comic Sans MS" pitchFamily="66" charset="0"/>
              </a:rPr>
              <a:t> </a:t>
            </a:r>
            <a:r>
              <a:rPr lang="tr-TR" altLang="tr-TR" dirty="0" err="1" smtClean="0">
                <a:latin typeface="Comic Sans MS" pitchFamily="66" charset="0"/>
              </a:rPr>
              <a:t>living</a:t>
            </a:r>
            <a:r>
              <a:rPr lang="tr-TR" altLang="tr-TR" dirty="0" smtClean="0">
                <a:latin typeface="Comic Sans MS" pitchFamily="66" charset="0"/>
              </a:rPr>
              <a:t>. </a:t>
            </a:r>
            <a:r>
              <a:rPr lang="tr-TR" altLang="tr-TR" dirty="0" err="1" smtClean="0">
                <a:latin typeface="Comic Sans MS" pitchFamily="66" charset="0"/>
              </a:rPr>
              <a:t>Plants</a:t>
            </a:r>
            <a:r>
              <a:rPr lang="tr-TR" altLang="tr-TR" dirty="0" smtClean="0">
                <a:latin typeface="Comic Sans MS" pitchFamily="66" charset="0"/>
              </a:rPr>
              <a:t> </a:t>
            </a:r>
            <a:r>
              <a:rPr lang="tr-TR" altLang="tr-TR" dirty="0" err="1" smtClean="0">
                <a:latin typeface="Comic Sans MS" pitchFamily="66" charset="0"/>
              </a:rPr>
              <a:t>and</a:t>
            </a:r>
            <a:r>
              <a:rPr lang="tr-TR" altLang="tr-TR" dirty="0" smtClean="0">
                <a:latin typeface="Comic Sans MS" pitchFamily="66" charset="0"/>
              </a:rPr>
              <a:t> </a:t>
            </a:r>
            <a:r>
              <a:rPr lang="tr-TR" altLang="tr-TR" dirty="0" err="1" smtClean="0">
                <a:latin typeface="Comic Sans MS" pitchFamily="66" charset="0"/>
              </a:rPr>
              <a:t>microscopic</a:t>
            </a:r>
            <a:r>
              <a:rPr lang="tr-TR" altLang="tr-TR" dirty="0" smtClean="0">
                <a:latin typeface="Comic Sans MS" pitchFamily="66" charset="0"/>
              </a:rPr>
              <a:t> </a:t>
            </a:r>
            <a:r>
              <a:rPr lang="tr-TR" altLang="tr-TR" dirty="0" err="1" smtClean="0">
                <a:latin typeface="Comic Sans MS" pitchFamily="66" charset="0"/>
              </a:rPr>
              <a:t>organisms</a:t>
            </a:r>
            <a:r>
              <a:rPr lang="tr-TR" altLang="tr-TR" dirty="0" smtClean="0">
                <a:latin typeface="Comic Sans MS" pitchFamily="66" charset="0"/>
              </a:rPr>
              <a:t> </a:t>
            </a:r>
            <a:r>
              <a:rPr lang="tr-TR" altLang="tr-TR" dirty="0" err="1" smtClean="0">
                <a:latin typeface="Comic Sans MS" pitchFamily="66" charset="0"/>
              </a:rPr>
              <a:t>help</a:t>
            </a:r>
            <a:r>
              <a:rPr lang="tr-TR" altLang="tr-TR" dirty="0" smtClean="0">
                <a:latin typeface="Comic Sans MS" pitchFamily="66" charset="0"/>
              </a:rPr>
              <a:t> </a:t>
            </a:r>
            <a:r>
              <a:rPr lang="tr-TR" altLang="tr-TR" dirty="0" err="1" smtClean="0">
                <a:latin typeface="Comic Sans MS" pitchFamily="66" charset="0"/>
              </a:rPr>
              <a:t>preserving</a:t>
            </a:r>
            <a:r>
              <a:rPr lang="tr-TR" altLang="tr-TR" dirty="0" smtClean="0">
                <a:latin typeface="Comic Sans MS" pitchFamily="66" charset="0"/>
              </a:rPr>
              <a:t> </a:t>
            </a:r>
            <a:r>
              <a:rPr lang="tr-TR" altLang="tr-TR" dirty="0" err="1" smtClean="0">
                <a:latin typeface="Comic Sans MS" pitchFamily="66" charset="0"/>
              </a:rPr>
              <a:t>the</a:t>
            </a:r>
            <a:r>
              <a:rPr lang="tr-TR" altLang="tr-TR" dirty="0" smtClean="0">
                <a:latin typeface="Comic Sans MS" pitchFamily="66" charset="0"/>
              </a:rPr>
              <a:t> </a:t>
            </a:r>
            <a:r>
              <a:rPr lang="tr-TR" altLang="tr-TR" dirty="0" err="1" smtClean="0">
                <a:latin typeface="Comic Sans MS" pitchFamily="66" charset="0"/>
              </a:rPr>
              <a:t>atmosphere</a:t>
            </a:r>
            <a:r>
              <a:rPr lang="tr-TR" altLang="tr-TR" dirty="0" smtClean="0">
                <a:latin typeface="Comic Sans MS" pitchFamily="66" charset="0"/>
              </a:rPr>
              <a:t> </a:t>
            </a:r>
            <a:r>
              <a:rPr lang="tr-TR" altLang="tr-TR" dirty="0" err="1" smtClean="0">
                <a:latin typeface="Comic Sans MS" pitchFamily="66" charset="0"/>
              </a:rPr>
              <a:t>and</a:t>
            </a:r>
            <a:r>
              <a:rPr lang="tr-TR" altLang="tr-TR" dirty="0" smtClean="0">
                <a:latin typeface="Comic Sans MS" pitchFamily="66" charset="0"/>
              </a:rPr>
              <a:t> </a:t>
            </a:r>
            <a:r>
              <a:rPr lang="tr-TR" altLang="tr-TR" dirty="0" err="1" smtClean="0">
                <a:latin typeface="Comic Sans MS" pitchFamily="66" charset="0"/>
              </a:rPr>
              <a:t>the</a:t>
            </a:r>
            <a:r>
              <a:rPr lang="tr-TR" altLang="tr-TR" dirty="0" smtClean="0">
                <a:latin typeface="Comic Sans MS" pitchFamily="66" charset="0"/>
              </a:rPr>
              <a:t> </a:t>
            </a:r>
            <a:r>
              <a:rPr lang="tr-TR" altLang="tr-TR" dirty="0" err="1" smtClean="0">
                <a:latin typeface="Comic Sans MS" pitchFamily="66" charset="0"/>
              </a:rPr>
              <a:t>climate</a:t>
            </a:r>
            <a:r>
              <a:rPr lang="tr-TR" altLang="tr-TR" dirty="0" smtClean="0">
                <a:latin typeface="Comic Sans MS" pitchFamily="66" charset="0"/>
              </a:rPr>
              <a:t> </a:t>
            </a:r>
            <a:r>
              <a:rPr lang="tr-TR" altLang="tr-TR" dirty="0" err="1" smtClean="0">
                <a:latin typeface="Comic Sans MS" pitchFamily="66" charset="0"/>
              </a:rPr>
              <a:t>and</a:t>
            </a:r>
            <a:r>
              <a:rPr lang="tr-TR" altLang="tr-TR" dirty="0" smtClean="0">
                <a:latin typeface="Comic Sans MS" pitchFamily="66" charset="0"/>
              </a:rPr>
              <a:t> </a:t>
            </a:r>
            <a:r>
              <a:rPr lang="tr-TR" altLang="tr-TR" dirty="0" err="1" smtClean="0">
                <a:latin typeface="Comic Sans MS" pitchFamily="66" charset="0"/>
              </a:rPr>
              <a:t>also</a:t>
            </a:r>
            <a:r>
              <a:rPr lang="tr-TR" altLang="tr-TR" dirty="0" smtClean="0">
                <a:latin typeface="Comic Sans MS" pitchFamily="66" charset="0"/>
              </a:rPr>
              <a:t> </a:t>
            </a:r>
            <a:r>
              <a:rPr lang="tr-TR" altLang="tr-TR" dirty="0" err="1" smtClean="0">
                <a:latin typeface="Comic Sans MS" pitchFamily="66" charset="0"/>
              </a:rPr>
              <a:t>serve</a:t>
            </a:r>
            <a:r>
              <a:rPr lang="tr-TR" altLang="tr-TR" dirty="0" smtClean="0">
                <a:latin typeface="Comic Sans MS" pitchFamily="66" charset="0"/>
              </a:rPr>
              <a:t> as a </a:t>
            </a:r>
            <a:r>
              <a:rPr lang="tr-TR" altLang="tr-TR" dirty="0" err="1" smtClean="0">
                <a:latin typeface="Comic Sans MS" pitchFamily="66" charset="0"/>
              </a:rPr>
              <a:t>source</a:t>
            </a:r>
            <a:r>
              <a:rPr lang="tr-TR" altLang="tr-TR" dirty="0" smtClean="0">
                <a:latin typeface="Comic Sans MS" pitchFamily="66" charset="0"/>
              </a:rPr>
              <a:t> of </a:t>
            </a:r>
            <a:r>
              <a:rPr lang="tr-TR" altLang="tr-TR" dirty="0" err="1" smtClean="0">
                <a:latin typeface="Comic Sans MS" pitchFamily="66" charset="0"/>
              </a:rPr>
              <a:t>food</a:t>
            </a:r>
            <a:r>
              <a:rPr lang="tr-TR" altLang="tr-TR" dirty="0" smtClean="0">
                <a:latin typeface="Comic Sans MS" pitchFamily="66" charset="0"/>
              </a:rPr>
              <a:t>. </a:t>
            </a:r>
            <a:endParaRPr lang="en-US" altLang="tr-TR" dirty="0" smtClean="0">
              <a:latin typeface="Comic Sans MS" pitchFamily="66" charset="0"/>
            </a:endParaRPr>
          </a:p>
          <a:p>
            <a:pPr algn="just">
              <a:lnSpc>
                <a:spcPct val="150000"/>
              </a:lnSpc>
              <a:buFont typeface="Wingdings" pitchFamily="2" charset="2"/>
              <a:buNone/>
            </a:pPr>
            <a:endParaRPr lang="en-US" altLang="tr-TR" dirty="0" smtClean="0">
              <a:latin typeface="Comic Sans MS" pitchFamily="66" charset="0"/>
            </a:endParaRPr>
          </a:p>
          <a:p>
            <a:pPr algn="just">
              <a:lnSpc>
                <a:spcPct val="150000"/>
              </a:lnSpc>
            </a:pPr>
            <a:endParaRPr lang="en-US" altLang="tr-TR" dirty="0" smtClean="0">
              <a:latin typeface="Comic Sans MS" pitchFamily="66" charset="0"/>
            </a:endParaRPr>
          </a:p>
        </p:txBody>
      </p:sp>
      <p:pic>
        <p:nvPicPr>
          <p:cNvPr id="1026"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898" y="974798"/>
            <a:ext cx="4296904" cy="533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97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259465" y="646851"/>
            <a:ext cx="10764726" cy="5820624"/>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150000"/>
              </a:lnSpc>
              <a:buFont typeface="Wingdings" pitchFamily="2" charset="2"/>
              <a:buNone/>
            </a:pPr>
            <a:r>
              <a:rPr lang="tr-TR" altLang="tr-TR" dirty="0" smtClean="0">
                <a:latin typeface="Comic Sans MS" pitchFamily="66" charset="0"/>
              </a:rPr>
              <a:t>	</a:t>
            </a:r>
            <a:r>
              <a:rPr lang="tr-TR" altLang="tr-TR" b="1" dirty="0" err="1" smtClean="0">
                <a:solidFill>
                  <a:srgbClr val="0000FF"/>
                </a:solidFill>
                <a:latin typeface="Comic Sans MS" pitchFamily="66" charset="0"/>
              </a:rPr>
              <a:t>Plants</a:t>
            </a:r>
            <a:r>
              <a:rPr lang="tr-TR" altLang="tr-TR" b="1" dirty="0" smtClean="0">
                <a:solidFill>
                  <a:srgbClr val="0000FF"/>
                </a:solidFill>
                <a:latin typeface="Comic Sans MS" pitchFamily="66" charset="0"/>
              </a:rPr>
              <a:t> </a:t>
            </a:r>
            <a:r>
              <a:rPr lang="tr-TR" altLang="tr-TR" b="1" dirty="0" err="1" smtClean="0">
                <a:solidFill>
                  <a:srgbClr val="0000FF"/>
                </a:solidFill>
                <a:latin typeface="Comic Sans MS" pitchFamily="66" charset="0"/>
              </a:rPr>
              <a:t>and</a:t>
            </a:r>
            <a:r>
              <a:rPr lang="tr-TR" altLang="tr-TR" b="1" dirty="0" smtClean="0">
                <a:solidFill>
                  <a:srgbClr val="0000FF"/>
                </a:solidFill>
                <a:latin typeface="Comic Sans MS" pitchFamily="66" charset="0"/>
              </a:rPr>
              <a:t> </a:t>
            </a:r>
            <a:r>
              <a:rPr lang="tr-TR" altLang="tr-TR" b="1" dirty="0" err="1" smtClean="0">
                <a:solidFill>
                  <a:srgbClr val="0000FF"/>
                </a:solidFill>
                <a:latin typeface="Comic Sans MS" pitchFamily="66" charset="0"/>
              </a:rPr>
              <a:t>Atmosphere</a:t>
            </a:r>
            <a:endParaRPr lang="tr-TR" altLang="tr-TR" b="1" dirty="0" smtClean="0">
              <a:solidFill>
                <a:srgbClr val="0000FF"/>
              </a:solidFill>
              <a:latin typeface="Comic Sans MS" pitchFamily="66" charset="0"/>
            </a:endParaRPr>
          </a:p>
          <a:p>
            <a:pPr algn="just">
              <a:lnSpc>
                <a:spcPct val="150000"/>
              </a:lnSpc>
              <a:buFont typeface="Wingdings" pitchFamily="2" charset="2"/>
              <a:buNone/>
            </a:pPr>
            <a:r>
              <a:rPr lang="tr-TR" altLang="tr-TR" dirty="0">
                <a:latin typeface="Comic Sans MS" pitchFamily="66" charset="0"/>
              </a:rPr>
              <a:t>	</a:t>
            </a:r>
            <a:r>
              <a:rPr lang="tr-TR" altLang="tr-TR" dirty="0" smtClean="0">
                <a:latin typeface="Comic Sans MS" pitchFamily="66" charset="0"/>
              </a:rPr>
              <a:t>	</a:t>
            </a:r>
            <a:r>
              <a:rPr lang="en-US" altLang="tr-TR" dirty="0" smtClean="0">
                <a:latin typeface="Comic Sans MS" pitchFamily="66" charset="0"/>
              </a:rPr>
              <a:t>Plants produce nearly half of the oxygen found in the atmosphere</a:t>
            </a:r>
            <a:r>
              <a:rPr lang="tr-TR" altLang="tr-TR" dirty="0" smtClean="0">
                <a:latin typeface="Comic Sans MS" pitchFamily="66" charset="0"/>
              </a:rPr>
              <a:t>,</a:t>
            </a:r>
            <a:r>
              <a:rPr lang="en-US" altLang="tr-TR" dirty="0" smtClean="0">
                <a:latin typeface="Comic Sans MS" pitchFamily="66" charset="0"/>
              </a:rPr>
              <a:t> algae and </a:t>
            </a:r>
            <a:r>
              <a:rPr lang="en-US" altLang="tr-TR" dirty="0" err="1" smtClean="0">
                <a:latin typeface="Comic Sans MS" pitchFamily="66" charset="0"/>
              </a:rPr>
              <a:t>som</a:t>
            </a:r>
            <a:r>
              <a:rPr lang="tr-TR" altLang="tr-TR" dirty="0" smtClean="0">
                <a:latin typeface="Comic Sans MS" pitchFamily="66" charset="0"/>
              </a:rPr>
              <a:t>e</a:t>
            </a:r>
            <a:r>
              <a:rPr lang="en-US" altLang="tr-TR" dirty="0" smtClean="0">
                <a:latin typeface="Comic Sans MS" pitchFamily="66" charset="0"/>
              </a:rPr>
              <a:t> bacteria produce the other half. Humans and animals can not survive without oxygen</a:t>
            </a:r>
            <a:r>
              <a:rPr lang="tr-TR" altLang="tr-TR" dirty="0" smtClean="0">
                <a:latin typeface="Comic Sans MS" pitchFamily="66" charset="0"/>
              </a:rPr>
              <a:t>.</a:t>
            </a:r>
          </a:p>
          <a:p>
            <a:pPr algn="just">
              <a:lnSpc>
                <a:spcPct val="150000"/>
              </a:lnSpc>
              <a:buFont typeface="Wingdings" pitchFamily="2" charset="2"/>
              <a:buNone/>
            </a:pPr>
            <a:r>
              <a:rPr lang="tr-TR" altLang="tr-TR" dirty="0">
                <a:latin typeface="Comic Sans MS" pitchFamily="66" charset="0"/>
              </a:rPr>
              <a:t>	</a:t>
            </a:r>
            <a:r>
              <a:rPr lang="tr-TR" altLang="tr-TR" dirty="0" smtClean="0">
                <a:latin typeface="Comic Sans MS" pitchFamily="66" charset="0"/>
              </a:rPr>
              <a:t>	</a:t>
            </a:r>
            <a:r>
              <a:rPr lang="en-US" altLang="tr-TR" dirty="0" smtClean="0">
                <a:solidFill>
                  <a:srgbClr val="0000FF"/>
                </a:solidFill>
                <a:latin typeface="Comic Sans MS" pitchFamily="66" charset="0"/>
              </a:rPr>
              <a:t>Oxygen is a byproduct of photosynthesis and is released into the atmosphere</a:t>
            </a:r>
            <a:r>
              <a:rPr lang="en-US" altLang="tr-TR" dirty="0" smtClean="0">
                <a:latin typeface="Comic Sans MS" pitchFamily="66" charset="0"/>
              </a:rPr>
              <a:t>. Most of the living beings require oxygen to benefit from the chemical energy that foods contain. This chemical energy provides the energy that is required in metabolic reactions. And moreover, some of the oxygen that is produced by plants and microorganisms are converted into ozone by sunlight at the upper parts of the atmosphere. This ozone layer protects all living beings from the harmful ultraviolet rays of the sun</a:t>
            </a:r>
            <a:r>
              <a:rPr lang="tr-TR" altLang="tr-TR" dirty="0" smtClean="0">
                <a:latin typeface="Comic Sans MS" pitchFamily="66" charset="0"/>
              </a:rPr>
              <a:t>.</a:t>
            </a:r>
            <a:endParaRPr lang="en-US" altLang="tr-TR" dirty="0" smtClean="0">
              <a:latin typeface="Comic Sans MS" pitchFamily="66" charset="0"/>
            </a:endParaRPr>
          </a:p>
          <a:p>
            <a:pPr algn="just">
              <a:lnSpc>
                <a:spcPct val="150000"/>
              </a:lnSpc>
              <a:buFont typeface="Wingdings" pitchFamily="2" charset="2"/>
              <a:buNone/>
            </a:pPr>
            <a:endParaRPr lang="en-US" altLang="tr-TR" dirty="0" smtClean="0">
              <a:latin typeface="Comic Sans MS" pitchFamily="66" charset="0"/>
            </a:endParaRPr>
          </a:p>
          <a:p>
            <a:pPr algn="just">
              <a:lnSpc>
                <a:spcPct val="150000"/>
              </a:lnSpc>
            </a:pPr>
            <a:endParaRPr lang="en-US" altLang="tr-TR" dirty="0" smtClean="0">
              <a:latin typeface="Comic Sans MS" pitchFamily="66" charset="0"/>
            </a:endParaRPr>
          </a:p>
        </p:txBody>
      </p:sp>
      <p:sp>
        <p:nvSpPr>
          <p:cNvPr id="3" name="Dikdörtgen 2"/>
          <p:cNvSpPr/>
          <p:nvPr/>
        </p:nvSpPr>
        <p:spPr>
          <a:xfrm>
            <a:off x="3359888" y="123631"/>
            <a:ext cx="4366950" cy="523220"/>
          </a:xfrm>
          <a:prstGeom prst="rect">
            <a:avLst/>
          </a:prstGeom>
        </p:spPr>
        <p:txBody>
          <a:bodyPr wrap="square">
            <a:spAutoFit/>
          </a:bodyPr>
          <a:lstStyle/>
          <a:p>
            <a:pPr algn="ctr"/>
            <a:r>
              <a:rPr lang="tr-TR" altLang="tr-TR" sz="2800" b="1" dirty="0" err="1" smtClean="0">
                <a:solidFill>
                  <a:srgbClr val="C00000"/>
                </a:solidFill>
                <a:latin typeface="Comic Sans MS" pitchFamily="66" charset="0"/>
              </a:rPr>
              <a:t>Plants</a:t>
            </a:r>
            <a:r>
              <a:rPr lang="tr-TR" altLang="tr-TR" sz="2800" b="1" dirty="0" smtClean="0">
                <a:solidFill>
                  <a:srgbClr val="C00000"/>
                </a:solidFill>
                <a:latin typeface="Comic Sans MS" pitchFamily="66" charset="0"/>
              </a:rPr>
              <a:t> </a:t>
            </a:r>
            <a:r>
              <a:rPr lang="tr-TR" altLang="tr-TR" sz="2800" b="1" dirty="0" err="1" smtClean="0">
                <a:solidFill>
                  <a:srgbClr val="C00000"/>
                </a:solidFill>
                <a:latin typeface="Comic Sans MS" pitchFamily="66" charset="0"/>
              </a:rPr>
              <a:t>and</a:t>
            </a:r>
            <a:r>
              <a:rPr lang="tr-TR" altLang="tr-TR" sz="2800" b="1" dirty="0" smtClean="0">
                <a:solidFill>
                  <a:srgbClr val="C00000"/>
                </a:solidFill>
                <a:latin typeface="Comic Sans MS" pitchFamily="66" charset="0"/>
              </a:rPr>
              <a:t> </a:t>
            </a:r>
            <a:r>
              <a:rPr lang="tr-TR" altLang="tr-TR" sz="2800" b="1" dirty="0" err="1" smtClean="0">
                <a:solidFill>
                  <a:srgbClr val="C00000"/>
                </a:solidFill>
                <a:latin typeface="Comic Sans MS" pitchFamily="66" charset="0"/>
              </a:rPr>
              <a:t>Humans</a:t>
            </a:r>
            <a:endParaRPr lang="tr-TR" sz="2800" b="1" dirty="0">
              <a:solidFill>
                <a:srgbClr val="C00000"/>
              </a:solidFill>
            </a:endParaRPr>
          </a:p>
        </p:txBody>
      </p:sp>
    </p:spTree>
    <p:extLst>
      <p:ext uri="{BB962C8B-B14F-4D97-AF65-F5344CB8AC3E}">
        <p14:creationId xmlns:p14="http://schemas.microsoft.com/office/powerpoint/2010/main" val="1719934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zone layer forma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786" y="754912"/>
            <a:ext cx="8929173" cy="5456717"/>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45976" y="0"/>
            <a:ext cx="4366950" cy="369332"/>
          </a:xfrm>
          <a:prstGeom prst="rect">
            <a:avLst/>
          </a:prstGeom>
        </p:spPr>
        <p:txBody>
          <a:bodyPr wrap="square">
            <a:spAutoFit/>
          </a:bodyPr>
          <a:lstStyle/>
          <a:p>
            <a:r>
              <a:rPr lang="tr-TR" altLang="tr-TR" b="1" dirty="0" err="1" smtClean="0">
                <a:solidFill>
                  <a:srgbClr val="C00000"/>
                </a:solidFill>
                <a:latin typeface="Comic Sans MS" pitchFamily="66" charset="0"/>
              </a:rPr>
              <a:t>Plants</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and</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Humans</a:t>
            </a:r>
            <a:endParaRPr lang="tr-TR" b="1" dirty="0">
              <a:solidFill>
                <a:srgbClr val="C00000"/>
              </a:solidFill>
            </a:endParaRPr>
          </a:p>
        </p:txBody>
      </p:sp>
    </p:spTree>
    <p:extLst>
      <p:ext uri="{BB962C8B-B14F-4D97-AF65-F5344CB8AC3E}">
        <p14:creationId xmlns:p14="http://schemas.microsoft.com/office/powerpoint/2010/main" val="264401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905125" y="2009775"/>
            <a:ext cx="8229600" cy="1894362"/>
          </a:xfrm>
        </p:spPr>
        <p:txBody>
          <a:bodyPr>
            <a:normAutofit fontScale="90000"/>
          </a:bodyPr>
          <a:lstStyle/>
          <a:p>
            <a:r>
              <a:rPr lang="en-GB" sz="4000" b="1" u="sng" dirty="0">
                <a:solidFill>
                  <a:srgbClr val="C00000"/>
                </a:solidFill>
                <a:latin typeface="Comic Sans MS" panose="030F0702030302020204" pitchFamily="66" charset="0"/>
              </a:rPr>
              <a:t>PLANT BIOLOGY </a:t>
            </a:r>
            <a:r>
              <a:rPr lang="tr-TR" sz="3600" b="1" u="sng" dirty="0" smtClean="0">
                <a:solidFill>
                  <a:srgbClr val="C00000"/>
                </a:solidFill>
                <a:latin typeface="Comic Sans MS" panose="030F0702030302020204" pitchFamily="66" charset="0"/>
              </a:rPr>
              <a:t/>
            </a:r>
            <a:br>
              <a:rPr lang="tr-TR" sz="3600" b="1" u="sng" dirty="0" smtClean="0">
                <a:solidFill>
                  <a:srgbClr val="C00000"/>
                </a:solidFill>
                <a:latin typeface="Comic Sans MS" panose="030F0702030302020204" pitchFamily="66" charset="0"/>
              </a:rPr>
            </a:br>
            <a:r>
              <a:rPr lang="tr-TR" sz="3600" dirty="0">
                <a:latin typeface="Comic Sans MS" panose="030F0702030302020204" pitchFamily="66" charset="0"/>
              </a:rPr>
              <a:t/>
            </a:r>
            <a:br>
              <a:rPr lang="tr-TR" sz="3600" dirty="0">
                <a:latin typeface="Comic Sans MS" panose="030F0702030302020204" pitchFamily="66" charset="0"/>
              </a:rPr>
            </a:br>
            <a:r>
              <a:rPr lang="tr-TR" sz="3600" u="sng" dirty="0" err="1" smtClean="0">
                <a:latin typeface="Comic Sans MS" panose="030F0702030302020204" pitchFamily="66" charset="0"/>
              </a:rPr>
              <a:t>Res</a:t>
            </a:r>
            <a:r>
              <a:rPr lang="tr-TR" sz="3600" u="sng" dirty="0" smtClean="0">
                <a:latin typeface="Comic Sans MS" panose="030F0702030302020204" pitchFamily="66" charset="0"/>
              </a:rPr>
              <a:t> </a:t>
            </a:r>
            <a:r>
              <a:rPr lang="tr-TR" sz="3600" u="sng" dirty="0" err="1" smtClean="0">
                <a:latin typeface="Comic Sans MS" panose="030F0702030302020204" pitchFamily="66" charset="0"/>
              </a:rPr>
              <a:t>Assis</a:t>
            </a:r>
            <a:r>
              <a:rPr lang="tr-TR" sz="3600" u="sng" dirty="0" smtClean="0">
                <a:latin typeface="Comic Sans MS" panose="030F0702030302020204" pitchFamily="66" charset="0"/>
              </a:rPr>
              <a:t>. DR. Gülnur EKŞİ BONA</a:t>
            </a:r>
            <a:endParaRPr lang="tr-TR" sz="3600" dirty="0">
              <a:latin typeface="Comic Sans MS" panose="030F0702030302020204" pitchFamily="66" charset="0"/>
            </a:endParaRPr>
          </a:p>
        </p:txBody>
      </p:sp>
    </p:spTree>
    <p:extLst>
      <p:ext uri="{BB962C8B-B14F-4D97-AF65-F5344CB8AC3E}">
        <p14:creationId xmlns:p14="http://schemas.microsoft.com/office/powerpoint/2010/main" val="4120850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441990" y="411273"/>
            <a:ext cx="10764726" cy="511138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ct val="150000"/>
              </a:lnSpc>
              <a:buFont typeface="Wingdings" pitchFamily="2" charset="2"/>
              <a:buNone/>
            </a:pPr>
            <a:r>
              <a:rPr lang="tr-TR" altLang="tr-TR" dirty="0" smtClean="0">
                <a:latin typeface="Comic Sans MS" pitchFamily="66" charset="0"/>
              </a:rPr>
              <a:t>		</a:t>
            </a:r>
            <a:r>
              <a:rPr lang="en-US" altLang="tr-TR" dirty="0" smtClean="0">
                <a:latin typeface="Comic Sans MS" pitchFamily="66" charset="0"/>
              </a:rPr>
              <a:t>Plants also help in balancing the carbon dioxide level in the atmosphere. </a:t>
            </a:r>
            <a:r>
              <a:rPr lang="en-US" altLang="tr-TR" dirty="0" smtClean="0">
                <a:solidFill>
                  <a:srgbClr val="FF0066"/>
                </a:solidFill>
                <a:latin typeface="Comic Sans MS" pitchFamily="66" charset="0"/>
              </a:rPr>
              <a:t>Carbon dioxide, methane and water vapor </a:t>
            </a:r>
            <a:r>
              <a:rPr lang="en-US" altLang="tr-TR" dirty="0" smtClean="0">
                <a:latin typeface="Comic Sans MS" pitchFamily="66" charset="0"/>
              </a:rPr>
              <a:t>are the gases that are called </a:t>
            </a:r>
            <a:r>
              <a:rPr lang="en-US" altLang="tr-TR" b="1" dirty="0" smtClean="0">
                <a:solidFill>
                  <a:srgbClr val="0000FF"/>
                </a:solidFill>
                <a:latin typeface="Comic Sans MS" pitchFamily="66" charset="0"/>
              </a:rPr>
              <a:t>«greenhouse gas». </a:t>
            </a:r>
            <a:r>
              <a:rPr lang="en-US" altLang="tr-TR" dirty="0" smtClean="0">
                <a:latin typeface="Comic Sans MS" pitchFamily="66" charset="0"/>
              </a:rPr>
              <a:t>These gases have the ability to </a:t>
            </a:r>
            <a:r>
              <a:rPr lang="en-US" altLang="tr-TR" dirty="0" smtClean="0">
                <a:solidFill>
                  <a:srgbClr val="FF0066"/>
                </a:solidFill>
                <a:latin typeface="Comic Sans MS" pitchFamily="66" charset="0"/>
              </a:rPr>
              <a:t>absorb infrared lights </a:t>
            </a:r>
            <a:r>
              <a:rPr lang="en-US" altLang="tr-TR" dirty="0" smtClean="0">
                <a:latin typeface="Comic Sans MS" pitchFamily="66" charset="0"/>
              </a:rPr>
              <a:t>that reach our world and </a:t>
            </a:r>
            <a:r>
              <a:rPr lang="en-US" altLang="tr-TR" dirty="0" smtClean="0">
                <a:solidFill>
                  <a:srgbClr val="FF0066"/>
                </a:solidFill>
                <a:latin typeface="Comic Sans MS" pitchFamily="66" charset="0"/>
              </a:rPr>
              <a:t>prevent their </a:t>
            </a:r>
            <a:r>
              <a:rPr lang="tr-TR" altLang="tr-TR" dirty="0" err="1" smtClean="0">
                <a:solidFill>
                  <a:srgbClr val="FF0066"/>
                </a:solidFill>
                <a:latin typeface="Comic Sans MS" pitchFamily="66" charset="0"/>
              </a:rPr>
              <a:t>reflection</a:t>
            </a:r>
            <a:r>
              <a:rPr lang="en-US" altLang="tr-TR" dirty="0" smtClean="0">
                <a:solidFill>
                  <a:srgbClr val="FF0066"/>
                </a:solidFill>
                <a:latin typeface="Comic Sans MS" pitchFamily="66" charset="0"/>
              </a:rPr>
              <a:t> </a:t>
            </a:r>
            <a:r>
              <a:rPr lang="en-US" altLang="tr-TR" dirty="0" smtClean="0">
                <a:latin typeface="Comic Sans MS" pitchFamily="66" charset="0"/>
              </a:rPr>
              <a:t>to the space</a:t>
            </a:r>
            <a:r>
              <a:rPr lang="tr-TR" altLang="tr-TR" dirty="0" smtClean="0">
                <a:latin typeface="Comic Sans MS" pitchFamily="66" charset="0"/>
              </a:rPr>
              <a:t>. </a:t>
            </a:r>
            <a:endParaRPr lang="en-US" altLang="tr-TR" dirty="0" smtClean="0">
              <a:latin typeface="Comic Sans MS" pitchFamily="66" charset="0"/>
            </a:endParaRPr>
          </a:p>
          <a:p>
            <a:pPr algn="just">
              <a:lnSpc>
                <a:spcPct val="150000"/>
              </a:lnSpc>
              <a:buFont typeface="Wingdings" pitchFamily="2" charset="2"/>
              <a:buNone/>
            </a:pPr>
            <a:endParaRPr lang="en-US" altLang="tr-TR" dirty="0" smtClean="0">
              <a:latin typeface="Comic Sans MS" pitchFamily="66" charset="0"/>
            </a:endParaRPr>
          </a:p>
          <a:p>
            <a:pPr algn="just">
              <a:lnSpc>
                <a:spcPct val="150000"/>
              </a:lnSpc>
            </a:pPr>
            <a:endParaRPr lang="en-US" altLang="tr-TR" dirty="0" smtClean="0">
              <a:latin typeface="Comic Sans MS" pitchFamily="66" charset="0"/>
            </a:endParaRPr>
          </a:p>
        </p:txBody>
      </p:sp>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81250"/>
            <a:ext cx="3589665" cy="377675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45976" y="0"/>
            <a:ext cx="4366950" cy="369332"/>
          </a:xfrm>
          <a:prstGeom prst="rect">
            <a:avLst/>
          </a:prstGeom>
        </p:spPr>
        <p:txBody>
          <a:bodyPr wrap="square">
            <a:spAutoFit/>
          </a:bodyPr>
          <a:lstStyle/>
          <a:p>
            <a:r>
              <a:rPr lang="tr-TR" altLang="tr-TR" b="1" dirty="0" err="1" smtClean="0">
                <a:solidFill>
                  <a:srgbClr val="C00000"/>
                </a:solidFill>
                <a:latin typeface="Comic Sans MS" pitchFamily="66" charset="0"/>
              </a:rPr>
              <a:t>Plants</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and</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Humans</a:t>
            </a:r>
            <a:endParaRPr lang="tr-TR" b="1" dirty="0">
              <a:solidFill>
                <a:srgbClr val="C00000"/>
              </a:solidFill>
            </a:endParaRPr>
          </a:p>
        </p:txBody>
      </p:sp>
    </p:spTree>
    <p:extLst>
      <p:ext uri="{BB962C8B-B14F-4D97-AF65-F5344CB8AC3E}">
        <p14:creationId xmlns:p14="http://schemas.microsoft.com/office/powerpoint/2010/main" val="2485660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txBox="1">
            <a:spLocks/>
          </p:cNvSpPr>
          <p:nvPr/>
        </p:nvSpPr>
        <p:spPr>
          <a:xfrm>
            <a:off x="295274" y="571500"/>
            <a:ext cx="10388895" cy="4579898"/>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ct val="150000"/>
              </a:lnSpc>
              <a:buFont typeface="Wingdings" pitchFamily="2" charset="2"/>
              <a:buNone/>
            </a:pPr>
            <a:r>
              <a:rPr lang="tr-TR" altLang="tr-TR" dirty="0" smtClean="0">
                <a:latin typeface="Comic Sans MS" pitchFamily="66" charset="0"/>
              </a:rPr>
              <a:t>		</a:t>
            </a:r>
            <a:r>
              <a:rPr lang="en-US" altLang="tr-TR" dirty="0" smtClean="0">
                <a:latin typeface="Comic Sans MS" pitchFamily="66" charset="0"/>
              </a:rPr>
              <a:t>Atmospheric absorption of heat by this way increases the temperature of our world. Just like a greenhouse in which thermal rays go inside and do not get out, and thereby heating the greenhouse. The name greenhouse effect comes from this phenomenon. If this effect had not been present, then life on earth would have been too cold for us to survive. However, the increase in the amount of greenhouse gases leads to </a:t>
            </a:r>
            <a:r>
              <a:rPr lang="en-US" altLang="tr-TR" dirty="0" smtClean="0">
                <a:solidFill>
                  <a:srgbClr val="0000FF"/>
                </a:solidFill>
                <a:latin typeface="Comic Sans MS" pitchFamily="66" charset="0"/>
              </a:rPr>
              <a:t>«global warming». </a:t>
            </a:r>
            <a:r>
              <a:rPr lang="en-US" altLang="tr-TR" dirty="0" smtClean="0">
                <a:latin typeface="Comic Sans MS" pitchFamily="66" charset="0"/>
              </a:rPr>
              <a:t>That’s why companies </a:t>
            </a:r>
            <a:r>
              <a:rPr lang="tr-TR" altLang="tr-TR" dirty="0" err="1" smtClean="0">
                <a:latin typeface="Comic Sans MS" pitchFamily="66" charset="0"/>
              </a:rPr>
              <a:t>need</a:t>
            </a:r>
            <a:r>
              <a:rPr lang="tr-TR" altLang="tr-TR" dirty="0" smtClean="0">
                <a:latin typeface="Comic Sans MS" pitchFamily="66" charset="0"/>
              </a:rPr>
              <a:t> </a:t>
            </a:r>
            <a:r>
              <a:rPr lang="tr-TR" altLang="tr-TR" dirty="0" err="1" smtClean="0">
                <a:latin typeface="Comic Sans MS" pitchFamily="66" charset="0"/>
              </a:rPr>
              <a:t>to</a:t>
            </a:r>
            <a:r>
              <a:rPr lang="tr-TR" altLang="tr-TR" dirty="0" smtClean="0">
                <a:latin typeface="Comic Sans MS" pitchFamily="66" charset="0"/>
              </a:rPr>
              <a:t> </a:t>
            </a:r>
            <a:r>
              <a:rPr lang="en-US" altLang="tr-TR" dirty="0" smtClean="0">
                <a:latin typeface="Comic Sans MS" pitchFamily="66" charset="0"/>
              </a:rPr>
              <a:t>develop</a:t>
            </a:r>
            <a:r>
              <a:rPr lang="tr-TR" altLang="tr-TR" dirty="0" smtClean="0">
                <a:latin typeface="Comic Sans MS" pitchFamily="66" charset="0"/>
              </a:rPr>
              <a:t>e</a:t>
            </a:r>
            <a:r>
              <a:rPr lang="en-US" altLang="tr-TR" dirty="0" smtClean="0">
                <a:latin typeface="Comic Sans MS" pitchFamily="66" charset="0"/>
              </a:rPr>
              <a:t> ecological policies and try to reduce </a:t>
            </a:r>
            <a:r>
              <a:rPr lang="tr-TR" altLang="tr-TR" dirty="0" err="1" smtClean="0">
                <a:latin typeface="Comic Sans MS" pitchFamily="66" charset="0"/>
              </a:rPr>
              <a:t>the</a:t>
            </a:r>
            <a:r>
              <a:rPr lang="tr-TR" altLang="tr-TR" dirty="0" smtClean="0">
                <a:latin typeface="Comic Sans MS" pitchFamily="66" charset="0"/>
              </a:rPr>
              <a:t> </a:t>
            </a:r>
            <a:r>
              <a:rPr lang="en-US" altLang="tr-TR" dirty="0" smtClean="0">
                <a:latin typeface="Comic Sans MS" pitchFamily="66" charset="0"/>
              </a:rPr>
              <a:t>carbon </a:t>
            </a:r>
            <a:r>
              <a:rPr lang="en-US" altLang="tr-TR" dirty="0">
                <a:latin typeface="Comic Sans MS" pitchFamily="66" charset="0"/>
              </a:rPr>
              <a:t>emission</a:t>
            </a:r>
            <a:r>
              <a:rPr lang="tr-TR" altLang="tr-TR" dirty="0" smtClean="0">
                <a:latin typeface="Comic Sans MS" pitchFamily="66" charset="0"/>
              </a:rPr>
              <a:t>.</a:t>
            </a:r>
            <a:endParaRPr lang="en-US" altLang="tr-TR" dirty="0" smtClean="0">
              <a:latin typeface="Comic Sans MS" pitchFamily="66" charset="0"/>
            </a:endParaRPr>
          </a:p>
          <a:p>
            <a:pPr algn="just">
              <a:lnSpc>
                <a:spcPct val="150000"/>
              </a:lnSpc>
              <a:buFont typeface="Wingdings" pitchFamily="2" charset="2"/>
              <a:buNone/>
            </a:pPr>
            <a:endParaRPr lang="en-US" altLang="tr-TR" dirty="0" smtClean="0">
              <a:latin typeface="Comic Sans MS" pitchFamily="66" charset="0"/>
            </a:endParaRPr>
          </a:p>
          <a:p>
            <a:pPr algn="just">
              <a:lnSpc>
                <a:spcPct val="150000"/>
              </a:lnSpc>
            </a:pPr>
            <a:endParaRPr lang="en-US" altLang="tr-TR" dirty="0" smtClean="0">
              <a:latin typeface="Comic Sans MS" pitchFamily="66" charset="0"/>
            </a:endParaRPr>
          </a:p>
        </p:txBody>
      </p:sp>
      <p:pic>
        <p:nvPicPr>
          <p:cNvPr id="2054" name="Picture 6" descr="greenhouse gas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4881622"/>
            <a:ext cx="3697472" cy="1976377"/>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45976" y="0"/>
            <a:ext cx="4366950" cy="369332"/>
          </a:xfrm>
          <a:prstGeom prst="rect">
            <a:avLst/>
          </a:prstGeom>
        </p:spPr>
        <p:txBody>
          <a:bodyPr wrap="square">
            <a:spAutoFit/>
          </a:bodyPr>
          <a:lstStyle/>
          <a:p>
            <a:r>
              <a:rPr lang="tr-TR" altLang="tr-TR" b="1" dirty="0" err="1" smtClean="0">
                <a:solidFill>
                  <a:srgbClr val="C00000"/>
                </a:solidFill>
                <a:latin typeface="Comic Sans MS" pitchFamily="66" charset="0"/>
              </a:rPr>
              <a:t>Plants</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and</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Humans</a:t>
            </a:r>
            <a:endParaRPr lang="tr-TR" b="1" dirty="0">
              <a:solidFill>
                <a:srgbClr val="C00000"/>
              </a:solidFill>
            </a:endParaRPr>
          </a:p>
        </p:txBody>
      </p:sp>
    </p:spTree>
    <p:extLst>
      <p:ext uri="{BB962C8B-B14F-4D97-AF65-F5344CB8AC3E}">
        <p14:creationId xmlns:p14="http://schemas.microsoft.com/office/powerpoint/2010/main" val="9543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randombar(horizontal)">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97" y="584791"/>
            <a:ext cx="9566017" cy="563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07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lobal warming slogan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283"/>
            <a:ext cx="3017504" cy="30175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lobal warming slogans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376" y="389012"/>
            <a:ext cx="9084118" cy="52480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lobal warming slogan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2738"/>
            <a:ext cx="3080634" cy="3032499"/>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45976" y="0"/>
            <a:ext cx="4366950" cy="369332"/>
          </a:xfrm>
          <a:prstGeom prst="rect">
            <a:avLst/>
          </a:prstGeom>
        </p:spPr>
        <p:txBody>
          <a:bodyPr wrap="square">
            <a:spAutoFit/>
          </a:bodyPr>
          <a:lstStyle/>
          <a:p>
            <a:r>
              <a:rPr lang="tr-TR" altLang="tr-TR" b="1" dirty="0" err="1" smtClean="0">
                <a:solidFill>
                  <a:srgbClr val="C00000"/>
                </a:solidFill>
                <a:latin typeface="Comic Sans MS" pitchFamily="66" charset="0"/>
              </a:rPr>
              <a:t>Plants</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and</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Humans</a:t>
            </a:r>
            <a:endParaRPr lang="tr-TR" b="1" dirty="0">
              <a:solidFill>
                <a:srgbClr val="C00000"/>
              </a:solidFill>
            </a:endParaRPr>
          </a:p>
        </p:txBody>
      </p:sp>
    </p:spTree>
    <p:extLst>
      <p:ext uri="{BB962C8B-B14F-4D97-AF65-F5344CB8AC3E}">
        <p14:creationId xmlns:p14="http://schemas.microsoft.com/office/powerpoint/2010/main" val="36236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randombar(horizontal)">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4072" y="369332"/>
            <a:ext cx="11191168" cy="2862322"/>
          </a:xfrm>
          <a:prstGeom prst="rect">
            <a:avLst/>
          </a:prstGeom>
        </p:spPr>
        <p:txBody>
          <a:bodyPr wrap="square">
            <a:spAutoFit/>
          </a:bodyPr>
          <a:lstStyle/>
          <a:p>
            <a:pPr algn="just">
              <a:lnSpc>
                <a:spcPct val="150000"/>
              </a:lnSpc>
            </a:pPr>
            <a:r>
              <a:rPr lang="en-US" altLang="tr-TR" sz="2400" b="1" dirty="0" smtClean="0">
                <a:solidFill>
                  <a:srgbClr val="0000FF"/>
                </a:solidFill>
                <a:latin typeface="Comic Sans MS" pitchFamily="66" charset="0"/>
              </a:rPr>
              <a:t>What is a Carbon </a:t>
            </a:r>
            <a:r>
              <a:rPr lang="tr-TR" altLang="tr-TR" sz="2400" b="1" dirty="0" smtClean="0">
                <a:solidFill>
                  <a:srgbClr val="0000FF"/>
                </a:solidFill>
                <a:latin typeface="Comic Sans MS" pitchFamily="66" charset="0"/>
              </a:rPr>
              <a:t>E</a:t>
            </a:r>
            <a:r>
              <a:rPr lang="en-US" altLang="tr-TR" sz="2400" b="1" dirty="0" smtClean="0">
                <a:solidFill>
                  <a:srgbClr val="0000FF"/>
                </a:solidFill>
                <a:latin typeface="Comic Sans MS" pitchFamily="66" charset="0"/>
              </a:rPr>
              <a:t>mission?</a:t>
            </a:r>
          </a:p>
          <a:p>
            <a:pPr algn="just">
              <a:lnSpc>
                <a:spcPct val="150000"/>
              </a:lnSpc>
            </a:pPr>
            <a:r>
              <a:rPr lang="en-US" sz="2400" dirty="0" smtClean="0">
                <a:latin typeface="Comic Sans MS" pitchFamily="66" charset="0"/>
              </a:rPr>
              <a:t>A carbon </a:t>
            </a:r>
            <a:r>
              <a:rPr lang="en-US" altLang="tr-TR" sz="2400" dirty="0">
                <a:latin typeface="Comic Sans MS" pitchFamily="66" charset="0"/>
              </a:rPr>
              <a:t>emission</a:t>
            </a:r>
            <a:r>
              <a:rPr lang="en-US" sz="2400" dirty="0" smtClean="0">
                <a:latin typeface="Comic Sans MS" pitchFamily="66" charset="0"/>
              </a:rPr>
              <a:t> is a measure of the impact our activities have on the environment, and climate change. It </a:t>
            </a:r>
            <a:r>
              <a:rPr lang="tr-TR" sz="2400" dirty="0" smtClean="0">
                <a:latin typeface="Comic Sans MS" pitchFamily="66" charset="0"/>
              </a:rPr>
              <a:t>is </a:t>
            </a:r>
            <a:r>
              <a:rPr lang="en-US" sz="2400" dirty="0" smtClean="0">
                <a:latin typeface="Comic Sans MS" pitchFamily="66" charset="0"/>
              </a:rPr>
              <a:t>related to the amount of greenhouse gases produced in our life every day through burning fossil fuels for electricity, heating and transportation etc.</a:t>
            </a:r>
            <a:endParaRPr lang="en-US" sz="2400" dirty="0"/>
          </a:p>
        </p:txBody>
      </p:sp>
      <p:pic>
        <p:nvPicPr>
          <p:cNvPr id="5126" name="Picture 6" descr="carbon footprin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4" y="3513617"/>
            <a:ext cx="4459177" cy="3344383"/>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45976" y="0"/>
            <a:ext cx="4366950" cy="369332"/>
          </a:xfrm>
          <a:prstGeom prst="rect">
            <a:avLst/>
          </a:prstGeom>
        </p:spPr>
        <p:txBody>
          <a:bodyPr wrap="square">
            <a:spAutoFit/>
          </a:bodyPr>
          <a:lstStyle/>
          <a:p>
            <a:r>
              <a:rPr lang="tr-TR" altLang="tr-TR" b="1" dirty="0" err="1" smtClean="0">
                <a:solidFill>
                  <a:srgbClr val="C00000"/>
                </a:solidFill>
                <a:latin typeface="Comic Sans MS" pitchFamily="66" charset="0"/>
              </a:rPr>
              <a:t>Plants</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and</a:t>
            </a:r>
            <a:r>
              <a:rPr lang="tr-TR" altLang="tr-TR" b="1" dirty="0" smtClean="0">
                <a:solidFill>
                  <a:srgbClr val="C00000"/>
                </a:solidFill>
                <a:latin typeface="Comic Sans MS" pitchFamily="66" charset="0"/>
              </a:rPr>
              <a:t> </a:t>
            </a:r>
            <a:r>
              <a:rPr lang="tr-TR" altLang="tr-TR" b="1" dirty="0" err="1" smtClean="0">
                <a:solidFill>
                  <a:srgbClr val="C00000"/>
                </a:solidFill>
                <a:latin typeface="Comic Sans MS" pitchFamily="66" charset="0"/>
              </a:rPr>
              <a:t>Humans</a:t>
            </a:r>
            <a:endParaRPr lang="tr-TR" b="1" dirty="0">
              <a:solidFill>
                <a:srgbClr val="C00000"/>
              </a:solidFill>
            </a:endParaRPr>
          </a:p>
        </p:txBody>
      </p:sp>
    </p:spTree>
    <p:extLst>
      <p:ext uri="{BB962C8B-B14F-4D97-AF65-F5344CB8AC3E}">
        <p14:creationId xmlns:p14="http://schemas.microsoft.com/office/powerpoint/2010/main" val="2589124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9956800" cy="573087"/>
          </a:xfrm>
        </p:spPr>
        <p:txBody>
          <a:bodyPr/>
          <a:lstStyle/>
          <a:p>
            <a:pPr algn="ctr"/>
            <a:r>
              <a:rPr lang="tr-TR" b="1" dirty="0" err="1" smtClean="0">
                <a:solidFill>
                  <a:srgbClr val="0070C0"/>
                </a:solidFill>
                <a:latin typeface="Comic Sans MS" panose="030F0702030302020204" pitchFamily="66" charset="0"/>
              </a:rPr>
              <a:t>What</a:t>
            </a:r>
            <a:r>
              <a:rPr lang="tr-TR" b="1" dirty="0" smtClean="0">
                <a:solidFill>
                  <a:srgbClr val="0070C0"/>
                </a:solidFill>
                <a:latin typeface="Comic Sans MS" panose="030F0702030302020204" pitchFamily="66" charset="0"/>
              </a:rPr>
              <a:t> IS BIOLOGY</a:t>
            </a:r>
            <a:endParaRPr lang="tr-TR" b="1" dirty="0">
              <a:solidFill>
                <a:srgbClr val="0070C0"/>
              </a:solidFill>
              <a:latin typeface="Comic Sans MS" panose="030F0702030302020204" pitchFamily="66" charset="0"/>
            </a:endParaRPr>
          </a:p>
        </p:txBody>
      </p:sp>
      <p:sp>
        <p:nvSpPr>
          <p:cNvPr id="3" name="İçerik Yer Tutucusu 2"/>
          <p:cNvSpPr>
            <a:spLocks noGrp="1"/>
          </p:cNvSpPr>
          <p:nvPr>
            <p:ph sz="quarter" idx="1"/>
          </p:nvPr>
        </p:nvSpPr>
        <p:spPr>
          <a:xfrm>
            <a:off x="609600" y="933450"/>
            <a:ext cx="10134600" cy="4873752"/>
          </a:xfrm>
        </p:spPr>
        <p:txBody>
          <a:bodyPr>
            <a:normAutofit lnSpcReduction="10000"/>
          </a:bodyPr>
          <a:lstStyle/>
          <a:p>
            <a:pPr marL="0" lvl="0" indent="0">
              <a:buNone/>
            </a:pPr>
            <a:r>
              <a:rPr lang="tr-TR" b="1" dirty="0" err="1" smtClean="0">
                <a:latin typeface="Comic Sans MS" panose="030F0702030302020204" pitchFamily="66" charset="0"/>
              </a:rPr>
              <a:t>Biology</a:t>
            </a:r>
            <a:r>
              <a:rPr lang="tr-TR" b="1" dirty="0" smtClean="0">
                <a:latin typeface="Comic Sans MS" panose="030F0702030302020204" pitchFamily="66" charset="0"/>
              </a:rPr>
              <a:t> (</a:t>
            </a:r>
            <a:r>
              <a:rPr lang="tr-TR" b="1" dirty="0" err="1" smtClean="0">
                <a:latin typeface="Comic Sans MS" panose="030F0702030302020204" pitchFamily="66" charset="0"/>
              </a:rPr>
              <a:t>bios</a:t>
            </a:r>
            <a:r>
              <a:rPr lang="tr-TR" b="1" dirty="0" smtClean="0">
                <a:latin typeface="Comic Sans MS" panose="030F0702030302020204" pitchFamily="66" charset="0"/>
              </a:rPr>
              <a:t> [life] + </a:t>
            </a:r>
            <a:r>
              <a:rPr lang="tr-TR" b="1" dirty="0" err="1" smtClean="0">
                <a:latin typeface="Comic Sans MS" panose="030F0702030302020204" pitchFamily="66" charset="0"/>
              </a:rPr>
              <a:t>logy</a:t>
            </a:r>
            <a:r>
              <a:rPr lang="tr-TR" b="1" dirty="0" smtClean="0">
                <a:latin typeface="Comic Sans MS" panose="030F0702030302020204" pitchFamily="66" charset="0"/>
              </a:rPr>
              <a:t>) is:</a:t>
            </a:r>
          </a:p>
          <a:p>
            <a:pPr marL="0" lvl="0" indent="0">
              <a:buNone/>
            </a:pPr>
            <a:endParaRPr lang="tr-TR" b="1" dirty="0" smtClean="0">
              <a:latin typeface="Comic Sans MS" panose="030F0702030302020204" pitchFamily="66" charset="0"/>
            </a:endParaRPr>
          </a:p>
          <a:p>
            <a:pPr lvl="0">
              <a:lnSpc>
                <a:spcPct val="150000"/>
              </a:lnSpc>
            </a:pPr>
            <a:r>
              <a:rPr lang="en-GB" dirty="0" smtClean="0">
                <a:latin typeface="Comic Sans MS" panose="030F0702030302020204" pitchFamily="66" charset="0"/>
              </a:rPr>
              <a:t>the</a:t>
            </a:r>
            <a:r>
              <a:rPr lang="en-GB" dirty="0">
                <a:latin typeface="Comic Sans MS" panose="030F0702030302020204" pitchFamily="66" charset="0"/>
              </a:rPr>
              <a:t> science of life or living matter in all its forms and phenomena</a:t>
            </a:r>
            <a:r>
              <a:rPr lang="en-GB" dirty="0" smtClean="0">
                <a:latin typeface="Comic Sans MS" panose="030F0702030302020204" pitchFamily="66" charset="0"/>
              </a:rPr>
              <a:t>,</a:t>
            </a:r>
            <a:r>
              <a:rPr lang="tr-TR" dirty="0" smtClean="0">
                <a:latin typeface="Comic Sans MS" panose="030F0702030302020204" pitchFamily="66" charset="0"/>
              </a:rPr>
              <a:t> </a:t>
            </a:r>
            <a:r>
              <a:rPr lang="en-GB" dirty="0" smtClean="0">
                <a:latin typeface="Comic Sans MS" panose="030F0702030302020204" pitchFamily="66" charset="0"/>
              </a:rPr>
              <a:t>especially</a:t>
            </a:r>
            <a:r>
              <a:rPr lang="en-GB" dirty="0">
                <a:latin typeface="Comic Sans MS" panose="030F0702030302020204" pitchFamily="66" charset="0"/>
              </a:rPr>
              <a:t> with reference to origin, growth, reproduction, </a:t>
            </a:r>
            <a:r>
              <a:rPr lang="en-GB" dirty="0" smtClean="0">
                <a:latin typeface="Comic Sans MS" panose="030F0702030302020204" pitchFamily="66" charset="0"/>
              </a:rPr>
              <a:t>structure and behaviour.</a:t>
            </a:r>
            <a:endParaRPr lang="tr-TR" dirty="0">
              <a:latin typeface="Comic Sans MS" panose="030F0702030302020204" pitchFamily="66" charset="0"/>
            </a:endParaRPr>
          </a:p>
          <a:p>
            <a:pPr lvl="0">
              <a:lnSpc>
                <a:spcPct val="150000"/>
              </a:lnSpc>
            </a:pPr>
            <a:r>
              <a:rPr lang="en-GB" dirty="0">
                <a:latin typeface="Comic Sans MS" panose="030F0702030302020204" pitchFamily="66" charset="0"/>
              </a:rPr>
              <a:t>a science that deals with things that are alive (such as plants and animals)</a:t>
            </a:r>
            <a:endParaRPr lang="tr-TR" dirty="0">
              <a:latin typeface="Comic Sans MS" panose="030F0702030302020204" pitchFamily="66" charset="0"/>
            </a:endParaRPr>
          </a:p>
          <a:p>
            <a:pPr lvl="0">
              <a:lnSpc>
                <a:spcPct val="150000"/>
              </a:lnSpc>
            </a:pPr>
            <a:r>
              <a:rPr lang="en-GB" i="1" dirty="0" smtClean="0">
                <a:latin typeface="Comic Sans MS" panose="030F0702030302020204" pitchFamily="66" charset="0"/>
              </a:rPr>
              <a:t>Biology</a:t>
            </a:r>
            <a:r>
              <a:rPr lang="en-GB" dirty="0">
                <a:latin typeface="Comic Sans MS" panose="030F0702030302020204" pitchFamily="66" charset="0"/>
              </a:rPr>
              <a:t> includes the study of genes and cells that give living things their special </a:t>
            </a:r>
            <a:r>
              <a:rPr lang="en-GB" dirty="0" smtClean="0">
                <a:latin typeface="Comic Sans MS" panose="030F0702030302020204" pitchFamily="66" charset="0"/>
              </a:rPr>
              <a:t>characteristics.</a:t>
            </a:r>
            <a:endParaRPr lang="tr-TR" dirty="0">
              <a:latin typeface="Comic Sans MS" panose="030F0702030302020204" pitchFamily="66" charset="0"/>
            </a:endParaRPr>
          </a:p>
          <a:p>
            <a:endParaRPr lang="tr-TR" dirty="0">
              <a:latin typeface="Comic Sans MS" panose="030F0702030302020204" pitchFamily="66" charset="0"/>
            </a:endParaRPr>
          </a:p>
        </p:txBody>
      </p:sp>
    </p:spTree>
    <p:extLst>
      <p:ext uri="{BB962C8B-B14F-4D97-AF65-F5344CB8AC3E}">
        <p14:creationId xmlns:p14="http://schemas.microsoft.com/office/powerpoint/2010/main" val="32502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89721" y="1093304"/>
            <a:ext cx="9956800" cy="4873752"/>
          </a:xfrm>
        </p:spPr>
        <p:txBody>
          <a:bodyPr/>
          <a:lstStyle/>
          <a:p>
            <a:pPr marL="0" indent="0">
              <a:lnSpc>
                <a:spcPct val="150000"/>
              </a:lnSpc>
              <a:buNone/>
            </a:pPr>
            <a:r>
              <a:rPr lang="tr-TR" b="1" dirty="0" smtClean="0">
                <a:solidFill>
                  <a:srgbClr val="0000FF"/>
                </a:solidFill>
                <a:latin typeface="Comic Sans MS" panose="030F0702030302020204" pitchFamily="66" charset="0"/>
              </a:rPr>
              <a:t>***</a:t>
            </a:r>
            <a:r>
              <a:rPr lang="tr-TR" b="1" dirty="0" err="1" smtClean="0">
                <a:solidFill>
                  <a:srgbClr val="0000FF"/>
                </a:solidFill>
                <a:latin typeface="Comic Sans MS" panose="030F0702030302020204" pitchFamily="66" charset="0"/>
              </a:rPr>
              <a:t>Biology</a:t>
            </a:r>
            <a:r>
              <a:rPr lang="tr-TR" b="1" dirty="0" smtClean="0">
                <a:solidFill>
                  <a:srgbClr val="0000FF"/>
                </a:solidFill>
                <a:latin typeface="Comic Sans MS" panose="030F0702030302020204" pitchFamily="66" charset="0"/>
              </a:rPr>
              <a:t> is </a:t>
            </a:r>
            <a:r>
              <a:rPr lang="tr-TR" altLang="tr-TR" b="1" dirty="0" smtClean="0">
                <a:solidFill>
                  <a:srgbClr val="0000FF"/>
                </a:solidFill>
                <a:latin typeface="Comic Sans MS" pitchFamily="66" charset="0"/>
              </a:rPr>
              <a:t>i</a:t>
            </a:r>
            <a:r>
              <a:rPr lang="en-US" altLang="tr-TR" b="1" dirty="0" smtClean="0">
                <a:solidFill>
                  <a:srgbClr val="0000FF"/>
                </a:solidFill>
                <a:latin typeface="Comic Sans MS" pitchFamily="66" charset="0"/>
              </a:rPr>
              <a:t>n more detail</a:t>
            </a:r>
            <a:r>
              <a:rPr lang="tr-TR" altLang="tr-TR" b="1" dirty="0" smtClean="0">
                <a:solidFill>
                  <a:srgbClr val="0000FF"/>
                </a:solidFill>
                <a:latin typeface="Comic Sans MS" pitchFamily="66" charset="0"/>
              </a:rPr>
              <a:t>:</a:t>
            </a:r>
          </a:p>
          <a:p>
            <a:pPr marL="0" indent="0" algn="just">
              <a:lnSpc>
                <a:spcPct val="150000"/>
              </a:lnSpc>
              <a:buNone/>
            </a:pPr>
            <a:r>
              <a:rPr lang="en-US" dirty="0" smtClean="0">
                <a:latin typeface="Comic Sans MS" panose="030F0702030302020204" pitchFamily="66" charset="0"/>
              </a:rPr>
              <a:t>“</a:t>
            </a:r>
            <a:r>
              <a:rPr lang="en-US" altLang="tr-TR" dirty="0" smtClean="0">
                <a:latin typeface="Comic Sans MS" pitchFamily="66" charset="0"/>
              </a:rPr>
              <a:t>Biology is a science that examines the evolutional history of living beings, their structures </a:t>
            </a:r>
            <a:r>
              <a:rPr lang="tr-TR" altLang="tr-TR" dirty="0" smtClean="0">
                <a:latin typeface="Comic Sans MS" pitchFamily="66" charset="0"/>
              </a:rPr>
              <a:t>-</a:t>
            </a:r>
            <a:r>
              <a:rPr lang="en-GB" dirty="0" smtClean="0">
                <a:latin typeface="Comic Sans MS" panose="030F0702030302020204" pitchFamily="66" charset="0"/>
              </a:rPr>
              <a:t>from </a:t>
            </a:r>
            <a:r>
              <a:rPr lang="en-GB" dirty="0">
                <a:latin typeface="Comic Sans MS" panose="030F0702030302020204" pitchFamily="66" charset="0"/>
              </a:rPr>
              <a:t>one-celled creatures to the most complex living </a:t>
            </a:r>
            <a:r>
              <a:rPr lang="en-GB" dirty="0" smtClean="0">
                <a:latin typeface="Comic Sans MS" panose="030F0702030302020204" pitchFamily="66" charset="0"/>
              </a:rPr>
              <a:t>organism</a:t>
            </a:r>
            <a:r>
              <a:rPr lang="tr-TR" dirty="0" smtClean="0">
                <a:latin typeface="Comic Sans MS" panose="030F0702030302020204" pitchFamily="66" charset="0"/>
              </a:rPr>
              <a:t>– </a:t>
            </a:r>
            <a:r>
              <a:rPr lang="en-US" dirty="0" smtClean="0">
                <a:latin typeface="Comic Sans MS" panose="030F0702030302020204" pitchFamily="66" charset="0"/>
              </a:rPr>
              <a:t>their life-sustaining activities, their behaviors, relationships and interactions both with each other and also with the environment and also their capabilities</a:t>
            </a:r>
            <a:r>
              <a:rPr lang="tr-TR" altLang="tr-TR" dirty="0" smtClean="0">
                <a:latin typeface="Comic Sans MS" pitchFamily="66" charset="0"/>
              </a:rPr>
              <a:t>”. </a:t>
            </a:r>
            <a:endParaRPr lang="tr-TR" altLang="tr-TR" dirty="0">
              <a:latin typeface="Comic Sans MS" pitchFamily="66" charset="0"/>
            </a:endParaRPr>
          </a:p>
          <a:p>
            <a:endParaRPr lang="tr-TR" dirty="0"/>
          </a:p>
        </p:txBody>
      </p:sp>
    </p:spTree>
    <p:extLst>
      <p:ext uri="{BB962C8B-B14F-4D97-AF65-F5344CB8AC3E}">
        <p14:creationId xmlns:p14="http://schemas.microsoft.com/office/powerpoint/2010/main" val="2959417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idx="4294967295"/>
          </p:nvPr>
        </p:nvSpPr>
        <p:spPr>
          <a:xfrm>
            <a:off x="589722" y="-152745"/>
            <a:ext cx="9956800" cy="1143000"/>
          </a:xfrm>
        </p:spPr>
        <p:txBody>
          <a:bodyPr anchor="b"/>
          <a:lstStyle/>
          <a:p>
            <a:pPr algn="ctr" eaLnBrk="1" hangingPunct="1"/>
            <a:r>
              <a:rPr lang="tr-TR" altLang="tr-TR" b="1" dirty="0" smtClean="0">
                <a:latin typeface="Comic Sans MS" pitchFamily="66" charset="0"/>
              </a:rPr>
              <a:t>BRANCHES OF BIOLOGY</a:t>
            </a:r>
            <a:endParaRPr lang="tr-TR" altLang="tr-TR" dirty="0" smtClean="0">
              <a:latin typeface="Comic Sans MS" pitchFamily="66" charset="0"/>
            </a:endParaRPr>
          </a:p>
        </p:txBody>
      </p:sp>
      <p:sp>
        <p:nvSpPr>
          <p:cNvPr id="29699" name="2 İçerik Yer Tutucusu"/>
          <p:cNvSpPr>
            <a:spLocks noGrp="1"/>
          </p:cNvSpPr>
          <p:nvPr>
            <p:ph idx="4294967295"/>
          </p:nvPr>
        </p:nvSpPr>
        <p:spPr>
          <a:xfrm>
            <a:off x="589722" y="866775"/>
            <a:ext cx="10026374" cy="5299064"/>
          </a:xfrm>
        </p:spPr>
        <p:txBody>
          <a:bodyPr/>
          <a:lstStyle/>
          <a:p>
            <a:pPr algn="just">
              <a:lnSpc>
                <a:spcPct val="150000"/>
              </a:lnSpc>
              <a:buNone/>
            </a:pPr>
            <a:r>
              <a:rPr lang="en-US" altLang="tr-TR" dirty="0" smtClean="0">
                <a:latin typeface="Comic Sans MS" pitchFamily="66" charset="0"/>
              </a:rPr>
              <a:t>	Living beings are divided into two big groups as </a:t>
            </a:r>
            <a:r>
              <a:rPr lang="tr-TR" altLang="tr-TR" dirty="0" err="1">
                <a:solidFill>
                  <a:srgbClr val="0070C0"/>
                </a:solidFill>
                <a:latin typeface="Comic Sans MS" pitchFamily="66" charset="0"/>
              </a:rPr>
              <a:t>Plant</a:t>
            </a:r>
            <a:r>
              <a:rPr lang="tr-TR" altLang="tr-TR" dirty="0">
                <a:solidFill>
                  <a:srgbClr val="0070C0"/>
                </a:solidFill>
                <a:latin typeface="Comic Sans MS" pitchFamily="66" charset="0"/>
              </a:rPr>
              <a:t> </a:t>
            </a:r>
            <a:r>
              <a:rPr lang="tr-TR" altLang="tr-TR" dirty="0" err="1" smtClean="0">
                <a:solidFill>
                  <a:srgbClr val="0070C0"/>
                </a:solidFill>
                <a:latin typeface="Comic Sans MS" pitchFamily="66" charset="0"/>
              </a:rPr>
              <a:t>Kingdom</a:t>
            </a:r>
            <a:r>
              <a:rPr lang="en-US" altLang="tr-TR" dirty="0" smtClean="0">
                <a:solidFill>
                  <a:srgbClr val="0070C0"/>
                </a:solidFill>
                <a:latin typeface="Comic Sans MS" pitchFamily="66" charset="0"/>
              </a:rPr>
              <a:t> </a:t>
            </a:r>
            <a:r>
              <a:rPr lang="en-US" altLang="tr-TR" dirty="0" smtClean="0">
                <a:latin typeface="Comic Sans MS" pitchFamily="66" charset="0"/>
              </a:rPr>
              <a:t>(Regnum </a:t>
            </a:r>
            <a:r>
              <a:rPr lang="en-US" altLang="tr-TR" dirty="0" err="1" smtClean="0">
                <a:latin typeface="Comic Sans MS" pitchFamily="66" charset="0"/>
              </a:rPr>
              <a:t>Vegetabile</a:t>
            </a:r>
            <a:r>
              <a:rPr lang="en-US" altLang="tr-TR" dirty="0" smtClean="0">
                <a:latin typeface="Comic Sans MS" pitchFamily="66" charset="0"/>
              </a:rPr>
              <a:t>) and </a:t>
            </a:r>
            <a:r>
              <a:rPr lang="tr-TR" altLang="tr-TR" dirty="0" err="1" smtClean="0">
                <a:solidFill>
                  <a:srgbClr val="0070C0"/>
                </a:solidFill>
                <a:latin typeface="Comic Sans MS" pitchFamily="66" charset="0"/>
              </a:rPr>
              <a:t>Animal</a:t>
            </a:r>
            <a:r>
              <a:rPr lang="tr-TR" altLang="tr-TR" dirty="0" smtClean="0">
                <a:solidFill>
                  <a:srgbClr val="0070C0"/>
                </a:solidFill>
                <a:latin typeface="Comic Sans MS" pitchFamily="66" charset="0"/>
              </a:rPr>
              <a:t> </a:t>
            </a:r>
            <a:r>
              <a:rPr lang="tr-TR" altLang="tr-TR" dirty="0" err="1" smtClean="0">
                <a:solidFill>
                  <a:srgbClr val="0070C0"/>
                </a:solidFill>
                <a:latin typeface="Comic Sans MS" pitchFamily="66" charset="0"/>
              </a:rPr>
              <a:t>Kingdom</a:t>
            </a:r>
            <a:r>
              <a:rPr lang="en-US" altLang="tr-TR" dirty="0" smtClean="0">
                <a:solidFill>
                  <a:srgbClr val="0070C0"/>
                </a:solidFill>
                <a:latin typeface="Comic Sans MS" pitchFamily="66" charset="0"/>
              </a:rPr>
              <a:t> </a:t>
            </a:r>
            <a:r>
              <a:rPr lang="en-US" altLang="tr-TR" dirty="0" smtClean="0">
                <a:latin typeface="Comic Sans MS" pitchFamily="66" charset="0"/>
              </a:rPr>
              <a:t>(Regnum </a:t>
            </a:r>
            <a:r>
              <a:rPr lang="en-US" altLang="tr-TR" dirty="0" err="1" smtClean="0">
                <a:latin typeface="Comic Sans MS" pitchFamily="66" charset="0"/>
              </a:rPr>
              <a:t>Animale</a:t>
            </a:r>
            <a:r>
              <a:rPr lang="en-US" altLang="tr-TR" dirty="0" smtClean="0">
                <a:latin typeface="Comic Sans MS" pitchFamily="66" charset="0"/>
              </a:rPr>
              <a:t>). The branch of science examining the </a:t>
            </a:r>
            <a:r>
              <a:rPr lang="tr-TR" altLang="tr-TR" dirty="0" err="1">
                <a:latin typeface="Comic Sans MS" pitchFamily="66" charset="0"/>
              </a:rPr>
              <a:t>Animal</a:t>
            </a:r>
            <a:r>
              <a:rPr lang="tr-TR" altLang="tr-TR" dirty="0">
                <a:latin typeface="Comic Sans MS" pitchFamily="66" charset="0"/>
              </a:rPr>
              <a:t> </a:t>
            </a:r>
            <a:r>
              <a:rPr lang="tr-TR" altLang="tr-TR" dirty="0" err="1">
                <a:latin typeface="Comic Sans MS" pitchFamily="66" charset="0"/>
              </a:rPr>
              <a:t>Kingdom</a:t>
            </a:r>
            <a:r>
              <a:rPr lang="en-US" altLang="tr-TR" dirty="0">
                <a:latin typeface="Comic Sans MS" pitchFamily="66" charset="0"/>
              </a:rPr>
              <a:t> </a:t>
            </a:r>
            <a:r>
              <a:rPr lang="en-US" altLang="tr-TR" dirty="0" smtClean="0">
                <a:latin typeface="Comic Sans MS" pitchFamily="66" charset="0"/>
              </a:rPr>
              <a:t>is called </a:t>
            </a:r>
            <a:r>
              <a:rPr lang="en-US" altLang="tr-TR" b="1" dirty="0" smtClean="0">
                <a:solidFill>
                  <a:srgbClr val="FF0066"/>
                </a:solidFill>
                <a:latin typeface="Comic Sans MS" pitchFamily="66" charset="0"/>
              </a:rPr>
              <a:t>Zoology</a:t>
            </a:r>
            <a:r>
              <a:rPr lang="en-US" altLang="tr-TR" dirty="0" smtClean="0">
                <a:latin typeface="Comic Sans MS" pitchFamily="66" charset="0"/>
              </a:rPr>
              <a:t> and the bra</a:t>
            </a:r>
            <a:r>
              <a:rPr lang="tr-TR" altLang="tr-TR" dirty="0" smtClean="0">
                <a:latin typeface="Comic Sans MS" pitchFamily="66" charset="0"/>
              </a:rPr>
              <a:t>n</a:t>
            </a:r>
            <a:r>
              <a:rPr lang="en-US" altLang="tr-TR" dirty="0" err="1" smtClean="0">
                <a:latin typeface="Comic Sans MS" pitchFamily="66" charset="0"/>
              </a:rPr>
              <a:t>ch</a:t>
            </a:r>
            <a:r>
              <a:rPr lang="en-US" altLang="tr-TR" dirty="0" smtClean="0">
                <a:latin typeface="Comic Sans MS" pitchFamily="66" charset="0"/>
              </a:rPr>
              <a:t> of science</a:t>
            </a:r>
            <a:r>
              <a:rPr lang="en-US" altLang="tr-TR" b="1" dirty="0" smtClean="0">
                <a:latin typeface="Comic Sans MS" pitchFamily="66" charset="0"/>
              </a:rPr>
              <a:t> </a:t>
            </a:r>
            <a:r>
              <a:rPr lang="en-US" altLang="tr-TR" dirty="0" smtClean="0">
                <a:latin typeface="Comic Sans MS" pitchFamily="66" charset="0"/>
              </a:rPr>
              <a:t>examining the </a:t>
            </a:r>
            <a:r>
              <a:rPr lang="tr-TR" altLang="tr-TR" dirty="0" err="1">
                <a:latin typeface="Comic Sans MS" pitchFamily="66" charset="0"/>
              </a:rPr>
              <a:t>Plant</a:t>
            </a:r>
            <a:r>
              <a:rPr lang="tr-TR" altLang="tr-TR" dirty="0">
                <a:latin typeface="Comic Sans MS" pitchFamily="66" charset="0"/>
              </a:rPr>
              <a:t> </a:t>
            </a:r>
            <a:r>
              <a:rPr lang="tr-TR" altLang="tr-TR" dirty="0" err="1" smtClean="0">
                <a:latin typeface="Comic Sans MS" pitchFamily="66" charset="0"/>
              </a:rPr>
              <a:t>Kingdom</a:t>
            </a:r>
            <a:r>
              <a:rPr lang="en-US" altLang="tr-TR" dirty="0" smtClean="0">
                <a:latin typeface="Comic Sans MS" pitchFamily="66" charset="0"/>
              </a:rPr>
              <a:t> is called </a:t>
            </a:r>
            <a:r>
              <a:rPr lang="en-US" altLang="tr-TR" b="1" dirty="0" smtClean="0">
                <a:latin typeface="Comic Sans MS" pitchFamily="66" charset="0"/>
              </a:rPr>
              <a:t>Phytology </a:t>
            </a:r>
            <a:r>
              <a:rPr lang="en-US" altLang="tr-TR" b="1" dirty="0" smtClean="0">
                <a:solidFill>
                  <a:srgbClr val="FF0066"/>
                </a:solidFill>
                <a:latin typeface="Comic Sans MS" pitchFamily="66" charset="0"/>
              </a:rPr>
              <a:t>(Botany).</a:t>
            </a:r>
          </a:p>
        </p:txBody>
      </p:sp>
      <p:pic>
        <p:nvPicPr>
          <p:cNvPr id="16386" name="Picture 2" descr="animals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470" y="4260919"/>
            <a:ext cx="3700904" cy="244799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lant kingdom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98319"/>
            <a:ext cx="5616948" cy="351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3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randombar(horizontal)">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İçerik Yer Tutucusu"/>
          <p:cNvSpPr>
            <a:spLocks noGrp="1"/>
          </p:cNvSpPr>
          <p:nvPr>
            <p:ph idx="4294967295"/>
          </p:nvPr>
        </p:nvSpPr>
        <p:spPr>
          <a:xfrm>
            <a:off x="719667" y="476249"/>
            <a:ext cx="10261600" cy="5437533"/>
          </a:xfrm>
        </p:spPr>
        <p:txBody>
          <a:bodyPr>
            <a:normAutofit/>
          </a:bodyPr>
          <a:lstStyle/>
          <a:p>
            <a:pPr algn="just" eaLnBrk="1" hangingPunct="1">
              <a:lnSpc>
                <a:spcPct val="160000"/>
              </a:lnSpc>
              <a:buFont typeface="Wingdings" pitchFamily="2" charset="2"/>
              <a:buNone/>
            </a:pPr>
            <a:r>
              <a:rPr lang="en-US" altLang="tr-TR" sz="2000" b="1" dirty="0" smtClean="0">
                <a:latin typeface="Comic Sans MS" pitchFamily="66" charset="0"/>
              </a:rPr>
              <a:t>1. Morphology</a:t>
            </a:r>
            <a:r>
              <a:rPr lang="en-US" altLang="tr-TR" sz="2000" dirty="0" smtClean="0">
                <a:latin typeface="Comic Sans MS" pitchFamily="66" charset="0"/>
              </a:rPr>
              <a:t> </a:t>
            </a:r>
            <a:r>
              <a:rPr lang="tr-TR" altLang="tr-TR" sz="2000" b="1" dirty="0" smtClean="0">
                <a:latin typeface="Comic Sans MS" pitchFamily="66" charset="0"/>
              </a:rPr>
              <a:t>(</a:t>
            </a:r>
            <a:r>
              <a:rPr lang="tr-TR" altLang="tr-TR" sz="2000" b="1" dirty="0" err="1" smtClean="0">
                <a:latin typeface="Comic Sans MS" pitchFamily="66" charset="0"/>
              </a:rPr>
              <a:t>morph</a:t>
            </a:r>
            <a:r>
              <a:rPr lang="tr-TR" altLang="tr-TR" sz="2000" b="1" dirty="0" smtClean="0">
                <a:latin typeface="Comic Sans MS" pitchFamily="66" charset="0"/>
              </a:rPr>
              <a:t> [form] + </a:t>
            </a:r>
            <a:r>
              <a:rPr lang="tr-TR" altLang="tr-TR" sz="2000" b="1" dirty="0" err="1" smtClean="0">
                <a:latin typeface="Comic Sans MS" pitchFamily="66" charset="0"/>
              </a:rPr>
              <a:t>logy</a:t>
            </a:r>
            <a:r>
              <a:rPr lang="tr-TR" altLang="tr-TR" sz="2000" b="1" dirty="0" smtClean="0">
                <a:latin typeface="Comic Sans MS" pitchFamily="66" charset="0"/>
              </a:rPr>
              <a:t>):</a:t>
            </a:r>
            <a:r>
              <a:rPr lang="en-US" altLang="tr-TR" sz="2000" b="1" dirty="0" smtClean="0">
                <a:latin typeface="Comic Sans MS" pitchFamily="66" charset="0"/>
              </a:rPr>
              <a:t> </a:t>
            </a:r>
            <a:r>
              <a:rPr lang="en-US" altLang="tr-TR" sz="2000" dirty="0" smtClean="0">
                <a:solidFill>
                  <a:srgbClr val="0070C0"/>
                </a:solidFill>
                <a:latin typeface="Comic Sans MS" pitchFamily="66" charset="0"/>
              </a:rPr>
              <a:t>Examines the living beings in respect to their structures. </a:t>
            </a:r>
            <a:r>
              <a:rPr lang="en-US" altLang="tr-TR" sz="2000" dirty="0" smtClean="0">
                <a:latin typeface="Comic Sans MS" pitchFamily="66" charset="0"/>
              </a:rPr>
              <a:t>It also has some sub-</a:t>
            </a:r>
            <a:r>
              <a:rPr lang="en-US" altLang="tr-TR" sz="2000" dirty="0" err="1" smtClean="0">
                <a:latin typeface="Comic Sans MS" pitchFamily="66" charset="0"/>
              </a:rPr>
              <a:t>branc</a:t>
            </a:r>
            <a:r>
              <a:rPr lang="tr-TR" altLang="tr-TR" sz="2000" dirty="0" smtClean="0">
                <a:latin typeface="Comic Sans MS" pitchFamily="66" charset="0"/>
              </a:rPr>
              <a:t>h</a:t>
            </a:r>
            <a:r>
              <a:rPr lang="en-US" altLang="tr-TR" sz="2000" dirty="0" err="1" smtClean="0">
                <a:latin typeface="Comic Sans MS" pitchFamily="66" charset="0"/>
              </a:rPr>
              <a:t>es</a:t>
            </a:r>
            <a:r>
              <a:rPr lang="en-US" altLang="tr-TR" sz="2000" dirty="0" smtClean="0">
                <a:latin typeface="Comic Sans MS" pitchFamily="66" charset="0"/>
              </a:rPr>
              <a:t>:</a:t>
            </a:r>
          </a:p>
          <a:p>
            <a:pPr algn="just" eaLnBrk="1" hangingPunct="1">
              <a:lnSpc>
                <a:spcPct val="160000"/>
              </a:lnSpc>
              <a:buFont typeface="Wingdings" pitchFamily="2" charset="2"/>
              <a:buNone/>
            </a:pPr>
            <a:r>
              <a:rPr lang="en-US" altLang="tr-TR" sz="2000" dirty="0" smtClean="0">
                <a:latin typeface="Comic Sans MS" pitchFamily="66" charset="0"/>
              </a:rPr>
              <a:t>a) </a:t>
            </a:r>
            <a:r>
              <a:rPr lang="en-US" altLang="tr-TR" sz="2000" b="1" dirty="0" smtClean="0">
                <a:latin typeface="Comic Sans MS" pitchFamily="66" charset="0"/>
              </a:rPr>
              <a:t>Cytology</a:t>
            </a:r>
            <a:r>
              <a:rPr lang="tr-TR" altLang="tr-TR" sz="2000" b="1" dirty="0" smtClean="0">
                <a:latin typeface="Comic Sans MS" pitchFamily="66" charset="0"/>
              </a:rPr>
              <a:t> (</a:t>
            </a:r>
            <a:r>
              <a:rPr lang="tr-TR" altLang="tr-TR" sz="2000" b="1" dirty="0" err="1" smtClean="0">
                <a:latin typeface="Comic Sans MS" pitchFamily="66" charset="0"/>
              </a:rPr>
              <a:t>cyto</a:t>
            </a:r>
            <a:r>
              <a:rPr lang="tr-TR" altLang="tr-TR" sz="2000" b="1" dirty="0" smtClean="0">
                <a:latin typeface="Comic Sans MS" pitchFamily="66" charset="0"/>
              </a:rPr>
              <a:t> [</a:t>
            </a:r>
            <a:r>
              <a:rPr lang="tr-TR" altLang="tr-TR" sz="2000" b="1" dirty="0" err="1" smtClean="0">
                <a:latin typeface="Comic Sans MS" pitchFamily="66" charset="0"/>
              </a:rPr>
              <a:t>cell</a:t>
            </a:r>
            <a:r>
              <a:rPr lang="tr-TR" altLang="tr-TR" sz="2000" b="1" dirty="0">
                <a:latin typeface="Comic Sans MS" pitchFamily="66" charset="0"/>
              </a:rPr>
              <a:t>]</a:t>
            </a:r>
            <a:r>
              <a:rPr lang="tr-TR" altLang="tr-TR" sz="2000" b="1" dirty="0" smtClean="0">
                <a:latin typeface="Comic Sans MS" pitchFamily="66" charset="0"/>
              </a:rPr>
              <a:t> + </a:t>
            </a:r>
            <a:r>
              <a:rPr lang="tr-TR" altLang="tr-TR" sz="2000" b="1" dirty="0" err="1" smtClean="0">
                <a:latin typeface="Comic Sans MS" pitchFamily="66" charset="0"/>
              </a:rPr>
              <a:t>logy</a:t>
            </a:r>
            <a:r>
              <a:rPr lang="tr-TR" altLang="tr-TR" sz="2000" b="1" dirty="0" smtClean="0">
                <a:latin typeface="Comic Sans MS" pitchFamily="66" charset="0"/>
              </a:rPr>
              <a:t>)</a:t>
            </a:r>
            <a:r>
              <a:rPr lang="en-US" altLang="tr-TR" sz="2000" dirty="0" smtClean="0">
                <a:latin typeface="Comic Sans MS" pitchFamily="66" charset="0"/>
              </a:rPr>
              <a:t>: </a:t>
            </a:r>
            <a:r>
              <a:rPr lang="en-US" altLang="tr-TR" sz="2000" dirty="0" smtClean="0">
                <a:solidFill>
                  <a:srgbClr val="0070C0"/>
                </a:solidFill>
                <a:latin typeface="Comic Sans MS" pitchFamily="66" charset="0"/>
              </a:rPr>
              <a:t>The science dealing with cells</a:t>
            </a:r>
            <a:r>
              <a:rPr lang="en-US" altLang="tr-TR" sz="2000" dirty="0" smtClean="0">
                <a:latin typeface="Comic Sans MS" pitchFamily="66" charset="0"/>
              </a:rPr>
              <a:t>. Examines the microscopic structures of cells.</a:t>
            </a:r>
            <a:r>
              <a:rPr lang="en-US" altLang="tr-TR" sz="2000" b="1" dirty="0" smtClean="0">
                <a:latin typeface="Comic Sans MS" pitchFamily="66" charset="0"/>
              </a:rPr>
              <a:t> </a:t>
            </a:r>
            <a:endParaRPr lang="en-US" altLang="tr-TR" sz="2000" dirty="0" smtClean="0">
              <a:latin typeface="Comic Sans MS" pitchFamily="66" charset="0"/>
            </a:endParaRPr>
          </a:p>
          <a:p>
            <a:pPr algn="just">
              <a:lnSpc>
                <a:spcPct val="160000"/>
              </a:lnSpc>
              <a:buNone/>
            </a:pPr>
            <a:r>
              <a:rPr lang="en-US" altLang="tr-TR" sz="2000" dirty="0" smtClean="0">
                <a:latin typeface="Comic Sans MS" pitchFamily="66" charset="0"/>
              </a:rPr>
              <a:t>b)</a:t>
            </a:r>
            <a:r>
              <a:rPr lang="en-US" altLang="tr-TR" sz="2000" b="1" dirty="0" smtClean="0">
                <a:latin typeface="Comic Sans MS" pitchFamily="66" charset="0"/>
              </a:rPr>
              <a:t> Histology</a:t>
            </a:r>
            <a:r>
              <a:rPr lang="tr-TR" altLang="tr-TR" sz="2000" b="1" dirty="0" smtClean="0">
                <a:latin typeface="Comic Sans MS" pitchFamily="66" charset="0"/>
              </a:rPr>
              <a:t> (</a:t>
            </a:r>
            <a:r>
              <a:rPr lang="tr-TR" altLang="tr-TR" sz="2000" b="1" dirty="0" err="1" smtClean="0">
                <a:latin typeface="Comic Sans MS" pitchFamily="66" charset="0"/>
              </a:rPr>
              <a:t>histo</a:t>
            </a:r>
            <a:r>
              <a:rPr lang="tr-TR" altLang="tr-TR" sz="2000" b="1" dirty="0" smtClean="0">
                <a:latin typeface="Comic Sans MS" pitchFamily="66" charset="0"/>
              </a:rPr>
              <a:t> [</a:t>
            </a:r>
            <a:r>
              <a:rPr lang="tr-TR" altLang="tr-TR" sz="2000" b="1" dirty="0" err="1" smtClean="0">
                <a:latin typeface="Comic Sans MS" pitchFamily="66" charset="0"/>
              </a:rPr>
              <a:t>tissue</a:t>
            </a:r>
            <a:r>
              <a:rPr lang="tr-TR" altLang="tr-TR" sz="2000" b="1" dirty="0">
                <a:latin typeface="Comic Sans MS" pitchFamily="66" charset="0"/>
              </a:rPr>
              <a:t>]</a:t>
            </a:r>
            <a:r>
              <a:rPr lang="tr-TR" altLang="tr-TR" sz="2000" b="1" dirty="0" smtClean="0">
                <a:latin typeface="Comic Sans MS" pitchFamily="66" charset="0"/>
              </a:rPr>
              <a:t> + </a:t>
            </a:r>
            <a:r>
              <a:rPr lang="tr-TR" altLang="tr-TR" sz="2000" b="1" dirty="0" err="1" smtClean="0">
                <a:latin typeface="Comic Sans MS" pitchFamily="66" charset="0"/>
              </a:rPr>
              <a:t>ology</a:t>
            </a:r>
            <a:r>
              <a:rPr lang="tr-TR" altLang="tr-TR" sz="2000" b="1" dirty="0" smtClean="0">
                <a:latin typeface="Comic Sans MS" pitchFamily="66" charset="0"/>
              </a:rPr>
              <a:t>)</a:t>
            </a:r>
            <a:r>
              <a:rPr lang="en-US" altLang="tr-TR" sz="2000" dirty="0" smtClean="0">
                <a:latin typeface="Comic Sans MS" pitchFamily="66" charset="0"/>
              </a:rPr>
              <a:t>: </a:t>
            </a:r>
            <a:r>
              <a:rPr lang="en-US" altLang="tr-TR" sz="2000" dirty="0" smtClean="0">
                <a:solidFill>
                  <a:srgbClr val="0070C0"/>
                </a:solidFill>
                <a:latin typeface="Comic Sans MS" pitchFamily="66" charset="0"/>
              </a:rPr>
              <a:t>The science dealing with tissues</a:t>
            </a:r>
            <a:r>
              <a:rPr lang="en-US" altLang="tr-TR" sz="2000" dirty="0" smtClean="0">
                <a:latin typeface="Comic Sans MS" pitchFamily="66" charset="0"/>
              </a:rPr>
              <a:t>. Examines the microscopic structures of tis</a:t>
            </a:r>
            <a:r>
              <a:rPr lang="tr-TR" altLang="tr-TR" sz="2000" dirty="0" smtClean="0">
                <a:latin typeface="Comic Sans MS" pitchFamily="66" charset="0"/>
              </a:rPr>
              <a:t>s</a:t>
            </a:r>
            <a:r>
              <a:rPr lang="en-US" altLang="tr-TR" sz="2000" dirty="0" err="1" smtClean="0">
                <a:latin typeface="Comic Sans MS" pitchFamily="66" charset="0"/>
              </a:rPr>
              <a:t>ues</a:t>
            </a:r>
            <a:r>
              <a:rPr lang="en-US" altLang="tr-TR" sz="2000" dirty="0" smtClean="0">
                <a:latin typeface="Comic Sans MS" pitchFamily="66" charset="0"/>
              </a:rPr>
              <a:t>.</a:t>
            </a:r>
          </a:p>
          <a:p>
            <a:pPr algn="just">
              <a:lnSpc>
                <a:spcPct val="160000"/>
              </a:lnSpc>
              <a:buNone/>
            </a:pPr>
            <a:r>
              <a:rPr lang="en-US" altLang="tr-TR" sz="2000" dirty="0" smtClean="0">
                <a:latin typeface="Comic Sans MS" pitchFamily="66" charset="0"/>
              </a:rPr>
              <a:t>c) </a:t>
            </a:r>
            <a:r>
              <a:rPr lang="en-US" altLang="tr-TR" sz="2000" b="1" dirty="0" smtClean="0">
                <a:latin typeface="Comic Sans MS" pitchFamily="66" charset="0"/>
              </a:rPr>
              <a:t>Anatomy</a:t>
            </a:r>
            <a:r>
              <a:rPr lang="tr-TR" altLang="tr-TR" sz="2000" b="1" dirty="0" smtClean="0">
                <a:latin typeface="Comic Sans MS" pitchFamily="66" charset="0"/>
              </a:rPr>
              <a:t> (ana [</a:t>
            </a:r>
            <a:r>
              <a:rPr lang="tr-TR" altLang="tr-TR" sz="2000" b="1" dirty="0" err="1" smtClean="0">
                <a:latin typeface="Comic Sans MS" pitchFamily="66" charset="0"/>
              </a:rPr>
              <a:t>up</a:t>
            </a:r>
            <a:r>
              <a:rPr lang="tr-TR" altLang="tr-TR" sz="2000" b="1" dirty="0" smtClean="0">
                <a:latin typeface="Comic Sans MS" pitchFamily="66" charset="0"/>
              </a:rPr>
              <a:t>] + </a:t>
            </a:r>
            <a:r>
              <a:rPr lang="tr-TR" altLang="tr-TR" sz="2000" b="1" dirty="0" err="1" smtClean="0">
                <a:latin typeface="Comic Sans MS" pitchFamily="66" charset="0"/>
              </a:rPr>
              <a:t>tome</a:t>
            </a:r>
            <a:r>
              <a:rPr lang="tr-TR" altLang="tr-TR" sz="2000" b="1" dirty="0" smtClean="0">
                <a:latin typeface="Comic Sans MS" pitchFamily="66" charset="0"/>
              </a:rPr>
              <a:t> [</a:t>
            </a:r>
            <a:r>
              <a:rPr lang="tr-TR" altLang="tr-TR" sz="2000" b="1" dirty="0" err="1" smtClean="0">
                <a:latin typeface="Comic Sans MS" pitchFamily="66" charset="0"/>
              </a:rPr>
              <a:t>to</a:t>
            </a:r>
            <a:r>
              <a:rPr lang="tr-TR" altLang="tr-TR" sz="2000" b="1" dirty="0" smtClean="0">
                <a:latin typeface="Comic Sans MS" pitchFamily="66" charset="0"/>
              </a:rPr>
              <a:t> </a:t>
            </a:r>
            <a:r>
              <a:rPr lang="tr-TR" altLang="tr-TR" sz="2000" b="1" dirty="0" err="1" smtClean="0">
                <a:latin typeface="Comic Sans MS" pitchFamily="66" charset="0"/>
              </a:rPr>
              <a:t>cut</a:t>
            </a:r>
            <a:r>
              <a:rPr lang="tr-TR" altLang="tr-TR" sz="2000" b="1" dirty="0" smtClean="0">
                <a:latin typeface="Comic Sans MS" pitchFamily="66" charset="0"/>
              </a:rPr>
              <a:t>])</a:t>
            </a:r>
            <a:r>
              <a:rPr lang="en-US" altLang="tr-TR" sz="2000" dirty="0" smtClean="0">
                <a:latin typeface="Comic Sans MS" pitchFamily="66" charset="0"/>
              </a:rPr>
              <a:t>: </a:t>
            </a:r>
            <a:r>
              <a:rPr lang="en-US" altLang="tr-TR" sz="2000" dirty="0">
                <a:latin typeface="Comic Sans MS" pitchFamily="66" charset="0"/>
              </a:rPr>
              <a:t>The </a:t>
            </a:r>
            <a:r>
              <a:rPr lang="en-US" altLang="tr-TR" sz="2000" dirty="0">
                <a:solidFill>
                  <a:srgbClr val="0070C0"/>
                </a:solidFill>
                <a:latin typeface="Comic Sans MS" pitchFamily="66" charset="0"/>
              </a:rPr>
              <a:t>science dealing with </a:t>
            </a:r>
            <a:r>
              <a:rPr lang="en-US" altLang="tr-TR" sz="2000" dirty="0" smtClean="0">
                <a:solidFill>
                  <a:srgbClr val="0070C0"/>
                </a:solidFill>
                <a:latin typeface="Comic Sans MS" pitchFamily="66" charset="0"/>
              </a:rPr>
              <a:t>the visible internal and external properties of an organism.</a:t>
            </a:r>
          </a:p>
          <a:p>
            <a:pPr algn="just" eaLnBrk="1" hangingPunct="1">
              <a:lnSpc>
                <a:spcPct val="160000"/>
              </a:lnSpc>
            </a:pPr>
            <a:endParaRPr lang="en-US" altLang="tr-TR" sz="2000" dirty="0" smtClean="0">
              <a:latin typeface="Comic Sans MS" pitchFamily="66" charset="0"/>
            </a:endParaRPr>
          </a:p>
        </p:txBody>
      </p:sp>
      <p:pic>
        <p:nvPicPr>
          <p:cNvPr id="14338" name="Picture 2" descr="morpholog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4788313"/>
            <a:ext cx="2700024" cy="202713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ytology blood cells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907" y="4401952"/>
            <a:ext cx="3111360" cy="244727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istology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8" descr="histology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10" descr="histology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4348" name="Picture 12" descr="histology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49" y="4973888"/>
            <a:ext cx="2501477" cy="1722187"/>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60375" y="89820"/>
            <a:ext cx="9883774" cy="461858"/>
          </a:xfrm>
          <a:prstGeom prst="rect">
            <a:avLst/>
          </a:prstGeom>
        </p:spPr>
        <p:txBody>
          <a:bodyPr wrap="square">
            <a:spAutoFit/>
          </a:bodyPr>
          <a:lstStyle/>
          <a:p>
            <a:pPr algn="just">
              <a:lnSpc>
                <a:spcPct val="150000"/>
              </a:lnSpc>
              <a:buNone/>
            </a:pPr>
            <a:r>
              <a:rPr lang="en-US" altLang="tr-TR" dirty="0">
                <a:solidFill>
                  <a:srgbClr val="FF0000"/>
                </a:solidFill>
                <a:latin typeface="Comic Sans MS" pitchFamily="66" charset="0"/>
              </a:rPr>
              <a:t>		</a:t>
            </a:r>
            <a:r>
              <a:rPr lang="en-US" altLang="tr-TR" b="1" dirty="0">
                <a:solidFill>
                  <a:srgbClr val="FF0000"/>
                </a:solidFill>
                <a:latin typeface="Comic Sans MS" pitchFamily="66" charset="0"/>
              </a:rPr>
              <a:t>Common</a:t>
            </a:r>
            <a:r>
              <a:rPr lang="en-US" altLang="tr-TR" dirty="0">
                <a:solidFill>
                  <a:srgbClr val="FF0000"/>
                </a:solidFill>
                <a:latin typeface="Comic Sans MS" pitchFamily="66" charset="0"/>
              </a:rPr>
              <a:t> sub-branches of </a:t>
            </a:r>
            <a:r>
              <a:rPr lang="en-US" altLang="tr-TR" b="1" dirty="0">
                <a:solidFill>
                  <a:srgbClr val="FF0000"/>
                </a:solidFill>
                <a:latin typeface="Comic Sans MS" pitchFamily="66" charset="0"/>
              </a:rPr>
              <a:t>Botany </a:t>
            </a:r>
            <a:r>
              <a:rPr lang="en-US" altLang="tr-TR" dirty="0">
                <a:solidFill>
                  <a:srgbClr val="FF0000"/>
                </a:solidFill>
                <a:latin typeface="Comic Sans MS" pitchFamily="66" charset="0"/>
              </a:rPr>
              <a:t>and </a:t>
            </a:r>
            <a:r>
              <a:rPr lang="en-US" altLang="tr-TR" b="1" dirty="0">
                <a:solidFill>
                  <a:srgbClr val="FF0000"/>
                </a:solidFill>
                <a:latin typeface="Comic Sans MS" pitchFamily="66" charset="0"/>
              </a:rPr>
              <a:t>Zoology</a:t>
            </a:r>
            <a:r>
              <a:rPr lang="en-US" altLang="tr-TR" dirty="0">
                <a:solidFill>
                  <a:srgbClr val="FF0000"/>
                </a:solidFill>
                <a:latin typeface="Comic Sans MS" pitchFamily="66" charset="0"/>
              </a:rPr>
              <a:t> are as follows:</a:t>
            </a:r>
            <a:endParaRPr lang="tr-TR" altLang="tr-TR" dirty="0">
              <a:solidFill>
                <a:srgbClr val="FF0000"/>
              </a:solidFill>
              <a:latin typeface="Comic Sans MS" pitchFamily="66" charset="0"/>
            </a:endParaRPr>
          </a:p>
        </p:txBody>
      </p:sp>
    </p:spTree>
    <p:extLst>
      <p:ext uri="{BB962C8B-B14F-4D97-AF65-F5344CB8AC3E}">
        <p14:creationId xmlns:p14="http://schemas.microsoft.com/office/powerpoint/2010/main" val="192975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randombar(horizontal)">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348"/>
                                        </p:tgtEl>
                                        <p:attrNameLst>
                                          <p:attrName>style.visibility</p:attrName>
                                        </p:attrNameLst>
                                      </p:cBhvr>
                                      <p:to>
                                        <p:strVal val="visible"/>
                                      </p:to>
                                    </p:set>
                                    <p:animEffect transition="in" filter="randombar(horizontal)">
                                      <p:cBhvr>
                                        <p:cTn id="17"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İçerik Yer Tutucusu"/>
          <p:cNvSpPr>
            <a:spLocks noGrp="1"/>
          </p:cNvSpPr>
          <p:nvPr>
            <p:ph idx="4294967295"/>
          </p:nvPr>
        </p:nvSpPr>
        <p:spPr>
          <a:xfrm>
            <a:off x="510209" y="208721"/>
            <a:ext cx="5111888" cy="5117410"/>
          </a:xfrm>
        </p:spPr>
        <p:txBody>
          <a:bodyPr>
            <a:normAutofit/>
          </a:bodyPr>
          <a:lstStyle/>
          <a:p>
            <a:pPr algn="just" eaLnBrk="1" hangingPunct="1">
              <a:buFont typeface="Wingdings" pitchFamily="2" charset="2"/>
              <a:buNone/>
            </a:pPr>
            <a:r>
              <a:rPr lang="en-US" altLang="tr-TR" dirty="0" smtClean="0">
                <a:latin typeface="Comic Sans MS" pitchFamily="66" charset="0"/>
              </a:rPr>
              <a:t>d) </a:t>
            </a:r>
            <a:r>
              <a:rPr lang="en-US" altLang="tr-TR" b="1" dirty="0" smtClean="0">
                <a:latin typeface="Comic Sans MS" pitchFamily="66" charset="0"/>
              </a:rPr>
              <a:t>Organography</a:t>
            </a:r>
            <a:r>
              <a:rPr lang="en-US" altLang="tr-TR" dirty="0" smtClean="0">
                <a:latin typeface="Comic Sans MS" pitchFamily="66" charset="0"/>
              </a:rPr>
              <a:t>: </a:t>
            </a:r>
            <a:r>
              <a:rPr lang="en-US" altLang="tr-TR" dirty="0" smtClean="0">
                <a:solidFill>
                  <a:srgbClr val="0070C0"/>
                </a:solidFill>
                <a:latin typeface="Comic Sans MS" pitchFamily="66" charset="0"/>
              </a:rPr>
              <a:t>The science dealing with organs. </a:t>
            </a:r>
            <a:r>
              <a:rPr lang="en-US" altLang="tr-TR" dirty="0" smtClean="0">
                <a:latin typeface="Comic Sans MS" pitchFamily="66" charset="0"/>
              </a:rPr>
              <a:t>Examines the structure of the organs of living beings.</a:t>
            </a:r>
          </a:p>
          <a:p>
            <a:pPr algn="just" eaLnBrk="1" hangingPunct="1">
              <a:buFont typeface="Wingdings" pitchFamily="2" charset="2"/>
              <a:buNone/>
            </a:pPr>
            <a:endParaRPr lang="en-US" altLang="tr-TR" dirty="0" smtClean="0">
              <a:latin typeface="Comic Sans MS" pitchFamily="66" charset="0"/>
            </a:endParaRPr>
          </a:p>
          <a:p>
            <a:pPr algn="just" eaLnBrk="1" hangingPunct="1">
              <a:buFont typeface="Wingdings" pitchFamily="2" charset="2"/>
              <a:buNone/>
            </a:pPr>
            <a:r>
              <a:rPr lang="en-US" altLang="tr-TR" dirty="0" smtClean="0">
                <a:latin typeface="Comic Sans MS" pitchFamily="66" charset="0"/>
              </a:rPr>
              <a:t>e) </a:t>
            </a:r>
            <a:r>
              <a:rPr lang="en-US" altLang="tr-TR" b="1" dirty="0" smtClean="0">
                <a:latin typeface="Comic Sans MS" pitchFamily="66" charset="0"/>
              </a:rPr>
              <a:t>Embryology (embryo + logy)</a:t>
            </a:r>
            <a:r>
              <a:rPr lang="en-US" altLang="tr-TR" dirty="0" smtClean="0">
                <a:latin typeface="Comic Sans MS" pitchFamily="66" charset="0"/>
              </a:rPr>
              <a:t>: </a:t>
            </a:r>
            <a:r>
              <a:rPr lang="en-US" altLang="tr-TR" dirty="0" smtClean="0">
                <a:solidFill>
                  <a:srgbClr val="0070C0"/>
                </a:solidFill>
                <a:latin typeface="Comic Sans MS" pitchFamily="66" charset="0"/>
              </a:rPr>
              <a:t>Examines the embryological developments </a:t>
            </a:r>
            <a:r>
              <a:rPr lang="en-US" altLang="tr-TR" dirty="0" smtClean="0">
                <a:latin typeface="Comic Sans MS" pitchFamily="66" charset="0"/>
              </a:rPr>
              <a:t>starting from the formation of a zygote to the formation of an independent living being.</a:t>
            </a:r>
          </a:p>
          <a:p>
            <a:pPr algn="just" eaLnBrk="1" hangingPunct="1"/>
            <a:endParaRPr lang="en-US" altLang="tr-TR" dirty="0" smtClean="0">
              <a:latin typeface="Comic Sans MS" pitchFamily="66" charset="0"/>
            </a:endParaRPr>
          </a:p>
        </p:txBody>
      </p:sp>
      <p:pic>
        <p:nvPicPr>
          <p:cNvPr id="13314" name="Picture 2" descr="Organograph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004" y="0"/>
            <a:ext cx="3073923" cy="400629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Embryology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81" y="4555951"/>
            <a:ext cx="2804353" cy="210326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plant Embryology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165" y="4006298"/>
            <a:ext cx="54864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61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randombar(horizontal)">
                                      <p:cBhvr>
                                        <p:cTn id="12" dur="500"/>
                                        <p:tgtEl>
                                          <p:spTgt spid="32770">
                                            <p:txEl>
                                              <p:pRg st="2" end="2"/>
                                            </p:txEl>
                                          </p:spTgt>
                                        </p:tgtEl>
                                      </p:cBhvr>
                                    </p:animEffect>
                                  </p:childTnLst>
                                </p:cTn>
                              </p:par>
                            </p:childTnLst>
                          </p:cTn>
                        </p:par>
                        <p:par>
                          <p:cTn id="13" fill="hold">
                            <p:stCondLst>
                              <p:cond delay="500"/>
                            </p:stCondLst>
                            <p:childTnLst>
                              <p:par>
                                <p:cTn id="14" presetID="14" presetClass="entr" presetSubtype="10" fill="hold" nodeType="afterEffect">
                                  <p:stCondLst>
                                    <p:cond delay="750"/>
                                  </p:stCondLst>
                                  <p:childTnLst>
                                    <p:set>
                                      <p:cBhvr>
                                        <p:cTn id="15" dur="1" fill="hold">
                                          <p:stCondLst>
                                            <p:cond delay="0"/>
                                          </p:stCondLst>
                                        </p:cTn>
                                        <p:tgtEl>
                                          <p:spTgt spid="13316"/>
                                        </p:tgtEl>
                                        <p:attrNameLst>
                                          <p:attrName>style.visibility</p:attrName>
                                        </p:attrNameLst>
                                      </p:cBhvr>
                                      <p:to>
                                        <p:strVal val="visible"/>
                                      </p:to>
                                    </p:set>
                                    <p:animEffect transition="in" filter="randombar(horizontal)">
                                      <p:cBhvr>
                                        <p:cTn id="16" dur="500"/>
                                        <p:tgtEl>
                                          <p:spTgt spid="13316"/>
                                        </p:tgtEl>
                                      </p:cBhvr>
                                    </p:animEffect>
                                  </p:childTnLst>
                                </p:cTn>
                              </p:par>
                            </p:childTnLst>
                          </p:cTn>
                        </p:par>
                        <p:par>
                          <p:cTn id="17" fill="hold">
                            <p:stCondLst>
                              <p:cond delay="1750"/>
                            </p:stCondLst>
                            <p:childTnLst>
                              <p:par>
                                <p:cTn id="18" presetID="14" presetClass="entr" presetSubtype="10" fill="hold" nodeType="afterEffect">
                                  <p:stCondLst>
                                    <p:cond delay="750"/>
                                  </p:stCondLst>
                                  <p:childTnLst>
                                    <p:set>
                                      <p:cBhvr>
                                        <p:cTn id="19" dur="1" fill="hold">
                                          <p:stCondLst>
                                            <p:cond delay="0"/>
                                          </p:stCondLst>
                                        </p:cTn>
                                        <p:tgtEl>
                                          <p:spTgt spid="13318"/>
                                        </p:tgtEl>
                                        <p:attrNameLst>
                                          <p:attrName>style.visibility</p:attrName>
                                        </p:attrNameLst>
                                      </p:cBhvr>
                                      <p:to>
                                        <p:strVal val="visible"/>
                                      </p:to>
                                    </p:set>
                                    <p:animEffect transition="in" filter="randombar(horizontal)">
                                      <p:cBhvr>
                                        <p:cTn id="20"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342348" y="130727"/>
            <a:ext cx="10972800" cy="3886200"/>
          </a:xfrm>
        </p:spPr>
        <p:txBody>
          <a:bodyPr/>
          <a:lstStyle/>
          <a:p>
            <a:pPr algn="just">
              <a:buNone/>
            </a:pPr>
            <a:r>
              <a:rPr lang="en-US" altLang="tr-TR" b="1" dirty="0" smtClean="0">
                <a:latin typeface="Comic Sans MS" pitchFamily="66" charset="0"/>
              </a:rPr>
              <a:t>2. Physiology (physio [nature] 4 logy): </a:t>
            </a:r>
            <a:r>
              <a:rPr lang="en-US" dirty="0" smtClean="0">
                <a:latin typeface="Comic Sans MS" panose="030F0702030302020204" pitchFamily="66" charset="0"/>
              </a:rPr>
              <a:t>It is the science of the normal function</a:t>
            </a:r>
            <a:r>
              <a:rPr lang="tr-TR" dirty="0" err="1" smtClean="0">
                <a:latin typeface="Comic Sans MS" panose="030F0702030302020204" pitchFamily="66" charset="0"/>
              </a:rPr>
              <a:t>ing</a:t>
            </a:r>
            <a:r>
              <a:rPr lang="en-US" dirty="0" smtClean="0">
                <a:latin typeface="Comic Sans MS" panose="030F0702030302020204" pitchFamily="66" charset="0"/>
              </a:rPr>
              <a:t> of living thing</a:t>
            </a:r>
            <a:r>
              <a:rPr lang="en-US" dirty="0" smtClean="0"/>
              <a:t>s</a:t>
            </a:r>
            <a:r>
              <a:rPr lang="en-US" dirty="0" smtClean="0">
                <a:latin typeface="Comic Sans MS" panose="030F0702030302020204" pitchFamily="66" charset="0"/>
              </a:rPr>
              <a:t>. </a:t>
            </a:r>
            <a:r>
              <a:rPr lang="en-US" dirty="0" smtClean="0">
                <a:solidFill>
                  <a:srgbClr val="0070C0"/>
                </a:solidFill>
                <a:latin typeface="Comic Sans MS" panose="030F0702030302020204" pitchFamily="66" charset="0"/>
              </a:rPr>
              <a:t>Examines the </a:t>
            </a:r>
            <a:r>
              <a:rPr lang="en-US" b="1" dirty="0" smtClean="0">
                <a:solidFill>
                  <a:srgbClr val="0070C0"/>
                </a:solidFill>
                <a:latin typeface="Comic Sans MS" panose="030F0702030302020204" pitchFamily="66" charset="0"/>
              </a:rPr>
              <a:t>activities</a:t>
            </a:r>
            <a:r>
              <a:rPr lang="en-US" dirty="0" smtClean="0">
                <a:solidFill>
                  <a:srgbClr val="0070C0"/>
                </a:solidFill>
                <a:latin typeface="Comic Sans MS" panose="030F0702030302020204" pitchFamily="66" charset="0"/>
              </a:rPr>
              <a:t> of vitality and functions of the organs and organ systems</a:t>
            </a:r>
            <a:r>
              <a:rPr lang="en-US" altLang="tr-TR" dirty="0" smtClean="0">
                <a:solidFill>
                  <a:srgbClr val="0070C0"/>
                </a:solidFill>
                <a:latin typeface="Comic Sans MS" pitchFamily="66" charset="0"/>
              </a:rPr>
              <a:t>.</a:t>
            </a:r>
          </a:p>
          <a:p>
            <a:pPr algn="just" eaLnBrk="1" hangingPunct="1">
              <a:buFont typeface="Wingdings" pitchFamily="2" charset="2"/>
              <a:buNone/>
            </a:pPr>
            <a:endParaRPr lang="en-US" altLang="tr-TR" dirty="0" smtClean="0">
              <a:latin typeface="Comic Sans MS" pitchFamily="66" charset="0"/>
            </a:endParaRPr>
          </a:p>
          <a:p>
            <a:pPr algn="just" eaLnBrk="1" hangingPunct="1">
              <a:buFont typeface="Wingdings" pitchFamily="2" charset="2"/>
              <a:buNone/>
            </a:pPr>
            <a:r>
              <a:rPr lang="en-US" altLang="tr-TR" dirty="0" smtClean="0">
                <a:latin typeface="Comic Sans MS" pitchFamily="66" charset="0"/>
              </a:rPr>
              <a:t>	 </a:t>
            </a:r>
            <a:r>
              <a:rPr lang="en-US" altLang="tr-TR" b="1" dirty="0" smtClean="0">
                <a:latin typeface="Comic Sans MS" pitchFamily="66" charset="0"/>
              </a:rPr>
              <a:t>For example: </a:t>
            </a:r>
          </a:p>
          <a:p>
            <a:pPr algn="just" eaLnBrk="1" hangingPunct="1">
              <a:buFont typeface="Wingdings" pitchFamily="2" charset="2"/>
              <a:buNone/>
            </a:pPr>
            <a:r>
              <a:rPr lang="en-US" altLang="tr-TR" b="1" dirty="0" smtClean="0">
                <a:latin typeface="Comic Sans MS" pitchFamily="66" charset="0"/>
              </a:rPr>
              <a:t>-</a:t>
            </a:r>
            <a:r>
              <a:rPr lang="en-US" altLang="tr-TR" dirty="0" smtClean="0">
                <a:latin typeface="Comic Sans MS" pitchFamily="66" charset="0"/>
              </a:rPr>
              <a:t> </a:t>
            </a:r>
            <a:r>
              <a:rPr lang="en-US" altLang="tr-TR" i="1" dirty="0" smtClean="0">
                <a:latin typeface="Comic Sans MS" pitchFamily="66" charset="0"/>
              </a:rPr>
              <a:t>Metabolism (nutritional) physiology</a:t>
            </a:r>
            <a:endParaRPr lang="en-US" altLang="tr-TR" dirty="0" smtClean="0">
              <a:latin typeface="Comic Sans MS" pitchFamily="66" charset="0"/>
            </a:endParaRPr>
          </a:p>
          <a:p>
            <a:pPr algn="just" eaLnBrk="1" hangingPunct="1">
              <a:buFont typeface="Wingdings" pitchFamily="2" charset="2"/>
              <a:buNone/>
            </a:pPr>
            <a:r>
              <a:rPr lang="en-US" altLang="tr-TR" i="1" dirty="0" smtClean="0">
                <a:latin typeface="Comic Sans MS" pitchFamily="66" charset="0"/>
              </a:rPr>
              <a:t>- Growth physiology</a:t>
            </a:r>
            <a:endParaRPr lang="en-US" altLang="tr-TR" dirty="0" smtClean="0">
              <a:latin typeface="Comic Sans MS" pitchFamily="66" charset="0"/>
            </a:endParaRPr>
          </a:p>
          <a:p>
            <a:pPr algn="just" eaLnBrk="1" hangingPunct="1">
              <a:buFont typeface="Wingdings" pitchFamily="2" charset="2"/>
              <a:buNone/>
            </a:pPr>
            <a:r>
              <a:rPr lang="en-US" altLang="tr-TR" i="1" dirty="0" smtClean="0">
                <a:latin typeface="Comic Sans MS" pitchFamily="66" charset="0"/>
              </a:rPr>
              <a:t>- </a:t>
            </a:r>
            <a:r>
              <a:rPr lang="en-US" altLang="tr-TR" i="1" dirty="0" err="1" smtClean="0">
                <a:latin typeface="Comic Sans MS" pitchFamily="66" charset="0"/>
              </a:rPr>
              <a:t>Physiol</a:t>
            </a:r>
            <a:r>
              <a:rPr lang="tr-TR" altLang="tr-TR" i="1" dirty="0" smtClean="0">
                <a:latin typeface="Comic Sans MS" pitchFamily="66" charset="0"/>
              </a:rPr>
              <a:t>o</a:t>
            </a:r>
            <a:r>
              <a:rPr lang="en-US" altLang="tr-TR" i="1" dirty="0" err="1" smtClean="0">
                <a:latin typeface="Comic Sans MS" pitchFamily="66" charset="0"/>
              </a:rPr>
              <a:t>gy</a:t>
            </a:r>
            <a:r>
              <a:rPr lang="en-US" altLang="tr-TR" i="1" dirty="0" smtClean="0">
                <a:latin typeface="Comic Sans MS" pitchFamily="66" charset="0"/>
              </a:rPr>
              <a:t> of motion etc.</a:t>
            </a:r>
            <a:endParaRPr lang="en-US" altLang="tr-TR" dirty="0" smtClean="0">
              <a:latin typeface="Comic Sans MS" pitchFamily="66" charset="0"/>
            </a:endParaRPr>
          </a:p>
          <a:p>
            <a:pPr algn="just" eaLnBrk="1" hangingPunct="1"/>
            <a:endParaRPr lang="en-US" altLang="tr-TR" dirty="0" smtClean="0">
              <a:latin typeface="Comic Sans MS" pitchFamily="66" charset="0"/>
            </a:endParaRPr>
          </a:p>
        </p:txBody>
      </p:sp>
      <p:pic>
        <p:nvPicPr>
          <p:cNvPr id="1026" name="Picture 2" descr="physiolog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473" y="3737415"/>
            <a:ext cx="8997527" cy="341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27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6896</TotalTime>
  <Words>1792</Words>
  <Application>Microsoft Office PowerPoint</Application>
  <PresentationFormat>Geniş ekran</PresentationFormat>
  <Paragraphs>232</Paragraphs>
  <Slides>34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34</vt:i4>
      </vt:variant>
    </vt:vector>
  </HeadingPairs>
  <TitlesOfParts>
    <vt:vector size="41" baseType="lpstr">
      <vt:lpstr>Calibri</vt:lpstr>
      <vt:lpstr>Century Schoolbook</vt:lpstr>
      <vt:lpstr>Comic Sans MS</vt:lpstr>
      <vt:lpstr>Times New Roman</vt:lpstr>
      <vt:lpstr>Wingdings</vt:lpstr>
      <vt:lpstr>Wingdings 2</vt:lpstr>
      <vt:lpstr>Cumba</vt:lpstr>
      <vt:lpstr>Department of pharmaceutIcal botany</vt:lpstr>
      <vt:lpstr>Courses of the Department</vt:lpstr>
      <vt:lpstr>PLANT BIOLOGY   Res Assis. DR. Gülnur EKŞİ BONA</vt:lpstr>
      <vt:lpstr>What IS BIOLOGY</vt:lpstr>
      <vt:lpstr>PowerPoint Sunusu</vt:lpstr>
      <vt:lpstr>BRANCHES OF BIOLOGY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Dıfferences between cell wall and cell membrane: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BIOLOGY  Associated Professor Ceyda Sibel Kılıç</dc:title>
  <dc:creator>Asus</dc:creator>
  <cp:lastModifiedBy>Gülnur Ekşi</cp:lastModifiedBy>
  <cp:revision>94</cp:revision>
  <dcterms:created xsi:type="dcterms:W3CDTF">2016-09-27T07:07:17Z</dcterms:created>
  <dcterms:modified xsi:type="dcterms:W3CDTF">2020-10-29T10:35:00Z</dcterms:modified>
</cp:coreProperties>
</file>