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C2B9256-46E9-4B6A-BC5B-48B3C198CE9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C354819-B68C-4E1A-A4B9-CD22D398E4D5}" type="slidenum">
              <a:rPr lang="tr-TR" smtClean="0"/>
              <a:t>‹#›</a:t>
            </a:fld>
            <a:endParaRPr lang="tr-TR"/>
          </a:p>
        </p:txBody>
      </p:sp>
    </p:spTree>
    <p:extLst>
      <p:ext uri="{BB962C8B-B14F-4D97-AF65-F5344CB8AC3E}">
        <p14:creationId xmlns:p14="http://schemas.microsoft.com/office/powerpoint/2010/main" val="367099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2B9256-46E9-4B6A-BC5B-48B3C198CE9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2489024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2B9256-46E9-4B6A-BC5B-48B3C198CE9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394143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2B9256-46E9-4B6A-BC5B-48B3C198CE93}"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42781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EC2B9256-46E9-4B6A-BC5B-48B3C198CE93}"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C354819-B68C-4E1A-A4B9-CD22D398E4D5}" type="slidenum">
              <a:rPr lang="tr-TR" smtClean="0"/>
              <a:t>‹#›</a:t>
            </a:fld>
            <a:endParaRPr lang="tr-TR"/>
          </a:p>
        </p:txBody>
      </p:sp>
    </p:spTree>
    <p:extLst>
      <p:ext uri="{BB962C8B-B14F-4D97-AF65-F5344CB8AC3E}">
        <p14:creationId xmlns:p14="http://schemas.microsoft.com/office/powerpoint/2010/main" val="419683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C2B9256-46E9-4B6A-BC5B-48B3C198CE93}"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1705197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C2B9256-46E9-4B6A-BC5B-48B3C198CE93}"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370418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C2B9256-46E9-4B6A-BC5B-48B3C198CE93}"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1534103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2B9256-46E9-4B6A-BC5B-48B3C198CE93}"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3545605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2B9256-46E9-4B6A-BC5B-48B3C198CE93}"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1753930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C2B9256-46E9-4B6A-BC5B-48B3C198CE93}"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C354819-B68C-4E1A-A4B9-CD22D398E4D5}" type="slidenum">
              <a:rPr lang="tr-TR" smtClean="0"/>
              <a:t>‹#›</a:t>
            </a:fld>
            <a:endParaRPr lang="tr-TR"/>
          </a:p>
        </p:txBody>
      </p:sp>
    </p:spTree>
    <p:extLst>
      <p:ext uri="{BB962C8B-B14F-4D97-AF65-F5344CB8AC3E}">
        <p14:creationId xmlns:p14="http://schemas.microsoft.com/office/powerpoint/2010/main" val="79676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C2B9256-46E9-4B6A-BC5B-48B3C198CE93}"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C354819-B68C-4E1A-A4B9-CD22D398E4D5}" type="slidenum">
              <a:rPr lang="tr-TR" smtClean="0"/>
              <a:t>‹#›</a:t>
            </a:fld>
            <a:endParaRPr lang="tr-TR"/>
          </a:p>
        </p:txBody>
      </p:sp>
    </p:spTree>
    <p:extLst>
      <p:ext uri="{BB962C8B-B14F-4D97-AF65-F5344CB8AC3E}">
        <p14:creationId xmlns:p14="http://schemas.microsoft.com/office/powerpoint/2010/main" val="3562375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KANT</a:t>
            </a:r>
            <a:endParaRPr lang="tr-TR" dirty="0"/>
          </a:p>
        </p:txBody>
      </p:sp>
    </p:spTree>
    <p:extLst>
      <p:ext uri="{BB962C8B-B14F-4D97-AF65-F5344CB8AC3E}">
        <p14:creationId xmlns:p14="http://schemas.microsoft.com/office/powerpoint/2010/main" val="323101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53143"/>
            <a:ext cx="10515600" cy="5523820"/>
          </a:xfrm>
        </p:spPr>
        <p:txBody>
          <a:bodyPr>
            <a:normAutofit lnSpcReduction="10000"/>
          </a:bodyPr>
          <a:lstStyle/>
          <a:p>
            <a:r>
              <a:rPr lang="tr-TR" dirty="0" smtClean="0"/>
              <a:t>Kant’ın </a:t>
            </a:r>
            <a:r>
              <a:rPr lang="tr-TR" dirty="0" err="1" smtClean="0"/>
              <a:t>Kopernik</a:t>
            </a:r>
            <a:r>
              <a:rPr lang="tr-TR" dirty="0" smtClean="0"/>
              <a:t> Devrimi Kant, sentetik a </a:t>
            </a:r>
            <a:r>
              <a:rPr lang="tr-TR" dirty="0" err="1" smtClean="0"/>
              <a:t>priori</a:t>
            </a:r>
            <a:r>
              <a:rPr lang="tr-TR" dirty="0" smtClean="0"/>
              <a:t> önermelerin sadece matematik ve fizikte değil, ahlak alanında da var olduğunu, ama söz konusu önermelerin metafizik alandaki var oluşunun kuşkulu olduğunu düşünür. Bununla birlikte, bu noktada onun iki ayrı metafizik arasında bir ayrım yaptığını akıldan çıkarmamak gerekir. Bunlardan birincisi insanın doğal bir yönelimi olarak metafiziktir; yani ona göre, insanda kendisini yakından ilgilendiren konularda normal yollardan yanıtlanması mümkün olmayan birtakım sorular sorma, ampirik yollarla çözüme kavuşturulamayan birtakım problemler ortaya koyma yönünde doğal bir eğilim vardır. Kant, bu soruların insanın onları sormadan yapamaması anlamında çok anlaşılır sorular olduğunu, insandaki bu doğal eğilimin de çok insani bir eğilim olduğunu düşünür. İkinci metafizik türü ise, gerçekliğin bilgisine ulaşmaya, gerçekliğe dair bilgimizin kapsamını genişletmeye çalışan metafiziği ifade eder. Bu yüzden o, Saf Aklın </a:t>
            </a:r>
            <a:r>
              <a:rPr lang="tr-TR" dirty="0" err="1" smtClean="0"/>
              <a:t>Eleştirisi’nde</a:t>
            </a:r>
            <a:r>
              <a:rPr lang="tr-TR" dirty="0" smtClean="0"/>
              <a:t> yanıtlanmak üzere, sentetik a </a:t>
            </a:r>
            <a:r>
              <a:rPr lang="tr-TR" dirty="0" err="1" smtClean="0"/>
              <a:t>priori</a:t>
            </a:r>
            <a:r>
              <a:rPr lang="tr-TR" dirty="0" smtClean="0"/>
              <a:t> önermelerin nasıl mümkün olduğu genel sorusuyla yakından ilişkili olarak dört ayrı ya da özgül soru sorar: </a:t>
            </a:r>
          </a:p>
          <a:p>
            <a:r>
              <a:rPr lang="tr-TR" dirty="0" smtClean="0"/>
              <a:t>(i) Saf matematik nasıl mümkündür? </a:t>
            </a:r>
          </a:p>
          <a:p>
            <a:r>
              <a:rPr lang="tr-TR" dirty="0" smtClean="0"/>
              <a:t>(ii) Saf </a:t>
            </a:r>
            <a:r>
              <a:rPr lang="tr-TR" dirty="0" err="1" smtClean="0"/>
              <a:t>doğabilimi</a:t>
            </a:r>
            <a:r>
              <a:rPr lang="tr-TR" dirty="0" smtClean="0"/>
              <a:t> nasıl mümkündür? </a:t>
            </a:r>
          </a:p>
          <a:p>
            <a:r>
              <a:rPr lang="tr-TR" dirty="0" smtClean="0"/>
              <a:t>(iii) Doğal bir eğilim olarak metafizik nasıl mümkündür? </a:t>
            </a:r>
            <a:endParaRPr lang="tr-TR" dirty="0"/>
          </a:p>
          <a:p>
            <a:r>
              <a:rPr lang="tr-TR" dirty="0" smtClean="0"/>
              <a:t> (iv) bir bilim olarak metafizik mümkün müdür? </a:t>
            </a:r>
            <a:r>
              <a:rPr lang="tr-TR" dirty="0" smtClean="0"/>
              <a:t>(Ahmet Cevizci, Felsefe Tarihi, Say Yayınları, 2009, s.416).</a:t>
            </a:r>
          </a:p>
          <a:p>
            <a:pPr marL="0" indent="0">
              <a:buNone/>
            </a:pPr>
            <a:endParaRPr lang="tr-TR" dirty="0"/>
          </a:p>
        </p:txBody>
      </p:sp>
    </p:spTree>
    <p:extLst>
      <p:ext uri="{BB962C8B-B14F-4D97-AF65-F5344CB8AC3E}">
        <p14:creationId xmlns:p14="http://schemas.microsoft.com/office/powerpoint/2010/main" val="3278141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Kant kendisini “</a:t>
            </a:r>
            <a:r>
              <a:rPr lang="tr-TR" dirty="0" err="1" smtClean="0"/>
              <a:t>Kopernik</a:t>
            </a:r>
            <a:r>
              <a:rPr lang="tr-TR" dirty="0" smtClean="0"/>
              <a:t> </a:t>
            </a:r>
            <a:r>
              <a:rPr lang="tr-TR" dirty="0" err="1" smtClean="0"/>
              <a:t>Devrimi”ne</a:t>
            </a:r>
            <a:r>
              <a:rPr lang="tr-TR" dirty="0" smtClean="0"/>
              <a:t> götüren şeyin, matematik, ama özellikle de </a:t>
            </a:r>
            <a:r>
              <a:rPr lang="tr-TR" dirty="0" err="1" smtClean="0"/>
              <a:t>doğabilimlerindeki</a:t>
            </a:r>
            <a:r>
              <a:rPr lang="tr-TR" dirty="0" smtClean="0"/>
              <a:t> entelektüel devrim olduğuna işaret etmeye de dikkat eder. Ona göre, matematikte devrim çok erken bir tarihte, ikizkenar üçgenin özelliklerini ispatlamaya çalışan bir Yunanlının zihninde bir şimşek çaktığı zaman gerçekleşmiştir. Çünkü söz konusu Yunanlı matematikçi, bu ispat için ikizkenar üçgenin bir yere çizilmiş şekli veya zihinde ikizkenar üçgen idesi üzerinde düşünmesinin yeterli olamayacağını görmüştü </a:t>
            </a:r>
            <a:r>
              <a:rPr lang="tr-TR" dirty="0" smtClean="0"/>
              <a:t>(Ahmet Cevizci, Felsefe Tarihi, Say Yayınları, 2009, s.419).</a:t>
            </a:r>
          </a:p>
          <a:p>
            <a:pPr marL="0" indent="0">
              <a:buNone/>
            </a:pPr>
            <a:endParaRPr lang="tr-TR" dirty="0"/>
          </a:p>
        </p:txBody>
      </p:sp>
    </p:spTree>
    <p:extLst>
      <p:ext uri="{BB962C8B-B14F-4D97-AF65-F5344CB8AC3E}">
        <p14:creationId xmlns:p14="http://schemas.microsoft.com/office/powerpoint/2010/main" val="1003032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Duyarlık-Anlama yetisi-Akıl</a:t>
            </a:r>
          </a:p>
          <a:p>
            <a:pPr marL="0" indent="0">
              <a:buNone/>
            </a:pPr>
            <a:r>
              <a:rPr lang="tr-TR" dirty="0" smtClean="0"/>
              <a:t> Kant, </a:t>
            </a:r>
            <a:r>
              <a:rPr lang="tr-TR" dirty="0" err="1" smtClean="0"/>
              <a:t>Kopernik</a:t>
            </a:r>
            <a:r>
              <a:rPr lang="tr-TR" dirty="0" smtClean="0"/>
              <a:t> Devrimi’ni gerçekleştirirken, aslında rasyonalistlerle bizim a </a:t>
            </a:r>
            <a:r>
              <a:rPr lang="tr-TR" dirty="0" err="1" smtClean="0"/>
              <a:t>priori</a:t>
            </a:r>
            <a:r>
              <a:rPr lang="tr-TR" dirty="0" smtClean="0"/>
              <a:t> bilgimiz olduğu konusunda uyuştuğunu görür; fakat bu tür bir bilginin imkânı için rasyonalizm tarafından sağlanan açıklamadan yeni hipotezle uyumlu olan daha uygun bir açıklama sağlamanın yollarını arar. Ampiristlerle de bilgimizin büyük bir bölümünün deneyime dayandığı hususunda fikir birliği içindedir, ama ona göre deneyciler, zihnin duyum ya da “</a:t>
            </a:r>
            <a:r>
              <a:rPr lang="tr-TR" dirty="0" err="1" smtClean="0"/>
              <a:t>sezgi”den</a:t>
            </a:r>
            <a:r>
              <a:rPr lang="tr-TR" dirty="0" smtClean="0"/>
              <a:t> aldığı ampirik “içeriğe” yaptığı “formel” katkıyı göz ardı ederler. Biz bilgimizin tikel içerikleri için her ne kadar deneyime veya sezgiye dayansak da söz konusu deneyimin yapısı ya da formu insan zihni tarafından sağlanır. Dış dünyaya ilişkin deneyim, zihin tarafından sağlanan form olmadan, hiçbir şekilde mümkün olamaz. </a:t>
            </a:r>
            <a:r>
              <a:rPr lang="tr-TR" dirty="0" smtClean="0"/>
              <a:t>(Ahmet Cevizci, Felsefe Tarihi, Say Yayınları, 2009, s.419).</a:t>
            </a:r>
          </a:p>
          <a:p>
            <a:pPr marL="0" indent="0">
              <a:buNone/>
            </a:pPr>
            <a:endParaRPr lang="tr-TR" dirty="0"/>
          </a:p>
        </p:txBody>
      </p:sp>
    </p:spTree>
    <p:extLst>
      <p:ext uri="{BB962C8B-B14F-4D97-AF65-F5344CB8AC3E}">
        <p14:creationId xmlns:p14="http://schemas.microsoft.com/office/powerpoint/2010/main" val="4031067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58091"/>
            <a:ext cx="10515600" cy="5118872"/>
          </a:xfrm>
        </p:spPr>
        <p:txBody>
          <a:bodyPr>
            <a:normAutofit/>
          </a:bodyPr>
          <a:lstStyle/>
          <a:p>
            <a:r>
              <a:rPr lang="tr-TR" dirty="0" smtClean="0"/>
              <a:t>A </a:t>
            </a:r>
            <a:r>
              <a:rPr lang="tr-TR" dirty="0" err="1" smtClean="0"/>
              <a:t>priori</a:t>
            </a:r>
            <a:r>
              <a:rPr lang="tr-TR" dirty="0" smtClean="0"/>
              <a:t> bilgiyi açıklamak, sentetik a </a:t>
            </a:r>
            <a:r>
              <a:rPr lang="tr-TR" dirty="0" err="1" smtClean="0"/>
              <a:t>priori</a:t>
            </a:r>
            <a:r>
              <a:rPr lang="tr-TR" dirty="0" smtClean="0"/>
              <a:t> önermelerin nasıl mümkün olduğunu göstermek, kısacası devrimi felsefede gerçekleştirmek ve bu bağlamda aktif zihnin bilgiye katkısını açığa çıkarmak amacıyla, Kant insan zihnini üç ayrı parça ya da yeteneğe böler. Bunlardan zihnin bilgide önemli bir rol oynayan, bilgiyi mümkün kılan parça, düzey ya da yetenekleri, duyarlık ve anlama yetisidir. Buna göre, duyu ya da duyarlık (</a:t>
            </a:r>
            <a:r>
              <a:rPr lang="tr-TR" dirty="0" err="1" smtClean="0"/>
              <a:t>sinnlichkeit</a:t>
            </a:r>
            <a:r>
              <a:rPr lang="tr-TR" dirty="0" smtClean="0"/>
              <a:t>) ile anlama yetisi (</a:t>
            </a:r>
            <a:r>
              <a:rPr lang="tr-TR" dirty="0" err="1" smtClean="0"/>
              <a:t>verstand</a:t>
            </a:r>
            <a:r>
              <a:rPr lang="tr-TR" dirty="0" smtClean="0"/>
              <a:t>) arasında bir ayrım yapan, nesnelerin duyu yoluyla verildiklerini, müdrike ya da anlama yetisi yoluyla da düşünüldüklerini söyleyen Kant, şu halde nesneler üzerine düşüncenin ancak bu nesneler duyuya verildiği zaman başlayabildiğini söyler. Bu nesnelerin “</a:t>
            </a:r>
            <a:r>
              <a:rPr lang="tr-TR" dirty="0" err="1" smtClean="0"/>
              <a:t>verilmişliği</a:t>
            </a:r>
            <a:r>
              <a:rPr lang="tr-TR" dirty="0" smtClean="0"/>
              <a:t>” ise, onların madde ve formun bir sentezi olmadıkları, kendilerine duyu ya da duyarlık tarafından yüklenen formdan yoksun bulundukları anlamına gelmez.</a:t>
            </a:r>
            <a:r>
              <a:rPr lang="tr-TR" dirty="0" smtClean="0"/>
              <a:t> (Ahmet Cevizci, Felsefe Tarihi, Say Yayınları, 2009, s.419).</a:t>
            </a:r>
          </a:p>
          <a:p>
            <a:pPr marL="0" indent="0">
              <a:buNone/>
            </a:pPr>
            <a:r>
              <a:rPr lang="tr-TR" dirty="0" smtClean="0"/>
              <a:t> </a:t>
            </a:r>
            <a:endParaRPr lang="tr-TR" dirty="0"/>
          </a:p>
        </p:txBody>
      </p:sp>
    </p:spTree>
    <p:extLst>
      <p:ext uri="{BB962C8B-B14F-4D97-AF65-F5344CB8AC3E}">
        <p14:creationId xmlns:p14="http://schemas.microsoft.com/office/powerpoint/2010/main" val="1389661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84217"/>
            <a:ext cx="10515600" cy="5092746"/>
          </a:xfrm>
        </p:spPr>
        <p:txBody>
          <a:bodyPr>
            <a:normAutofit/>
          </a:bodyPr>
          <a:lstStyle/>
          <a:p>
            <a:pPr marL="0" indent="0">
              <a:buNone/>
            </a:pPr>
            <a:r>
              <a:rPr lang="tr-TR" dirty="0" smtClean="0"/>
              <a:t>Bilginin Sınırları </a:t>
            </a:r>
          </a:p>
          <a:p>
            <a:pPr marL="0" indent="0">
              <a:buNone/>
            </a:pPr>
            <a:r>
              <a:rPr lang="tr-TR" dirty="0" smtClean="0"/>
              <a:t>Bilginin, biri ampirik diğeri de a </a:t>
            </a:r>
            <a:r>
              <a:rPr lang="tr-TR" dirty="0" err="1" smtClean="0"/>
              <a:t>priori</a:t>
            </a:r>
            <a:r>
              <a:rPr lang="tr-TR" dirty="0" smtClean="0"/>
              <a:t> veya duyu ve akıl gibi iki ayrı kaynağı olduğunu ortaya koyan ve dolayısıyla insanın sadece kendilerine yapı ve düzen kazandırdığı, veya kendisi tarafından nesnel bir biçimde kurulmuş olan fenomenleri bilebileceğini söyleyen Kant, “inanca yer açmak amacıyla bilgiyi sınırlandırdığını” dile getiren meşhur sözüne uygun olarak, insan bilgisine bir sınır çekmiş olur. Başka bir deyişle, Kant insan zihninin yalnızca, kavram ve kategorileri aracılığıyla kendilerine bir yapı kazandırdığı fenomenleri bilebileceğini, bunun ötesine giderek şeylerin bizatihi kendilerini bilemeyeceğini, algılanan nesnelerin insan zihninin işleyişine uydukları için bilinebildiklerini söyler. Onun söz konusu bilgi anlayışının en önemli sonuçları şu halde, bilginin sınırlılığı ve buna bağlı olarak da metafiziğin imkânsızlığıyla ilgili iki sonuçtur. </a:t>
            </a:r>
            <a:r>
              <a:rPr lang="tr-TR" dirty="0" smtClean="0"/>
              <a:t>. (Ahmet Cevizci, Felsefe Tarihi, Say Yayınları, 2009, s.421).</a:t>
            </a:r>
            <a:endParaRPr lang="tr-TR" dirty="0"/>
          </a:p>
        </p:txBody>
      </p:sp>
    </p:spTree>
    <p:extLst>
      <p:ext uri="{BB962C8B-B14F-4D97-AF65-F5344CB8AC3E}">
        <p14:creationId xmlns:p14="http://schemas.microsoft.com/office/powerpoint/2010/main" val="3505515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18903"/>
            <a:ext cx="10515600" cy="5158060"/>
          </a:xfrm>
        </p:spPr>
        <p:txBody>
          <a:bodyPr>
            <a:normAutofit/>
          </a:bodyPr>
          <a:lstStyle/>
          <a:p>
            <a:pPr marL="0" indent="0">
              <a:buNone/>
            </a:pPr>
            <a:r>
              <a:rPr lang="tr-TR" dirty="0" smtClean="0"/>
              <a:t>METAFİZİK</a:t>
            </a:r>
          </a:p>
          <a:p>
            <a:pPr marL="0" indent="0">
              <a:buNone/>
            </a:pPr>
            <a:r>
              <a:rPr lang="tr-TR" dirty="0" smtClean="0"/>
              <a:t>Kant, bilginin sınırlarını gözler önüne sererken, aslında metafiziğin imkânsız olduğunu göstermiş olur. Başka bir deyişle, insan zihinsel donanımının ötesinde veya fenomenal dünyanın gerisinde ne tür bir gerçeklik olduğunu asla bilemez. Dolayısıyla, en azından klasik veya Kant’ın adlandırdığı şekliyle dogmatik metafizik, onun gözünde bir bilgi kümesi meydana getirebilmesi imkânsız bir disiplindir. Metafiziğin bilim olamamasının, metafizik alanında bilgiye erişilememesinin nedeni, onun konusunu oluşturan zihinsel ya da maddi töz veya Tanrı benzeri kendiliklerin algıya konu olamamalarıdır. Ya da en azından insan zihninin kendi algı ya da sezgi formlarının, yargının mantıksal fonksiyonlarının ve de kategorilerin, fenomenal dünyanın veya mümkün deneyim alanının bir parçası olmayan bir şey için geçerli olup olmadıklarını belirlemenin bir yoluna hiçbir şekilde sahip olmamasıdır. Kant’a göre, zihinsel ya da maddi tözlerin zamansal veya mekânsal bir dünyada var olup olmadıklarını bilmiyoruz, zira sezgi formlarımız sadece, fenomenleri veya görünüşleri, fenomenal varlıkları tecrübe etme veya deneyimleme tarzımıza tekabül etmektedir. </a:t>
            </a:r>
            <a:r>
              <a:rPr lang="tr-TR" dirty="0" smtClean="0"/>
              <a:t>(Ahmet Cevizci, Felsefe Tarihi, Say Yayınları, 2009, s.422).</a:t>
            </a:r>
          </a:p>
          <a:p>
            <a:pPr marL="0" indent="0">
              <a:buNone/>
            </a:pPr>
            <a:endParaRPr lang="tr-TR" dirty="0"/>
          </a:p>
        </p:txBody>
      </p:sp>
    </p:spTree>
    <p:extLst>
      <p:ext uri="{BB962C8B-B14F-4D97-AF65-F5344CB8AC3E}">
        <p14:creationId xmlns:p14="http://schemas.microsoft.com/office/powerpoint/2010/main" val="3305692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0</TotalTime>
  <Words>920</Words>
  <Application>Microsoft Office PowerPoint</Application>
  <PresentationFormat>Geniş ekran</PresentationFormat>
  <Paragraphs>15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Rockwell</vt:lpstr>
      <vt:lpstr>Rockwell Condensed</vt:lpstr>
      <vt:lpstr>Wingdings</vt:lpstr>
      <vt:lpstr>Wood Type Yazı Tipi</vt:lpstr>
      <vt:lpstr>KANT</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dc:title>
  <dc:creator>ZEHRA</dc:creator>
  <cp:lastModifiedBy>ZEHRA</cp:lastModifiedBy>
  <cp:revision>1</cp:revision>
  <dcterms:created xsi:type="dcterms:W3CDTF">2020-09-14T12:18:39Z</dcterms:created>
  <dcterms:modified xsi:type="dcterms:W3CDTF">2020-09-14T12:18:53Z</dcterms:modified>
</cp:coreProperties>
</file>