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theme/theme2.xml" ContentType="application/vnd.openxmlformats-officedocument.theme+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6">
  <p:sldMasterIdLst>
    <p:sldMasterId id="2147483660" r:id="rId1"/>
    <p:sldMasterId id="2147483673" r:id="rId2"/>
    <p:sldMasterId id="2147483690" r:id="rId3"/>
  </p:sldMasterIdLst>
  <p:notesMasterIdLst>
    <p:notesMasterId r:id="rId27"/>
  </p:notesMasterIdLst>
  <p:sldIdLst>
    <p:sldId id="1157" r:id="rId4"/>
    <p:sldId id="1099" r:id="rId5"/>
    <p:sldId id="1124" r:id="rId6"/>
    <p:sldId id="1107" r:id="rId7"/>
    <p:sldId id="1125" r:id="rId8"/>
    <p:sldId id="1158" r:id="rId9"/>
    <p:sldId id="1159" r:id="rId10"/>
    <p:sldId id="1160" r:id="rId11"/>
    <p:sldId id="1161" r:id="rId12"/>
    <p:sldId id="1162" r:id="rId13"/>
    <p:sldId id="1163" r:id="rId14"/>
    <p:sldId id="1164" r:id="rId15"/>
    <p:sldId id="1165" r:id="rId16"/>
    <p:sldId id="1166" r:id="rId17"/>
    <p:sldId id="1141" r:id="rId18"/>
    <p:sldId id="1167" r:id="rId19"/>
    <p:sldId id="1168" r:id="rId20"/>
    <p:sldId id="1169" r:id="rId21"/>
    <p:sldId id="1173" r:id="rId22"/>
    <p:sldId id="1174" r:id="rId23"/>
    <p:sldId id="1171" r:id="rId24"/>
    <p:sldId id="1170" r:id="rId25"/>
    <p:sldId id="1172" r:id="rId26"/>
  </p:sldIdLst>
  <p:sldSz cx="9144000" cy="6858000" type="screen4x3"/>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userDrawn="1">
          <p15:clr>
            <a:srgbClr val="A4A3A4"/>
          </p15:clr>
        </p15:guide>
        <p15:guide id="2" pos="2880" userDrawn="1">
          <p15:clr>
            <a:srgbClr val="A4A3A4"/>
          </p15:clr>
        </p15:guide>
      </p15:sldGuideLst>
    </p:ext>
    <p:ext uri="{2D200454-40CA-4A62-9FC3-DE9A4176ACB9}">
      <p15:notesGuideLst xmlns=""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7176C"/>
    <a:srgbClr val="46166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Orta Stil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Orta Stil 2 - Vurgu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Orta Stil 2 - Vurgu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D5ABB26-0587-4C30-8999-92F81FD0307C}" styleName="Stil Yok, Kılavuz Yok">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0E3FDE45-AF77-4B5C-9715-49D594BDF05E}" styleName="Açık Stil 1 - Vurgu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5940675A-B579-460E-94D1-54222C63F5DA}" styleName="Stil Yok, Tablo Kılavuzu">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7164" autoAdjust="0"/>
    <p:restoredTop sz="91471" autoAdjust="0"/>
  </p:normalViewPr>
  <p:slideViewPr>
    <p:cSldViewPr snapToGrid="0">
      <p:cViewPr>
        <p:scale>
          <a:sx n="70" d="100"/>
          <a:sy n="70" d="100"/>
        </p:scale>
        <p:origin x="-2814" y="-1116"/>
      </p:cViewPr>
      <p:guideLst>
        <p:guide orient="horz" pos="2160"/>
        <p:guide pos="2880"/>
      </p:guideLst>
    </p:cSldViewPr>
  </p:slideViewPr>
  <p:notesTextViewPr>
    <p:cViewPr>
      <p:scale>
        <a:sx n="66" d="100"/>
        <a:sy n="66" d="100"/>
      </p:scale>
      <p:origin x="0" y="0"/>
    </p:cViewPr>
  </p:notesTextViewPr>
  <p:sorterViewPr>
    <p:cViewPr>
      <p:scale>
        <a:sx n="100" d="100"/>
        <a:sy n="100" d="100"/>
      </p:scale>
      <p:origin x="0" y="0"/>
    </p:cViewPr>
  </p:sorterViewPr>
  <p:notesViewPr>
    <p:cSldViewPr snapToGrid="0" showGuides="1">
      <p:cViewPr varScale="1">
        <p:scale>
          <a:sx n="61" d="100"/>
          <a:sy n="61" d="100"/>
        </p:scale>
        <p:origin x="3378" y="9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3" Type="http://schemas.openxmlformats.org/officeDocument/2006/relationships/slideMaster" Target="slideMasters/slideMaster3.xml"/><Relationship Id="rId21" Type="http://schemas.openxmlformats.org/officeDocument/2006/relationships/slide" Target="slides/slide18.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presProps" Target="presProps.xml"/><Relationship Id="rId10" Type="http://schemas.openxmlformats.org/officeDocument/2006/relationships/slide" Target="slides/slide7.xml"/><Relationship Id="rId19" Type="http://schemas.openxmlformats.org/officeDocument/2006/relationships/slide" Target="slides/slide16.xml"/><Relationship Id="rId31" Type="http://schemas.openxmlformats.org/officeDocument/2006/relationships/tableStyles" Target="tableStyles.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notesMaster" Target="notesMasters/notesMaster1.xml"/><Relationship Id="rId30"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en-US"/>
          </a:p>
        </p:txBody>
      </p:sp>
      <p:sp>
        <p:nvSpPr>
          <p:cNvPr id="3" name="Veri Yer Tutucusu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C3F88CA5-4B52-431F-9D0B-7834703D4155}" type="datetimeFigureOut">
              <a:rPr lang="en-US" smtClean="0"/>
              <a:pPr/>
              <a:t>4/11/2020</a:t>
            </a:fld>
            <a:endParaRPr lang="en-US"/>
          </a:p>
        </p:txBody>
      </p:sp>
      <p:sp>
        <p:nvSpPr>
          <p:cNvPr id="4" name="Slayt Görüntüsü Yer Tutucusu 3"/>
          <p:cNvSpPr>
            <a:spLocks noGrp="1" noRot="1" noChangeAspect="1"/>
          </p:cNvSpPr>
          <p:nvPr>
            <p:ph type="sldImg" idx="2"/>
          </p:nvPr>
        </p:nvSpPr>
        <p:spPr>
          <a:xfrm>
            <a:off x="1165225" y="1241425"/>
            <a:ext cx="4467225" cy="3349625"/>
          </a:xfrm>
          <a:prstGeom prst="rect">
            <a:avLst/>
          </a:prstGeom>
          <a:noFill/>
          <a:ln w="12700">
            <a:solidFill>
              <a:prstClr val="black"/>
            </a:solidFill>
          </a:ln>
        </p:spPr>
        <p:txBody>
          <a:bodyPr vert="horz" lIns="91440" tIns="45720" rIns="91440" bIns="45720" rtlCol="0" anchor="ctr"/>
          <a:lstStyle/>
          <a:p>
            <a:endParaRPr lang="en-US"/>
          </a:p>
        </p:txBody>
      </p:sp>
      <p:sp>
        <p:nvSpPr>
          <p:cNvPr id="5" name="Not Yer Tutucusu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6" name="Altbilgi Yer Tutucusu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en-US"/>
          </a:p>
        </p:txBody>
      </p:sp>
      <p:sp>
        <p:nvSpPr>
          <p:cNvPr id="7" name="Slayt Numarası Yer Tutucusu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5185FB67-13BD-4A07-A42B-F2DDB568A1B4}" type="slidenum">
              <a:rPr lang="en-US" smtClean="0"/>
              <a:pPr/>
              <a:t>‹#›</a:t>
            </a:fld>
            <a:endParaRPr lang="en-US"/>
          </a:p>
        </p:txBody>
      </p:sp>
    </p:spTree>
    <p:extLst>
      <p:ext uri="{BB962C8B-B14F-4D97-AF65-F5344CB8AC3E}">
        <p14:creationId xmlns:p14="http://schemas.microsoft.com/office/powerpoint/2010/main" val="91252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ctrTitle"/>
          </p:nvPr>
        </p:nvSpPr>
        <p:spPr>
          <a:xfrm>
            <a:off x="762000" y="3200400"/>
            <a:ext cx="7543800" cy="1524000"/>
          </a:xfrm>
        </p:spPr>
        <p:txBody>
          <a:bodyPr>
            <a:noAutofit/>
          </a:bodyPr>
          <a:lstStyle>
            <a:lvl1pPr>
              <a:defRPr sz="8000"/>
            </a:lvl1pPr>
          </a:lstStyle>
          <a:p>
            <a:r>
              <a:rPr lang="tr-TR"/>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8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BFAC2E16-D5DA-4D9C-92CB-3D0DDCA7AE5C}" type="datetime1">
              <a:rPr lang="en-US" smtClean="0"/>
              <a:pPr/>
              <a:t>4/11/2020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pPr/>
              <a:t>‹#›</a:t>
            </a:fld>
            <a:endParaRPr lang="en-US"/>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37714002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3DC021E8-F963-4E7B-98CE-B76E5E287BD9}" type="datetime1">
              <a:rPr lang="en-US" smtClean="0"/>
              <a:pPr/>
              <a:t>4/11/2020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pPr/>
              <a:t>‹#›</a:t>
            </a:fld>
            <a:endParaRPr lang="en-US"/>
          </a:p>
        </p:txBody>
      </p:sp>
    </p:spTree>
    <p:extLst>
      <p:ext uri="{BB962C8B-B14F-4D97-AF65-F5344CB8AC3E}">
        <p14:creationId xmlns:p14="http://schemas.microsoft.com/office/powerpoint/2010/main" val="16073875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3"/>
            <a:ext cx="1828800" cy="5410199"/>
          </a:xfrm>
        </p:spPr>
        <p:txBody>
          <a:bodyPr vert="eaVert"/>
          <a:lstStyle/>
          <a:p>
            <a:r>
              <a:rPr lang="tr-TR"/>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9F771BD1-7858-4A7D-AB54-A4451F562A85}" type="datetime1">
              <a:rPr lang="en-US" smtClean="0"/>
              <a:pPr/>
              <a:t>4/11/2020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pPr/>
              <a:t>‹#›</a:t>
            </a:fld>
            <a:endParaRPr lang="en-US"/>
          </a:p>
        </p:txBody>
      </p:sp>
    </p:spTree>
    <p:extLst>
      <p:ext uri="{BB962C8B-B14F-4D97-AF65-F5344CB8AC3E}">
        <p14:creationId xmlns:p14="http://schemas.microsoft.com/office/powerpoint/2010/main" val="139668786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cSld name="İçerik">
    <p:spTree>
      <p:nvGrpSpPr>
        <p:cNvPr id="1" name=""/>
        <p:cNvGrpSpPr/>
        <p:nvPr/>
      </p:nvGrpSpPr>
      <p:grpSpPr>
        <a:xfrm>
          <a:off x="0" y="0"/>
          <a:ext cx="0" cy="0"/>
          <a:chOff x="0" y="0"/>
          <a:chExt cx="0" cy="0"/>
        </a:xfrm>
      </p:grpSpPr>
      <p:sp>
        <p:nvSpPr>
          <p:cNvPr id="2" name="İçerik Yer Tutucusu 1"/>
          <p:cNvSpPr>
            <a:spLocks noGrp="1"/>
          </p:cNvSpPr>
          <p:nvPr>
            <p:ph/>
          </p:nvPr>
        </p:nvSpPr>
        <p:spPr>
          <a:xfrm>
            <a:off x="1066800" y="304800"/>
            <a:ext cx="7543800" cy="57912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3" name="Rectangle 17"/>
          <p:cNvSpPr>
            <a:spLocks noGrp="1" noChangeArrowheads="1"/>
          </p:cNvSpPr>
          <p:nvPr>
            <p:ph type="dt" sz="half" idx="10"/>
          </p:nvPr>
        </p:nvSpPr>
        <p:spPr>
          <a:ln/>
        </p:spPr>
        <p:txBody>
          <a:bodyPr/>
          <a:lstStyle>
            <a:lvl1pPr>
              <a:defRPr/>
            </a:lvl1pPr>
          </a:lstStyle>
          <a:p>
            <a:pPr>
              <a:defRPr/>
            </a:pPr>
            <a:endParaRPr lang="tr-TR"/>
          </a:p>
        </p:txBody>
      </p:sp>
      <p:sp>
        <p:nvSpPr>
          <p:cNvPr id="4" name="Rectangle 18"/>
          <p:cNvSpPr>
            <a:spLocks noGrp="1" noChangeArrowheads="1"/>
          </p:cNvSpPr>
          <p:nvPr>
            <p:ph type="ftr" sz="quarter" idx="11"/>
          </p:nvPr>
        </p:nvSpPr>
        <p:spPr>
          <a:ln/>
        </p:spPr>
        <p:txBody>
          <a:bodyPr/>
          <a:lstStyle>
            <a:lvl1pPr>
              <a:defRPr/>
            </a:lvl1pPr>
          </a:lstStyle>
          <a:p>
            <a:pPr>
              <a:defRPr/>
            </a:pPr>
            <a:endParaRPr lang="tr-TR"/>
          </a:p>
        </p:txBody>
      </p:sp>
      <p:sp>
        <p:nvSpPr>
          <p:cNvPr id="5" name="Rectangle 19"/>
          <p:cNvSpPr>
            <a:spLocks noGrp="1" noChangeArrowheads="1"/>
          </p:cNvSpPr>
          <p:nvPr>
            <p:ph type="sldNum" sz="quarter" idx="12"/>
          </p:nvPr>
        </p:nvSpPr>
        <p:spPr>
          <a:ln/>
        </p:spPr>
        <p:txBody>
          <a:bodyPr/>
          <a:lstStyle>
            <a:lvl1pPr>
              <a:defRPr/>
            </a:lvl1pPr>
          </a:lstStyle>
          <a:p>
            <a:fld id="{E24DB031-92E8-45A5-8D15-81850C813C05}" type="slidenum">
              <a:rPr lang="tr-TR" altLang="tr-TR"/>
              <a:pPr/>
              <a:t>‹#›</a:t>
            </a:fld>
            <a:endParaRPr lang="tr-TR" altLang="tr-TR"/>
          </a:p>
        </p:txBody>
      </p:sp>
    </p:spTree>
    <p:extLst>
      <p:ext uri="{BB962C8B-B14F-4D97-AF65-F5344CB8AC3E}">
        <p14:creationId xmlns:p14="http://schemas.microsoft.com/office/powerpoint/2010/main" val="50717126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ctrTitle"/>
          </p:nvPr>
        </p:nvSpPr>
        <p:spPr>
          <a:xfrm>
            <a:off x="762000" y="3200400"/>
            <a:ext cx="7543800" cy="1524000"/>
          </a:xfrm>
        </p:spPr>
        <p:txBody>
          <a:bodyPr>
            <a:noAutofit/>
          </a:bodyPr>
          <a:lstStyle>
            <a:lvl1pPr>
              <a:defRPr sz="8000"/>
            </a:lvl1pPr>
          </a:lstStyle>
          <a:p>
            <a:r>
              <a:rPr lang="tr-TR"/>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8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A73093B4-1CC8-466C-AC69-8C4EAAC07B96}" type="datetime1">
              <a:rPr lang="en-US" smtClean="0"/>
              <a:pPr/>
              <a:t>4/11/2020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83248083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D590254B-BB82-4C80-A262-98BD5C0B4A90}" type="datetime1">
              <a:rPr lang="en-US" smtClean="0"/>
              <a:pPr/>
              <a:t>4/11/2020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388757136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title"/>
          </p:nvPr>
        </p:nvSpPr>
        <p:spPr>
          <a:xfrm>
            <a:off x="762000" y="3276600"/>
            <a:ext cx="7543800" cy="1676400"/>
          </a:xfrm>
        </p:spPr>
        <p:txBody>
          <a:bodyPr anchor="b" anchorCtr="0"/>
          <a:lstStyle>
            <a:lvl1pPr algn="l">
              <a:defRPr sz="5400" b="0" cap="all"/>
            </a:lvl1pPr>
          </a:lstStyle>
          <a:p>
            <a:r>
              <a:rPr lang="tr-TR"/>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8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E3955901-25EF-4B6B-8217-40AE73B567A5}" type="datetime1">
              <a:rPr lang="en-US" smtClean="0"/>
              <a:pPr/>
              <a:t>4/11/2020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261986849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5" name="Date Placeholder 4"/>
          <p:cNvSpPr>
            <a:spLocks noGrp="1"/>
          </p:cNvSpPr>
          <p:nvPr>
            <p:ph type="dt" sz="half" idx="10"/>
          </p:nvPr>
        </p:nvSpPr>
        <p:spPr/>
        <p:txBody>
          <a:bodyPr/>
          <a:lstStyle/>
          <a:p>
            <a:fld id="{FA38C9F5-99EE-46C1-925D-08171F3997F5}" type="datetime1">
              <a:rPr lang="en-US" smtClean="0"/>
              <a:pPr/>
              <a:t>4/11/2020</a:t>
            </a:fld>
            <a:endParaRPr lang="tr-TR"/>
          </a:p>
        </p:txBody>
      </p:sp>
      <p:sp>
        <p:nvSpPr>
          <p:cNvPr id="6" name="Footer Placeholder 5"/>
          <p:cNvSpPr>
            <a:spLocks noGrp="1"/>
          </p:cNvSpPr>
          <p:nvPr>
            <p:ph type="ftr" sz="quarter" idx="11"/>
          </p:nvPr>
        </p:nvSpPr>
        <p:spPr/>
        <p:txBody>
          <a:bodyPr/>
          <a:lstStyle/>
          <a:p>
            <a:r>
              <a:rPr lang="tr-TR"/>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28348045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7589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46451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7" name="Date Placeholder 6"/>
          <p:cNvSpPr>
            <a:spLocks noGrp="1"/>
          </p:cNvSpPr>
          <p:nvPr>
            <p:ph type="dt" sz="half" idx="10"/>
          </p:nvPr>
        </p:nvSpPr>
        <p:spPr/>
        <p:txBody>
          <a:bodyPr/>
          <a:lstStyle/>
          <a:p>
            <a:fld id="{B5ECB38C-929A-4885-8B3A-FB2E643FA28D}" type="datetime1">
              <a:rPr lang="en-US" smtClean="0"/>
              <a:pPr/>
              <a:t>4/11/2020</a:t>
            </a:fld>
            <a:endParaRPr lang="tr-TR"/>
          </a:p>
        </p:txBody>
      </p:sp>
      <p:sp>
        <p:nvSpPr>
          <p:cNvPr id="8" name="Footer Placeholder 7"/>
          <p:cNvSpPr>
            <a:spLocks noGrp="1"/>
          </p:cNvSpPr>
          <p:nvPr>
            <p:ph type="ftr" sz="quarter" idx="11"/>
          </p:nvPr>
        </p:nvSpPr>
        <p:spPr/>
        <p:txBody>
          <a:bodyPr/>
          <a:lstStyle/>
          <a:p>
            <a:r>
              <a:rPr lang="tr-TR"/>
              <a:t>Prof. Dr. Harun TANRIVERMİŞ, Yrd. Doç. Dr. Yeşim ALİEFENDİOĞLU Ekonomi I 2016-2017 Güz Dönemi</a:t>
            </a:r>
          </a:p>
        </p:txBody>
      </p:sp>
      <p:sp>
        <p:nvSpPr>
          <p:cNvPr id="9" name="Slide Number Placeholder 8"/>
          <p:cNvSpPr>
            <a:spLocks noGrp="1"/>
          </p:cNvSpPr>
          <p:nvPr>
            <p:ph type="sldNum" sz="quarter" idx="12"/>
          </p:nvPr>
        </p:nvSpPr>
        <p:spPr/>
        <p:txBody>
          <a:bodyPr/>
          <a:lstStyle/>
          <a:p>
            <a:fld id="{B1DEFA8C-F947-479F-BE07-76B6B3F80BF1}" type="slidenum">
              <a:rPr lang="tr-TR" smtClean="0"/>
              <a:pPr/>
              <a:t>‹#›</a:t>
            </a:fld>
            <a:endParaRPr lang="tr-TR"/>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1492942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AEB3DAA0-B6AA-4ACD-9FB1-17185E43A90D}" type="datetime1">
              <a:rPr lang="en-US" smtClean="0"/>
              <a:pPr/>
              <a:t>4/11/2020</a:t>
            </a:fld>
            <a:endParaRPr lang="tr-TR"/>
          </a:p>
        </p:txBody>
      </p:sp>
      <p:sp>
        <p:nvSpPr>
          <p:cNvPr id="4" name="Footer Placeholder 3"/>
          <p:cNvSpPr>
            <a:spLocks noGrp="1"/>
          </p:cNvSpPr>
          <p:nvPr>
            <p:ph type="ftr" sz="quarter" idx="11"/>
          </p:nvPr>
        </p:nvSpPr>
        <p:spPr/>
        <p:txBody>
          <a:bodyPr/>
          <a:lstStyle/>
          <a:p>
            <a:r>
              <a:rPr lang="tr-TR"/>
              <a:t>Prof. Dr. Harun TANRIVERMİŞ, Yrd. Doç. Dr. Yeşim ALİEFENDİOĞLU Ekonomi I 2016-2017 Güz Dönemi</a:t>
            </a:r>
          </a:p>
        </p:txBody>
      </p:sp>
      <p:sp>
        <p:nvSpPr>
          <p:cNvPr id="5" name="Slide Number Placeholder 4"/>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27469024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1D7F1EA-F52B-42F5-8478-0AF9BFD7E958}" type="datetime1">
              <a:rPr lang="en-US" smtClean="0"/>
              <a:pPr/>
              <a:t>4/11/2020</a:t>
            </a:fld>
            <a:endParaRPr lang="tr-TR"/>
          </a:p>
        </p:txBody>
      </p:sp>
      <p:sp>
        <p:nvSpPr>
          <p:cNvPr id="3" name="Footer Placeholder 2"/>
          <p:cNvSpPr>
            <a:spLocks noGrp="1"/>
          </p:cNvSpPr>
          <p:nvPr>
            <p:ph type="ftr" sz="quarter" idx="11"/>
          </p:nvPr>
        </p:nvSpPr>
        <p:spPr/>
        <p:txBody>
          <a:bodyPr/>
          <a:lstStyle/>
          <a:p>
            <a:r>
              <a:rPr lang="tr-TR"/>
              <a:t>Prof. Dr. Harun TANRIVERMİŞ, Yrd. Doç. Dr. Yeşim ALİEFENDİOĞLU Ekonomi I 2016-2017 Güz Dönemi</a:t>
            </a:r>
          </a:p>
        </p:txBody>
      </p:sp>
      <p:sp>
        <p:nvSpPr>
          <p:cNvPr id="4" name="Slide Number Placeholder 3"/>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3747553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a:t>Asıl başlık stili için tıklatın</a:t>
            </a:r>
            <a:endParaRPr lang="en-US" dirty="0"/>
          </a:p>
        </p:txBody>
      </p:sp>
      <p:sp>
        <p:nvSpPr>
          <p:cNvPr id="3" name="Content Placeholder 2"/>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Tree>
    <p:extLst>
      <p:ext uri="{BB962C8B-B14F-4D97-AF65-F5344CB8AC3E}">
        <p14:creationId xmlns:p14="http://schemas.microsoft.com/office/powerpoint/2010/main" val="183211488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5400" b="0"/>
            </a:lvl1pPr>
          </a:lstStyle>
          <a:p>
            <a:r>
              <a:rPr lang="tr-TR"/>
              <a:t>Asıl başlık stili için tıklatın</a:t>
            </a:r>
            <a:endParaRPr lang="en-US"/>
          </a:p>
        </p:txBody>
      </p:sp>
      <p:sp>
        <p:nvSpPr>
          <p:cNvPr id="3" name="Content Placeholder 2"/>
          <p:cNvSpPr>
            <a:spLocks noGrp="1"/>
          </p:cNvSpPr>
          <p:nvPr>
            <p:ph idx="1"/>
          </p:nvPr>
        </p:nvSpPr>
        <p:spPr>
          <a:xfrm>
            <a:off x="3710866" y="457202"/>
            <a:ext cx="4594934" cy="4114799"/>
          </a:xfrm>
        </p:spPr>
        <p:txBody>
          <a:bodyPr/>
          <a:lstStyle>
            <a:lvl1pPr>
              <a:defRPr sz="2400"/>
            </a:lvl1pPr>
            <a:lvl2pPr>
              <a:defRPr sz="2200"/>
            </a:lvl2pPr>
            <a:lvl3pPr>
              <a:defRPr sz="2000"/>
            </a:lvl3pPr>
            <a:lvl4pPr>
              <a:defRPr sz="1800"/>
            </a:lvl4pPr>
            <a:lvl5pPr>
              <a:defRPr sz="1800"/>
            </a:lvl5pPr>
            <a:lvl6pPr>
              <a:defRPr sz="2000"/>
            </a:lvl6pPr>
            <a:lvl7pPr>
              <a:defRPr sz="2000"/>
            </a:lvl7pPr>
            <a:lvl8pPr>
              <a:defRPr sz="2000"/>
            </a:lvl8pPr>
            <a:lvl9pPr>
              <a:defRPr sz="20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762002" y="457200"/>
            <a:ext cx="2673657" cy="4114800"/>
          </a:xfrm>
        </p:spPr>
        <p:txBody>
          <a:bodyPr>
            <a:normAutofit/>
          </a:bodyPr>
          <a:lstStyle>
            <a:lvl1pPr marL="0" indent="0">
              <a:buNone/>
              <a:defRPr sz="21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989E4876-F515-4632-ACBF-711C6699D7F1}" type="datetime1">
              <a:rPr lang="en-US" smtClean="0"/>
              <a:pPr/>
              <a:t>4/11/2020</a:t>
            </a:fld>
            <a:endParaRPr lang="tr-TR"/>
          </a:p>
        </p:txBody>
      </p:sp>
      <p:sp>
        <p:nvSpPr>
          <p:cNvPr id="6" name="Footer Placeholder 5"/>
          <p:cNvSpPr>
            <a:spLocks noGrp="1"/>
          </p:cNvSpPr>
          <p:nvPr>
            <p:ph type="ftr" sz="quarter" idx="11"/>
          </p:nvPr>
        </p:nvSpPr>
        <p:spPr/>
        <p:txBody>
          <a:bodyPr/>
          <a:lstStyle/>
          <a:p>
            <a:r>
              <a:rPr lang="tr-TR"/>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cxnSp>
        <p:nvCxnSpPr>
          <p:cNvPr id="10" name="Straight Connector 9"/>
          <p:cNvCxnSpPr/>
          <p:nvPr/>
        </p:nvCxnSpPr>
        <p:spPr>
          <a:xfrm rot="5400000">
            <a:off x="1677194" y="2514601"/>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4544585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5400" b="0"/>
            </a:lvl1pPr>
          </a:lstStyle>
          <a:p>
            <a:r>
              <a:rPr lang="tr-TR"/>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6EC930EE-5137-4864-99E0-78D0AA38347E}" type="datetime1">
              <a:rPr lang="en-US" smtClean="0"/>
              <a:pPr/>
              <a:t>4/11/2020</a:t>
            </a:fld>
            <a:endParaRPr lang="tr-TR"/>
          </a:p>
        </p:txBody>
      </p:sp>
      <p:sp>
        <p:nvSpPr>
          <p:cNvPr id="6" name="Footer Placeholder 5"/>
          <p:cNvSpPr>
            <a:spLocks noGrp="1"/>
          </p:cNvSpPr>
          <p:nvPr>
            <p:ph type="ftr" sz="quarter" idx="11"/>
          </p:nvPr>
        </p:nvSpPr>
        <p:spPr/>
        <p:txBody>
          <a:bodyPr/>
          <a:lstStyle/>
          <a:p>
            <a:r>
              <a:rPr lang="tr-TR"/>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28547969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DDDF37A8-D33E-4B0E-8235-475DB97D5147}" type="datetime1">
              <a:rPr lang="en-US" smtClean="0"/>
              <a:pPr/>
              <a:t>4/11/2020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103643762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3"/>
            <a:ext cx="1828800" cy="5410199"/>
          </a:xfrm>
        </p:spPr>
        <p:txBody>
          <a:bodyPr vert="eaVert"/>
          <a:lstStyle/>
          <a:p>
            <a:r>
              <a:rPr lang="tr-TR"/>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F4E96E1F-70EC-4C9F-84B9-309ABB33F145}" type="datetime1">
              <a:rPr lang="en-US" smtClean="0"/>
              <a:pPr/>
              <a:t>4/11/2020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7974391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Only" preserve="1">
  <p:cSld name="İçerik">
    <p:spTree>
      <p:nvGrpSpPr>
        <p:cNvPr id="1" name=""/>
        <p:cNvGrpSpPr/>
        <p:nvPr/>
      </p:nvGrpSpPr>
      <p:grpSpPr>
        <a:xfrm>
          <a:off x="0" y="0"/>
          <a:ext cx="0" cy="0"/>
          <a:chOff x="0" y="0"/>
          <a:chExt cx="0" cy="0"/>
        </a:xfrm>
      </p:grpSpPr>
      <p:sp>
        <p:nvSpPr>
          <p:cNvPr id="2" name="İçerik Yer Tutucusu 1"/>
          <p:cNvSpPr>
            <a:spLocks noGrp="1"/>
          </p:cNvSpPr>
          <p:nvPr>
            <p:ph/>
          </p:nvPr>
        </p:nvSpPr>
        <p:spPr>
          <a:xfrm>
            <a:off x="457200" y="277813"/>
            <a:ext cx="8229600" cy="585311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3" name="Rectangle 44"/>
          <p:cNvSpPr>
            <a:spLocks noGrp="1" noChangeArrowheads="1"/>
          </p:cNvSpPr>
          <p:nvPr>
            <p:ph type="dt" sz="half" idx="10"/>
          </p:nvPr>
        </p:nvSpPr>
        <p:spPr>
          <a:ln/>
        </p:spPr>
        <p:txBody>
          <a:bodyPr/>
          <a:lstStyle>
            <a:lvl1pPr>
              <a:defRPr/>
            </a:lvl1pPr>
          </a:lstStyle>
          <a:p>
            <a:pPr>
              <a:defRPr/>
            </a:pPr>
            <a:fld id="{852F65B9-AF3F-4168-8F3A-EA905B549768}" type="datetime1">
              <a:rPr lang="en-US" smtClean="0"/>
              <a:pPr>
                <a:defRPr/>
              </a:pPr>
              <a:t>4/11/2020</a:t>
            </a:fld>
            <a:endParaRPr lang="tr-TR"/>
          </a:p>
        </p:txBody>
      </p:sp>
      <p:sp>
        <p:nvSpPr>
          <p:cNvPr id="4"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5" name="Rectangle 46"/>
          <p:cNvSpPr>
            <a:spLocks noGrp="1" noChangeArrowheads="1"/>
          </p:cNvSpPr>
          <p:nvPr>
            <p:ph type="sldNum" sz="quarter" idx="12"/>
          </p:nvPr>
        </p:nvSpPr>
        <p:spPr>
          <a:ln/>
        </p:spPr>
        <p:txBody>
          <a:bodyPr/>
          <a:lstStyle>
            <a:lvl1pPr>
              <a:defRPr/>
            </a:lvl1pPr>
          </a:lstStyle>
          <a:p>
            <a:pPr>
              <a:defRPr/>
            </a:pPr>
            <a:fld id="{4ACC9CEF-1B2B-47A9-B112-A53E035B6F79}" type="slidenum">
              <a:rPr lang="tr-TR" smtClean="0"/>
              <a:pPr>
                <a:defRPr/>
              </a:pPr>
              <a:t>‹#›</a:t>
            </a:fld>
            <a:endParaRPr lang="tr-TR"/>
          </a:p>
        </p:txBody>
      </p:sp>
    </p:spTree>
    <p:extLst>
      <p:ext uri="{BB962C8B-B14F-4D97-AF65-F5344CB8AC3E}">
        <p14:creationId xmlns:p14="http://schemas.microsoft.com/office/powerpoint/2010/main" val="4112069330"/>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xAndObj" preserve="1">
  <p:cSld name="Başlık, Metin ve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7813"/>
            <a:ext cx="8229600" cy="1143000"/>
          </a:xfrm>
        </p:spPr>
        <p:txBody>
          <a:bodyPr/>
          <a:lstStyle/>
          <a:p>
            <a:r>
              <a:rPr lang="tr-TR"/>
              <a:t>Asıl başlık stili için tıklatın</a:t>
            </a:r>
          </a:p>
        </p:txBody>
      </p:sp>
      <p:sp>
        <p:nvSpPr>
          <p:cNvPr id="3" name="Metin Yer Tutucusu 2"/>
          <p:cNvSpPr>
            <a:spLocks noGrp="1"/>
          </p:cNvSpPr>
          <p:nvPr>
            <p:ph type="body" sz="half" idx="1"/>
          </p:nvPr>
        </p:nvSpPr>
        <p:spPr>
          <a:xfrm>
            <a:off x="457200" y="1600202"/>
            <a:ext cx="4038600" cy="4530725"/>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p:cNvSpPr>
            <a:spLocks noGrp="1"/>
          </p:cNvSpPr>
          <p:nvPr>
            <p:ph sz="half" idx="2"/>
          </p:nvPr>
        </p:nvSpPr>
        <p:spPr>
          <a:xfrm>
            <a:off x="4648200" y="1600202"/>
            <a:ext cx="4038600" cy="4530725"/>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Rectangle 44"/>
          <p:cNvSpPr>
            <a:spLocks noGrp="1" noChangeArrowheads="1"/>
          </p:cNvSpPr>
          <p:nvPr>
            <p:ph type="dt" sz="half" idx="10"/>
          </p:nvPr>
        </p:nvSpPr>
        <p:spPr>
          <a:ln/>
        </p:spPr>
        <p:txBody>
          <a:bodyPr/>
          <a:lstStyle>
            <a:lvl1pPr>
              <a:defRPr/>
            </a:lvl1pPr>
          </a:lstStyle>
          <a:p>
            <a:pPr>
              <a:defRPr/>
            </a:pPr>
            <a:fld id="{06D7AFE2-252A-473E-B74B-445E14A41A1C}" type="datetime1">
              <a:rPr lang="en-US" smtClean="0"/>
              <a:pPr>
                <a:defRPr/>
              </a:pPr>
              <a:t>4/11/2020</a:t>
            </a:fld>
            <a:endParaRPr lang="tr-TR"/>
          </a:p>
        </p:txBody>
      </p:sp>
      <p:sp>
        <p:nvSpPr>
          <p:cNvPr id="6"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7" name="Rectangle 46"/>
          <p:cNvSpPr>
            <a:spLocks noGrp="1" noChangeArrowheads="1"/>
          </p:cNvSpPr>
          <p:nvPr>
            <p:ph type="sldNum" sz="quarter" idx="12"/>
          </p:nvPr>
        </p:nvSpPr>
        <p:spPr>
          <a:ln/>
        </p:spPr>
        <p:txBody>
          <a:bodyPr/>
          <a:lstStyle>
            <a:lvl1pPr>
              <a:defRPr/>
            </a:lvl1pPr>
          </a:lstStyle>
          <a:p>
            <a:pPr>
              <a:defRPr/>
            </a:pPr>
            <a:fld id="{5F9C2CDE-511F-4CCA-A6CE-70569E99ECA7}" type="slidenum">
              <a:rPr lang="tr-TR" smtClean="0"/>
              <a:pPr>
                <a:defRPr/>
              </a:pPr>
              <a:t>‹#›</a:t>
            </a:fld>
            <a:endParaRPr lang="tr-TR"/>
          </a:p>
        </p:txBody>
      </p:sp>
    </p:spTree>
    <p:extLst>
      <p:ext uri="{BB962C8B-B14F-4D97-AF65-F5344CB8AC3E}">
        <p14:creationId xmlns:p14="http://schemas.microsoft.com/office/powerpoint/2010/main" val="2453890974"/>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bl" preserve="1">
  <p:cSld name="Başlık ve Tablo">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7813"/>
            <a:ext cx="8229600" cy="1143000"/>
          </a:xfrm>
        </p:spPr>
        <p:txBody>
          <a:bodyPr/>
          <a:lstStyle/>
          <a:p>
            <a:r>
              <a:rPr lang="tr-TR"/>
              <a:t>Asıl başlık stili için tıklatın</a:t>
            </a:r>
          </a:p>
        </p:txBody>
      </p:sp>
      <p:sp>
        <p:nvSpPr>
          <p:cNvPr id="3" name="Tablo Yer Tutucusu 2"/>
          <p:cNvSpPr>
            <a:spLocks noGrp="1"/>
          </p:cNvSpPr>
          <p:nvPr>
            <p:ph type="tbl" idx="1"/>
          </p:nvPr>
        </p:nvSpPr>
        <p:spPr>
          <a:xfrm>
            <a:off x="457200" y="1600202"/>
            <a:ext cx="8229600" cy="4530725"/>
          </a:xfrm>
        </p:spPr>
        <p:txBody>
          <a:bodyPr/>
          <a:lstStyle/>
          <a:p>
            <a:pPr lvl="0"/>
            <a:r>
              <a:rPr lang="tr-TR" noProof="0"/>
              <a:t>Tablo eklemek için simgeyi tıklatın</a:t>
            </a:r>
          </a:p>
        </p:txBody>
      </p:sp>
      <p:sp>
        <p:nvSpPr>
          <p:cNvPr id="4" name="Rectangle 44"/>
          <p:cNvSpPr>
            <a:spLocks noGrp="1" noChangeArrowheads="1"/>
          </p:cNvSpPr>
          <p:nvPr>
            <p:ph type="dt" sz="half" idx="10"/>
          </p:nvPr>
        </p:nvSpPr>
        <p:spPr>
          <a:ln/>
        </p:spPr>
        <p:txBody>
          <a:bodyPr/>
          <a:lstStyle>
            <a:lvl1pPr>
              <a:defRPr/>
            </a:lvl1pPr>
          </a:lstStyle>
          <a:p>
            <a:pPr>
              <a:defRPr/>
            </a:pPr>
            <a:fld id="{6A24C5B5-B0BC-4A99-9668-7AA50979CB18}" type="datetime1">
              <a:rPr lang="en-US" smtClean="0"/>
              <a:pPr>
                <a:defRPr/>
              </a:pPr>
              <a:t>4/11/2020</a:t>
            </a:fld>
            <a:endParaRPr lang="tr-TR"/>
          </a:p>
        </p:txBody>
      </p:sp>
      <p:sp>
        <p:nvSpPr>
          <p:cNvPr id="5"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6" name="Rectangle 46"/>
          <p:cNvSpPr>
            <a:spLocks noGrp="1" noChangeArrowheads="1"/>
          </p:cNvSpPr>
          <p:nvPr>
            <p:ph type="sldNum" sz="quarter" idx="12"/>
          </p:nvPr>
        </p:nvSpPr>
        <p:spPr>
          <a:ln/>
        </p:spPr>
        <p:txBody>
          <a:bodyPr/>
          <a:lstStyle>
            <a:lvl1pPr>
              <a:defRPr/>
            </a:lvl1pPr>
          </a:lstStyle>
          <a:p>
            <a:pPr>
              <a:defRPr/>
            </a:pPr>
            <a:fld id="{B5694B09-DDCA-463B-A0FD-225071502900}" type="slidenum">
              <a:rPr lang="tr-TR" smtClean="0"/>
              <a:pPr>
                <a:defRPr/>
              </a:pPr>
              <a:t>‹#›</a:t>
            </a:fld>
            <a:endParaRPr lang="tr-TR"/>
          </a:p>
        </p:txBody>
      </p:sp>
    </p:spTree>
    <p:extLst>
      <p:ext uri="{BB962C8B-B14F-4D97-AF65-F5344CB8AC3E}">
        <p14:creationId xmlns:p14="http://schemas.microsoft.com/office/powerpoint/2010/main" val="2474524899"/>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fourObj" preserve="1">
  <p:cSld name="Başlık, 4 İçerik">
    <p:spTree>
      <p:nvGrpSpPr>
        <p:cNvPr id="1" name=""/>
        <p:cNvGrpSpPr/>
        <p:nvPr/>
      </p:nvGrpSpPr>
      <p:grpSpPr>
        <a:xfrm>
          <a:off x="0" y="0"/>
          <a:ext cx="0" cy="0"/>
          <a:chOff x="0" y="0"/>
          <a:chExt cx="0" cy="0"/>
        </a:xfrm>
      </p:grpSpPr>
      <p:sp>
        <p:nvSpPr>
          <p:cNvPr id="2" name="Başlık 1"/>
          <p:cNvSpPr>
            <a:spLocks noGrp="1"/>
          </p:cNvSpPr>
          <p:nvPr>
            <p:ph type="title" sz="quarter"/>
          </p:nvPr>
        </p:nvSpPr>
        <p:spPr>
          <a:xfrm>
            <a:off x="457200" y="277813"/>
            <a:ext cx="8229600" cy="1143000"/>
          </a:xfrm>
        </p:spPr>
        <p:txBody>
          <a:bodyPr/>
          <a:lstStyle/>
          <a:p>
            <a:r>
              <a:rPr lang="tr-TR"/>
              <a:t>Asıl başlık stili için tıklatın</a:t>
            </a:r>
          </a:p>
        </p:txBody>
      </p:sp>
      <p:sp>
        <p:nvSpPr>
          <p:cNvPr id="3" name="İçerik Yer Tutucusu 2"/>
          <p:cNvSpPr>
            <a:spLocks noGrp="1"/>
          </p:cNvSpPr>
          <p:nvPr>
            <p:ph sz="quarter" idx="1"/>
          </p:nvPr>
        </p:nvSpPr>
        <p:spPr>
          <a:xfrm>
            <a:off x="457200" y="1600202"/>
            <a:ext cx="4038600" cy="2189163"/>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p:cNvSpPr>
            <a:spLocks noGrp="1"/>
          </p:cNvSpPr>
          <p:nvPr>
            <p:ph sz="quarter" idx="2"/>
          </p:nvPr>
        </p:nvSpPr>
        <p:spPr>
          <a:xfrm>
            <a:off x="4648200" y="1600202"/>
            <a:ext cx="4038600" cy="2189163"/>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İçerik Yer Tutucusu 4"/>
          <p:cNvSpPr>
            <a:spLocks noGrp="1"/>
          </p:cNvSpPr>
          <p:nvPr>
            <p:ph sz="quarter" idx="3"/>
          </p:nvPr>
        </p:nvSpPr>
        <p:spPr>
          <a:xfrm>
            <a:off x="457200" y="3941763"/>
            <a:ext cx="4038600" cy="218916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6" name="İçerik Yer Tutucusu 5"/>
          <p:cNvSpPr>
            <a:spLocks noGrp="1"/>
          </p:cNvSpPr>
          <p:nvPr>
            <p:ph sz="quarter" idx="4"/>
          </p:nvPr>
        </p:nvSpPr>
        <p:spPr>
          <a:xfrm>
            <a:off x="4648200" y="3941763"/>
            <a:ext cx="4038600" cy="218916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7" name="Rectangle 44"/>
          <p:cNvSpPr>
            <a:spLocks noGrp="1" noChangeArrowheads="1"/>
          </p:cNvSpPr>
          <p:nvPr>
            <p:ph type="dt" sz="half" idx="10"/>
          </p:nvPr>
        </p:nvSpPr>
        <p:spPr>
          <a:ln/>
        </p:spPr>
        <p:txBody>
          <a:bodyPr/>
          <a:lstStyle>
            <a:lvl1pPr>
              <a:defRPr/>
            </a:lvl1pPr>
          </a:lstStyle>
          <a:p>
            <a:pPr>
              <a:defRPr/>
            </a:pPr>
            <a:fld id="{37B4A527-8F12-4586-8896-F9A7002F02D4}" type="datetime1">
              <a:rPr lang="en-US" smtClean="0"/>
              <a:pPr>
                <a:defRPr/>
              </a:pPr>
              <a:t>4/11/2020</a:t>
            </a:fld>
            <a:endParaRPr lang="tr-TR"/>
          </a:p>
        </p:txBody>
      </p:sp>
      <p:sp>
        <p:nvSpPr>
          <p:cNvPr id="8"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9" name="Rectangle 46"/>
          <p:cNvSpPr>
            <a:spLocks noGrp="1" noChangeArrowheads="1"/>
          </p:cNvSpPr>
          <p:nvPr>
            <p:ph type="sldNum" sz="quarter" idx="12"/>
          </p:nvPr>
        </p:nvSpPr>
        <p:spPr>
          <a:ln/>
        </p:spPr>
        <p:txBody>
          <a:bodyPr/>
          <a:lstStyle>
            <a:lvl1pPr>
              <a:defRPr/>
            </a:lvl1pPr>
          </a:lstStyle>
          <a:p>
            <a:pPr>
              <a:defRPr/>
            </a:pPr>
            <a:fld id="{1DFE3CA1-1F67-46BC-B6F2-EBF60CBDD860}" type="slidenum">
              <a:rPr lang="tr-TR" smtClean="0"/>
              <a:pPr>
                <a:defRPr/>
              </a:pPr>
              <a:t>‹#›</a:t>
            </a:fld>
            <a:endParaRPr lang="tr-TR"/>
          </a:p>
        </p:txBody>
      </p:sp>
    </p:spTree>
    <p:extLst>
      <p:ext uri="{BB962C8B-B14F-4D97-AF65-F5344CB8AC3E}">
        <p14:creationId xmlns:p14="http://schemas.microsoft.com/office/powerpoint/2010/main" val="2175634341"/>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p:cSld name="Başlık Slaydı">
    <p:spTree>
      <p:nvGrpSpPr>
        <p:cNvPr id="1" name=""/>
        <p:cNvGrpSpPr/>
        <p:nvPr/>
      </p:nvGrpSpPr>
      <p:grpSpPr>
        <a:xfrm>
          <a:off x="0" y="0"/>
          <a:ext cx="0" cy="0"/>
          <a:chOff x="0" y="0"/>
          <a:chExt cx="0" cy="0"/>
        </a:xfrm>
      </p:grpSpPr>
      <p:sp>
        <p:nvSpPr>
          <p:cNvPr id="7" name="Metin Yer Tutucusu 11"/>
          <p:cNvSpPr>
            <a:spLocks noGrp="1"/>
          </p:cNvSpPr>
          <p:nvPr>
            <p:ph idx="1"/>
          </p:nvPr>
        </p:nvSpPr>
        <p:spPr>
          <a:xfrm>
            <a:off x="410935" y="1299507"/>
            <a:ext cx="7886700" cy="1179054"/>
          </a:xfrm>
          <a:prstGeom prst="rect">
            <a:avLst/>
          </a:prstGeom>
        </p:spPr>
        <p:txBody>
          <a:bodyPr rIns="0" anchor="b" anchorCtr="0">
            <a:noAutofit/>
          </a:bodyPr>
          <a:lstStyle>
            <a:lvl1pPr marL="0" indent="0" algn="l">
              <a:buNone/>
              <a:defRPr sz="2000" b="0" i="0" baseline="0">
                <a:latin typeface="Arial" panose="020B0604020202020204" pitchFamily="34" charset="0"/>
                <a:cs typeface="Arial" panose="020B0604020202020204" pitchFamily="34" charset="0"/>
              </a:defRPr>
            </a:lvl1pPr>
          </a:lstStyle>
          <a:p>
            <a:pPr lvl="0"/>
            <a:r>
              <a:rPr lang="tr-TR" noProof="0" smtClean="0"/>
              <a:t>Asıl metin stillerini düzenle</a:t>
            </a:r>
          </a:p>
        </p:txBody>
      </p:sp>
      <p:sp>
        <p:nvSpPr>
          <p:cNvPr id="9" name="Başlık Yer Tutucusu 10"/>
          <p:cNvSpPr>
            <a:spLocks noGrp="1"/>
          </p:cNvSpPr>
          <p:nvPr>
            <p:ph type="title"/>
          </p:nvPr>
        </p:nvSpPr>
        <p:spPr>
          <a:xfrm>
            <a:off x="410935" y="370117"/>
            <a:ext cx="7886700" cy="673965"/>
          </a:xfrm>
          <a:prstGeom prst="rect">
            <a:avLst/>
          </a:prstGeom>
        </p:spPr>
        <p:txBody>
          <a:bodyPr rIns="0" anchor="b" anchorCtr="0">
            <a:normAutofit/>
          </a:bodyPr>
          <a:lstStyle>
            <a:lvl1pPr>
              <a:defRPr sz="2400"/>
            </a:lvl1pPr>
          </a:lstStyle>
          <a:p>
            <a:pPr lvl="0"/>
            <a:r>
              <a:rPr lang="tr-TR" smtClean="0"/>
              <a:t>Asıl başlık stili için tıklatın</a:t>
            </a:r>
            <a:endParaRPr lang="tr-TR" dirty="0"/>
          </a:p>
        </p:txBody>
      </p:sp>
    </p:spTree>
    <p:extLst>
      <p:ext uri="{BB962C8B-B14F-4D97-AF65-F5344CB8AC3E}">
        <p14:creationId xmlns:p14="http://schemas.microsoft.com/office/powerpoint/2010/main" val="2336273859"/>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cSld name="Özel Düze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dirty="0"/>
          </a:p>
        </p:txBody>
      </p:sp>
    </p:spTree>
    <p:extLst>
      <p:ext uri="{BB962C8B-B14F-4D97-AF65-F5344CB8AC3E}">
        <p14:creationId xmlns:p14="http://schemas.microsoft.com/office/powerpoint/2010/main" val="1954219885"/>
      </p:ext>
    </p:extLst>
  </p:cSld>
  <p:clrMapOvr>
    <a:masterClrMapping/>
  </p:clrMapOvr>
  <p:hf sldNum="0" hdr="0" dt="0"/>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title"/>
          </p:nvPr>
        </p:nvSpPr>
        <p:spPr>
          <a:xfrm>
            <a:off x="762000" y="3276600"/>
            <a:ext cx="7543800" cy="1676400"/>
          </a:xfrm>
        </p:spPr>
        <p:txBody>
          <a:bodyPr anchor="b" anchorCtr="0"/>
          <a:lstStyle>
            <a:lvl1pPr algn="l">
              <a:defRPr sz="5400" b="0" cap="all"/>
            </a:lvl1pPr>
          </a:lstStyle>
          <a:p>
            <a:r>
              <a:rPr lang="tr-TR"/>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8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13212512-3B4A-4C0D-950D-6FFEACF07EB0}" type="datetime1">
              <a:rPr lang="en-US" smtClean="0"/>
              <a:pPr/>
              <a:t>4/11/2020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pPr/>
              <a:t>‹#›</a:t>
            </a:fld>
            <a:endParaRPr lang="en-US"/>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801106256"/>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userDrawn="1">
  <p:cSld name="1_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Asıl başlık stili için tıklatın</a:t>
            </a:r>
            <a:endParaRPr lang="en-US" dirty="0"/>
          </a:p>
        </p:txBody>
      </p:sp>
      <p:sp>
        <p:nvSpPr>
          <p:cNvPr id="4" name="Date Placeholder 3"/>
          <p:cNvSpPr>
            <a:spLocks noGrp="1"/>
          </p:cNvSpPr>
          <p:nvPr>
            <p:ph type="dt" sz="half" idx="10"/>
          </p:nvPr>
        </p:nvSpPr>
        <p:spPr/>
        <p:txBody>
          <a:bodyPr/>
          <a:lstStyle/>
          <a:p>
            <a:fld id="{419913B4-353A-43F0-919E-C9E766A5124A}" type="datetime1">
              <a:rPr lang="en-US" smtClean="0"/>
              <a:pPr/>
              <a:t>4/11/2020</a:t>
            </a:fld>
            <a:endParaRPr lang="en-US"/>
          </a:p>
        </p:txBody>
      </p:sp>
      <p:sp>
        <p:nvSpPr>
          <p:cNvPr id="5" name="Footer Placeholder 4"/>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pPr/>
              <a:t>‹#›</a:t>
            </a:fld>
            <a:endParaRPr lang="en-US"/>
          </a:p>
        </p:txBody>
      </p:sp>
    </p:spTree>
    <p:extLst>
      <p:ext uri="{BB962C8B-B14F-4D97-AF65-F5344CB8AC3E}">
        <p14:creationId xmlns:p14="http://schemas.microsoft.com/office/powerpoint/2010/main" val="190747082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a:xfrm>
            <a:off x="744501" y="51739"/>
            <a:ext cx="7654996" cy="513080"/>
          </a:xfrm>
          <a:prstGeom prst="rect">
            <a:avLst/>
          </a:prstGeom>
        </p:spPr>
        <p:txBody>
          <a:bodyPr lIns="0" tIns="0" rIns="0" bIns="0"/>
          <a:lstStyle>
            <a:lvl1pPr>
              <a:defRPr sz="3200" b="1" i="0">
                <a:solidFill>
                  <a:schemeClr val="tx1"/>
                </a:solidFill>
                <a:latin typeface="Arial"/>
                <a:cs typeface="Arial"/>
              </a:defRPr>
            </a:lvl1pPr>
          </a:lstStyle>
          <a:p>
            <a:endParaRPr/>
          </a:p>
        </p:txBody>
      </p:sp>
      <p:sp>
        <p:nvSpPr>
          <p:cNvPr id="3" name="Holder 3"/>
          <p:cNvSpPr>
            <a:spLocks noGrp="1"/>
          </p:cNvSpPr>
          <p:nvPr>
            <p:ph type="body" idx="1"/>
          </p:nvPr>
        </p:nvSpPr>
        <p:spPr>
          <a:xfrm>
            <a:off x="169320" y="1357782"/>
            <a:ext cx="4191000" cy="3683000"/>
          </a:xfrm>
          <a:prstGeom prst="rect">
            <a:avLst/>
          </a:prstGeom>
        </p:spPr>
        <p:txBody>
          <a:bodyPr lIns="0" tIns="0" rIns="0" bIns="0"/>
          <a:lstStyle>
            <a:lvl1pPr>
              <a:defRPr sz="2000" b="0" i="0">
                <a:solidFill>
                  <a:schemeClr val="tx1"/>
                </a:solidFill>
                <a:latin typeface="Arial"/>
                <a:cs typeface="Arial"/>
              </a:defRPr>
            </a:lvl1pPr>
          </a:lstStyle>
          <a:p>
            <a:endParaRPr/>
          </a:p>
        </p:txBody>
      </p:sp>
      <p:sp>
        <p:nvSpPr>
          <p:cNvPr id="4" name="Holder 4"/>
          <p:cNvSpPr>
            <a:spLocks noGrp="1"/>
          </p:cNvSpPr>
          <p:nvPr>
            <p:ph type="ftr" sz="quarter" idx="5"/>
          </p:nvPr>
        </p:nvSpPr>
        <p:spPr>
          <a:xfrm>
            <a:off x="3108960" y="6377940"/>
            <a:ext cx="2926080" cy="342900"/>
          </a:xfrm>
          <a:prstGeom prst="rect">
            <a:avLst/>
          </a:prstGeom>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457200" y="6377940"/>
            <a:ext cx="2103120" cy="342900"/>
          </a:xfrm>
          <a:prstGeom prst="rect">
            <a:avLst/>
          </a:prstGeom>
        </p:spPr>
        <p:txBody>
          <a:bodyPr lIns="0" tIns="0" rIns="0" bIns="0"/>
          <a:lstStyle>
            <a:lvl1pPr algn="l">
              <a:defRPr>
                <a:solidFill>
                  <a:schemeClr val="tx1">
                    <a:tint val="75000"/>
                  </a:schemeClr>
                </a:solidFill>
              </a:defRPr>
            </a:lvl1pPr>
          </a:lstStyle>
          <a:p>
            <a:fld id="{1D8BD707-D9CF-40AE-B4C6-C98DA3205C09}" type="datetimeFigureOut">
              <a:rPr lang="en-US"/>
              <a:pPr/>
              <a:t>4/11/2020</a:t>
            </a:fld>
            <a:endParaRPr lang="en-US"/>
          </a:p>
        </p:txBody>
      </p:sp>
      <p:sp>
        <p:nvSpPr>
          <p:cNvPr id="6" name="Holder 6"/>
          <p:cNvSpPr>
            <a:spLocks noGrp="1"/>
          </p:cNvSpPr>
          <p:nvPr>
            <p:ph type="sldNum" sz="quarter" idx="7"/>
          </p:nvPr>
        </p:nvSpPr>
        <p:spPr>
          <a:xfrm>
            <a:off x="6583680" y="6377940"/>
            <a:ext cx="2103120" cy="342900"/>
          </a:xfrm>
          <a:prstGeom prst="rect">
            <a:avLst/>
          </a:prstGeom>
        </p:spPr>
        <p:txBody>
          <a:bodyPr lIns="0" tIns="0" rIns="0" bIns="0"/>
          <a:lstStyle>
            <a:lvl1pPr algn="r">
              <a:defRPr>
                <a:solidFill>
                  <a:schemeClr val="tx1">
                    <a:tint val="75000"/>
                  </a:schemeClr>
                </a:solidFill>
              </a:defRPr>
            </a:lvl1pPr>
          </a:lstStyle>
          <a:p>
            <a:fld id="{B6F15528-21DE-4FAA-801E-634DDDAF4B2B}" type="slidenum">
              <a:rPr/>
              <a:pPr/>
              <a:t>‹#›</a:t>
            </a:fld>
            <a:endParaRPr/>
          </a:p>
        </p:txBody>
      </p:sp>
    </p:spTree>
    <p:extLst>
      <p:ext uri="{BB962C8B-B14F-4D97-AF65-F5344CB8AC3E}">
        <p14:creationId xmlns:p14="http://schemas.microsoft.com/office/powerpoint/2010/main" val="1056008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5" name="Date Placeholder 4"/>
          <p:cNvSpPr>
            <a:spLocks noGrp="1"/>
          </p:cNvSpPr>
          <p:nvPr>
            <p:ph type="dt" sz="half" idx="10"/>
          </p:nvPr>
        </p:nvSpPr>
        <p:spPr/>
        <p:txBody>
          <a:bodyPr/>
          <a:lstStyle/>
          <a:p>
            <a:fld id="{FEB19078-E88E-432E-B463-E382E09B18DC}" type="datetime1">
              <a:rPr lang="en-US" smtClean="0"/>
              <a:pPr/>
              <a:t>4/11/2020</a:t>
            </a:fld>
            <a:endParaRPr lang="en-US"/>
          </a:p>
        </p:txBody>
      </p:sp>
      <p:sp>
        <p:nvSpPr>
          <p:cNvPr id="6" name="Footer Placeholder 5"/>
          <p:cNvSpPr>
            <a:spLocks noGrp="1"/>
          </p:cNvSpPr>
          <p:nvPr>
            <p:ph type="ftr" sz="quarter" idx="11"/>
          </p:nvPr>
        </p:nvSpPr>
        <p:spPr/>
        <p:txBody>
          <a:bodyPr/>
          <a:lstStyle/>
          <a:p>
            <a:r>
              <a:rPr lang="en-US"/>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450E119D-8EDB-4D0A-AB54-479909DD9FBC}" type="slidenum">
              <a:rPr lang="en-US" smtClean="0"/>
              <a:pPr/>
              <a:t>‹#›</a:t>
            </a:fld>
            <a:endParaRPr lang="en-US"/>
          </a:p>
        </p:txBody>
      </p:sp>
    </p:spTree>
    <p:extLst>
      <p:ext uri="{BB962C8B-B14F-4D97-AF65-F5344CB8AC3E}">
        <p14:creationId xmlns:p14="http://schemas.microsoft.com/office/powerpoint/2010/main" val="39026643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7589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46451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7" name="Date Placeholder 6"/>
          <p:cNvSpPr>
            <a:spLocks noGrp="1"/>
          </p:cNvSpPr>
          <p:nvPr>
            <p:ph type="dt" sz="half" idx="10"/>
          </p:nvPr>
        </p:nvSpPr>
        <p:spPr/>
        <p:txBody>
          <a:bodyPr/>
          <a:lstStyle/>
          <a:p>
            <a:fld id="{32BF88A8-F742-4F69-A35B-1B28FBF07202}" type="datetime1">
              <a:rPr lang="en-US" smtClean="0"/>
              <a:pPr/>
              <a:t>4/11/2020</a:t>
            </a:fld>
            <a:endParaRPr lang="en-US"/>
          </a:p>
        </p:txBody>
      </p:sp>
      <p:sp>
        <p:nvSpPr>
          <p:cNvPr id="8" name="Footer Placeholder 7"/>
          <p:cNvSpPr>
            <a:spLocks noGrp="1"/>
          </p:cNvSpPr>
          <p:nvPr>
            <p:ph type="ftr" sz="quarter" idx="11"/>
          </p:nvPr>
        </p:nvSpPr>
        <p:spPr/>
        <p:txBody>
          <a:bodyPr/>
          <a:lstStyle/>
          <a:p>
            <a:r>
              <a:rPr lang="en-US"/>
              <a:t>Prof. Dr. Harun TANRIVERMİŞ, Yrd. Doç. Dr. Yeşim ALİEFENDİOĞLU Ekonomi I 2016-2017 Güz Dönemi</a:t>
            </a:r>
          </a:p>
        </p:txBody>
      </p:sp>
      <p:sp>
        <p:nvSpPr>
          <p:cNvPr id="9" name="Slide Number Placeholder 8"/>
          <p:cNvSpPr>
            <a:spLocks noGrp="1"/>
          </p:cNvSpPr>
          <p:nvPr>
            <p:ph type="sldNum" sz="quarter" idx="12"/>
          </p:nvPr>
        </p:nvSpPr>
        <p:spPr/>
        <p:txBody>
          <a:bodyPr/>
          <a:lstStyle/>
          <a:p>
            <a:fld id="{450E119D-8EDB-4D0A-AB54-479909DD9FBC}" type="slidenum">
              <a:rPr lang="en-US" smtClean="0"/>
              <a:pPr/>
              <a:t>‹#›</a:t>
            </a:fld>
            <a:endParaRPr lang="en-US"/>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43776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246C0540-C812-4A10-A4A2-8F2918206376}" type="datetime1">
              <a:rPr lang="en-US" smtClean="0"/>
              <a:pPr/>
              <a:t>4/11/2020</a:t>
            </a:fld>
            <a:endParaRPr lang="en-US"/>
          </a:p>
        </p:txBody>
      </p:sp>
      <p:sp>
        <p:nvSpPr>
          <p:cNvPr id="4" name="Footer Placeholder 3"/>
          <p:cNvSpPr>
            <a:spLocks noGrp="1"/>
          </p:cNvSpPr>
          <p:nvPr>
            <p:ph type="ftr" sz="quarter" idx="11"/>
          </p:nvPr>
        </p:nvSpPr>
        <p:spPr/>
        <p:txBody>
          <a:bodyPr/>
          <a:lstStyle/>
          <a:p>
            <a:r>
              <a:rPr lang="en-US"/>
              <a:t>Prof. Dr. Harun TANRIVERMİŞ, Yrd. Doç. Dr. Yeşim ALİEFENDİOĞLU Ekonomi I 2016-2017 Güz Dönemi</a:t>
            </a:r>
          </a:p>
        </p:txBody>
      </p:sp>
      <p:sp>
        <p:nvSpPr>
          <p:cNvPr id="5" name="Slide Number Placeholder 4"/>
          <p:cNvSpPr>
            <a:spLocks noGrp="1"/>
          </p:cNvSpPr>
          <p:nvPr>
            <p:ph type="sldNum" sz="quarter" idx="12"/>
          </p:nvPr>
        </p:nvSpPr>
        <p:spPr/>
        <p:txBody>
          <a:bodyPr/>
          <a:lstStyle/>
          <a:p>
            <a:fld id="{450E119D-8EDB-4D0A-AB54-479909DD9FBC}" type="slidenum">
              <a:rPr lang="en-US" smtClean="0"/>
              <a:pPr/>
              <a:t>‹#›</a:t>
            </a:fld>
            <a:endParaRPr lang="en-US"/>
          </a:p>
        </p:txBody>
      </p:sp>
    </p:spTree>
    <p:extLst>
      <p:ext uri="{BB962C8B-B14F-4D97-AF65-F5344CB8AC3E}">
        <p14:creationId xmlns:p14="http://schemas.microsoft.com/office/powerpoint/2010/main" val="30046229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180DDDF-7A43-4041-A150-A5265DD17B5B}" type="datetime1">
              <a:rPr lang="en-US" smtClean="0"/>
              <a:pPr/>
              <a:t>4/11/2020</a:t>
            </a:fld>
            <a:endParaRPr lang="en-US"/>
          </a:p>
        </p:txBody>
      </p:sp>
      <p:sp>
        <p:nvSpPr>
          <p:cNvPr id="3" name="Footer Placeholder 2"/>
          <p:cNvSpPr>
            <a:spLocks noGrp="1"/>
          </p:cNvSpPr>
          <p:nvPr>
            <p:ph type="ftr" sz="quarter" idx="11"/>
          </p:nvPr>
        </p:nvSpPr>
        <p:spPr/>
        <p:txBody>
          <a:bodyPr/>
          <a:lstStyle/>
          <a:p>
            <a:r>
              <a:rPr lang="en-US"/>
              <a:t>Prof. Dr. Harun TANRIVERMİŞ, Yrd. Doç. Dr. Yeşim ALİEFENDİOĞLU Ekonomi I 2016-2017 Güz Dönemi</a:t>
            </a:r>
          </a:p>
        </p:txBody>
      </p:sp>
      <p:sp>
        <p:nvSpPr>
          <p:cNvPr id="4" name="Slide Number Placeholder 3"/>
          <p:cNvSpPr>
            <a:spLocks noGrp="1"/>
          </p:cNvSpPr>
          <p:nvPr>
            <p:ph type="sldNum" sz="quarter" idx="12"/>
          </p:nvPr>
        </p:nvSpPr>
        <p:spPr/>
        <p:txBody>
          <a:bodyPr/>
          <a:lstStyle/>
          <a:p>
            <a:fld id="{450E119D-8EDB-4D0A-AB54-479909DD9FBC}" type="slidenum">
              <a:rPr lang="en-US" smtClean="0"/>
              <a:pPr/>
              <a:t>‹#›</a:t>
            </a:fld>
            <a:endParaRPr lang="en-US"/>
          </a:p>
        </p:txBody>
      </p:sp>
    </p:spTree>
    <p:extLst>
      <p:ext uri="{BB962C8B-B14F-4D97-AF65-F5344CB8AC3E}">
        <p14:creationId xmlns:p14="http://schemas.microsoft.com/office/powerpoint/2010/main" val="14838819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5400" b="0"/>
            </a:lvl1pPr>
          </a:lstStyle>
          <a:p>
            <a:r>
              <a:rPr lang="tr-TR"/>
              <a:t>Asıl başlık stili için tıklatın</a:t>
            </a:r>
            <a:endParaRPr lang="en-US"/>
          </a:p>
        </p:txBody>
      </p:sp>
      <p:sp>
        <p:nvSpPr>
          <p:cNvPr id="3" name="Content Placeholder 2"/>
          <p:cNvSpPr>
            <a:spLocks noGrp="1"/>
          </p:cNvSpPr>
          <p:nvPr>
            <p:ph idx="1"/>
          </p:nvPr>
        </p:nvSpPr>
        <p:spPr>
          <a:xfrm>
            <a:off x="3710866" y="457202"/>
            <a:ext cx="4594934" cy="4114799"/>
          </a:xfrm>
        </p:spPr>
        <p:txBody>
          <a:bodyPr/>
          <a:lstStyle>
            <a:lvl1pPr>
              <a:defRPr sz="2400"/>
            </a:lvl1pPr>
            <a:lvl2pPr>
              <a:defRPr sz="2200"/>
            </a:lvl2pPr>
            <a:lvl3pPr>
              <a:defRPr sz="2000"/>
            </a:lvl3pPr>
            <a:lvl4pPr>
              <a:defRPr sz="1800"/>
            </a:lvl4pPr>
            <a:lvl5pPr>
              <a:defRPr sz="1800"/>
            </a:lvl5pPr>
            <a:lvl6pPr>
              <a:defRPr sz="2000"/>
            </a:lvl6pPr>
            <a:lvl7pPr>
              <a:defRPr sz="2000"/>
            </a:lvl7pPr>
            <a:lvl8pPr>
              <a:defRPr sz="2000"/>
            </a:lvl8pPr>
            <a:lvl9pPr>
              <a:defRPr sz="20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762002" y="457200"/>
            <a:ext cx="2673657" cy="4114800"/>
          </a:xfrm>
        </p:spPr>
        <p:txBody>
          <a:bodyPr>
            <a:normAutofit/>
          </a:bodyPr>
          <a:lstStyle>
            <a:lvl1pPr marL="0" indent="0">
              <a:buNone/>
              <a:defRPr sz="21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737B923B-C384-40AA-8590-01472514B94D}" type="datetime1">
              <a:rPr lang="en-US" smtClean="0"/>
              <a:pPr/>
              <a:t>4/11/2020</a:t>
            </a:fld>
            <a:endParaRPr lang="en-US"/>
          </a:p>
        </p:txBody>
      </p:sp>
      <p:sp>
        <p:nvSpPr>
          <p:cNvPr id="6" name="Footer Placeholder 5"/>
          <p:cNvSpPr>
            <a:spLocks noGrp="1"/>
          </p:cNvSpPr>
          <p:nvPr>
            <p:ph type="ftr" sz="quarter" idx="11"/>
          </p:nvPr>
        </p:nvSpPr>
        <p:spPr/>
        <p:txBody>
          <a:bodyPr/>
          <a:lstStyle/>
          <a:p>
            <a:r>
              <a:rPr lang="en-US"/>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450E119D-8EDB-4D0A-AB54-479909DD9FBC}" type="slidenum">
              <a:rPr lang="en-US" smtClean="0"/>
              <a:pPr/>
              <a:t>‹#›</a:t>
            </a:fld>
            <a:endParaRPr lang="en-US"/>
          </a:p>
        </p:txBody>
      </p:sp>
      <p:cxnSp>
        <p:nvCxnSpPr>
          <p:cNvPr id="10" name="Straight Connector 9"/>
          <p:cNvCxnSpPr/>
          <p:nvPr/>
        </p:nvCxnSpPr>
        <p:spPr>
          <a:xfrm rot="5400000">
            <a:off x="1677194" y="2514601"/>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943253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5400" b="0"/>
            </a:lvl1pPr>
          </a:lstStyle>
          <a:p>
            <a:r>
              <a:rPr lang="tr-TR"/>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E3210B27-1C63-4458-A0DE-D05A3D5ED342}" type="datetime1">
              <a:rPr lang="en-US" smtClean="0"/>
              <a:pPr/>
              <a:t>4/11/2020</a:t>
            </a:fld>
            <a:endParaRPr lang="en-US"/>
          </a:p>
        </p:txBody>
      </p:sp>
      <p:sp>
        <p:nvSpPr>
          <p:cNvPr id="6" name="Footer Placeholder 5"/>
          <p:cNvSpPr>
            <a:spLocks noGrp="1"/>
          </p:cNvSpPr>
          <p:nvPr>
            <p:ph type="ftr" sz="quarter" idx="11"/>
          </p:nvPr>
        </p:nvSpPr>
        <p:spPr/>
        <p:txBody>
          <a:bodyPr/>
          <a:lstStyle/>
          <a:p>
            <a:r>
              <a:rPr lang="en-US"/>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450E119D-8EDB-4D0A-AB54-479909DD9FBC}" type="slidenum">
              <a:rPr lang="en-US" smtClean="0"/>
              <a:pPr/>
              <a:t>‹#›</a:t>
            </a:fld>
            <a:endParaRPr lang="en-US"/>
          </a:p>
        </p:txBody>
      </p:sp>
    </p:spTree>
    <p:extLst>
      <p:ext uri="{BB962C8B-B14F-4D97-AF65-F5344CB8AC3E}">
        <p14:creationId xmlns:p14="http://schemas.microsoft.com/office/powerpoint/2010/main" val="7582204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slideLayout" Target="../slideLayouts/slideLayout25.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6" Type="http://schemas.openxmlformats.org/officeDocument/2006/relationships/theme" Target="../theme/theme2.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5" Type="http://schemas.openxmlformats.org/officeDocument/2006/relationships/slideLayout" Target="../slideLayouts/slideLayout2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 Id="rId14" Type="http://schemas.openxmlformats.org/officeDocument/2006/relationships/slideLayout" Target="../slideLayouts/slideLayout26.xml"/></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30.xml"/><Relationship Id="rId2" Type="http://schemas.openxmlformats.org/officeDocument/2006/relationships/slideLayout" Target="../slideLayouts/slideLayout29.xml"/><Relationship Id="rId1" Type="http://schemas.openxmlformats.org/officeDocument/2006/relationships/slideLayout" Target="../slideLayouts/slideLayout28.xml"/><Relationship Id="rId6" Type="http://schemas.openxmlformats.org/officeDocument/2006/relationships/image" Target="../media/image2.jpeg"/><Relationship Id="rId5" Type="http://schemas.openxmlformats.org/officeDocument/2006/relationships/theme" Target="../theme/theme3.xml"/><Relationship Id="rId4"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6248400" y="6208778"/>
            <a:ext cx="2133600" cy="365125"/>
          </a:xfrm>
          <a:prstGeom prst="rect">
            <a:avLst/>
          </a:prstGeom>
        </p:spPr>
        <p:txBody>
          <a:bodyPr vert="horz" lIns="91440" tIns="45720" rIns="91440" bIns="45720" rtlCol="0" anchor="ctr"/>
          <a:lstStyle>
            <a:lvl1pPr algn="r">
              <a:defRPr sz="1200" b="1">
                <a:solidFill>
                  <a:schemeClr val="tx2">
                    <a:lumMod val="90000"/>
                    <a:lumOff val="10000"/>
                  </a:schemeClr>
                </a:solidFill>
                <a:latin typeface="+mn-lt"/>
              </a:defRPr>
            </a:lvl1pPr>
          </a:lstStyle>
          <a:p>
            <a:fld id="{D5BA3AE7-9ECF-44E5-AA35-A658ADA8F751}" type="datetime1">
              <a:rPr lang="en-US" smtClean="0"/>
              <a:pPr/>
              <a:t>4/11/2020</a:t>
            </a:fld>
            <a:endParaRPr lang="en-US"/>
          </a:p>
        </p:txBody>
      </p:sp>
      <p:sp>
        <p:nvSpPr>
          <p:cNvPr id="5" name="Footer Placeholder 4"/>
          <p:cNvSpPr>
            <a:spLocks noGrp="1"/>
          </p:cNvSpPr>
          <p:nvPr>
            <p:ph type="ftr" sz="quarter" idx="3"/>
          </p:nvPr>
        </p:nvSpPr>
        <p:spPr>
          <a:xfrm>
            <a:off x="761999" y="6208778"/>
            <a:ext cx="4873869" cy="365125"/>
          </a:xfrm>
          <a:prstGeom prst="rect">
            <a:avLst/>
          </a:prstGeom>
        </p:spPr>
        <p:txBody>
          <a:bodyPr vert="horz" lIns="91440" tIns="45720" rIns="91440" bIns="45720" rtlCol="0" anchor="ctr"/>
          <a:lstStyle>
            <a:lvl1pPr algn="l">
              <a:defRPr sz="1200" b="1">
                <a:solidFill>
                  <a:schemeClr val="tx2">
                    <a:lumMod val="90000"/>
                    <a:lumOff val="10000"/>
                  </a:schemeClr>
                </a:solidFill>
              </a:defRPr>
            </a:lvl1pPr>
          </a:lstStyle>
          <a:p>
            <a:r>
              <a:rPr lang="en-US"/>
              <a:t>Prof. Dr. Harun TANRIVERMİŞ, Yrd. Doç. Dr. Yeşim ALİEFENDİOĞLU Ekonomi I 2016-2017 Güz Dönemi</a:t>
            </a:r>
          </a:p>
        </p:txBody>
      </p:sp>
      <p:sp>
        <p:nvSpPr>
          <p:cNvPr id="6" name="Slide Number Placeholder 5"/>
          <p:cNvSpPr>
            <a:spLocks noGrp="1"/>
          </p:cNvSpPr>
          <p:nvPr>
            <p:ph type="sldNum" sz="quarter" idx="4"/>
          </p:nvPr>
        </p:nvSpPr>
        <p:spPr>
          <a:xfrm>
            <a:off x="7620000" y="5687570"/>
            <a:ext cx="762000" cy="365125"/>
          </a:xfrm>
          <a:prstGeom prst="rect">
            <a:avLst/>
          </a:prstGeom>
        </p:spPr>
        <p:txBody>
          <a:bodyPr vert="horz" lIns="91440" tIns="45720" rIns="91440" bIns="45720" rtlCol="0" anchor="ctr"/>
          <a:lstStyle>
            <a:lvl1pPr algn="r">
              <a:defRPr sz="2400">
                <a:solidFill>
                  <a:schemeClr val="tx1">
                    <a:lumMod val="85000"/>
                    <a:lumOff val="15000"/>
                  </a:schemeClr>
                </a:solidFill>
                <a:latin typeface="+mj-lt"/>
              </a:defRPr>
            </a:lvl1pPr>
          </a:lstStyle>
          <a:p>
            <a:fld id="{450E119D-8EDB-4D0A-AB54-479909DD9FBC}" type="slidenum">
              <a:rPr lang="en-US" smtClean="0"/>
              <a:pPr/>
              <a:t>‹#›</a:t>
            </a:fld>
            <a:endParaRPr lang="en-US"/>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63282708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89" r:id="rId12"/>
  </p:sldLayoutIdLst>
  <p:hf sldNum="0" hdr="0" dt="0"/>
  <p:txStyles>
    <p:titleStyle>
      <a:lvl1pPr algn="l" defTabSz="9144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594360" indent="-274320" algn="l" defTabSz="914400" rtl="0" eaLnBrk="1" latinLnBrk="0" hangingPunct="1">
        <a:spcBef>
          <a:spcPct val="20000"/>
        </a:spcBef>
        <a:buClr>
          <a:schemeClr val="accent1"/>
        </a:buClr>
        <a:buFont typeface="Arial" pitchFamily="34" charset="0"/>
        <a:buChar char="•"/>
        <a:defRPr sz="2200" kern="1200">
          <a:solidFill>
            <a:schemeClr val="tx2"/>
          </a:solidFill>
          <a:latin typeface="+mn-lt"/>
          <a:ea typeface="+mn-ea"/>
          <a:cs typeface="+mn-cs"/>
        </a:defRPr>
      </a:lvl2pPr>
      <a:lvl3pPr marL="868680" indent="-228600" algn="l" defTabSz="914400" rtl="0" eaLnBrk="1" latinLnBrk="0" hangingPunct="1">
        <a:spcBef>
          <a:spcPct val="20000"/>
        </a:spcBef>
        <a:buClr>
          <a:schemeClr val="accent1"/>
        </a:buClr>
        <a:buFont typeface="Arial" pitchFamily="34" charset="0"/>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4pPr>
      <a:lvl5pPr marL="1371600" indent="-228600" algn="l" defTabSz="914400" rtl="0" eaLnBrk="1" latinLnBrk="0" hangingPunct="1">
        <a:spcBef>
          <a:spcPct val="20000"/>
        </a:spcBef>
        <a:buClr>
          <a:schemeClr val="accent1"/>
        </a:buClr>
        <a:buFont typeface="Arial" pitchFamily="34" charset="0"/>
        <a:buChar char="•"/>
        <a:defRPr sz="1800" kern="1200" baseline="0">
          <a:solidFill>
            <a:schemeClr val="tx2"/>
          </a:solidFill>
          <a:latin typeface="+mn-lt"/>
          <a:ea typeface="+mn-ea"/>
          <a:cs typeface="+mn-cs"/>
        </a:defRPr>
      </a:lvl5pPr>
      <a:lvl6pPr marL="164592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6pPr>
      <a:lvl7pPr marL="1901952"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7pPr>
      <a:lvl8pPr marL="219456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8pPr>
      <a:lvl9pPr marL="246888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6248400" y="6208778"/>
            <a:ext cx="2133600" cy="365125"/>
          </a:xfrm>
          <a:prstGeom prst="rect">
            <a:avLst/>
          </a:prstGeom>
        </p:spPr>
        <p:txBody>
          <a:bodyPr vert="horz" lIns="91440" tIns="45720" rIns="91440" bIns="45720" rtlCol="0" anchor="ctr"/>
          <a:lstStyle>
            <a:lvl1pPr algn="r">
              <a:defRPr sz="1200" b="1">
                <a:solidFill>
                  <a:schemeClr val="tx2">
                    <a:lumMod val="90000"/>
                    <a:lumOff val="10000"/>
                  </a:schemeClr>
                </a:solidFill>
                <a:latin typeface="+mn-lt"/>
              </a:defRPr>
            </a:lvl1pPr>
          </a:lstStyle>
          <a:p>
            <a:fld id="{39369955-C8A4-4023-9F6B-3A82C0FA9480}" type="datetime1">
              <a:rPr lang="en-US" smtClean="0"/>
              <a:pPr/>
              <a:t>4/11/2020</a:t>
            </a:fld>
            <a:endParaRPr lang="tr-TR"/>
          </a:p>
        </p:txBody>
      </p:sp>
      <p:sp>
        <p:nvSpPr>
          <p:cNvPr id="5" name="Footer Placeholder 4"/>
          <p:cNvSpPr>
            <a:spLocks noGrp="1"/>
          </p:cNvSpPr>
          <p:nvPr>
            <p:ph type="ftr" sz="quarter" idx="3"/>
          </p:nvPr>
        </p:nvSpPr>
        <p:spPr>
          <a:xfrm>
            <a:off x="761999" y="6208778"/>
            <a:ext cx="4873869" cy="365125"/>
          </a:xfrm>
          <a:prstGeom prst="rect">
            <a:avLst/>
          </a:prstGeom>
        </p:spPr>
        <p:txBody>
          <a:bodyPr vert="horz" lIns="91440" tIns="45720" rIns="91440" bIns="45720" rtlCol="0" anchor="ctr"/>
          <a:lstStyle>
            <a:lvl1pPr algn="l">
              <a:defRPr sz="1200" b="1">
                <a:solidFill>
                  <a:schemeClr val="tx2">
                    <a:lumMod val="90000"/>
                    <a:lumOff val="10000"/>
                  </a:schemeClr>
                </a:solidFill>
              </a:defRPr>
            </a:lvl1pPr>
          </a:lstStyle>
          <a:p>
            <a:r>
              <a:rPr lang="tr-TR"/>
              <a:t>Prof. Dr. Harun TANRIVERMİŞ, Yrd. Doç. Dr. Yeşim ALİEFENDİOĞLU Ekonomi I 2016-2017 Güz Dönemi</a:t>
            </a:r>
          </a:p>
        </p:txBody>
      </p:sp>
      <p:sp>
        <p:nvSpPr>
          <p:cNvPr id="6" name="Slide Number Placeholder 5"/>
          <p:cNvSpPr>
            <a:spLocks noGrp="1"/>
          </p:cNvSpPr>
          <p:nvPr>
            <p:ph type="sldNum" sz="quarter" idx="4"/>
          </p:nvPr>
        </p:nvSpPr>
        <p:spPr>
          <a:xfrm>
            <a:off x="7620000" y="5687570"/>
            <a:ext cx="762000" cy="365125"/>
          </a:xfrm>
          <a:prstGeom prst="rect">
            <a:avLst/>
          </a:prstGeom>
        </p:spPr>
        <p:txBody>
          <a:bodyPr vert="horz" lIns="91440" tIns="45720" rIns="91440" bIns="45720" rtlCol="0" anchor="ctr"/>
          <a:lstStyle>
            <a:lvl1pPr algn="r">
              <a:defRPr sz="2400">
                <a:solidFill>
                  <a:schemeClr val="tx1">
                    <a:lumMod val="85000"/>
                    <a:lumOff val="15000"/>
                  </a:schemeClr>
                </a:solidFill>
                <a:latin typeface="+mj-lt"/>
              </a:defRPr>
            </a:lvl1pPr>
          </a:lstStyle>
          <a:p>
            <a:fld id="{B1DEFA8C-F947-479F-BE07-76B6B3F80BF1}" type="slidenum">
              <a:rPr lang="tr-TR" smtClean="0"/>
              <a:pPr/>
              <a:t>‹#›</a:t>
            </a:fld>
            <a:endParaRPr lang="tr-TR"/>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941729721"/>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 id="2147483685" r:id="rId12"/>
    <p:sldLayoutId id="2147483686" r:id="rId13"/>
    <p:sldLayoutId id="2147483687" r:id="rId14"/>
    <p:sldLayoutId id="2147483688" r:id="rId15"/>
  </p:sldLayoutIdLst>
  <p:hf sldNum="0" hdr="0" dt="0"/>
  <p:txStyles>
    <p:titleStyle>
      <a:lvl1pPr algn="l" defTabSz="9144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594360" indent="-274320" algn="l" defTabSz="914400" rtl="0" eaLnBrk="1" latinLnBrk="0" hangingPunct="1">
        <a:spcBef>
          <a:spcPct val="20000"/>
        </a:spcBef>
        <a:buClr>
          <a:schemeClr val="accent1"/>
        </a:buClr>
        <a:buFont typeface="Arial" pitchFamily="34" charset="0"/>
        <a:buChar char="•"/>
        <a:defRPr sz="2200" kern="1200">
          <a:solidFill>
            <a:schemeClr val="tx2"/>
          </a:solidFill>
          <a:latin typeface="+mn-lt"/>
          <a:ea typeface="+mn-ea"/>
          <a:cs typeface="+mn-cs"/>
        </a:defRPr>
      </a:lvl2pPr>
      <a:lvl3pPr marL="868680" indent="-228600" algn="l" defTabSz="914400" rtl="0" eaLnBrk="1" latinLnBrk="0" hangingPunct="1">
        <a:spcBef>
          <a:spcPct val="20000"/>
        </a:spcBef>
        <a:buClr>
          <a:schemeClr val="accent1"/>
        </a:buClr>
        <a:buFont typeface="Arial" pitchFamily="34" charset="0"/>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4pPr>
      <a:lvl5pPr marL="1371600" indent="-228600" algn="l" defTabSz="914400" rtl="0" eaLnBrk="1" latinLnBrk="0" hangingPunct="1">
        <a:spcBef>
          <a:spcPct val="20000"/>
        </a:spcBef>
        <a:buClr>
          <a:schemeClr val="accent1"/>
        </a:buClr>
        <a:buFont typeface="Arial" pitchFamily="34" charset="0"/>
        <a:buChar char="•"/>
        <a:defRPr sz="1800" kern="1200" baseline="0">
          <a:solidFill>
            <a:schemeClr val="tx2"/>
          </a:solidFill>
          <a:latin typeface="+mn-lt"/>
          <a:ea typeface="+mn-ea"/>
          <a:cs typeface="+mn-cs"/>
        </a:defRPr>
      </a:lvl5pPr>
      <a:lvl6pPr marL="164592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6pPr>
      <a:lvl7pPr marL="1901952"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7pPr>
      <a:lvl8pPr marL="219456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8pPr>
      <a:lvl9pPr marL="246888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Resim 6"/>
          <p:cNvPicPr>
            <a:picLocks noChangeAspect="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0" y="2"/>
            <a:ext cx="9144000" cy="6856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057028069"/>
      </p:ext>
    </p:extLst>
  </p:cSld>
  <p:clrMap bg1="lt1" tx1="dk1" bg2="lt2" tx2="dk2" accent1="accent1" accent2="accent2" accent3="accent3" accent4="accent4" accent5="accent5" accent6="accent6" hlink="hlink" folHlink="folHlink"/>
  <p:sldLayoutIdLst>
    <p:sldLayoutId id="2147483691" r:id="rId1"/>
    <p:sldLayoutId id="2147483692" r:id="rId2"/>
    <p:sldLayoutId id="2147483696" r:id="rId3"/>
    <p:sldLayoutId id="2147483697" r:id="rId4"/>
  </p:sldLayoutIdLst>
  <p:hf sldNum="0" hdr="0" dt="0"/>
  <p:txStyles>
    <p:titleStyle>
      <a:lvl1pPr algn="l" rtl="0" eaLnBrk="1" fontAlgn="base" hangingPunct="1">
        <a:lnSpc>
          <a:spcPct val="90000"/>
        </a:lnSpc>
        <a:spcBef>
          <a:spcPct val="0"/>
        </a:spcBef>
        <a:spcAft>
          <a:spcPct val="0"/>
        </a:spcAft>
        <a:defRPr lang="tr-TR" sz="2000" b="1" kern="1200" dirty="0">
          <a:solidFill>
            <a:srgbClr val="160093"/>
          </a:solidFill>
          <a:latin typeface="Arial"/>
          <a:ea typeface="ＭＳ Ｐゴシック" charset="0"/>
          <a:cs typeface="Arial"/>
        </a:defRPr>
      </a:lvl1pPr>
      <a:lvl2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2pPr>
      <a:lvl3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3pPr>
      <a:lvl4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4pPr>
      <a:lvl5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5pPr>
      <a:lvl6pPr marL="4572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6pPr>
      <a:lvl7pPr marL="9144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7pPr>
      <a:lvl8pPr marL="13716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8pPr>
      <a:lvl9pPr marL="18288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9pPr>
    </p:titleStyle>
    <p:bodyStyle>
      <a:lvl1pPr marL="228600" indent="-228600" algn="l" rtl="0" eaLnBrk="1" fontAlgn="base" hangingPunct="1">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1" fontAlgn="base" hangingPunct="1">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1" fontAlgn="base" hangingPunct="1">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Dikdörtgen 13"/>
          <p:cNvSpPr/>
          <p:nvPr/>
        </p:nvSpPr>
        <p:spPr>
          <a:xfrm>
            <a:off x="503198" y="1533155"/>
            <a:ext cx="8137603" cy="2357568"/>
          </a:xfrm>
          <a:prstGeom prst="rect">
            <a:avLst/>
          </a:prstGeom>
        </p:spPr>
        <p:txBody>
          <a:bodyPr wrap="square">
            <a:spAutoFit/>
          </a:bodyPr>
          <a:lstStyle/>
          <a:p>
            <a:pPr marL="0" lvl="1" algn="ctr">
              <a:spcBef>
                <a:spcPct val="20000"/>
              </a:spcBef>
              <a:buClr>
                <a:schemeClr val="accent1"/>
              </a:buClr>
            </a:pPr>
            <a:endParaRPr lang="tr-TR" sz="3200" b="1" dirty="0" smtClean="0">
              <a:latin typeface="Arial" panose="020B0604020202020204" pitchFamily="34" charset="0"/>
              <a:cs typeface="Arial" panose="020B0604020202020204" pitchFamily="34" charset="0"/>
            </a:endParaRPr>
          </a:p>
          <a:p>
            <a:pPr marL="0" lvl="1" algn="ctr">
              <a:spcBef>
                <a:spcPct val="20000"/>
              </a:spcBef>
              <a:buClr>
                <a:schemeClr val="accent1"/>
              </a:buClr>
            </a:pPr>
            <a:r>
              <a:rPr lang="tr-TR" sz="3200" b="1" dirty="0">
                <a:latin typeface="Arial" panose="020B0604020202020204" pitchFamily="34" charset="0"/>
                <a:cs typeface="Arial" panose="020B0604020202020204" pitchFamily="34" charset="0"/>
              </a:rPr>
              <a:t>GGY 448</a:t>
            </a:r>
          </a:p>
          <a:p>
            <a:pPr marL="0" lvl="1" algn="ctr">
              <a:spcBef>
                <a:spcPct val="20000"/>
              </a:spcBef>
              <a:buClr>
                <a:schemeClr val="accent1"/>
              </a:buClr>
            </a:pPr>
            <a:r>
              <a:rPr lang="tr-TR" sz="3200" b="1" dirty="0">
                <a:latin typeface="Arial" panose="020B0604020202020204" pitchFamily="34" charset="0"/>
                <a:cs typeface="Arial" panose="020B0604020202020204" pitchFamily="34" charset="0"/>
              </a:rPr>
              <a:t>Toplu Yapı ve Taşınmaz Yönetimi</a:t>
            </a:r>
          </a:p>
          <a:p>
            <a:pPr marL="0" lvl="1" algn="ctr">
              <a:spcBef>
                <a:spcPct val="20000"/>
              </a:spcBef>
              <a:buClr>
                <a:schemeClr val="accent1"/>
              </a:buClr>
            </a:pPr>
            <a:endParaRPr lang="tr-TR" sz="3200" b="1" dirty="0">
              <a:solidFill>
                <a:schemeClr val="tx2"/>
              </a:solidFill>
              <a:latin typeface="Arial" panose="020B0604020202020204" pitchFamily="34" charset="0"/>
              <a:cs typeface="Arial" panose="020B0604020202020204" pitchFamily="34" charset="0"/>
            </a:endParaRPr>
          </a:p>
        </p:txBody>
      </p:sp>
      <p:sp>
        <p:nvSpPr>
          <p:cNvPr id="13" name="Dikdörtgen 12"/>
          <p:cNvSpPr/>
          <p:nvPr/>
        </p:nvSpPr>
        <p:spPr>
          <a:xfrm>
            <a:off x="868100" y="4393802"/>
            <a:ext cx="7558269" cy="338554"/>
          </a:xfrm>
          <a:prstGeom prst="rect">
            <a:avLst/>
          </a:prstGeom>
        </p:spPr>
        <p:txBody>
          <a:bodyPr wrap="square">
            <a:spAutoFit/>
          </a:bodyPr>
          <a:lstStyle/>
          <a:p>
            <a:pPr algn="ctr">
              <a:spcAft>
                <a:spcPts val="0"/>
              </a:spcAft>
            </a:pPr>
            <a:r>
              <a:rPr lang="tr-TR" sz="1600" b="1" dirty="0" smtClean="0">
                <a:effectLst/>
                <a:latin typeface="Arial" panose="020B0604020202020204" pitchFamily="34" charset="0"/>
                <a:ea typeface="Times New Roman" panose="02020603050405020304" pitchFamily="18" charset="0"/>
                <a:cs typeface="Arial" panose="020B0604020202020204" pitchFamily="34" charset="0"/>
              </a:rPr>
              <a:t>Dr.H.Murat </a:t>
            </a:r>
            <a:r>
              <a:rPr lang="tr-TR" sz="1600" b="1" dirty="0" smtClean="0">
                <a:effectLst/>
                <a:latin typeface="Arial" panose="020B0604020202020204" pitchFamily="34" charset="0"/>
                <a:ea typeface="Times New Roman" panose="02020603050405020304" pitchFamily="18" charset="0"/>
                <a:cs typeface="Arial" panose="020B0604020202020204" pitchFamily="34" charset="0"/>
              </a:rPr>
              <a:t>ÇEKİCİ</a:t>
            </a:r>
          </a:p>
        </p:txBody>
      </p:sp>
    </p:spTree>
    <p:extLst>
      <p:ext uri="{BB962C8B-B14F-4D97-AF65-F5344CB8AC3E}">
        <p14:creationId xmlns:p14="http://schemas.microsoft.com/office/powerpoint/2010/main" val="37465695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217541" y="294627"/>
            <a:ext cx="6340547" cy="513080"/>
          </a:xfrm>
        </p:spPr>
        <p:txBody>
          <a:bodyPr/>
          <a:lstStyle/>
          <a:p>
            <a:r>
              <a:rPr lang="tr-TR" sz="2400" dirty="0" smtClean="0">
                <a:solidFill>
                  <a:srgbClr val="5B9BD5">
                    <a:lumMod val="75000"/>
                  </a:srgbClr>
                </a:solidFill>
                <a:latin typeface="Times New Roman" panose="02020603050405020304" pitchFamily="18" charset="0"/>
                <a:cs typeface="Times New Roman" panose="02020603050405020304" pitchFamily="18" charset="0"/>
              </a:rPr>
              <a:t>  Tesis Yönetimi Yöntemler</a:t>
            </a:r>
            <a:endParaRPr lang="tr-TR" sz="2400" dirty="0">
              <a:solidFill>
                <a:srgbClr val="5B9BD5">
                  <a:lumMod val="75000"/>
                </a:srgbClr>
              </a:solidFill>
              <a:latin typeface="Times New Roman" panose="02020603050405020304" pitchFamily="18" charset="0"/>
              <a:cs typeface="Times New Roman" panose="02020603050405020304" pitchFamily="18" charset="0"/>
            </a:endParaRPr>
          </a:p>
        </p:txBody>
      </p:sp>
      <p:sp>
        <p:nvSpPr>
          <p:cNvPr id="3" name="Metin Yer Tutucusu 2"/>
          <p:cNvSpPr>
            <a:spLocks noGrp="1"/>
          </p:cNvSpPr>
          <p:nvPr>
            <p:ph type="body" idx="1"/>
          </p:nvPr>
        </p:nvSpPr>
        <p:spPr>
          <a:xfrm>
            <a:off x="522514" y="1216404"/>
            <a:ext cx="8064273" cy="4530055"/>
          </a:xfrm>
        </p:spPr>
        <p:txBody>
          <a:bodyPr/>
          <a:lstStyle/>
          <a:p>
            <a:pPr marL="0" indent="0" algn="just">
              <a:lnSpc>
                <a:spcPct val="100000"/>
              </a:lnSpc>
              <a:spcBef>
                <a:spcPts val="0"/>
              </a:spcBef>
              <a:buNone/>
            </a:pPr>
            <a:r>
              <a:rPr lang="tr-TR" sz="2400" dirty="0" smtClean="0"/>
              <a:t>2.Tesis </a:t>
            </a:r>
            <a:r>
              <a:rPr lang="tr-TR" sz="2400" dirty="0"/>
              <a:t>yönetim hizmetleri kapsamındaki yatırımlar ve bunun finansmanı tesis yönetim firması  tarafından sağlanır. FM firması tek veya çok sahipli gayrimenkul işletilmesi için ilgili tüm masraf ve yatırımları yapabilir. Bu masraf yatırımlar mülk sahibi/sahipleri tarafından yapıldığı zaman FM firması sadece işletme hizmet ücreti de alabilir.</a:t>
            </a:r>
          </a:p>
          <a:p>
            <a:pPr marL="0" indent="0" algn="just">
              <a:lnSpc>
                <a:spcPct val="100000"/>
              </a:lnSpc>
              <a:spcBef>
                <a:spcPts val="0"/>
              </a:spcBef>
              <a:buNone/>
            </a:pPr>
            <a:endParaRPr lang="tr-TR" sz="2200" dirty="0" smtClean="0"/>
          </a:p>
        </p:txBody>
      </p:sp>
    </p:spTree>
    <p:extLst>
      <p:ext uri="{BB962C8B-B14F-4D97-AF65-F5344CB8AC3E}">
        <p14:creationId xmlns:p14="http://schemas.microsoft.com/office/powerpoint/2010/main" val="211220405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217541" y="294627"/>
            <a:ext cx="6340547" cy="513080"/>
          </a:xfrm>
        </p:spPr>
        <p:txBody>
          <a:bodyPr/>
          <a:lstStyle/>
          <a:p>
            <a:r>
              <a:rPr lang="tr-TR" sz="2400" dirty="0" smtClean="0">
                <a:solidFill>
                  <a:srgbClr val="5B9BD5">
                    <a:lumMod val="75000"/>
                  </a:srgbClr>
                </a:solidFill>
                <a:latin typeface="Times New Roman" panose="02020603050405020304" pitchFamily="18" charset="0"/>
                <a:cs typeface="Times New Roman" panose="02020603050405020304" pitchFamily="18" charset="0"/>
              </a:rPr>
              <a:t>  Tesis Yönetimi Yöntemler</a:t>
            </a:r>
            <a:endParaRPr lang="tr-TR" sz="2400" dirty="0">
              <a:solidFill>
                <a:srgbClr val="5B9BD5">
                  <a:lumMod val="75000"/>
                </a:srgbClr>
              </a:solidFill>
              <a:latin typeface="Times New Roman" panose="02020603050405020304" pitchFamily="18" charset="0"/>
              <a:cs typeface="Times New Roman" panose="02020603050405020304" pitchFamily="18" charset="0"/>
            </a:endParaRPr>
          </a:p>
        </p:txBody>
      </p:sp>
      <p:sp>
        <p:nvSpPr>
          <p:cNvPr id="3" name="Metin Yer Tutucusu 2"/>
          <p:cNvSpPr>
            <a:spLocks noGrp="1"/>
          </p:cNvSpPr>
          <p:nvPr>
            <p:ph type="body" idx="1"/>
          </p:nvPr>
        </p:nvSpPr>
        <p:spPr>
          <a:xfrm>
            <a:off x="522514" y="1216404"/>
            <a:ext cx="8064273" cy="4530055"/>
          </a:xfrm>
        </p:spPr>
        <p:txBody>
          <a:bodyPr/>
          <a:lstStyle/>
          <a:p>
            <a:pPr marL="0" indent="0">
              <a:buNone/>
            </a:pPr>
            <a:r>
              <a:rPr lang="tr-TR" sz="2200" dirty="0" smtClean="0"/>
              <a:t>3.Kapsamlı </a:t>
            </a:r>
            <a:r>
              <a:rPr lang="tr-TR" sz="2200" dirty="0"/>
              <a:t>anlaşma, tüm inşaat, operasyona ilişkin yatırımlar, yenilemeler, bunların finansmanı, tüm operasyon, bakım, onarım  giderlerini ve riskleri kapsar. Sonlanma süresi vardır Build operate and transfer (BOT) Yat ve havalimanları,  kısa süreli konaklama hizmetleri sağlayan residance işletmeleri, alışveriş merkezleri(veya bunlar içerisindeki bazı alanlar), eğlence merkezleri/parkları vb. birçok işletme için kendisine devredilen/kiralanan/ kullanımına bırakılan alanlarda FM kurumu yatırımı kendisi yapabilir. Bu tahsisler  karşılığında belli bir bedel ödeyebileceği gibi yaptığı yatırımları sözleşme sonunda mal sahibine bırakabilir. Bazı durumlarda kira/ kullanım bedeli de ödeyebilir. (ANKA PARK işletmecisi, Havaalanı işletmecisi TAV)</a:t>
            </a:r>
          </a:p>
        </p:txBody>
      </p:sp>
    </p:spTree>
    <p:extLst>
      <p:ext uri="{BB962C8B-B14F-4D97-AF65-F5344CB8AC3E}">
        <p14:creationId xmlns:p14="http://schemas.microsoft.com/office/powerpoint/2010/main" val="23946931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217541" y="294627"/>
            <a:ext cx="6340547" cy="513080"/>
          </a:xfrm>
        </p:spPr>
        <p:txBody>
          <a:bodyPr/>
          <a:lstStyle/>
          <a:p>
            <a:r>
              <a:rPr lang="tr-TR" sz="2400" dirty="0" smtClean="0">
                <a:solidFill>
                  <a:srgbClr val="5B9BD5">
                    <a:lumMod val="75000"/>
                  </a:srgbClr>
                </a:solidFill>
                <a:latin typeface="Times New Roman" panose="02020603050405020304" pitchFamily="18" charset="0"/>
                <a:cs typeface="Times New Roman" panose="02020603050405020304" pitchFamily="18" charset="0"/>
              </a:rPr>
              <a:t>  Tesis Yönetimi Yöntemler</a:t>
            </a:r>
            <a:endParaRPr lang="tr-TR" sz="2400" dirty="0">
              <a:solidFill>
                <a:srgbClr val="5B9BD5">
                  <a:lumMod val="75000"/>
                </a:srgbClr>
              </a:solidFill>
              <a:latin typeface="Times New Roman" panose="02020603050405020304" pitchFamily="18" charset="0"/>
              <a:cs typeface="Times New Roman" panose="02020603050405020304" pitchFamily="18" charset="0"/>
            </a:endParaRPr>
          </a:p>
        </p:txBody>
      </p:sp>
      <p:sp>
        <p:nvSpPr>
          <p:cNvPr id="3" name="Metin Yer Tutucusu 2"/>
          <p:cNvSpPr>
            <a:spLocks noGrp="1"/>
          </p:cNvSpPr>
          <p:nvPr>
            <p:ph type="body" idx="1"/>
          </p:nvPr>
        </p:nvSpPr>
        <p:spPr>
          <a:xfrm>
            <a:off x="522514" y="1146412"/>
            <a:ext cx="8064273" cy="4653887"/>
          </a:xfrm>
        </p:spPr>
        <p:txBody>
          <a:bodyPr/>
          <a:lstStyle/>
          <a:p>
            <a:pPr marL="0" indent="0">
              <a:buNone/>
            </a:pPr>
            <a:r>
              <a:rPr lang="tr-TR" sz="2200" dirty="0"/>
              <a:t>Genel </a:t>
            </a:r>
            <a:r>
              <a:rPr lang="tr-TR" sz="2200" dirty="0" smtClean="0"/>
              <a:t>olarak </a:t>
            </a:r>
            <a:r>
              <a:rPr lang="tr-TR" sz="2200" dirty="0"/>
              <a:t>tesis deyince akla tesisat, tesisat ağırlıklı endüstriyel tesisler, fabrikalar gelir. Ancak “Tesis/Facility” çok geniş bir tanım olup, kısaca insanların yaşadığı veya çalıştığı tüm binalar, iş merkezleri, plazalar, siteler, rezidanslar, AVM’ler, fabrikalar, hastaneler, havaalanları, oteller, okullar vb. mekânlar da birer tesistir. İnsan, hayatın bir parçası olarak her gün birçok yerde “Tesis Yönetim” firması çalışanları ve verdikleri hizmetleri ile bir araya gelmektedir. Ancak sektörün ismi veya kapsamını bilinmediği için bu firmalar ve çalışanları “Tesis Yönetimi” ile eşleştirilememektedir. </a:t>
            </a:r>
          </a:p>
          <a:p>
            <a:pPr marL="0" indent="0">
              <a:buNone/>
            </a:pPr>
            <a:r>
              <a:rPr lang="tr-TR" sz="2200" dirty="0"/>
              <a:t>Sektörün büyüklüğü açısına bir referans olması için,Türkiye Tesis Yönetim derneği üyeleri 2018 yılındaki faaliyetleri örnek verilebilir. Üyeler 102 bin çalışan ile, 11 bin 533 tesiste ve 205,6 Milyon m2 de, 502,926 bağımsız bölüm (yani, konut, dükkan vb. tapulu bölüm) ve yaklaşık 1,5 milyon kişiye hizmet vermiştir.</a:t>
            </a:r>
          </a:p>
          <a:p>
            <a:pPr marL="0" indent="0">
              <a:buNone/>
            </a:pPr>
            <a:endParaRPr lang="tr-TR" sz="2200" dirty="0"/>
          </a:p>
        </p:txBody>
      </p:sp>
    </p:spTree>
    <p:extLst>
      <p:ext uri="{BB962C8B-B14F-4D97-AF65-F5344CB8AC3E}">
        <p14:creationId xmlns:p14="http://schemas.microsoft.com/office/powerpoint/2010/main" val="320095907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217541" y="294627"/>
            <a:ext cx="6340547" cy="513080"/>
          </a:xfrm>
        </p:spPr>
        <p:txBody>
          <a:bodyPr/>
          <a:lstStyle/>
          <a:p>
            <a:r>
              <a:rPr lang="tr-TR" sz="2400" dirty="0" smtClean="0">
                <a:solidFill>
                  <a:srgbClr val="5B9BD5">
                    <a:lumMod val="75000"/>
                  </a:srgbClr>
                </a:solidFill>
                <a:latin typeface="Times New Roman" panose="02020603050405020304" pitchFamily="18" charset="0"/>
                <a:cs typeface="Times New Roman" panose="02020603050405020304" pitchFamily="18" charset="0"/>
              </a:rPr>
              <a:t>  Tesisler</a:t>
            </a:r>
            <a:endParaRPr lang="tr-TR" sz="2400" dirty="0">
              <a:solidFill>
                <a:srgbClr val="5B9BD5">
                  <a:lumMod val="75000"/>
                </a:srgbClr>
              </a:solidFill>
              <a:latin typeface="Times New Roman" panose="02020603050405020304" pitchFamily="18" charset="0"/>
              <a:cs typeface="Times New Roman" panose="02020603050405020304" pitchFamily="18" charset="0"/>
            </a:endParaRPr>
          </a:p>
        </p:txBody>
      </p:sp>
      <p:sp>
        <p:nvSpPr>
          <p:cNvPr id="3" name="Metin Yer Tutucusu 2"/>
          <p:cNvSpPr>
            <a:spLocks noGrp="1"/>
          </p:cNvSpPr>
          <p:nvPr>
            <p:ph type="body" idx="1"/>
          </p:nvPr>
        </p:nvSpPr>
        <p:spPr>
          <a:xfrm>
            <a:off x="522514" y="1146412"/>
            <a:ext cx="8064273" cy="4653887"/>
          </a:xfrm>
        </p:spPr>
        <p:txBody>
          <a:bodyPr/>
          <a:lstStyle/>
          <a:p>
            <a:pPr marL="0" indent="0">
              <a:buNone/>
            </a:pPr>
            <a:r>
              <a:rPr lang="tr-TR" sz="1200" dirty="0" smtClean="0"/>
              <a:t>1-Konut</a:t>
            </a:r>
            <a:endParaRPr lang="tr-TR" sz="1200" dirty="0"/>
          </a:p>
          <a:p>
            <a:pPr marL="0" indent="0">
              <a:buNone/>
            </a:pPr>
            <a:r>
              <a:rPr lang="tr-TR" sz="1200" dirty="0"/>
              <a:t>2-AVM</a:t>
            </a:r>
          </a:p>
          <a:p>
            <a:pPr marL="0" indent="0">
              <a:buNone/>
            </a:pPr>
            <a:r>
              <a:rPr lang="tr-TR" sz="1200" dirty="0"/>
              <a:t>3-Ofis</a:t>
            </a:r>
          </a:p>
          <a:p>
            <a:pPr marL="0" indent="0">
              <a:buNone/>
            </a:pPr>
            <a:r>
              <a:rPr lang="tr-TR" sz="1200" dirty="0"/>
              <a:t>4-Lojistik</a:t>
            </a:r>
          </a:p>
          <a:p>
            <a:pPr marL="0" indent="0">
              <a:buNone/>
            </a:pPr>
            <a:r>
              <a:rPr lang="tr-TR" sz="1200" dirty="0"/>
              <a:t>5-Otel</a:t>
            </a:r>
          </a:p>
          <a:p>
            <a:pPr marL="0" indent="0">
              <a:buNone/>
            </a:pPr>
            <a:r>
              <a:rPr lang="tr-TR" sz="1200" dirty="0"/>
              <a:t>6-Öğrenci Yurtları</a:t>
            </a:r>
          </a:p>
          <a:p>
            <a:pPr marL="0" indent="0">
              <a:buNone/>
            </a:pPr>
            <a:r>
              <a:rPr lang="tr-TR" sz="1200" dirty="0"/>
              <a:t>7-Yaşlı Bakım evleri</a:t>
            </a:r>
          </a:p>
          <a:p>
            <a:pPr marL="0" indent="0">
              <a:buNone/>
            </a:pPr>
            <a:r>
              <a:rPr lang="tr-TR" sz="1200" dirty="0"/>
              <a:t>8-Cadde mağazacılığı</a:t>
            </a:r>
          </a:p>
          <a:p>
            <a:pPr marL="0" indent="0">
              <a:buNone/>
            </a:pPr>
            <a:r>
              <a:rPr lang="tr-TR" sz="1200" dirty="0"/>
              <a:t>9-Okul</a:t>
            </a:r>
          </a:p>
          <a:p>
            <a:pPr marL="0" indent="0">
              <a:buNone/>
            </a:pPr>
            <a:r>
              <a:rPr lang="tr-TR" sz="1200" dirty="0"/>
              <a:t>10-Spor Merkezleri</a:t>
            </a:r>
          </a:p>
          <a:p>
            <a:pPr marL="0" indent="0">
              <a:buNone/>
            </a:pPr>
            <a:r>
              <a:rPr lang="tr-TR" sz="1200" dirty="0"/>
              <a:t>11-Data Center</a:t>
            </a:r>
          </a:p>
          <a:p>
            <a:pPr marL="0" indent="0">
              <a:buNone/>
            </a:pPr>
            <a:r>
              <a:rPr lang="tr-TR" sz="1200" dirty="0"/>
              <a:t>12-Hapishane</a:t>
            </a:r>
          </a:p>
          <a:p>
            <a:pPr marL="0" indent="0">
              <a:buNone/>
            </a:pPr>
            <a:r>
              <a:rPr lang="tr-TR" sz="1200" dirty="0"/>
              <a:t>13-Havaalanı-Liman-Gar</a:t>
            </a:r>
          </a:p>
          <a:p>
            <a:pPr marL="0" indent="0">
              <a:buNone/>
            </a:pPr>
            <a:r>
              <a:rPr lang="tr-TR" sz="1200" dirty="0"/>
              <a:t>14-Otoyol-Köprü</a:t>
            </a:r>
          </a:p>
          <a:p>
            <a:pPr marL="0" indent="0">
              <a:buNone/>
            </a:pPr>
            <a:r>
              <a:rPr lang="tr-TR" sz="1200" dirty="0"/>
              <a:t>15-Özel amaçlı geliştirme ve yatırımlar( Örn.World Disney)</a:t>
            </a:r>
          </a:p>
          <a:p>
            <a:pPr marL="0" indent="0">
              <a:buNone/>
            </a:pPr>
            <a:r>
              <a:rPr lang="tr-TR" sz="1200" dirty="0"/>
              <a:t>16-Geleneksel olmayan yatırımlar(Yüksek gerilim hatları, mezarlık vb)</a:t>
            </a:r>
          </a:p>
          <a:p>
            <a:pPr marL="0" indent="0">
              <a:buNone/>
            </a:pPr>
            <a:endParaRPr lang="tr-TR" sz="2200" dirty="0"/>
          </a:p>
        </p:txBody>
      </p:sp>
    </p:spTree>
    <p:extLst>
      <p:ext uri="{BB962C8B-B14F-4D97-AF65-F5344CB8AC3E}">
        <p14:creationId xmlns:p14="http://schemas.microsoft.com/office/powerpoint/2010/main" val="178368032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217541" y="294627"/>
            <a:ext cx="6340547" cy="513080"/>
          </a:xfrm>
        </p:spPr>
        <p:txBody>
          <a:bodyPr/>
          <a:lstStyle/>
          <a:p>
            <a:r>
              <a:rPr lang="tr-TR" sz="2400" dirty="0" smtClean="0">
                <a:solidFill>
                  <a:srgbClr val="5B9BD5">
                    <a:lumMod val="75000"/>
                  </a:srgbClr>
                </a:solidFill>
                <a:latin typeface="Times New Roman" panose="02020603050405020304" pitchFamily="18" charset="0"/>
                <a:cs typeface="Times New Roman" panose="02020603050405020304" pitchFamily="18" charset="0"/>
              </a:rPr>
              <a:t>  Tesis Yönetimi Yöntemler</a:t>
            </a:r>
            <a:endParaRPr lang="tr-TR" sz="2400" dirty="0">
              <a:solidFill>
                <a:srgbClr val="5B9BD5">
                  <a:lumMod val="75000"/>
                </a:srgbClr>
              </a:solidFill>
              <a:latin typeface="Times New Roman" panose="02020603050405020304" pitchFamily="18" charset="0"/>
              <a:cs typeface="Times New Roman" panose="02020603050405020304" pitchFamily="18" charset="0"/>
            </a:endParaRPr>
          </a:p>
        </p:txBody>
      </p:sp>
      <p:sp>
        <p:nvSpPr>
          <p:cNvPr id="3" name="Metin Yer Tutucusu 2"/>
          <p:cNvSpPr>
            <a:spLocks noGrp="1"/>
          </p:cNvSpPr>
          <p:nvPr>
            <p:ph type="body" idx="1"/>
          </p:nvPr>
        </p:nvSpPr>
        <p:spPr>
          <a:xfrm>
            <a:off x="522514" y="1146412"/>
            <a:ext cx="8064273" cy="4653887"/>
          </a:xfrm>
        </p:spPr>
        <p:txBody>
          <a:bodyPr/>
          <a:lstStyle/>
          <a:p>
            <a:pPr marL="0" indent="0">
              <a:buNone/>
            </a:pPr>
            <a:r>
              <a:rPr lang="tr-TR" sz="2400" dirty="0"/>
              <a:t>Her tesis kullanım amacı, tasarımı, yapımı, teknik özellikleri vb. birçok açıdan birbirinden ne kadar farklı olursa olsun hepsinin 3 ana safhası vardır. Bunlar tasarım, yapım ve yaşam safhalarıdır. Yaşam safhası aynı zamanda “Tesis Yönetim” safhasıdır. Bir tesisin her açıdan sağlıklı, verimli, ekonomik ve sorunsuz sürdürülebilmesi için yapım safhası sonrasında entegre tesis yönetimi gerekir. Bazı yatırımcılar, tesis sahipleri, kat malikleri tesislerini kendileri daha iyi ve ekonomik yöneteceğine inandıkları için kendileri yönetmeyi tercih etmektedir. Bazıları ise bu işin başka bir uzmanlık konusu olduğuna inandığı için bu konuda uzman ve profesyonel tesis yönetim firmalarını tercih etmektedir. </a:t>
            </a:r>
            <a:endParaRPr lang="tr-TR" sz="2200" dirty="0"/>
          </a:p>
        </p:txBody>
      </p:sp>
    </p:spTree>
    <p:extLst>
      <p:ext uri="{BB962C8B-B14F-4D97-AF65-F5344CB8AC3E}">
        <p14:creationId xmlns:p14="http://schemas.microsoft.com/office/powerpoint/2010/main" val="70873363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Yer Tutucusu 2"/>
          <p:cNvSpPr>
            <a:spLocks noGrp="1"/>
          </p:cNvSpPr>
          <p:nvPr>
            <p:ph type="body" idx="1"/>
          </p:nvPr>
        </p:nvSpPr>
        <p:spPr>
          <a:xfrm>
            <a:off x="1146629" y="3091544"/>
            <a:ext cx="7208806" cy="899886"/>
          </a:xfrm>
        </p:spPr>
        <p:txBody>
          <a:bodyPr/>
          <a:lstStyle/>
          <a:p>
            <a:pPr marL="0" indent="0" algn="ctr">
              <a:buNone/>
            </a:pPr>
            <a:r>
              <a:rPr lang="tr-TR" sz="2800" b="1" dirty="0" smtClean="0">
                <a:solidFill>
                  <a:srgbClr val="FF0000"/>
                </a:solidFill>
                <a:latin typeface="Times New Roman" panose="02020603050405020304" pitchFamily="18" charset="0"/>
                <a:cs typeface="Times New Roman" panose="02020603050405020304" pitchFamily="18" charset="0"/>
              </a:rPr>
              <a:t>Sorun ve Uyuşmazlık Örnekleri</a:t>
            </a:r>
            <a:endParaRPr lang="tr-TR" sz="2800" dirty="0"/>
          </a:p>
        </p:txBody>
      </p:sp>
    </p:spTree>
    <p:extLst>
      <p:ext uri="{BB962C8B-B14F-4D97-AF65-F5344CB8AC3E}">
        <p14:creationId xmlns:p14="http://schemas.microsoft.com/office/powerpoint/2010/main" val="394820142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217541" y="294627"/>
            <a:ext cx="6340547" cy="513080"/>
          </a:xfrm>
        </p:spPr>
        <p:txBody>
          <a:bodyPr/>
          <a:lstStyle/>
          <a:p>
            <a:r>
              <a:rPr lang="tr-TR" sz="2400" dirty="0" smtClean="0">
                <a:solidFill>
                  <a:srgbClr val="5B9BD5">
                    <a:lumMod val="75000"/>
                  </a:srgbClr>
                </a:solidFill>
                <a:latin typeface="Times New Roman" panose="02020603050405020304" pitchFamily="18" charset="0"/>
                <a:cs typeface="Times New Roman" panose="02020603050405020304" pitchFamily="18" charset="0"/>
              </a:rPr>
              <a:t>   </a:t>
            </a:r>
            <a:endParaRPr lang="tr-TR" sz="2400" dirty="0">
              <a:solidFill>
                <a:srgbClr val="5B9BD5">
                  <a:lumMod val="75000"/>
                </a:srgbClr>
              </a:solidFill>
              <a:latin typeface="Times New Roman" panose="02020603050405020304" pitchFamily="18" charset="0"/>
              <a:cs typeface="Times New Roman" panose="02020603050405020304" pitchFamily="18" charset="0"/>
            </a:endParaRPr>
          </a:p>
        </p:txBody>
      </p:sp>
      <p:sp>
        <p:nvSpPr>
          <p:cNvPr id="3" name="Metin Yer Tutucusu 2"/>
          <p:cNvSpPr>
            <a:spLocks noGrp="1"/>
          </p:cNvSpPr>
          <p:nvPr>
            <p:ph type="body" idx="1"/>
          </p:nvPr>
        </p:nvSpPr>
        <p:spPr>
          <a:xfrm>
            <a:off x="522514" y="1146412"/>
            <a:ext cx="8064273" cy="4653887"/>
          </a:xfrm>
        </p:spPr>
        <p:txBody>
          <a:bodyPr/>
          <a:lstStyle/>
          <a:p>
            <a:r>
              <a:rPr lang="tr-TR" sz="2400" dirty="0"/>
              <a:t>Tasarım kısmı işin en önemli ve önemsenmesi gereken kısmıdır ve tesisin genetik özellikleri bu safhada belirlenir. Tasarım derken, sadece mimari tasarım değil; statik, mekanik, elektrik, otomasyon, yangın vb. tüm tasarımları anlaşılmaktadır. Bu aşamda yapılan hatalar tesisim yaşam safhasına sürekli problemli olmasına sebep olacaktır. Teknik veya mimari bazı eksikler sonradan bir kısım maliyet ile tamamlansa bile çoğu zaman temel aksamalar devam etmektedir</a:t>
            </a:r>
            <a:r>
              <a:rPr lang="tr-TR" sz="2400" dirty="0" smtClean="0"/>
              <a:t>.</a:t>
            </a:r>
          </a:p>
          <a:p>
            <a:endParaRPr lang="tr-TR" sz="2400" dirty="0"/>
          </a:p>
          <a:p>
            <a:r>
              <a:rPr lang="tr-TR" sz="2400" dirty="0"/>
              <a:t>Tesis yönetim sektörü ile ilgili standartlar, yönetmelikler, kanunlar eksik ve yetersizdir.</a:t>
            </a:r>
          </a:p>
          <a:p>
            <a:pPr marL="0" indent="0">
              <a:buNone/>
            </a:pPr>
            <a:endParaRPr lang="tr-TR" sz="2200" dirty="0"/>
          </a:p>
        </p:txBody>
      </p:sp>
    </p:spTree>
    <p:extLst>
      <p:ext uri="{BB962C8B-B14F-4D97-AF65-F5344CB8AC3E}">
        <p14:creationId xmlns:p14="http://schemas.microsoft.com/office/powerpoint/2010/main" val="25539628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217541" y="294627"/>
            <a:ext cx="6340547" cy="513080"/>
          </a:xfrm>
        </p:spPr>
        <p:txBody>
          <a:bodyPr/>
          <a:lstStyle/>
          <a:p>
            <a:r>
              <a:rPr lang="tr-TR" sz="2400" dirty="0" smtClean="0">
                <a:solidFill>
                  <a:srgbClr val="5B9BD5">
                    <a:lumMod val="75000"/>
                  </a:srgbClr>
                </a:solidFill>
                <a:latin typeface="Times New Roman" panose="02020603050405020304" pitchFamily="18" charset="0"/>
                <a:cs typeface="Times New Roman" panose="02020603050405020304" pitchFamily="18" charset="0"/>
              </a:rPr>
              <a:t>   </a:t>
            </a:r>
            <a:endParaRPr lang="tr-TR" sz="2400" dirty="0">
              <a:solidFill>
                <a:srgbClr val="5B9BD5">
                  <a:lumMod val="75000"/>
                </a:srgbClr>
              </a:solidFill>
              <a:latin typeface="Times New Roman" panose="02020603050405020304" pitchFamily="18" charset="0"/>
              <a:cs typeface="Times New Roman" panose="02020603050405020304" pitchFamily="18" charset="0"/>
            </a:endParaRPr>
          </a:p>
        </p:txBody>
      </p:sp>
      <p:sp>
        <p:nvSpPr>
          <p:cNvPr id="3" name="Metin Yer Tutucusu 2"/>
          <p:cNvSpPr>
            <a:spLocks noGrp="1"/>
          </p:cNvSpPr>
          <p:nvPr>
            <p:ph type="body" idx="1"/>
          </p:nvPr>
        </p:nvSpPr>
        <p:spPr>
          <a:xfrm>
            <a:off x="522514" y="1146412"/>
            <a:ext cx="8064273" cy="4653887"/>
          </a:xfrm>
        </p:spPr>
        <p:txBody>
          <a:bodyPr/>
          <a:lstStyle/>
          <a:p>
            <a:r>
              <a:rPr lang="tr-TR" dirty="0"/>
              <a:t>Kat Mülkiyeti Kanunu 1965 yılında, apartmanlar için hazırlanmıştır. 2007 yılında toplu yapılara adapte edilmiş olsa da kanun, pratik uygulamada binlerce bağımsız bölümden oluşan toplu yapılar ve özellikle karma yapılar için yetersiz kalmaktadır. </a:t>
            </a:r>
          </a:p>
          <a:p>
            <a:r>
              <a:rPr lang="tr-TR" dirty="0"/>
              <a:t>Ayrıca aynı parsel üzerinde rezidans, ofis, otel ve AVM’den oluşan karma ve kompleks yapılar için düzenlemeler basit ve yetersiz kalmaktadır.</a:t>
            </a:r>
          </a:p>
          <a:p>
            <a:r>
              <a:rPr lang="tr-TR" dirty="0"/>
              <a:t>Bina ve tesislerin kullanım amaçlarını, ortak ve tahsisli alanları, yönetim biçimini, yönetim ve işletme giderleri için dikkate alınacak paylaşım esaslarını ortaya koyan hayatın içindeki kuralları barındıran yönetim planları kapsadığı yapı topluluğunun ticari, mimari, yaşam koşulları vb. uygun “ bina topluluğu” na özel oluşturulmamaktadır. Yaşam başladıktan, tesis faaliyete geçtikten sonra </a:t>
            </a:r>
            <a:r>
              <a:rPr lang="tr-TR" dirty="0" smtClean="0"/>
              <a:t>bu eksikk ve hatalı kuralların değiştirilmesi </a:t>
            </a:r>
            <a:r>
              <a:rPr lang="tr-TR" dirty="0"/>
              <a:t>oldukça güç olabilmektedir. </a:t>
            </a:r>
          </a:p>
          <a:p>
            <a:pPr marL="0" indent="0">
              <a:buNone/>
            </a:pPr>
            <a:endParaRPr lang="tr-TR" sz="2200" dirty="0"/>
          </a:p>
        </p:txBody>
      </p:sp>
    </p:spTree>
    <p:extLst>
      <p:ext uri="{BB962C8B-B14F-4D97-AF65-F5344CB8AC3E}">
        <p14:creationId xmlns:p14="http://schemas.microsoft.com/office/powerpoint/2010/main" val="2300623852"/>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217541" y="294627"/>
            <a:ext cx="6340547" cy="513080"/>
          </a:xfrm>
        </p:spPr>
        <p:txBody>
          <a:bodyPr/>
          <a:lstStyle/>
          <a:p>
            <a:r>
              <a:rPr lang="tr-TR" sz="2400" dirty="0" smtClean="0">
                <a:solidFill>
                  <a:srgbClr val="5B9BD5">
                    <a:lumMod val="75000"/>
                  </a:srgbClr>
                </a:solidFill>
                <a:latin typeface="Times New Roman" panose="02020603050405020304" pitchFamily="18" charset="0"/>
                <a:cs typeface="Times New Roman" panose="02020603050405020304" pitchFamily="18" charset="0"/>
              </a:rPr>
              <a:t>   </a:t>
            </a:r>
            <a:endParaRPr lang="tr-TR" sz="2400" dirty="0">
              <a:solidFill>
                <a:srgbClr val="5B9BD5">
                  <a:lumMod val="75000"/>
                </a:srgbClr>
              </a:solidFill>
              <a:latin typeface="Times New Roman" panose="02020603050405020304" pitchFamily="18" charset="0"/>
              <a:cs typeface="Times New Roman" panose="02020603050405020304" pitchFamily="18" charset="0"/>
            </a:endParaRPr>
          </a:p>
        </p:txBody>
      </p:sp>
      <p:sp>
        <p:nvSpPr>
          <p:cNvPr id="3" name="Metin Yer Tutucusu 2"/>
          <p:cNvSpPr>
            <a:spLocks noGrp="1"/>
          </p:cNvSpPr>
          <p:nvPr>
            <p:ph type="body" idx="1"/>
          </p:nvPr>
        </p:nvSpPr>
        <p:spPr>
          <a:xfrm>
            <a:off x="522514" y="1146412"/>
            <a:ext cx="8064273" cy="4653887"/>
          </a:xfrm>
        </p:spPr>
        <p:txBody>
          <a:bodyPr/>
          <a:lstStyle/>
          <a:p>
            <a:pPr marL="0" indent="0" algn="just">
              <a:buNone/>
            </a:pPr>
            <a:r>
              <a:rPr lang="tr-TR" dirty="0"/>
              <a:t>Günümüz yapı kompleksleri, bünyesinde barındırdığı yaşayan ve çalışan nüfus, tesis yönetimlerinin bütçesi ve çalışan sayısı, tesislerdeki makina ekipman,donanım ve otomasyon teknolojileri vb. sebebiyle, gerek idari yapılanma gerekse mali yapılanma ve denetim açısından bütünsel yeni kanuni düzenlemelere ihtiyaç duymaktadır. </a:t>
            </a:r>
          </a:p>
          <a:p>
            <a:pPr marL="0" indent="0" algn="just">
              <a:buNone/>
            </a:pPr>
            <a:r>
              <a:rPr lang="tr-TR" dirty="0"/>
              <a:t>Özellikle ticari tesisler ve yönetimi çerçevesinde İmar mevzuatı, Belediyeler Mevzuatı, Vergi Kanunları, Kat Mülkiyeti Kanunu, Borçlar Kanunu, </a:t>
            </a:r>
            <a:r>
              <a:rPr lang="tr-TR" dirty="0" smtClean="0"/>
              <a:t>Medeni </a:t>
            </a:r>
            <a:r>
              <a:rPr lang="tr-TR" dirty="0" smtClean="0"/>
              <a:t>Kanun,T.T.K, İcra iflas K. </a:t>
            </a:r>
            <a:r>
              <a:rPr lang="tr-TR" dirty="0"/>
              <a:t>gibi en temel kanunlar ve diğer düzenlemeler etkili olmaktadır. Yapı kompleksleri içerisinde bu kanunların birbirine olan etkileri daha farklı sonuçlar doğurabilmektedir. Bu bütünlüğü sağlayacak özel kanunlar gerekli olmaktadır</a:t>
            </a:r>
            <a:r>
              <a:rPr lang="tr-TR" dirty="0" smtClean="0"/>
              <a:t>.</a:t>
            </a:r>
          </a:p>
          <a:p>
            <a:pPr marL="0" indent="0" algn="just">
              <a:buNone/>
            </a:pPr>
            <a:r>
              <a:rPr lang="tr-TR" dirty="0" smtClean="0"/>
              <a:t> </a:t>
            </a:r>
            <a:r>
              <a:rPr lang="tr-TR" dirty="0"/>
              <a:t>Özellikli ve/veya belirli sayıda bağımsız bölümden büyük olan yapılar/ kompleks yapı grupları, profesyonel ve sertifikalı şirketler / kişiler tarafından yönetilmesi gereklidir. Sektörde yetişmiş, doğrudan bu alanla ilgili formasyona sahip, kısa zamanda verimli hale gelebilecek, sektör odaklı eğitim almış profesyonel kişiler istihdam edilmesi gereklidir.</a:t>
            </a:r>
          </a:p>
          <a:p>
            <a:pPr marL="0" indent="0">
              <a:buNone/>
            </a:pPr>
            <a:endParaRPr lang="tr-TR" sz="2200" dirty="0"/>
          </a:p>
        </p:txBody>
      </p:sp>
    </p:spTree>
    <p:extLst>
      <p:ext uri="{BB962C8B-B14F-4D97-AF65-F5344CB8AC3E}">
        <p14:creationId xmlns:p14="http://schemas.microsoft.com/office/powerpoint/2010/main" val="933492802"/>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217541" y="294627"/>
            <a:ext cx="6340547" cy="513080"/>
          </a:xfrm>
        </p:spPr>
        <p:txBody>
          <a:bodyPr/>
          <a:lstStyle/>
          <a:p>
            <a:r>
              <a:rPr lang="tr-TR" sz="2400" dirty="0" smtClean="0">
                <a:solidFill>
                  <a:srgbClr val="5B9BD5">
                    <a:lumMod val="75000"/>
                  </a:srgbClr>
                </a:solidFill>
                <a:latin typeface="Times New Roman" panose="02020603050405020304" pitchFamily="18" charset="0"/>
                <a:cs typeface="Times New Roman" panose="02020603050405020304" pitchFamily="18" charset="0"/>
              </a:rPr>
              <a:t>   </a:t>
            </a:r>
            <a:endParaRPr lang="tr-TR" sz="2400" dirty="0">
              <a:solidFill>
                <a:srgbClr val="5B9BD5">
                  <a:lumMod val="75000"/>
                </a:srgbClr>
              </a:solidFill>
              <a:latin typeface="Times New Roman" panose="02020603050405020304" pitchFamily="18" charset="0"/>
              <a:cs typeface="Times New Roman" panose="02020603050405020304" pitchFamily="18" charset="0"/>
            </a:endParaRPr>
          </a:p>
        </p:txBody>
      </p:sp>
      <p:sp>
        <p:nvSpPr>
          <p:cNvPr id="3" name="Metin Yer Tutucusu 2"/>
          <p:cNvSpPr>
            <a:spLocks noGrp="1"/>
          </p:cNvSpPr>
          <p:nvPr>
            <p:ph type="body" idx="1"/>
          </p:nvPr>
        </p:nvSpPr>
        <p:spPr>
          <a:xfrm>
            <a:off x="522514" y="1146412"/>
            <a:ext cx="8064273" cy="4653887"/>
          </a:xfrm>
        </p:spPr>
        <p:txBody>
          <a:bodyPr/>
          <a:lstStyle/>
          <a:p>
            <a:pPr marL="0" indent="0" algn="just">
              <a:buNone/>
            </a:pPr>
            <a:r>
              <a:rPr lang="tr-TR" sz="2200" dirty="0" smtClean="0"/>
              <a:t>Masraf dağılım ilkeleri yönetim planı çerçevesinde belirlenebilmektedir. Toplu yapıların ve özellikle çok fonksiyonluve kat malikleri kurulları farklı yapı gruplarında fonsiyonlara, faaliyetlere, mimari yapı ve işleyişe uygun olarak hazırlanmamış yönetim planları ve masraf dağıtım ilkeleri ortak alanlar veya ortak hizmetlerin masrafa dağıtımlarını tartışmalı hale getirmektedir.</a:t>
            </a:r>
            <a:endParaRPr lang="tr-TR" sz="2200" dirty="0"/>
          </a:p>
          <a:p>
            <a:pPr marL="0" indent="0" algn="just">
              <a:buNone/>
            </a:pPr>
            <a:r>
              <a:rPr lang="tr-TR" sz="2200" dirty="0" smtClean="0"/>
              <a:t>Toplu yapılarda, ortak alanlar farklı parsel veya bina komleksi içerisinde bulunabilmektedir. Bu ortak alanların sadece içinde bulunduğu yapı grubu tarafından kullanılması, tasarruf edilmesi, işgali kat malikleri arasında sorunlar yaratmaktadır. </a:t>
            </a:r>
          </a:p>
          <a:p>
            <a:pPr marL="0" indent="0" algn="just">
              <a:buNone/>
            </a:pPr>
            <a:endParaRPr lang="tr-TR" sz="2200" dirty="0"/>
          </a:p>
        </p:txBody>
      </p:sp>
    </p:spTree>
    <p:extLst>
      <p:ext uri="{BB962C8B-B14F-4D97-AF65-F5344CB8AC3E}">
        <p14:creationId xmlns:p14="http://schemas.microsoft.com/office/powerpoint/2010/main" val="228915777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Yer Tutucusu 2"/>
          <p:cNvSpPr>
            <a:spLocks noGrp="1"/>
          </p:cNvSpPr>
          <p:nvPr>
            <p:ph type="body" idx="1"/>
          </p:nvPr>
        </p:nvSpPr>
        <p:spPr>
          <a:xfrm>
            <a:off x="272955" y="3493828"/>
            <a:ext cx="8584441" cy="996286"/>
          </a:xfrm>
        </p:spPr>
        <p:txBody>
          <a:bodyPr/>
          <a:lstStyle/>
          <a:p>
            <a:pPr marL="0" indent="0">
              <a:buNone/>
            </a:pPr>
            <a:r>
              <a:rPr lang="tr-TR" sz="2800" b="1" dirty="0" smtClean="0">
                <a:latin typeface="Times New Roman" panose="02020603050405020304" pitchFamily="18" charset="0"/>
                <a:cs typeface="Times New Roman" panose="02020603050405020304" pitchFamily="18" charset="0"/>
              </a:rPr>
              <a:t>8-Ticari Yapıların Yönetimi ve Temel Yönetim Sorunları</a:t>
            </a:r>
            <a:endParaRPr lang="tr-TR" sz="2800" dirty="0"/>
          </a:p>
        </p:txBody>
      </p:sp>
    </p:spTree>
    <p:extLst>
      <p:ext uri="{BB962C8B-B14F-4D97-AF65-F5344CB8AC3E}">
        <p14:creationId xmlns:p14="http://schemas.microsoft.com/office/powerpoint/2010/main" val="83242874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217541" y="294627"/>
            <a:ext cx="6340547" cy="513080"/>
          </a:xfrm>
        </p:spPr>
        <p:txBody>
          <a:bodyPr/>
          <a:lstStyle/>
          <a:p>
            <a:r>
              <a:rPr lang="tr-TR" sz="2400" dirty="0" smtClean="0">
                <a:solidFill>
                  <a:srgbClr val="5B9BD5">
                    <a:lumMod val="75000"/>
                  </a:srgbClr>
                </a:solidFill>
                <a:latin typeface="Times New Roman" panose="02020603050405020304" pitchFamily="18" charset="0"/>
                <a:cs typeface="Times New Roman" panose="02020603050405020304" pitchFamily="18" charset="0"/>
              </a:rPr>
              <a:t>   </a:t>
            </a:r>
            <a:endParaRPr lang="tr-TR" sz="2400" dirty="0">
              <a:solidFill>
                <a:srgbClr val="5B9BD5">
                  <a:lumMod val="75000"/>
                </a:srgbClr>
              </a:solidFill>
              <a:latin typeface="Times New Roman" panose="02020603050405020304" pitchFamily="18" charset="0"/>
              <a:cs typeface="Times New Roman" panose="02020603050405020304" pitchFamily="18" charset="0"/>
            </a:endParaRPr>
          </a:p>
        </p:txBody>
      </p:sp>
      <p:sp>
        <p:nvSpPr>
          <p:cNvPr id="3" name="Metin Yer Tutucusu 2"/>
          <p:cNvSpPr>
            <a:spLocks noGrp="1"/>
          </p:cNvSpPr>
          <p:nvPr>
            <p:ph type="body" idx="1"/>
          </p:nvPr>
        </p:nvSpPr>
        <p:spPr>
          <a:xfrm>
            <a:off x="522514" y="1146412"/>
            <a:ext cx="8064273" cy="4653887"/>
          </a:xfrm>
        </p:spPr>
        <p:txBody>
          <a:bodyPr/>
          <a:lstStyle/>
          <a:p>
            <a:pPr marL="0" indent="0" algn="just">
              <a:buNone/>
            </a:pPr>
            <a:r>
              <a:rPr lang="tr-TR" sz="2200" dirty="0" smtClean="0"/>
              <a:t>Ortak gider/aidat avans ödemesi borcundan kural olarak kat malikleri sorumludur. Kiracı ise kira akdine dayanarak müştereken ve müteselsilen sorumludur. </a:t>
            </a:r>
          </a:p>
          <a:p>
            <a:pPr marL="0" indent="0" algn="just">
              <a:buNone/>
            </a:pPr>
            <a:r>
              <a:rPr lang="tr-TR" sz="2200" dirty="0" smtClean="0"/>
              <a:t>Bağımsız bölümlerin aidat ödemelerinin kiracı tarafından yapılmaması halinde % 5 aylık gecikme cezası doğacak ve bundan geç haberdar olan ve ödeme zorunda kalan kat maliki kusursuz olarak gecikme cezası yüküne katlanmaktadır.</a:t>
            </a:r>
          </a:p>
          <a:p>
            <a:pPr marL="0" indent="0" algn="just">
              <a:buNone/>
            </a:pPr>
            <a:r>
              <a:rPr lang="tr-TR" sz="2200" dirty="0" smtClean="0"/>
              <a:t>Yatırım, demirbaş ve işletme malzemeleri giderleri, personel kıdem tazminatı ödemelerini kimin yapacağı konusunda kiracı ve mal sahibi arasında uyuşmazlık doğmaktadır. Genel kural olarak kiracını yükümlülüğü sadece kira ödemesidir. Aidat ödemeleri kira sözleşmesi çerçevesinde kiracının yükümlülüğü olmaktadır. Bu giderler ise kat maliki sorumluluğudur. Bu sebeple işletme projeleri ve aylık aidat avanslarının içeriği açık,şeffaf olmalıdır.</a:t>
            </a:r>
            <a:endParaRPr lang="tr-TR" sz="2200" dirty="0" smtClean="0"/>
          </a:p>
          <a:p>
            <a:pPr marL="0" indent="0" algn="just">
              <a:buNone/>
            </a:pPr>
            <a:endParaRPr lang="tr-TR" sz="2200" dirty="0"/>
          </a:p>
          <a:p>
            <a:pPr marL="0" indent="0" algn="just">
              <a:buNone/>
            </a:pPr>
            <a:r>
              <a:rPr lang="tr-TR" sz="2200" dirty="0" smtClean="0"/>
              <a:t> </a:t>
            </a:r>
            <a:endParaRPr lang="tr-TR" sz="2200" dirty="0"/>
          </a:p>
        </p:txBody>
      </p:sp>
    </p:spTree>
    <p:extLst>
      <p:ext uri="{BB962C8B-B14F-4D97-AF65-F5344CB8AC3E}">
        <p14:creationId xmlns:p14="http://schemas.microsoft.com/office/powerpoint/2010/main" val="3201505370"/>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217541" y="294627"/>
            <a:ext cx="6340547" cy="513080"/>
          </a:xfrm>
        </p:spPr>
        <p:txBody>
          <a:bodyPr/>
          <a:lstStyle/>
          <a:p>
            <a:r>
              <a:rPr lang="tr-TR" sz="2400" dirty="0" smtClean="0">
                <a:solidFill>
                  <a:srgbClr val="5B9BD5">
                    <a:lumMod val="75000"/>
                  </a:srgbClr>
                </a:solidFill>
                <a:latin typeface="Times New Roman" panose="02020603050405020304" pitchFamily="18" charset="0"/>
                <a:cs typeface="Times New Roman" panose="02020603050405020304" pitchFamily="18" charset="0"/>
              </a:rPr>
              <a:t>   </a:t>
            </a:r>
            <a:endParaRPr lang="tr-TR" sz="2400" dirty="0">
              <a:solidFill>
                <a:srgbClr val="5B9BD5">
                  <a:lumMod val="75000"/>
                </a:srgbClr>
              </a:solidFill>
              <a:latin typeface="Times New Roman" panose="02020603050405020304" pitchFamily="18" charset="0"/>
              <a:cs typeface="Times New Roman" panose="02020603050405020304" pitchFamily="18" charset="0"/>
            </a:endParaRPr>
          </a:p>
        </p:txBody>
      </p:sp>
      <p:sp>
        <p:nvSpPr>
          <p:cNvPr id="3" name="Metin Yer Tutucusu 2"/>
          <p:cNvSpPr>
            <a:spLocks noGrp="1"/>
          </p:cNvSpPr>
          <p:nvPr>
            <p:ph type="body" idx="1"/>
          </p:nvPr>
        </p:nvSpPr>
        <p:spPr>
          <a:xfrm>
            <a:off x="522514" y="1146412"/>
            <a:ext cx="8064273" cy="4653887"/>
          </a:xfrm>
        </p:spPr>
        <p:txBody>
          <a:bodyPr/>
          <a:lstStyle/>
          <a:p>
            <a:pPr algn="just"/>
            <a:r>
              <a:rPr lang="tr-TR" dirty="0"/>
              <a:t>İhale metotları, şartname ve sözleşme sorunları, kısa süreli sözleşmeler, araştırma eksikliği, vb. birçok sorun sektörün gelişmesinin önündeki diğer sorunlardır. </a:t>
            </a:r>
          </a:p>
          <a:p>
            <a:pPr algn="just"/>
            <a:r>
              <a:rPr lang="tr-TR" dirty="0" smtClean="0"/>
              <a:t>Dijitalleşme</a:t>
            </a:r>
            <a:r>
              <a:rPr lang="tr-TR" dirty="0"/>
              <a:t>, AI, IT sektöründeki gelişmelerde sektörün iş yapış şeklini daha farklı bir boyutta etkileyecektir. Ancak bu konulardaki altyapı yetersizlikleri doğrudan etki yaratmaktadır.</a:t>
            </a:r>
          </a:p>
          <a:p>
            <a:pPr algn="just"/>
            <a:r>
              <a:rPr lang="tr-TR" dirty="0"/>
              <a:t>Gayrimenkul tesis / site yönetiminde iletişim yaşanan sorunlardan birisidir. Yönetimler ile yönetimlerin paydaşları ( kiracılar, işyeri sahipleri, mülk sahipleri,  sakinler, vb.) arasındaki şeffaf, denetlenebilir, paylaşımlı ve etkileşimli yol ve yöntemler geliştirilememesi. Tarafların hepsinin kendi cephelerinden yorum yapmayı tercih etmeleri ve bütünlüğü sağlayacak kanuni toplumsal ve iletişimsel bilgi,bilinç ve oluşumların mevcut olmaması. Toplu yaşam, tesis ve yönetimle ilgili tüm bilgilere </a:t>
            </a:r>
            <a:r>
              <a:rPr lang="tr-TR" dirty="0" smtClean="0"/>
              <a:t>ulaşılabilecek </a:t>
            </a:r>
            <a:r>
              <a:rPr lang="tr-TR" dirty="0"/>
              <a:t>online  platformların olmaması.</a:t>
            </a:r>
          </a:p>
          <a:p>
            <a:pPr marL="0" indent="0">
              <a:buNone/>
            </a:pPr>
            <a:endParaRPr lang="tr-TR" dirty="0"/>
          </a:p>
        </p:txBody>
      </p:sp>
    </p:spTree>
    <p:extLst>
      <p:ext uri="{BB962C8B-B14F-4D97-AF65-F5344CB8AC3E}">
        <p14:creationId xmlns:p14="http://schemas.microsoft.com/office/powerpoint/2010/main" val="2236912959"/>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217541" y="294627"/>
            <a:ext cx="6340547" cy="513080"/>
          </a:xfrm>
        </p:spPr>
        <p:txBody>
          <a:bodyPr/>
          <a:lstStyle/>
          <a:p>
            <a:r>
              <a:rPr lang="tr-TR" sz="2400" dirty="0" smtClean="0">
                <a:solidFill>
                  <a:srgbClr val="5B9BD5">
                    <a:lumMod val="75000"/>
                  </a:srgbClr>
                </a:solidFill>
                <a:latin typeface="Times New Roman" panose="02020603050405020304" pitchFamily="18" charset="0"/>
                <a:cs typeface="Times New Roman" panose="02020603050405020304" pitchFamily="18" charset="0"/>
              </a:rPr>
              <a:t>   </a:t>
            </a:r>
            <a:endParaRPr lang="tr-TR" sz="2400" dirty="0">
              <a:solidFill>
                <a:srgbClr val="5B9BD5">
                  <a:lumMod val="75000"/>
                </a:srgbClr>
              </a:solidFill>
              <a:latin typeface="Times New Roman" panose="02020603050405020304" pitchFamily="18" charset="0"/>
              <a:cs typeface="Times New Roman" panose="02020603050405020304" pitchFamily="18" charset="0"/>
            </a:endParaRPr>
          </a:p>
        </p:txBody>
      </p:sp>
      <p:sp>
        <p:nvSpPr>
          <p:cNvPr id="3" name="Metin Yer Tutucusu 2"/>
          <p:cNvSpPr>
            <a:spLocks noGrp="1"/>
          </p:cNvSpPr>
          <p:nvPr>
            <p:ph type="body" idx="1"/>
          </p:nvPr>
        </p:nvSpPr>
        <p:spPr>
          <a:xfrm>
            <a:off x="522514" y="1146412"/>
            <a:ext cx="8064273" cy="4653887"/>
          </a:xfrm>
        </p:spPr>
        <p:txBody>
          <a:bodyPr/>
          <a:lstStyle/>
          <a:p>
            <a:r>
              <a:rPr lang="tr-TR" dirty="0"/>
              <a:t>Asansör Muayene ve Yönetmeliği ile ilgili uygulamada </a:t>
            </a:r>
            <a:r>
              <a:rPr lang="tr-TR" dirty="0" smtClean="0"/>
              <a:t>yapılan  değişiklikleri yöneticilerin takibi ve yükümlülüklere uyma zorunluluğu vardır.</a:t>
            </a:r>
            <a:endParaRPr lang="tr-TR" dirty="0"/>
          </a:p>
          <a:p>
            <a:r>
              <a:rPr lang="tr-TR" dirty="0" smtClean="0"/>
              <a:t>Binalarda yapılan tadilatlar ve tesisata değişiklikleri </a:t>
            </a:r>
            <a:r>
              <a:rPr lang="tr-TR" dirty="0" smtClean="0"/>
              <a:t>sebebiyle,Enerji </a:t>
            </a:r>
            <a:r>
              <a:rPr lang="tr-TR" dirty="0"/>
              <a:t>Verimliliği Kanunu ve “Isı Sayaçları Muayene Yönetmeliği”  çerçevesinde yapılan </a:t>
            </a:r>
            <a:r>
              <a:rPr lang="tr-TR" dirty="0" smtClean="0"/>
              <a:t>düzenlemelerin </a:t>
            </a:r>
            <a:r>
              <a:rPr lang="tr-TR" dirty="0" smtClean="0"/>
              <a:t>uygulama zorluklarının </a:t>
            </a:r>
            <a:r>
              <a:rPr lang="tr-TR" dirty="0"/>
              <a:t>yol açtığı teknik ve ekonomik </a:t>
            </a:r>
            <a:r>
              <a:rPr lang="tr-TR" dirty="0" smtClean="0"/>
              <a:t>sebepli çatışmalar yaşanmaktadır.</a:t>
            </a:r>
            <a:endParaRPr lang="tr-TR" dirty="0"/>
          </a:p>
          <a:p>
            <a:r>
              <a:rPr lang="tr-TR" dirty="0"/>
              <a:t>Özel Güvenlik mevzuatındaki düzenlemeler tesis yönetimleri için özellikli durumlar yaratmaktadır</a:t>
            </a:r>
            <a:r>
              <a:rPr lang="tr-TR" dirty="0" smtClean="0"/>
              <a:t>. Bazı site, tesis ve binalarda lisansız personel istihdamı sürmektedir.</a:t>
            </a:r>
            <a:endParaRPr lang="tr-TR" dirty="0"/>
          </a:p>
          <a:p>
            <a:r>
              <a:rPr lang="tr-TR" dirty="0"/>
              <a:t>Halk sağlığı ve hijyen konusundaki düzenlemeler tesis yönetimlerinin hem kendileri hemde tesislerdeki işyerleri ve yaşayanlar açısından zorunluluklar getirmektedir. Herhangi bir uygunsuzluk tüm tesisin fiziki ve hukuki etkilenmesine sebep olabilmektedir</a:t>
            </a:r>
            <a:r>
              <a:rPr lang="tr-TR" dirty="0" smtClean="0"/>
              <a:t>.</a:t>
            </a:r>
            <a:endParaRPr lang="tr-TR" dirty="0"/>
          </a:p>
        </p:txBody>
      </p:sp>
    </p:spTree>
    <p:extLst>
      <p:ext uri="{BB962C8B-B14F-4D97-AF65-F5344CB8AC3E}">
        <p14:creationId xmlns:p14="http://schemas.microsoft.com/office/powerpoint/2010/main" val="1842113812"/>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217541" y="294627"/>
            <a:ext cx="6340547" cy="513080"/>
          </a:xfrm>
        </p:spPr>
        <p:txBody>
          <a:bodyPr/>
          <a:lstStyle/>
          <a:p>
            <a:r>
              <a:rPr lang="tr-TR" sz="2400" dirty="0" smtClean="0">
                <a:solidFill>
                  <a:srgbClr val="5B9BD5">
                    <a:lumMod val="75000"/>
                  </a:srgbClr>
                </a:solidFill>
                <a:latin typeface="Times New Roman" panose="02020603050405020304" pitchFamily="18" charset="0"/>
                <a:cs typeface="Times New Roman" panose="02020603050405020304" pitchFamily="18" charset="0"/>
              </a:rPr>
              <a:t>   </a:t>
            </a:r>
            <a:endParaRPr lang="tr-TR" sz="2400" dirty="0">
              <a:solidFill>
                <a:srgbClr val="5B9BD5">
                  <a:lumMod val="75000"/>
                </a:srgbClr>
              </a:solidFill>
              <a:latin typeface="Times New Roman" panose="02020603050405020304" pitchFamily="18" charset="0"/>
              <a:cs typeface="Times New Roman" panose="02020603050405020304" pitchFamily="18" charset="0"/>
            </a:endParaRPr>
          </a:p>
        </p:txBody>
      </p:sp>
      <p:sp>
        <p:nvSpPr>
          <p:cNvPr id="3" name="Metin Yer Tutucusu 2"/>
          <p:cNvSpPr>
            <a:spLocks noGrp="1"/>
          </p:cNvSpPr>
          <p:nvPr>
            <p:ph type="body" idx="1"/>
          </p:nvPr>
        </p:nvSpPr>
        <p:spPr>
          <a:xfrm>
            <a:off x="522514" y="1146412"/>
            <a:ext cx="8064273" cy="4653887"/>
          </a:xfrm>
        </p:spPr>
        <p:txBody>
          <a:bodyPr/>
          <a:lstStyle/>
          <a:p>
            <a:r>
              <a:rPr lang="tr-TR" sz="1800" dirty="0" smtClean="0"/>
              <a:t>Binalarda gürültü yapma cezası kabahatler kanunu ve TCK kapsamında düzenlenmiştir. Bu konudaki rahatsızlıklar komşuluk ilişkilerine zarar verebilecek şekilde sonuçlanabilmektedir.</a:t>
            </a:r>
          </a:p>
          <a:p>
            <a:r>
              <a:rPr lang="tr-TR" sz="1800" dirty="0" smtClean="0"/>
              <a:t>Bağımsız bölümlerde ortaya çıkan tesisata bozukluğundan ötürü başkalarına verilen zarardan KMK 9 a bağlı olarak Borçlar Kanununa göre kat maliki sorumludur. Ortak alanlardan dolayı doğan zarardan tüm kat maliklerine rücu/dava açılmalıdır. </a:t>
            </a:r>
          </a:p>
          <a:p>
            <a:r>
              <a:rPr lang="tr-TR" sz="1800" dirty="0" smtClean="0"/>
              <a:t>Toplu Yapılarda toplu yapı site yönetimi sarih bir tüzel kişiliği yoktur. Toplu yapı yönetim planı çerçevesinde yetki devri ile ortak alanlarla ilgili olarak   aktif – pasif husumet ehliyeti sağlanabilmektedir.</a:t>
            </a:r>
          </a:p>
          <a:p>
            <a:r>
              <a:rPr lang="tr-TR" sz="1800" dirty="0" smtClean="0"/>
              <a:t>Ev hayvanlarının korunmasına dair Avrupa sözleşmesi, Hayvanları koruma Kanunu özel kanunlar hükmündedir. KMK ise genel kanun olarak kalmaktadır. Yönetim planı çerçeçvesinde evcil hayvan besleme kuralı konusunda tartışmalar yaşanabilmektedir.</a:t>
            </a:r>
          </a:p>
          <a:p>
            <a:r>
              <a:rPr lang="tr-TR" sz="1800" dirty="0" smtClean="0"/>
              <a:t>Otoparkların yeersizliği yanlış ve fazla araç parkı ve gereksiz işgaller binalarda ve sitelerde yaşanan sorunlardır.</a:t>
            </a:r>
            <a:endParaRPr lang="tr-TR" sz="1800" dirty="0" smtClean="0"/>
          </a:p>
        </p:txBody>
      </p:sp>
    </p:spTree>
    <p:extLst>
      <p:ext uri="{BB962C8B-B14F-4D97-AF65-F5344CB8AC3E}">
        <p14:creationId xmlns:p14="http://schemas.microsoft.com/office/powerpoint/2010/main" val="256689723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Yer Tutucusu 2"/>
          <p:cNvSpPr>
            <a:spLocks noGrp="1"/>
          </p:cNvSpPr>
          <p:nvPr>
            <p:ph type="body" idx="1"/>
          </p:nvPr>
        </p:nvSpPr>
        <p:spPr>
          <a:xfrm>
            <a:off x="1146629" y="3091544"/>
            <a:ext cx="7208806" cy="899886"/>
          </a:xfrm>
        </p:spPr>
        <p:txBody>
          <a:bodyPr/>
          <a:lstStyle/>
          <a:p>
            <a:pPr marL="0" indent="0" algn="ctr">
              <a:buNone/>
            </a:pPr>
            <a:r>
              <a:rPr lang="tr-TR" sz="2800" b="1" dirty="0" smtClean="0">
                <a:solidFill>
                  <a:srgbClr val="FF0000"/>
                </a:solidFill>
                <a:latin typeface="Times New Roman" panose="02020603050405020304" pitchFamily="18" charset="0"/>
                <a:cs typeface="Times New Roman" panose="02020603050405020304" pitchFamily="18" charset="0"/>
              </a:rPr>
              <a:t>Tesis Yönetimi</a:t>
            </a:r>
            <a:endParaRPr lang="tr-TR" sz="2800" dirty="0"/>
          </a:p>
        </p:txBody>
      </p:sp>
    </p:spTree>
    <p:extLst>
      <p:ext uri="{BB962C8B-B14F-4D97-AF65-F5344CB8AC3E}">
        <p14:creationId xmlns:p14="http://schemas.microsoft.com/office/powerpoint/2010/main" val="374293423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217541" y="294627"/>
            <a:ext cx="6340547" cy="513080"/>
          </a:xfrm>
        </p:spPr>
        <p:txBody>
          <a:bodyPr/>
          <a:lstStyle/>
          <a:p>
            <a:r>
              <a:rPr lang="tr-TR" sz="2400" dirty="0" smtClean="0">
                <a:solidFill>
                  <a:srgbClr val="5B9BD5">
                    <a:lumMod val="75000"/>
                  </a:srgbClr>
                </a:solidFill>
                <a:latin typeface="Times New Roman" panose="02020603050405020304" pitchFamily="18" charset="0"/>
                <a:cs typeface="Times New Roman" panose="02020603050405020304" pitchFamily="18" charset="0"/>
              </a:rPr>
              <a:t>  </a:t>
            </a:r>
            <a:endParaRPr lang="tr-TR" sz="2400" dirty="0">
              <a:solidFill>
                <a:srgbClr val="5B9BD5">
                  <a:lumMod val="75000"/>
                </a:srgbClr>
              </a:solidFill>
              <a:latin typeface="Times New Roman" panose="02020603050405020304" pitchFamily="18" charset="0"/>
              <a:cs typeface="Times New Roman" panose="02020603050405020304" pitchFamily="18" charset="0"/>
            </a:endParaRPr>
          </a:p>
        </p:txBody>
      </p:sp>
      <p:sp>
        <p:nvSpPr>
          <p:cNvPr id="3" name="Metin Yer Tutucusu 2"/>
          <p:cNvSpPr>
            <a:spLocks noGrp="1"/>
          </p:cNvSpPr>
          <p:nvPr>
            <p:ph type="body" idx="1"/>
          </p:nvPr>
        </p:nvSpPr>
        <p:spPr>
          <a:xfrm>
            <a:off x="522514" y="1300294"/>
            <a:ext cx="8064273" cy="4446165"/>
          </a:xfrm>
        </p:spPr>
        <p:txBody>
          <a:bodyPr/>
          <a:lstStyle/>
          <a:p>
            <a:pPr marL="0" indent="0" algn="just">
              <a:buNone/>
            </a:pPr>
            <a:r>
              <a:rPr lang="tr-TR" sz="2200" dirty="0"/>
              <a:t>Tesis yönetimi (veya tesis yönetimi veya FM veya işletme yönetimi ), fiziksel işyerini kuruluşun çalışanları ve çalışmaları ile koordine etme uygulamasıdır. İşletme, mimari ve davranışsal ve mühendislik bilimleri ilkelerini bütünleştirir. Hizmet verdiği kuruluşlar için destek hizmetlerinin etkin ve verimli bir şekilde sunulmasına odaklanan profesyonel bir yönetim disiplinidir. Tesis yönetimi, bir gayrimenkul yatırımının mevcut çevresi içinde, insanlar, fiziki bina ve alanlar ve tesisin işletilmesi entegre fonksiyon olmak üzere çalışan ve müşterilerin </a:t>
            </a:r>
            <a:r>
              <a:rPr lang="tr-TR" sz="2200" dirty="0" smtClean="0"/>
              <a:t>yaşam kalitesi  </a:t>
            </a:r>
            <a:r>
              <a:rPr lang="tr-TR" sz="2200" dirty="0"/>
              <a:t>verimliliğini arttırmalıdır. FM şu iki ana alanı kapsamaktadır:</a:t>
            </a:r>
          </a:p>
          <a:p>
            <a:pPr marL="0" indent="0" algn="just">
              <a:buNone/>
            </a:pPr>
            <a:r>
              <a:rPr lang="tr-TR" sz="2200" dirty="0"/>
              <a:t>- Mekan ve Altyapı' (planlama, tasarım, işyeri, inşaat, kira, doluluk, bakım ve mobilya gibi) </a:t>
            </a:r>
          </a:p>
          <a:p>
            <a:pPr marL="0" indent="0" algn="just">
              <a:buNone/>
            </a:pPr>
            <a:r>
              <a:rPr lang="tr-TR" sz="2200" dirty="0"/>
              <a:t>-İnsan ve Organizasyon' (ikram, </a:t>
            </a:r>
            <a:r>
              <a:rPr lang="tr-TR" sz="2200" dirty="0" smtClean="0"/>
              <a:t>temizlik,İK, </a:t>
            </a:r>
            <a:r>
              <a:rPr lang="tr-TR" sz="2200" dirty="0"/>
              <a:t>muhasebe, pazarlama, ağırlama). </a:t>
            </a:r>
          </a:p>
          <a:p>
            <a:pPr marL="0" indent="0" algn="just">
              <a:lnSpc>
                <a:spcPct val="100000"/>
              </a:lnSpc>
              <a:spcBef>
                <a:spcPts val="0"/>
              </a:spcBef>
              <a:buNone/>
            </a:pPr>
            <a:endParaRPr lang="tr-TR" sz="2200" dirty="0" smtClean="0"/>
          </a:p>
        </p:txBody>
      </p:sp>
    </p:spTree>
    <p:extLst>
      <p:ext uri="{BB962C8B-B14F-4D97-AF65-F5344CB8AC3E}">
        <p14:creationId xmlns:p14="http://schemas.microsoft.com/office/powerpoint/2010/main" val="108727070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217541" y="294627"/>
            <a:ext cx="6340547" cy="513080"/>
          </a:xfrm>
        </p:spPr>
        <p:txBody>
          <a:bodyPr/>
          <a:lstStyle/>
          <a:p>
            <a:r>
              <a:rPr lang="tr-TR" sz="2400" dirty="0" smtClean="0">
                <a:solidFill>
                  <a:srgbClr val="5B9BD5">
                    <a:lumMod val="75000"/>
                  </a:srgbClr>
                </a:solidFill>
                <a:latin typeface="Times New Roman" panose="02020603050405020304" pitchFamily="18" charset="0"/>
                <a:cs typeface="Times New Roman" panose="02020603050405020304" pitchFamily="18" charset="0"/>
              </a:rPr>
              <a:t>  </a:t>
            </a:r>
            <a:endParaRPr lang="tr-TR" sz="2400" dirty="0">
              <a:solidFill>
                <a:srgbClr val="5B9BD5">
                  <a:lumMod val="75000"/>
                </a:srgbClr>
              </a:solidFill>
              <a:latin typeface="Times New Roman" panose="02020603050405020304" pitchFamily="18" charset="0"/>
              <a:cs typeface="Times New Roman" panose="02020603050405020304" pitchFamily="18" charset="0"/>
            </a:endParaRPr>
          </a:p>
        </p:txBody>
      </p:sp>
      <p:sp>
        <p:nvSpPr>
          <p:cNvPr id="3" name="Metin Yer Tutucusu 2"/>
          <p:cNvSpPr>
            <a:spLocks noGrp="1"/>
          </p:cNvSpPr>
          <p:nvPr>
            <p:ph type="body" idx="1"/>
          </p:nvPr>
        </p:nvSpPr>
        <p:spPr>
          <a:xfrm>
            <a:off x="522514" y="1216404"/>
            <a:ext cx="8064273" cy="4530055"/>
          </a:xfrm>
        </p:spPr>
        <p:txBody>
          <a:bodyPr/>
          <a:lstStyle/>
          <a:p>
            <a:r>
              <a:rPr lang="tr-TR" dirty="0"/>
              <a:t>Bu iki geniş çalışma alanına yaygın olarak "sert FM" ve "yumuşak FM" denir. Birincisi (çalışma) alanı ve (bina) altyapısına odaklanan fiziksel yapılı çevreyi ifade eder. İkincisi insanları ve örgütü kapsar ve iş psikolojisi ve mesleki fizyoloji ile ilgilidir. </a:t>
            </a:r>
          </a:p>
          <a:p>
            <a:r>
              <a:rPr lang="tr-TR" dirty="0"/>
              <a:t>Tesis Yönetimi konusu gayrimenkul yönetimi konusunda önemli bir kavramdır. Geliştirme yatırımın şeklini ve nasıl işletileceği konusunda esas belirleyici nokta olmaktadır. Mülk yönetimi ise bu yatırımların her yönü ile nasıl işletileceği sürdürülebilirliği ile tüm mali ve teknik insani konuları kapsamaktadır. Ancak tesis yönetimi kavramı aslında mülk yönetimi kavramı altında işletmeye ilişkin bir kavram olmakla birlikte yatırımların ve yatırımcıların özellikleri itibariyle genellikle karma uygulamalar şeklinde yer almakta ve  tesis yönetimi kavramı daha çok öne çıkmakta ve “Tesis Yönetimi “  tabiri tek tanımlayıcı kavram olarak kullanılmaktadır</a:t>
            </a:r>
          </a:p>
          <a:p>
            <a:pPr marL="0" indent="0" algn="just">
              <a:lnSpc>
                <a:spcPct val="100000"/>
              </a:lnSpc>
              <a:spcBef>
                <a:spcPts val="0"/>
              </a:spcBef>
              <a:buNone/>
            </a:pPr>
            <a:endParaRPr lang="tr-TR" dirty="0" smtClean="0"/>
          </a:p>
        </p:txBody>
      </p:sp>
    </p:spTree>
    <p:extLst>
      <p:ext uri="{BB962C8B-B14F-4D97-AF65-F5344CB8AC3E}">
        <p14:creationId xmlns:p14="http://schemas.microsoft.com/office/powerpoint/2010/main" val="229726699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217541" y="294627"/>
            <a:ext cx="6340547" cy="513080"/>
          </a:xfrm>
        </p:spPr>
        <p:txBody>
          <a:bodyPr/>
          <a:lstStyle/>
          <a:p>
            <a:r>
              <a:rPr lang="tr-TR" sz="2400" dirty="0" smtClean="0">
                <a:solidFill>
                  <a:srgbClr val="5B9BD5">
                    <a:lumMod val="75000"/>
                  </a:srgbClr>
                </a:solidFill>
                <a:latin typeface="Times New Roman" panose="02020603050405020304" pitchFamily="18" charset="0"/>
                <a:cs typeface="Times New Roman" panose="02020603050405020304" pitchFamily="18" charset="0"/>
              </a:rPr>
              <a:t>  Tesis Yönetimi Temel Yetkinlikler</a:t>
            </a:r>
            <a:endParaRPr lang="tr-TR" sz="2400" dirty="0">
              <a:solidFill>
                <a:srgbClr val="5B9BD5">
                  <a:lumMod val="75000"/>
                </a:srgbClr>
              </a:solidFill>
              <a:latin typeface="Times New Roman" panose="02020603050405020304" pitchFamily="18" charset="0"/>
              <a:cs typeface="Times New Roman" panose="02020603050405020304" pitchFamily="18" charset="0"/>
            </a:endParaRPr>
          </a:p>
        </p:txBody>
      </p:sp>
      <p:sp>
        <p:nvSpPr>
          <p:cNvPr id="3" name="Metin Yer Tutucusu 2"/>
          <p:cNvSpPr>
            <a:spLocks noGrp="1"/>
          </p:cNvSpPr>
          <p:nvPr>
            <p:ph type="body" idx="1"/>
          </p:nvPr>
        </p:nvSpPr>
        <p:spPr>
          <a:xfrm>
            <a:off x="522514" y="1216404"/>
            <a:ext cx="8064273" cy="4530055"/>
          </a:xfrm>
        </p:spPr>
        <p:txBody>
          <a:bodyPr/>
          <a:lstStyle/>
          <a:p>
            <a:pPr marL="0" indent="0" algn="just">
              <a:lnSpc>
                <a:spcPct val="100000"/>
              </a:lnSpc>
              <a:spcBef>
                <a:spcPts val="0"/>
              </a:spcBef>
              <a:buNone/>
            </a:pPr>
            <a:endParaRPr lang="tr-TR" dirty="0" smtClean="0"/>
          </a:p>
          <a:p>
            <a:pPr marL="0" indent="0" algn="just">
              <a:lnSpc>
                <a:spcPct val="100000"/>
              </a:lnSpc>
              <a:spcBef>
                <a:spcPts val="0"/>
              </a:spcBef>
              <a:buNone/>
            </a:pPr>
            <a:endParaRPr lang="tr-TR" dirty="0"/>
          </a:p>
          <a:p>
            <a:pPr marL="0" indent="0" algn="just">
              <a:lnSpc>
                <a:spcPct val="100000"/>
              </a:lnSpc>
              <a:spcBef>
                <a:spcPts val="0"/>
              </a:spcBef>
              <a:buNone/>
            </a:pPr>
            <a:r>
              <a:rPr lang="tr-TR" sz="2200" dirty="0" smtClean="0"/>
              <a:t>Genel </a:t>
            </a:r>
            <a:r>
              <a:rPr lang="tr-TR" sz="2200" dirty="0"/>
              <a:t>kabul görmüş uluslararası ve ulusal tanımlara göre Tesis Yönetimi (Facility Management) bir tesisin sürdürülebilmesi ve geliştirilmesi için “İnsan, mekân, teknoloji ve süreçleri” birleştiren, birden fazla disiplini kapsayan, uzmanlık ve deneyim gerektiren bir meslektir.</a:t>
            </a:r>
          </a:p>
          <a:p>
            <a:pPr marL="0" indent="0" algn="just">
              <a:lnSpc>
                <a:spcPct val="100000"/>
              </a:lnSpc>
              <a:spcBef>
                <a:spcPts val="0"/>
              </a:spcBef>
              <a:buNone/>
            </a:pPr>
            <a:endParaRPr lang="tr-TR" sz="2200" dirty="0" smtClean="0"/>
          </a:p>
        </p:txBody>
      </p:sp>
    </p:spTree>
    <p:extLst>
      <p:ext uri="{BB962C8B-B14F-4D97-AF65-F5344CB8AC3E}">
        <p14:creationId xmlns:p14="http://schemas.microsoft.com/office/powerpoint/2010/main" val="219933776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217541" y="294627"/>
            <a:ext cx="6340547" cy="513080"/>
          </a:xfrm>
        </p:spPr>
        <p:txBody>
          <a:bodyPr/>
          <a:lstStyle/>
          <a:p>
            <a:r>
              <a:rPr lang="tr-TR" sz="2400" dirty="0" smtClean="0">
                <a:solidFill>
                  <a:srgbClr val="5B9BD5">
                    <a:lumMod val="75000"/>
                  </a:srgbClr>
                </a:solidFill>
                <a:latin typeface="Times New Roman" panose="02020603050405020304" pitchFamily="18" charset="0"/>
                <a:cs typeface="Times New Roman" panose="02020603050405020304" pitchFamily="18" charset="0"/>
              </a:rPr>
              <a:t>  Tesis Yönetimi Temel Yetkinlikler</a:t>
            </a:r>
            <a:endParaRPr lang="tr-TR" sz="2400" dirty="0">
              <a:solidFill>
                <a:srgbClr val="5B9BD5">
                  <a:lumMod val="75000"/>
                </a:srgbClr>
              </a:solidFill>
              <a:latin typeface="Times New Roman" panose="02020603050405020304" pitchFamily="18" charset="0"/>
              <a:cs typeface="Times New Roman" panose="02020603050405020304" pitchFamily="18" charset="0"/>
            </a:endParaRPr>
          </a:p>
        </p:txBody>
      </p:sp>
      <p:sp>
        <p:nvSpPr>
          <p:cNvPr id="3" name="Metin Yer Tutucusu 2"/>
          <p:cNvSpPr>
            <a:spLocks noGrp="1"/>
          </p:cNvSpPr>
          <p:nvPr>
            <p:ph type="body" idx="1"/>
          </p:nvPr>
        </p:nvSpPr>
        <p:spPr>
          <a:xfrm>
            <a:off x="522514" y="1216404"/>
            <a:ext cx="8064273" cy="4530055"/>
          </a:xfrm>
        </p:spPr>
        <p:txBody>
          <a:bodyPr/>
          <a:lstStyle/>
          <a:p>
            <a:r>
              <a:rPr lang="tr-TR" sz="1400" dirty="0" smtClean="0"/>
              <a:t>İşletme</a:t>
            </a:r>
            <a:r>
              <a:rPr lang="tr-TR" sz="1400" dirty="0"/>
              <a:t>, bakım, yenileme; </a:t>
            </a:r>
          </a:p>
          <a:p>
            <a:pPr lvl="0"/>
            <a:r>
              <a:rPr lang="tr-TR" sz="1400" dirty="0"/>
              <a:t>acil durum hazırlığı ve </a:t>
            </a:r>
            <a:r>
              <a:rPr lang="tr-TR" sz="1400" dirty="0" smtClean="0"/>
              <a:t>iş sürekliliği,</a:t>
            </a:r>
          </a:p>
          <a:p>
            <a:pPr lvl="0"/>
            <a:r>
              <a:rPr lang="tr-TR" sz="1400" dirty="0" smtClean="0"/>
              <a:t>Çevresel yönetim ve sürdürülebilirlik</a:t>
            </a:r>
          </a:p>
          <a:p>
            <a:pPr lvl="0"/>
            <a:r>
              <a:rPr lang="tr-TR" sz="1400" dirty="0" smtClean="0"/>
              <a:t>Kalite</a:t>
            </a:r>
            <a:r>
              <a:rPr lang="tr-TR" sz="1400" dirty="0"/>
              <a:t>; tesis yönetim standartları açısından kalite sağlamak dışında, tesis ile ilgili her türlü kurum e kuruluşun  kalite standartları ile uyumlu ve kalitesinin yüksek olmasını sağlamak,</a:t>
            </a:r>
          </a:p>
          <a:p>
            <a:pPr lvl="0"/>
            <a:r>
              <a:rPr lang="tr-TR" sz="1400" dirty="0"/>
              <a:t>İletişim ,</a:t>
            </a:r>
          </a:p>
          <a:p>
            <a:pPr lvl="0"/>
            <a:r>
              <a:rPr lang="tr-TR" sz="1400" dirty="0"/>
              <a:t>finans ve iş</a:t>
            </a:r>
          </a:p>
          <a:p>
            <a:pPr lvl="0"/>
            <a:r>
              <a:rPr lang="tr-TR" sz="1400" dirty="0"/>
              <a:t>Rezervasyon, kat hizmetleri (Otelcilik) yönetimi</a:t>
            </a:r>
          </a:p>
          <a:p>
            <a:pPr lvl="0"/>
            <a:r>
              <a:rPr lang="tr-TR" sz="1400" dirty="0" smtClean="0"/>
              <a:t>İnsan faktörleri</a:t>
            </a:r>
            <a:endParaRPr lang="tr-TR" sz="1400" dirty="0"/>
          </a:p>
          <a:p>
            <a:pPr lvl="0"/>
            <a:r>
              <a:rPr lang="tr-TR" sz="1400" dirty="0"/>
              <a:t>liderlik ve strateji</a:t>
            </a:r>
          </a:p>
          <a:p>
            <a:pPr lvl="0"/>
            <a:r>
              <a:rPr lang="tr-TR" sz="1400" dirty="0" smtClean="0"/>
              <a:t>Proje yönetimi</a:t>
            </a:r>
            <a:endParaRPr lang="tr-TR" sz="1400" dirty="0"/>
          </a:p>
          <a:p>
            <a:pPr lvl="0"/>
            <a:r>
              <a:rPr lang="tr-TR" sz="1400" dirty="0" smtClean="0"/>
              <a:t>Emlak ve mülkiyet yönetimi</a:t>
            </a:r>
            <a:endParaRPr lang="tr-TR" sz="1400" dirty="0"/>
          </a:p>
          <a:p>
            <a:pPr lvl="0"/>
            <a:r>
              <a:rPr lang="tr-TR" sz="1400" dirty="0"/>
              <a:t>Teknoloji</a:t>
            </a:r>
          </a:p>
          <a:p>
            <a:pPr lvl="0"/>
            <a:r>
              <a:rPr lang="tr-TR" sz="1400" dirty="0"/>
              <a:t>Kural ve hukuki düzenlemelere uyum</a:t>
            </a:r>
          </a:p>
          <a:p>
            <a:pPr marL="0" indent="0" algn="just">
              <a:lnSpc>
                <a:spcPct val="100000"/>
              </a:lnSpc>
              <a:spcBef>
                <a:spcPts val="0"/>
              </a:spcBef>
              <a:buNone/>
            </a:pPr>
            <a:endParaRPr lang="tr-TR" sz="2200" dirty="0" smtClean="0"/>
          </a:p>
        </p:txBody>
      </p:sp>
    </p:spTree>
    <p:extLst>
      <p:ext uri="{BB962C8B-B14F-4D97-AF65-F5344CB8AC3E}">
        <p14:creationId xmlns:p14="http://schemas.microsoft.com/office/powerpoint/2010/main" val="320857900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217541" y="294627"/>
            <a:ext cx="6340547" cy="513080"/>
          </a:xfrm>
        </p:spPr>
        <p:txBody>
          <a:bodyPr/>
          <a:lstStyle/>
          <a:p>
            <a:r>
              <a:rPr lang="tr-TR" sz="2400" dirty="0" smtClean="0">
                <a:solidFill>
                  <a:srgbClr val="5B9BD5">
                    <a:lumMod val="75000"/>
                  </a:srgbClr>
                </a:solidFill>
                <a:latin typeface="Times New Roman" panose="02020603050405020304" pitchFamily="18" charset="0"/>
                <a:cs typeface="Times New Roman" panose="02020603050405020304" pitchFamily="18" charset="0"/>
              </a:rPr>
              <a:t>  Tesis Yönetimi Temel Yetkinlikler</a:t>
            </a:r>
            <a:endParaRPr lang="tr-TR" sz="2400" dirty="0">
              <a:solidFill>
                <a:srgbClr val="5B9BD5">
                  <a:lumMod val="75000"/>
                </a:srgbClr>
              </a:solidFill>
              <a:latin typeface="Times New Roman" panose="02020603050405020304" pitchFamily="18" charset="0"/>
              <a:cs typeface="Times New Roman" panose="02020603050405020304" pitchFamily="18" charset="0"/>
            </a:endParaRPr>
          </a:p>
        </p:txBody>
      </p:sp>
      <p:sp>
        <p:nvSpPr>
          <p:cNvPr id="3" name="Metin Yer Tutucusu 2"/>
          <p:cNvSpPr>
            <a:spLocks noGrp="1"/>
          </p:cNvSpPr>
          <p:nvPr>
            <p:ph type="body" idx="1"/>
          </p:nvPr>
        </p:nvSpPr>
        <p:spPr>
          <a:xfrm>
            <a:off x="522514" y="1216404"/>
            <a:ext cx="8064273" cy="4530055"/>
          </a:xfrm>
        </p:spPr>
        <p:txBody>
          <a:bodyPr/>
          <a:lstStyle/>
          <a:p>
            <a:pPr marL="0" indent="0" algn="just">
              <a:lnSpc>
                <a:spcPct val="100000"/>
              </a:lnSpc>
              <a:spcBef>
                <a:spcPts val="0"/>
              </a:spcBef>
              <a:buNone/>
            </a:pPr>
            <a:r>
              <a:rPr lang="tr-TR" sz="2400" dirty="0"/>
              <a:t>FM, ticari hizmetler dışındaki faaliyetleri de kapsayabilir: bunlara çekirdek olmayan işlevler denir ve bir sektörden diğerine değişiklik gösterir. FM aynı zamanda, </a:t>
            </a:r>
            <a:r>
              <a:rPr lang="tr-TR" sz="2400" dirty="0" smtClean="0"/>
              <a:t>maliyetleri azaltma ve </a:t>
            </a:r>
            <a:r>
              <a:rPr lang="tr-TR" sz="2400" dirty="0"/>
              <a:t>kamu veya özel sektör müşteri organizasyonlarının ana faaliyetlerine değer katma baskısı altında sürekli yenilik ve gelişime tabidir . </a:t>
            </a:r>
          </a:p>
          <a:p>
            <a:pPr marL="0" indent="0" algn="just">
              <a:lnSpc>
                <a:spcPct val="100000"/>
              </a:lnSpc>
              <a:spcBef>
                <a:spcPts val="0"/>
              </a:spcBef>
              <a:buNone/>
            </a:pPr>
            <a:endParaRPr lang="tr-TR" sz="2200" dirty="0" smtClean="0"/>
          </a:p>
        </p:txBody>
      </p:sp>
    </p:spTree>
    <p:extLst>
      <p:ext uri="{BB962C8B-B14F-4D97-AF65-F5344CB8AC3E}">
        <p14:creationId xmlns:p14="http://schemas.microsoft.com/office/powerpoint/2010/main" val="351721204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217541" y="294627"/>
            <a:ext cx="6340547" cy="513080"/>
          </a:xfrm>
        </p:spPr>
        <p:txBody>
          <a:bodyPr/>
          <a:lstStyle/>
          <a:p>
            <a:r>
              <a:rPr lang="tr-TR" sz="2400" dirty="0" smtClean="0">
                <a:solidFill>
                  <a:srgbClr val="5B9BD5">
                    <a:lumMod val="75000"/>
                  </a:srgbClr>
                </a:solidFill>
                <a:latin typeface="Times New Roman" panose="02020603050405020304" pitchFamily="18" charset="0"/>
                <a:cs typeface="Times New Roman" panose="02020603050405020304" pitchFamily="18" charset="0"/>
              </a:rPr>
              <a:t>  Tesis Yönetimi Yöntemler</a:t>
            </a:r>
            <a:endParaRPr lang="tr-TR" sz="2400" dirty="0">
              <a:solidFill>
                <a:srgbClr val="5B9BD5">
                  <a:lumMod val="75000"/>
                </a:srgbClr>
              </a:solidFill>
              <a:latin typeface="Times New Roman" panose="02020603050405020304" pitchFamily="18" charset="0"/>
              <a:cs typeface="Times New Roman" panose="02020603050405020304" pitchFamily="18" charset="0"/>
            </a:endParaRPr>
          </a:p>
        </p:txBody>
      </p:sp>
      <p:sp>
        <p:nvSpPr>
          <p:cNvPr id="3" name="Metin Yer Tutucusu 2"/>
          <p:cNvSpPr>
            <a:spLocks noGrp="1"/>
          </p:cNvSpPr>
          <p:nvPr>
            <p:ph type="body" idx="1"/>
          </p:nvPr>
        </p:nvSpPr>
        <p:spPr>
          <a:xfrm>
            <a:off x="522514" y="1216404"/>
            <a:ext cx="8064273" cy="4530055"/>
          </a:xfrm>
        </p:spPr>
        <p:txBody>
          <a:bodyPr/>
          <a:lstStyle/>
          <a:p>
            <a:pPr marL="0" indent="0">
              <a:buNone/>
            </a:pPr>
            <a:r>
              <a:rPr lang="tr-TR" sz="2200" dirty="0"/>
              <a:t>Gayrimenkul yatırımlarında tesis yönetim stratejisi açısından üç farklı yöntem vardır.</a:t>
            </a:r>
          </a:p>
          <a:p>
            <a:pPr marL="0" indent="0">
              <a:buNone/>
            </a:pPr>
            <a:r>
              <a:rPr lang="tr-TR" sz="2200" dirty="0" smtClean="0"/>
              <a:t>1.Müşteri </a:t>
            </a:r>
            <a:r>
              <a:rPr lang="tr-TR" sz="2200" dirty="0"/>
              <a:t>tüm yatırımı ya para ve yatırımın sahibidir. Yatırım ve mal sahibi yukarıdaki tüm fonksiyonları kendi bünyesinde yürütebileceği gibi bazı konu ve fonksiyonlar için üçüncü Kişileri görevlendirebilir, alt yüklenici kullanabilir. Mal sahibi tek kişi veya kurum olmayabilir. Bu durumda parçalanmış mülkiyet çerçevesinde bu mal sahiplerini temsil eden veya görevlendirilen/yetkilendirilen yapılar söz konusu olabilir. Ülkemizdeki apartman, rezidance, han, ofis binaları vb. çok mülkiyetli yapılarda mal sahipleri genel kurulu tarafından  yönetici veya yönetim tarafından bazı fonksiyonları yerine getirmek için FM kuruluşları kullanılabilir.</a:t>
            </a:r>
          </a:p>
          <a:p>
            <a:pPr marL="0" indent="0" algn="just">
              <a:lnSpc>
                <a:spcPct val="100000"/>
              </a:lnSpc>
              <a:spcBef>
                <a:spcPts val="0"/>
              </a:spcBef>
              <a:buNone/>
            </a:pPr>
            <a:endParaRPr lang="tr-TR" sz="2200" dirty="0" smtClean="0"/>
          </a:p>
        </p:txBody>
      </p:sp>
    </p:spTree>
    <p:extLst>
      <p:ext uri="{BB962C8B-B14F-4D97-AF65-F5344CB8AC3E}">
        <p14:creationId xmlns:p14="http://schemas.microsoft.com/office/powerpoint/2010/main" val="529929563"/>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konomi">
  <a:themeElements>
    <a:clrScheme name="Gazete kağıdı">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is Klasik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zete kağıdı">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extLst>
    <a:ext uri="{05A4C25C-085E-4340-85A3-A5531E510DB2}">
      <thm15:themeFamily xmlns="" xmlns:thm15="http://schemas.microsoft.com/office/thememl/2012/main" name="ekonomi" id="{14396F44-94C0-4BF2-8333-266569A57D02}" vid="{03703BF9-DFA0-42C9-89F9-C03DE1C4A071}"/>
    </a:ext>
  </a:extLst>
</a:theme>
</file>

<file path=ppt/theme/theme2.xml><?xml version="1.0" encoding="utf-8"?>
<a:theme xmlns:a="http://schemas.openxmlformats.org/drawingml/2006/main" name="1_Rics">
  <a:themeElements>
    <a:clrScheme name="NewsPrint">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is Klasik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NewsPrint">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theme>
</file>

<file path=ppt/theme/theme3.xml><?xml version="1.0" encoding="utf-8"?>
<a:theme xmlns:a="http://schemas.openxmlformats.org/drawingml/2006/main" name="h.t.">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h.t." id="{413A7544-DC64-4FD9-B67F-E82A6B382656}" vid="{2993C0EF-C761-423D-BA24-A50FC7959470}"/>
    </a:ext>
  </a:extLst>
</a:theme>
</file>

<file path=ppt/theme/theme4.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ekonomi</Template>
  <TotalTime>13043</TotalTime>
  <Words>1647</Words>
  <Application>Microsoft Office PowerPoint</Application>
  <PresentationFormat>On-screen Show (4:3)</PresentationFormat>
  <Paragraphs>99</Paragraphs>
  <Slides>23</Slides>
  <Notes>0</Notes>
  <HiddenSlides>0</HiddenSlides>
  <MMClips>0</MMClips>
  <ScaleCrop>false</ScaleCrop>
  <HeadingPairs>
    <vt:vector size="4" baseType="variant">
      <vt:variant>
        <vt:lpstr>Theme</vt:lpstr>
      </vt:variant>
      <vt:variant>
        <vt:i4>3</vt:i4>
      </vt:variant>
      <vt:variant>
        <vt:lpstr>Slide Titles</vt:lpstr>
      </vt:variant>
      <vt:variant>
        <vt:i4>23</vt:i4>
      </vt:variant>
    </vt:vector>
  </HeadingPairs>
  <TitlesOfParts>
    <vt:vector size="26" baseType="lpstr">
      <vt:lpstr>ekonomi</vt:lpstr>
      <vt:lpstr>1_Rics</vt:lpstr>
      <vt:lpstr>h.t.</vt:lpstr>
      <vt:lpstr>PowerPoint Presentation</vt:lpstr>
      <vt:lpstr>PowerPoint Presentation</vt:lpstr>
      <vt:lpstr>PowerPoint Presentation</vt:lpstr>
      <vt:lpstr>  </vt:lpstr>
      <vt:lpstr>  </vt:lpstr>
      <vt:lpstr>  Tesis Yönetimi Temel Yetkinlikler</vt:lpstr>
      <vt:lpstr>  Tesis Yönetimi Temel Yetkinlikler</vt:lpstr>
      <vt:lpstr>  Tesis Yönetimi Temel Yetkinlikler</vt:lpstr>
      <vt:lpstr>  Tesis Yönetimi Yöntemler</vt:lpstr>
      <vt:lpstr>  Tesis Yönetimi Yöntemler</vt:lpstr>
      <vt:lpstr>  Tesis Yönetimi Yöntemler</vt:lpstr>
      <vt:lpstr>  Tesis Yönetimi Yöntemler</vt:lpstr>
      <vt:lpstr>  Tesisler</vt:lpstr>
      <vt:lpstr>  Tesis Yönetimi Yöntemler</vt:lpstr>
      <vt:lpstr>PowerPoint Presentation</vt:lpstr>
      <vt:lpstr>   </vt:lpstr>
      <vt:lpstr>   </vt:lpstr>
      <vt:lpstr>   </vt:lpstr>
      <vt:lpstr>   </vt:lpstr>
      <vt:lpstr>   </vt:lpstr>
      <vt:lpstr>   </vt:lpstr>
      <vt:lpstr>   </vt:lpstr>
      <vt:lpstr>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ANKARA ÜNİVERSİTESİ UYGULAMALI BİLİMLER FAKÜLTESİ GAYRİMENKUL GELİŞTİRME VE YÖNETİMİ BÖLÜMÜ</dc:title>
  <dc:creator>sibel</dc:creator>
  <cp:lastModifiedBy>MCEKICI</cp:lastModifiedBy>
  <cp:revision>864</cp:revision>
  <cp:lastPrinted>2016-10-24T07:53:35Z</cp:lastPrinted>
  <dcterms:created xsi:type="dcterms:W3CDTF">2016-09-18T09:35:24Z</dcterms:created>
  <dcterms:modified xsi:type="dcterms:W3CDTF">2020-04-11T15:03:58Z</dcterms:modified>
</cp:coreProperties>
</file>