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64" r:id="rId5"/>
    <p:sldId id="262" r:id="rId6"/>
    <p:sldId id="260" r:id="rId7"/>
    <p:sldId id="261" r:id="rId8"/>
    <p:sldId id="265"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err="1"/>
              <a:t>Propriosepsiyon</a:t>
            </a:r>
            <a:r>
              <a:rPr lang="tr-TR" dirty="0"/>
              <a:t> duyusuna yönelik duyusal deneyimler, gelişimi ve desteklenmesi</a:t>
            </a:r>
          </a:p>
        </p:txBody>
      </p:sp>
      <p:sp>
        <p:nvSpPr>
          <p:cNvPr id="3" name="Alt Başlık 2"/>
          <p:cNvSpPr>
            <a:spLocks noGrp="1"/>
          </p:cNvSpPr>
          <p:nvPr>
            <p:ph type="subTitle" idx="1"/>
          </p:nvPr>
        </p:nvSpPr>
        <p:spPr/>
        <p:txBody>
          <a:bodyPr/>
          <a:lstStyle/>
          <a:p>
            <a:r>
              <a:rPr lang="tr-TR" dirty="0"/>
              <a:t>Prof. Dr. </a:t>
            </a:r>
            <a:r>
              <a:rPr lang="tr-TR" dirty="0" err="1"/>
              <a:t>Müdriye</a:t>
            </a:r>
            <a:r>
              <a:rPr lang="tr-TR"/>
              <a:t> YILDIZ BIÇAKÇI</a:t>
            </a:r>
          </a:p>
          <a:p>
            <a:endParaRPr lang="tr-TR"/>
          </a:p>
        </p:txBody>
      </p:sp>
    </p:spTree>
    <p:extLst>
      <p:ext uri="{BB962C8B-B14F-4D97-AF65-F5344CB8AC3E}">
        <p14:creationId xmlns:p14="http://schemas.microsoft.com/office/powerpoint/2010/main" val="2465627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a:t>Propriosepsiyon</a:t>
            </a:r>
            <a:r>
              <a:rPr lang="tr-TR" dirty="0"/>
              <a:t> duyusuna yönelik duyusal deneyimler</a:t>
            </a:r>
          </a:p>
        </p:txBody>
      </p:sp>
      <p:sp>
        <p:nvSpPr>
          <p:cNvPr id="3" name="İçerik Yer Tutucusu 2"/>
          <p:cNvSpPr>
            <a:spLocks noGrp="1"/>
          </p:cNvSpPr>
          <p:nvPr>
            <p:ph idx="1"/>
          </p:nvPr>
        </p:nvSpPr>
        <p:spPr/>
        <p:txBody>
          <a:bodyPr>
            <a:normAutofit lnSpcReduction="10000"/>
          </a:bodyPr>
          <a:lstStyle/>
          <a:p>
            <a:endParaRPr lang="tr-TR" dirty="0"/>
          </a:p>
          <a:p>
            <a:pPr marL="0" indent="0" algn="just">
              <a:buNone/>
            </a:pPr>
            <a:r>
              <a:rPr lang="tr-TR" i="1" dirty="0" smtClean="0"/>
              <a:t>	Üç </a:t>
            </a:r>
            <a:r>
              <a:rPr lang="tr-TR" i="1" dirty="0"/>
              <a:t>yaşında olan </a:t>
            </a:r>
            <a:r>
              <a:rPr lang="tr-TR" i="1" dirty="0" err="1"/>
              <a:t>Kenny</a:t>
            </a:r>
            <a:r>
              <a:rPr lang="tr-TR" i="1" dirty="0"/>
              <a:t>, gerinme egzersizi yaparken gözlerini hiç kapatmıyor. Hareket ettiğinden emin olmak için sağ koluna bakıyor. Eğitimci diğer kolu uzatmalarını söylediğinde </a:t>
            </a:r>
            <a:r>
              <a:rPr lang="tr-TR" i="1" dirty="0" err="1"/>
              <a:t>Kenny</a:t>
            </a:r>
            <a:r>
              <a:rPr lang="tr-TR" i="1" dirty="0"/>
              <a:t>, </a:t>
            </a:r>
            <a:r>
              <a:rPr lang="tr-TR" i="1" dirty="0" err="1"/>
              <a:t>Jonathan’ın</a:t>
            </a:r>
            <a:r>
              <a:rPr lang="tr-TR" i="1" dirty="0"/>
              <a:t> ne yaptığına bakıyor. </a:t>
            </a:r>
            <a:r>
              <a:rPr lang="tr-TR" i="1" dirty="0" err="1"/>
              <a:t>Jonathan’u</a:t>
            </a:r>
            <a:r>
              <a:rPr lang="tr-TR" i="1" dirty="0"/>
              <a:t> taklit etmeye çalışırken, kafası karışıyor. Sol kolu yerine tekrar sağ kolunu kaldırıyor” (</a:t>
            </a:r>
            <a:r>
              <a:rPr lang="tr-TR" i="1" dirty="0" err="1"/>
              <a:t>Kranowitz</a:t>
            </a:r>
            <a:r>
              <a:rPr lang="tr-TR" i="1" dirty="0"/>
              <a:t>, 2014)</a:t>
            </a:r>
            <a:endParaRPr lang="tr-TR" dirty="0"/>
          </a:p>
        </p:txBody>
      </p:sp>
    </p:spTree>
    <p:extLst>
      <p:ext uri="{BB962C8B-B14F-4D97-AF65-F5344CB8AC3E}">
        <p14:creationId xmlns:p14="http://schemas.microsoft.com/office/powerpoint/2010/main" val="3147446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1" dirty="0" err="1"/>
              <a:t>Proprioseptif</a:t>
            </a:r>
            <a:r>
              <a:rPr lang="tr-TR" b="1" i="1" dirty="0"/>
              <a:t> (vücut pozisyonu) uyaranları: </a:t>
            </a:r>
            <a:endParaRPr lang="tr-TR" dirty="0"/>
          </a:p>
        </p:txBody>
      </p:sp>
      <p:sp>
        <p:nvSpPr>
          <p:cNvPr id="3" name="İçerik Yer Tutucusu 2"/>
          <p:cNvSpPr>
            <a:spLocks noGrp="1"/>
          </p:cNvSpPr>
          <p:nvPr>
            <p:ph idx="1"/>
          </p:nvPr>
        </p:nvSpPr>
        <p:spPr/>
        <p:txBody>
          <a:bodyPr>
            <a:normAutofit/>
          </a:bodyPr>
          <a:lstStyle/>
          <a:p>
            <a:endParaRPr lang="tr-TR" dirty="0"/>
          </a:p>
          <a:p>
            <a:pPr marL="0" indent="0" algn="just">
              <a:buNone/>
            </a:pPr>
            <a:r>
              <a:rPr lang="tr-TR" b="1" i="1" dirty="0" smtClean="0"/>
              <a:t>	</a:t>
            </a:r>
            <a:r>
              <a:rPr lang="tr-TR" dirty="0" err="1" smtClean="0"/>
              <a:t>Proprioseptif</a:t>
            </a:r>
            <a:r>
              <a:rPr lang="tr-TR" dirty="0" smtClean="0"/>
              <a:t> </a:t>
            </a:r>
            <a:r>
              <a:rPr lang="tr-TR" dirty="0"/>
              <a:t>duyu vücudun parçalarının, kaslarının hangi pozisyonda hangi hareketi yaptığını gösterir. Bir çocuğun vücudunun farkında olabilmesi için </a:t>
            </a:r>
            <a:r>
              <a:rPr lang="tr-TR" dirty="0" err="1"/>
              <a:t>proprioseptif</a:t>
            </a:r>
            <a:r>
              <a:rPr lang="tr-TR" dirty="0"/>
              <a:t> ve </a:t>
            </a:r>
            <a:r>
              <a:rPr lang="tr-TR" dirty="0" err="1"/>
              <a:t>taktil</a:t>
            </a:r>
            <a:r>
              <a:rPr lang="tr-TR" dirty="0"/>
              <a:t> duyusunun iyi çalışıyor olması gerekir (</a:t>
            </a:r>
            <a:r>
              <a:rPr lang="tr-TR" dirty="0" err="1"/>
              <a:t>Isbell</a:t>
            </a:r>
            <a:r>
              <a:rPr lang="tr-TR" dirty="0"/>
              <a:t> ve </a:t>
            </a:r>
            <a:r>
              <a:rPr lang="tr-TR" dirty="0" err="1"/>
              <a:t>Isbell</a:t>
            </a:r>
            <a:r>
              <a:rPr lang="tr-TR" dirty="0"/>
              <a:t>, 2007). </a:t>
            </a:r>
          </a:p>
        </p:txBody>
      </p:sp>
    </p:spTree>
    <p:extLst>
      <p:ext uri="{BB962C8B-B14F-4D97-AF65-F5344CB8AC3E}">
        <p14:creationId xmlns:p14="http://schemas.microsoft.com/office/powerpoint/2010/main" val="1686002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b="1" i="1" dirty="0" smtClean="0"/>
              <a:t>	</a:t>
            </a:r>
            <a:r>
              <a:rPr lang="tr-TR" b="1" i="1" dirty="0" err="1" smtClean="0"/>
              <a:t>Proprioseptif</a:t>
            </a:r>
            <a:r>
              <a:rPr lang="tr-TR" b="1" i="1" dirty="0" smtClean="0"/>
              <a:t> </a:t>
            </a:r>
            <a:r>
              <a:rPr lang="tr-TR" b="1" i="1" dirty="0"/>
              <a:t>duyusu, hareketlerin zamanlamasında ve koordinasyonunda etkili olur. Dokunma ve hareketle ilgili duyumların entegre olmasına yardımcı olur. </a:t>
            </a:r>
            <a:r>
              <a:rPr lang="tr-TR" dirty="0"/>
              <a:t>(Özlü-Fazlıoğlu, 2004). İlk çocukluk dönemi eğitimcilerinin çocukların vücut farkındalığını sağlayan etkinlikler yaptırması önemlidir. Çünkü bu sadece çocukların koşmak, top tutmak gibi kaba motor becerileri değil, katlama, makas kullanma gibi ince motor becerilerini de etkiler (</a:t>
            </a:r>
            <a:r>
              <a:rPr lang="tr-TR" dirty="0" err="1"/>
              <a:t>Isbell</a:t>
            </a:r>
            <a:r>
              <a:rPr lang="tr-TR" dirty="0"/>
              <a:t> ve </a:t>
            </a:r>
            <a:r>
              <a:rPr lang="tr-TR" dirty="0" err="1"/>
              <a:t>Isbell</a:t>
            </a:r>
            <a:r>
              <a:rPr lang="tr-TR" dirty="0"/>
              <a:t>, 2007).</a:t>
            </a:r>
          </a:p>
          <a:p>
            <a:endParaRPr lang="tr-TR" dirty="0"/>
          </a:p>
        </p:txBody>
      </p:sp>
    </p:spTree>
    <p:extLst>
      <p:ext uri="{BB962C8B-B14F-4D97-AF65-F5344CB8AC3E}">
        <p14:creationId xmlns:p14="http://schemas.microsoft.com/office/powerpoint/2010/main" val="2150855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endParaRPr lang="tr-TR" dirty="0"/>
          </a:p>
          <a:p>
            <a:pPr marL="0" indent="0" algn="just">
              <a:buNone/>
            </a:pPr>
            <a:r>
              <a:rPr lang="tr-TR" dirty="0" smtClean="0"/>
              <a:t>	İlk </a:t>
            </a:r>
            <a:r>
              <a:rPr lang="tr-TR" dirty="0"/>
              <a:t>çocukluk döneminde ağırlık çalışma etkinlikleri önermek de vücut pozisyonu duyularının düzenlenmesine yardımcı olur. Bu ağırlık etkinlikleri çocukların beyinlerini organize etmelerine, dikkatlerini devam ettirmelerine ve etkinlikler boyunca olumlu bir şekilde o etkinliğe odaklanmalarına yardımcı olur. Örneğin bir çocuk, geniş bir kutunun içine ya da jimnastik minderinin üzerine oturur, diğer çocukta kutuyu ya da minderi başını, omuzlarını, sırtını ya da ayaklarını kullanarak iter. Yine çocuklar için tırmanma, atlama ve sallanma zor etkinliklerdir. Aynı zamanda yuvarlanma, atlama, fırlatma ve topları yakalama, toprağı kazma, binilen oyuncakları kullanma, direnç içerir ve vücut farkındalığını arttırır. Çocuğun duyusal süreç ihtiyaçlarına göre dizayn edilmiş bir eğitim ortamı çocuklara iyi bir kazanç sağlayabilir. Eğitim ortamında yapılacak basit yenilemeler ile örneğin ampulleri değiştirerek veya resim ekleyerek çocukların gruba dahil olmaları arttırılabilir (</a:t>
            </a:r>
            <a:r>
              <a:rPr lang="tr-TR" dirty="0" err="1"/>
              <a:t>Isbell</a:t>
            </a:r>
            <a:r>
              <a:rPr lang="tr-TR" dirty="0"/>
              <a:t> ve </a:t>
            </a:r>
            <a:r>
              <a:rPr lang="tr-TR" dirty="0" err="1"/>
              <a:t>Isbell</a:t>
            </a:r>
            <a:r>
              <a:rPr lang="tr-TR" dirty="0"/>
              <a:t>, 2007; </a:t>
            </a:r>
            <a:r>
              <a:rPr lang="tr-TR" dirty="0" err="1"/>
              <a:t>Kranowitz</a:t>
            </a:r>
            <a:r>
              <a:rPr lang="tr-TR" dirty="0"/>
              <a:t>, 2014).</a:t>
            </a:r>
          </a:p>
        </p:txBody>
      </p:sp>
    </p:spTree>
    <p:extLst>
      <p:ext uri="{BB962C8B-B14F-4D97-AF65-F5344CB8AC3E}">
        <p14:creationId xmlns:p14="http://schemas.microsoft.com/office/powerpoint/2010/main" val="4091221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marL="0" indent="0">
              <a:buFont typeface="Arial" pitchFamily="34" charset="0"/>
              <a:buNone/>
            </a:pPr>
            <a:endParaRPr lang="tr-TR"/>
          </a:p>
        </p:txBody>
      </p:sp>
      <p:sp>
        <p:nvSpPr>
          <p:cNvPr id="2" name="1 Metin Yer Tutucusu"/>
          <p:cNvSpPr>
            <a:spLocks noGrp="1"/>
          </p:cNvSpPr>
          <p:nvPr>
            <p:ph idx="1"/>
          </p:nvPr>
        </p:nvSpPr>
        <p:spPr/>
        <p:txBody>
          <a:bodyPr/>
          <a:lstStyle/>
          <a:p>
            <a:pPr marL="0" indent="0" algn="just">
              <a:buNone/>
              <a:defRPr/>
            </a:pPr>
            <a:r>
              <a:rPr lang="tr-TR" dirty="0" smtClean="0"/>
              <a:t>	</a:t>
            </a:r>
            <a:r>
              <a:rPr dirty="0" err="1" smtClean="0"/>
              <a:t>Beden</a:t>
            </a:r>
            <a:r>
              <a:rPr dirty="0" smtClean="0"/>
              <a:t> </a:t>
            </a:r>
            <a:r>
              <a:rPr dirty="0" err="1" smtClean="0"/>
              <a:t>farkındalığı</a:t>
            </a:r>
            <a:r>
              <a:rPr dirty="0" smtClean="0"/>
              <a:t> </a:t>
            </a:r>
            <a:r>
              <a:rPr dirty="0" err="1" smtClean="0"/>
              <a:t>için</a:t>
            </a:r>
            <a:r>
              <a:rPr dirty="0" smtClean="0"/>
              <a:t> </a:t>
            </a:r>
            <a:r>
              <a:rPr dirty="0" err="1" smtClean="0"/>
              <a:t>kullanılacak</a:t>
            </a:r>
            <a:r>
              <a:rPr dirty="0" smtClean="0"/>
              <a:t> </a:t>
            </a:r>
            <a:r>
              <a:rPr dirty="0" err="1" smtClean="0"/>
              <a:t>olan</a:t>
            </a:r>
            <a:r>
              <a:rPr dirty="0" smtClean="0"/>
              <a:t> </a:t>
            </a:r>
            <a:r>
              <a:rPr dirty="0" err="1" smtClean="0"/>
              <a:t>materyallerde</a:t>
            </a:r>
            <a:r>
              <a:rPr dirty="0" smtClean="0"/>
              <a:t> </a:t>
            </a:r>
            <a:r>
              <a:rPr dirty="0" err="1" smtClean="0"/>
              <a:t>çocuğun</a:t>
            </a:r>
            <a:r>
              <a:rPr dirty="0" smtClean="0"/>
              <a:t> </a:t>
            </a:r>
            <a:r>
              <a:rPr dirty="0" err="1" smtClean="0"/>
              <a:t>kendi</a:t>
            </a:r>
            <a:r>
              <a:rPr dirty="0" smtClean="0"/>
              <a:t> </a:t>
            </a:r>
            <a:r>
              <a:rPr dirty="0" err="1" smtClean="0"/>
              <a:t>bedenin</a:t>
            </a:r>
            <a:r>
              <a:rPr dirty="0" smtClean="0"/>
              <a:t> </a:t>
            </a:r>
            <a:r>
              <a:rPr dirty="0" err="1" smtClean="0"/>
              <a:t>farkına</a:t>
            </a:r>
            <a:r>
              <a:rPr dirty="0" smtClean="0"/>
              <a:t> </a:t>
            </a:r>
            <a:r>
              <a:rPr dirty="0" err="1" smtClean="0"/>
              <a:t>varması</a:t>
            </a:r>
            <a:r>
              <a:rPr dirty="0" smtClean="0"/>
              <a:t>, </a:t>
            </a:r>
            <a:r>
              <a:rPr dirty="0" err="1" smtClean="0"/>
              <a:t>bedenini</a:t>
            </a:r>
            <a:r>
              <a:rPr dirty="0" smtClean="0"/>
              <a:t> </a:t>
            </a:r>
            <a:r>
              <a:rPr dirty="0" err="1" smtClean="0"/>
              <a:t>fiziksel</a:t>
            </a:r>
            <a:r>
              <a:rPr dirty="0" smtClean="0"/>
              <a:t> </a:t>
            </a:r>
            <a:r>
              <a:rPr dirty="0" err="1" smtClean="0"/>
              <a:t>çevreye</a:t>
            </a:r>
            <a:r>
              <a:rPr dirty="0" smtClean="0"/>
              <a:t> </a:t>
            </a:r>
            <a:r>
              <a:rPr dirty="0" err="1" smtClean="0"/>
              <a:t>uygun</a:t>
            </a:r>
            <a:r>
              <a:rPr dirty="0" smtClean="0"/>
              <a:t> </a:t>
            </a:r>
            <a:r>
              <a:rPr dirty="0" err="1" smtClean="0"/>
              <a:t>olarak</a:t>
            </a:r>
            <a:r>
              <a:rPr dirty="0" smtClean="0"/>
              <a:t> </a:t>
            </a:r>
            <a:r>
              <a:rPr dirty="0" err="1" smtClean="0"/>
              <a:t>hareket</a:t>
            </a:r>
            <a:r>
              <a:rPr dirty="0" smtClean="0"/>
              <a:t> </a:t>
            </a:r>
            <a:r>
              <a:rPr dirty="0" err="1" smtClean="0"/>
              <a:t>ettirme</a:t>
            </a:r>
            <a:r>
              <a:rPr dirty="0" smtClean="0"/>
              <a:t> </a:t>
            </a:r>
            <a:r>
              <a:rPr dirty="0" err="1" smtClean="0"/>
              <a:t>becerisi</a:t>
            </a:r>
            <a:r>
              <a:rPr dirty="0" smtClean="0"/>
              <a:t> </a:t>
            </a:r>
            <a:r>
              <a:rPr dirty="0" err="1" smtClean="0"/>
              <a:t>desteklenerek</a:t>
            </a:r>
            <a:r>
              <a:rPr dirty="0" smtClean="0"/>
              <a:t> </a:t>
            </a:r>
            <a:r>
              <a:rPr dirty="0" err="1" smtClean="0"/>
              <a:t>çocuğu</a:t>
            </a:r>
            <a:r>
              <a:rPr dirty="0" smtClean="0"/>
              <a:t> </a:t>
            </a:r>
            <a:r>
              <a:rPr dirty="0" err="1" smtClean="0"/>
              <a:t>kaza</a:t>
            </a:r>
            <a:r>
              <a:rPr dirty="0" smtClean="0"/>
              <a:t> </a:t>
            </a:r>
            <a:r>
              <a:rPr dirty="0" err="1" smtClean="0"/>
              <a:t>ve</a:t>
            </a:r>
            <a:r>
              <a:rPr dirty="0" smtClean="0"/>
              <a:t> </a:t>
            </a:r>
            <a:r>
              <a:rPr dirty="0" err="1" smtClean="0"/>
              <a:t>tehlikeli</a:t>
            </a:r>
            <a:r>
              <a:rPr dirty="0" smtClean="0"/>
              <a:t> </a:t>
            </a:r>
            <a:r>
              <a:rPr dirty="0" err="1" smtClean="0"/>
              <a:t>durumlardan</a:t>
            </a:r>
            <a:r>
              <a:rPr dirty="0" smtClean="0"/>
              <a:t> </a:t>
            </a:r>
            <a:r>
              <a:rPr dirty="0" err="1" smtClean="0"/>
              <a:t>korumak</a:t>
            </a:r>
            <a:r>
              <a:rPr dirty="0" smtClean="0"/>
              <a:t> </a:t>
            </a:r>
            <a:r>
              <a:rPr dirty="0" err="1" smtClean="0"/>
              <a:t>ve</a:t>
            </a:r>
            <a:r>
              <a:rPr dirty="0" smtClean="0"/>
              <a:t> </a:t>
            </a:r>
            <a:r>
              <a:rPr dirty="0" err="1" smtClean="0"/>
              <a:t>özgüvenini</a:t>
            </a:r>
            <a:r>
              <a:rPr dirty="0" smtClean="0"/>
              <a:t> </a:t>
            </a:r>
            <a:r>
              <a:rPr dirty="0" err="1" smtClean="0"/>
              <a:t>artırmak</a:t>
            </a:r>
            <a:r>
              <a:rPr dirty="0" smtClean="0"/>
              <a:t> </a:t>
            </a:r>
            <a:r>
              <a:rPr dirty="0" err="1" smtClean="0"/>
              <a:t>amaçlanmaktadır</a:t>
            </a:r>
            <a:r>
              <a:rPr dirty="0" smtClean="0"/>
              <a:t>.</a:t>
            </a:r>
            <a:endParaRPr dirty="0"/>
          </a:p>
        </p:txBody>
      </p:sp>
    </p:spTree>
    <p:extLst>
      <p:ext uri="{BB962C8B-B14F-4D97-AF65-F5344CB8AC3E}">
        <p14:creationId xmlns:p14="http://schemas.microsoft.com/office/powerpoint/2010/main" val="30497942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Autofit/>
          </a:bodyPr>
          <a:lstStyle/>
          <a:p>
            <a:r>
              <a:rPr lang="tr-TR" sz="2800" b="1" dirty="0"/>
              <a:t>Beden farkındalığı duyusunun gelişimini desteklemek için kullanılabilecek bazı materyaller</a:t>
            </a:r>
            <a:r>
              <a:rPr lang="tr-TR" sz="2800" b="1" dirty="0" smtClean="0"/>
              <a:t>;</a:t>
            </a:r>
            <a:endParaRPr lang="tr-TR" sz="2800" dirty="0"/>
          </a:p>
        </p:txBody>
      </p:sp>
      <p:sp>
        <p:nvSpPr>
          <p:cNvPr id="2" name="1 Metin Yer Tutucusu"/>
          <p:cNvSpPr>
            <a:spLocks noGrp="1"/>
          </p:cNvSpPr>
          <p:nvPr>
            <p:ph idx="1"/>
          </p:nvPr>
        </p:nvSpPr>
        <p:spPr/>
        <p:txBody>
          <a:bodyPr>
            <a:normAutofit fontScale="77500" lnSpcReduction="20000"/>
          </a:bodyPr>
          <a:lstStyle/>
          <a:p>
            <a:pPr marL="0" indent="0">
              <a:buNone/>
              <a:defRPr/>
            </a:pPr>
            <a:r>
              <a:rPr dirty="0" smtClean="0"/>
              <a:t>• Fiber </a:t>
            </a:r>
            <a:r>
              <a:rPr dirty="0" err="1" smtClean="0"/>
              <a:t>ışık</a:t>
            </a:r>
            <a:r>
              <a:rPr dirty="0" smtClean="0"/>
              <a:t> </a:t>
            </a:r>
            <a:r>
              <a:rPr dirty="0" err="1" smtClean="0"/>
              <a:t>demetleri</a:t>
            </a:r>
            <a:r>
              <a:rPr dirty="0" smtClean="0"/>
              <a:t> • </a:t>
            </a:r>
            <a:r>
              <a:rPr dirty="0" err="1" smtClean="0"/>
              <a:t>Çeşitli</a:t>
            </a:r>
            <a:r>
              <a:rPr dirty="0" smtClean="0"/>
              <a:t> </a:t>
            </a:r>
            <a:r>
              <a:rPr dirty="0" err="1" smtClean="0"/>
              <a:t>modellerde</a:t>
            </a:r>
            <a:r>
              <a:rPr dirty="0" smtClean="0"/>
              <a:t> </a:t>
            </a:r>
            <a:r>
              <a:rPr dirty="0" err="1" smtClean="0"/>
              <a:t>bisikletler</a:t>
            </a:r>
            <a:r>
              <a:rPr dirty="0" smtClean="0"/>
              <a:t> • </a:t>
            </a:r>
            <a:r>
              <a:rPr dirty="0" err="1" smtClean="0"/>
              <a:t>Sünger</a:t>
            </a:r>
            <a:r>
              <a:rPr dirty="0" smtClean="0"/>
              <a:t> </a:t>
            </a:r>
            <a:r>
              <a:rPr dirty="0" err="1" smtClean="0"/>
              <a:t>tahterevalli</a:t>
            </a:r>
            <a:endParaRPr dirty="0" smtClean="0"/>
          </a:p>
          <a:p>
            <a:pPr marL="0" indent="0">
              <a:buNone/>
              <a:defRPr/>
            </a:pPr>
            <a:r>
              <a:rPr dirty="0" smtClean="0"/>
              <a:t> • </a:t>
            </a:r>
            <a:r>
              <a:rPr dirty="0" err="1" smtClean="0"/>
              <a:t>Hedefe</a:t>
            </a:r>
            <a:r>
              <a:rPr dirty="0" smtClean="0"/>
              <a:t> top </a:t>
            </a:r>
            <a:r>
              <a:rPr dirty="0" err="1" smtClean="0"/>
              <a:t>atma</a:t>
            </a:r>
            <a:r>
              <a:rPr dirty="0" smtClean="0"/>
              <a:t> </a:t>
            </a:r>
            <a:r>
              <a:rPr dirty="0" err="1" smtClean="0"/>
              <a:t>oyunu</a:t>
            </a:r>
            <a:r>
              <a:rPr dirty="0" smtClean="0"/>
              <a:t> </a:t>
            </a:r>
            <a:r>
              <a:rPr dirty="0" err="1" smtClean="0"/>
              <a:t>için</a:t>
            </a:r>
            <a:r>
              <a:rPr dirty="0" smtClean="0"/>
              <a:t> </a:t>
            </a:r>
            <a:r>
              <a:rPr dirty="0" err="1" smtClean="0"/>
              <a:t>gerekli</a:t>
            </a:r>
            <a:r>
              <a:rPr dirty="0" smtClean="0"/>
              <a:t> </a:t>
            </a:r>
            <a:r>
              <a:rPr dirty="0" err="1" smtClean="0"/>
              <a:t>renkli</a:t>
            </a:r>
            <a:r>
              <a:rPr dirty="0" smtClean="0"/>
              <a:t> </a:t>
            </a:r>
            <a:r>
              <a:rPr dirty="0" err="1" smtClean="0"/>
              <a:t>hedef</a:t>
            </a:r>
            <a:r>
              <a:rPr dirty="0" smtClean="0"/>
              <a:t> </a:t>
            </a:r>
            <a:r>
              <a:rPr dirty="0" err="1" smtClean="0"/>
              <a:t>tahtası</a:t>
            </a:r>
            <a:r>
              <a:rPr dirty="0" smtClean="0"/>
              <a:t> </a:t>
            </a:r>
            <a:r>
              <a:rPr dirty="0" err="1" smtClean="0"/>
              <a:t>ve</a:t>
            </a:r>
            <a:r>
              <a:rPr dirty="0" smtClean="0"/>
              <a:t> </a:t>
            </a:r>
            <a:r>
              <a:rPr dirty="0" err="1" smtClean="0"/>
              <a:t>toplar</a:t>
            </a:r>
            <a:r>
              <a:rPr dirty="0" smtClean="0"/>
              <a:t> </a:t>
            </a:r>
          </a:p>
          <a:p>
            <a:pPr marL="0" indent="0">
              <a:buNone/>
              <a:defRPr/>
            </a:pPr>
            <a:r>
              <a:rPr dirty="0" smtClean="0"/>
              <a:t>• </a:t>
            </a:r>
            <a:r>
              <a:rPr dirty="0" err="1" smtClean="0"/>
              <a:t>Hareketli</a:t>
            </a:r>
            <a:r>
              <a:rPr dirty="0" smtClean="0"/>
              <a:t> </a:t>
            </a:r>
            <a:r>
              <a:rPr dirty="0" err="1" smtClean="0"/>
              <a:t>basamaklar</a:t>
            </a:r>
            <a:r>
              <a:rPr dirty="0" smtClean="0"/>
              <a:t> • </a:t>
            </a:r>
            <a:r>
              <a:rPr dirty="0" err="1" smtClean="0"/>
              <a:t>Terapi</a:t>
            </a:r>
            <a:r>
              <a:rPr dirty="0" smtClean="0"/>
              <a:t> </a:t>
            </a:r>
            <a:r>
              <a:rPr dirty="0" err="1" smtClean="0"/>
              <a:t>fırçaları</a:t>
            </a:r>
            <a:r>
              <a:rPr dirty="0" smtClean="0"/>
              <a:t> • </a:t>
            </a:r>
            <a:r>
              <a:rPr dirty="0" err="1" smtClean="0"/>
              <a:t>Renkli</a:t>
            </a:r>
            <a:r>
              <a:rPr dirty="0" smtClean="0"/>
              <a:t> </a:t>
            </a:r>
            <a:r>
              <a:rPr dirty="0" err="1" smtClean="0"/>
              <a:t>etkinlik</a:t>
            </a:r>
            <a:r>
              <a:rPr dirty="0" smtClean="0"/>
              <a:t> </a:t>
            </a:r>
            <a:r>
              <a:rPr dirty="0" err="1" smtClean="0"/>
              <a:t>halkaları</a:t>
            </a:r>
            <a:r>
              <a:rPr dirty="0" smtClean="0"/>
              <a:t> </a:t>
            </a:r>
          </a:p>
          <a:p>
            <a:pPr marL="0" indent="0">
              <a:buNone/>
              <a:defRPr/>
            </a:pPr>
            <a:r>
              <a:rPr dirty="0" smtClean="0"/>
              <a:t>• Top </a:t>
            </a:r>
            <a:r>
              <a:rPr dirty="0" err="1" smtClean="0"/>
              <a:t>havuzu</a:t>
            </a:r>
            <a:r>
              <a:rPr dirty="0" smtClean="0"/>
              <a:t> </a:t>
            </a:r>
            <a:r>
              <a:rPr dirty="0" err="1" smtClean="0"/>
              <a:t>ve</a:t>
            </a:r>
            <a:r>
              <a:rPr dirty="0" smtClean="0"/>
              <a:t> </a:t>
            </a:r>
            <a:r>
              <a:rPr dirty="0" err="1" smtClean="0"/>
              <a:t>renkli</a:t>
            </a:r>
            <a:r>
              <a:rPr dirty="0" smtClean="0"/>
              <a:t> </a:t>
            </a:r>
            <a:r>
              <a:rPr dirty="0" err="1" smtClean="0"/>
              <a:t>plastik</a:t>
            </a:r>
            <a:r>
              <a:rPr dirty="0" smtClean="0"/>
              <a:t> </a:t>
            </a:r>
            <a:r>
              <a:rPr dirty="0" err="1" smtClean="0"/>
              <a:t>toplar</a:t>
            </a:r>
            <a:r>
              <a:rPr dirty="0" smtClean="0"/>
              <a:t> • </a:t>
            </a:r>
            <a:r>
              <a:rPr dirty="0" err="1" smtClean="0"/>
              <a:t>Çeşitli</a:t>
            </a:r>
            <a:r>
              <a:rPr dirty="0" smtClean="0"/>
              <a:t> </a:t>
            </a:r>
            <a:r>
              <a:rPr dirty="0" err="1" smtClean="0"/>
              <a:t>boyutlarda</a:t>
            </a:r>
            <a:r>
              <a:rPr dirty="0" smtClean="0"/>
              <a:t> </a:t>
            </a:r>
            <a:r>
              <a:rPr dirty="0" err="1" smtClean="0"/>
              <a:t>renkli</a:t>
            </a:r>
            <a:r>
              <a:rPr dirty="0" smtClean="0"/>
              <a:t> </a:t>
            </a:r>
            <a:r>
              <a:rPr dirty="0" err="1" smtClean="0"/>
              <a:t>küpler</a:t>
            </a:r>
            <a:endParaRPr dirty="0" smtClean="0"/>
          </a:p>
          <a:p>
            <a:pPr marL="0" indent="0">
              <a:buNone/>
              <a:defRPr/>
            </a:pPr>
            <a:r>
              <a:rPr dirty="0" smtClean="0"/>
              <a:t> • </a:t>
            </a:r>
            <a:r>
              <a:rPr dirty="0" err="1" smtClean="0"/>
              <a:t>Bilek</a:t>
            </a:r>
            <a:r>
              <a:rPr dirty="0" smtClean="0"/>
              <a:t> </a:t>
            </a:r>
            <a:r>
              <a:rPr dirty="0" err="1" smtClean="0"/>
              <a:t>ağırlıkları</a:t>
            </a:r>
            <a:r>
              <a:rPr dirty="0" smtClean="0"/>
              <a:t> • </a:t>
            </a:r>
            <a:r>
              <a:rPr dirty="0" err="1" smtClean="0"/>
              <a:t>Zıplama</a:t>
            </a:r>
            <a:r>
              <a:rPr dirty="0" smtClean="0"/>
              <a:t> </a:t>
            </a:r>
            <a:r>
              <a:rPr dirty="0" err="1" smtClean="0"/>
              <a:t>aleti</a:t>
            </a:r>
            <a:r>
              <a:rPr dirty="0" smtClean="0"/>
              <a:t> • </a:t>
            </a:r>
            <a:r>
              <a:rPr dirty="0" err="1" smtClean="0"/>
              <a:t>Denge</a:t>
            </a:r>
            <a:r>
              <a:rPr dirty="0" smtClean="0"/>
              <a:t> </a:t>
            </a:r>
            <a:r>
              <a:rPr dirty="0" err="1" smtClean="0"/>
              <a:t>çanağı</a:t>
            </a:r>
            <a:endParaRPr dirty="0" smtClean="0"/>
          </a:p>
          <a:p>
            <a:pPr marL="0" indent="0">
              <a:buNone/>
              <a:defRPr/>
            </a:pPr>
            <a:r>
              <a:rPr dirty="0" smtClean="0"/>
              <a:t> • </a:t>
            </a:r>
            <a:r>
              <a:rPr dirty="0" err="1" smtClean="0"/>
              <a:t>Vücut</a:t>
            </a:r>
            <a:r>
              <a:rPr dirty="0" smtClean="0"/>
              <a:t> </a:t>
            </a:r>
            <a:r>
              <a:rPr dirty="0" err="1" smtClean="0"/>
              <a:t>çorabı</a:t>
            </a:r>
            <a:r>
              <a:rPr dirty="0" smtClean="0"/>
              <a:t> • </a:t>
            </a:r>
            <a:r>
              <a:rPr dirty="0" err="1" smtClean="0"/>
              <a:t>Korse</a:t>
            </a:r>
            <a:r>
              <a:rPr dirty="0" smtClean="0"/>
              <a:t> • </a:t>
            </a:r>
            <a:r>
              <a:rPr dirty="0" err="1" smtClean="0"/>
              <a:t>Zıplama</a:t>
            </a:r>
            <a:r>
              <a:rPr dirty="0" smtClean="0"/>
              <a:t> </a:t>
            </a:r>
            <a:r>
              <a:rPr dirty="0" err="1" smtClean="0"/>
              <a:t>çuvalı</a:t>
            </a:r>
            <a:r>
              <a:rPr dirty="0" smtClean="0"/>
              <a:t> • </a:t>
            </a:r>
            <a:r>
              <a:rPr dirty="0" err="1" smtClean="0"/>
              <a:t>Büyük</a:t>
            </a:r>
            <a:r>
              <a:rPr dirty="0" smtClean="0"/>
              <a:t> </a:t>
            </a:r>
            <a:r>
              <a:rPr dirty="0" err="1" smtClean="0"/>
              <a:t>renkli</a:t>
            </a:r>
            <a:r>
              <a:rPr dirty="0" smtClean="0"/>
              <a:t> minder • </a:t>
            </a:r>
            <a:r>
              <a:rPr dirty="0" err="1" smtClean="0"/>
              <a:t>Sünger</a:t>
            </a:r>
            <a:r>
              <a:rPr dirty="0" smtClean="0"/>
              <a:t> </a:t>
            </a:r>
            <a:r>
              <a:rPr dirty="0" err="1" smtClean="0"/>
              <a:t>lego</a:t>
            </a:r>
            <a:r>
              <a:rPr dirty="0" smtClean="0"/>
              <a:t> </a:t>
            </a:r>
            <a:r>
              <a:rPr dirty="0" err="1" smtClean="0"/>
              <a:t>minderler</a:t>
            </a:r>
            <a:r>
              <a:rPr dirty="0" smtClean="0"/>
              <a:t> • </a:t>
            </a:r>
            <a:r>
              <a:rPr dirty="0" err="1" smtClean="0"/>
              <a:t>Çeşitli</a:t>
            </a:r>
            <a:r>
              <a:rPr dirty="0" smtClean="0"/>
              <a:t> </a:t>
            </a:r>
            <a:r>
              <a:rPr dirty="0" err="1" smtClean="0"/>
              <a:t>salıncaklar</a:t>
            </a:r>
            <a:r>
              <a:rPr dirty="0" smtClean="0"/>
              <a:t> • </a:t>
            </a:r>
            <a:r>
              <a:rPr dirty="0" err="1" smtClean="0"/>
              <a:t>Çıplak</a:t>
            </a:r>
            <a:r>
              <a:rPr dirty="0" smtClean="0"/>
              <a:t> </a:t>
            </a:r>
            <a:r>
              <a:rPr dirty="0" err="1" smtClean="0"/>
              <a:t>ayakla</a:t>
            </a:r>
            <a:r>
              <a:rPr dirty="0" smtClean="0"/>
              <a:t> </a:t>
            </a:r>
            <a:r>
              <a:rPr dirty="0" err="1" smtClean="0"/>
              <a:t>basılmak</a:t>
            </a:r>
            <a:r>
              <a:rPr dirty="0" smtClean="0"/>
              <a:t> </a:t>
            </a:r>
            <a:r>
              <a:rPr dirty="0" err="1" smtClean="0"/>
              <a:t>üzere</a:t>
            </a:r>
            <a:r>
              <a:rPr dirty="0" smtClean="0"/>
              <a:t> </a:t>
            </a:r>
            <a:r>
              <a:rPr dirty="0" err="1" smtClean="0"/>
              <a:t>kullanılabilecek</a:t>
            </a:r>
            <a:r>
              <a:rPr dirty="0" smtClean="0"/>
              <a:t> </a:t>
            </a:r>
            <a:r>
              <a:rPr dirty="0" err="1" smtClean="0"/>
              <a:t>farklı</a:t>
            </a:r>
            <a:r>
              <a:rPr dirty="0" smtClean="0"/>
              <a:t> </a:t>
            </a:r>
            <a:r>
              <a:rPr dirty="0" err="1" smtClean="0"/>
              <a:t>yüzeydeki</a:t>
            </a:r>
            <a:r>
              <a:rPr dirty="0" smtClean="0"/>
              <a:t> </a:t>
            </a:r>
            <a:r>
              <a:rPr dirty="0" err="1" smtClean="0"/>
              <a:t>materyaller</a:t>
            </a:r>
            <a:r>
              <a:rPr dirty="0" smtClean="0"/>
              <a:t>.</a:t>
            </a:r>
            <a:endParaRPr dirty="0"/>
          </a:p>
        </p:txBody>
      </p:sp>
    </p:spTree>
    <p:extLst>
      <p:ext uri="{BB962C8B-B14F-4D97-AF65-F5344CB8AC3E}">
        <p14:creationId xmlns:p14="http://schemas.microsoft.com/office/powerpoint/2010/main" val="465682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Kaynak</a:t>
            </a:r>
            <a:endParaRPr lang="tr-TR"/>
          </a:p>
        </p:txBody>
      </p:sp>
      <p:sp>
        <p:nvSpPr>
          <p:cNvPr id="3" name="İçerik Yer Tutucusu 2"/>
          <p:cNvSpPr>
            <a:spLocks noGrp="1"/>
          </p:cNvSpPr>
          <p:nvPr>
            <p:ph idx="1"/>
          </p:nvPr>
        </p:nvSpPr>
        <p:spPr/>
        <p:txBody>
          <a:bodyPr>
            <a:normAutofit fontScale="92500" lnSpcReduction="10000"/>
          </a:bodyPr>
          <a:lstStyle/>
          <a:p>
            <a:pPr algn="just"/>
            <a:r>
              <a:rPr lang="tr-TR" dirty="0" err="1"/>
              <a:t>Taygur</a:t>
            </a:r>
            <a:r>
              <a:rPr lang="tr-TR" dirty="0"/>
              <a:t> Altıntaş </a:t>
            </a:r>
            <a:r>
              <a:rPr lang="tr-TR" dirty="0" err="1"/>
              <a:t>Tansen</a:t>
            </a:r>
            <a:r>
              <a:rPr lang="tr-TR" dirty="0"/>
              <a:t> , Yılmazer Yasemin  (2015). ‘Duyuları Destekleyici Ortam ve Duyu Materyalleri’ Bebeklik ve İlk Çocukluk Döneminde (0-36 ay) Gelişim / Duyuların Gelişimi ve Desteklenmesi, 305-338. Eğiten Kitap.</a:t>
            </a:r>
          </a:p>
          <a:p>
            <a:pPr algn="just"/>
            <a:r>
              <a:rPr lang="tr-TR" dirty="0" smtClean="0"/>
              <a:t>Çetin </a:t>
            </a:r>
            <a:r>
              <a:rPr lang="tr-TR" dirty="0"/>
              <a:t>Sultanoğlu, S. ve Aral, N. (2015). “Duyuların Gelişimi”, Bebeklik ve İlk Çocukluk Döneminde (0-36 ay) Gelişim Duyuların Gelişimi ve Desteklenmesi, ed. M. Yıldız Bıçakçı, 205-225, Eğiten Kitap, Ankara.</a:t>
            </a:r>
          </a:p>
          <a:p>
            <a:endParaRPr lang="tr-TR" dirty="0"/>
          </a:p>
        </p:txBody>
      </p:sp>
    </p:spTree>
    <p:extLst>
      <p:ext uri="{BB962C8B-B14F-4D97-AF65-F5344CB8AC3E}">
        <p14:creationId xmlns:p14="http://schemas.microsoft.com/office/powerpoint/2010/main" val="280762399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209</Words>
  <Application>Microsoft Office PowerPoint</Application>
  <PresentationFormat>Ekran Gösterisi (4:3)</PresentationFormat>
  <Paragraphs>22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Propriosepsiyon duyusuna yönelik duyusal deneyimler, gelişimi ve desteklenmesi</vt:lpstr>
      <vt:lpstr>Propriosepsiyon duyusuna yönelik duyusal deneyimler</vt:lpstr>
      <vt:lpstr>Proprioseptif (vücut pozisyonu) uyaranları: </vt:lpstr>
      <vt:lpstr>PowerPoint Sunusu</vt:lpstr>
      <vt:lpstr>PowerPoint Sunusu</vt:lpstr>
      <vt:lpstr>PowerPoint Sunusu</vt:lpstr>
      <vt:lpstr>Beden farkındalığı duyusunun gelişimini desteklemek için kullanılabilecek bazı materyaller;</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6</cp:revision>
  <dcterms:created xsi:type="dcterms:W3CDTF">2020-11-09T13:58:59Z</dcterms:created>
  <dcterms:modified xsi:type="dcterms:W3CDTF">2020-11-10T09:19:58Z</dcterms:modified>
</cp:coreProperties>
</file>