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0" r:id="rId2"/>
    <p:sldId id="322" r:id="rId3"/>
    <p:sldId id="321" r:id="rId4"/>
    <p:sldId id="331" r:id="rId5"/>
    <p:sldId id="327" r:id="rId6"/>
    <p:sldId id="328" r:id="rId7"/>
    <p:sldId id="335" r:id="rId8"/>
    <p:sldId id="329" r:id="rId9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1727D-6736-4ABB-8E2F-B009BCADEF12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A2F99-018B-4859-B578-BB4CBF76DB2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5661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0939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6063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27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2805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000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986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652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197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26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580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110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768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677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3332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674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685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187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etryfoundation.org/poets/robert-fros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47700" y="1004756"/>
            <a:ext cx="10706099" cy="56938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>
              <a:lnSpc>
                <a:spcPct val="100000"/>
              </a:lnSpc>
              <a:buNone/>
            </a:pPr>
            <a:r>
              <a:rPr lang="en-GB" altLang="tr-TR" sz="1200" b="1" dirty="0">
                <a:solidFill>
                  <a:srgbClr val="222222"/>
                </a:solidFill>
                <a:latin typeface="Roboto"/>
              </a:rPr>
              <a:t>There's been a Death, in the Opposite House</a:t>
            </a:r>
            <a:r>
              <a:rPr lang="tr-TR" altLang="tr-TR" sz="1200" b="1" dirty="0">
                <a:solidFill>
                  <a:srgbClr val="222222"/>
                </a:solidFill>
                <a:latin typeface="Roboto"/>
              </a:rPr>
              <a:t> by Emily Dickinson</a:t>
            </a:r>
          </a:p>
          <a:p>
            <a:pPr marL="0" lvl="0" indent="0">
              <a:lnSpc>
                <a:spcPct val="100000"/>
              </a:lnSpc>
              <a:buNone/>
            </a:pPr>
            <a:endParaRPr kumimoji="0" lang="tr-TR" altLang="tr-TR" sz="1200" b="1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Rob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There's been a Death, in the Opposite House,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As lately as Today —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I know it, by the numb look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Such Houses have — alway —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The Neighbors rustle in and out —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The Doctor — drives away —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A Window opens like a Pod —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Abrupt — mechanically —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Somebody flings a Mattress out —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The Children hurry by —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They wonder if It died — on that —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I used to — when a Boy —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The Minister — goes stiffly in —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As if the House were His —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And He owned all the Mourners — now —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And little Boys — besides —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And then the Milliner — and the Man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Of the Appalling Trade —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To take the measure of the House —</a:t>
            </a:r>
            <a:endParaRPr kumimoji="0" lang="tr-TR" altLang="tr-TR" sz="12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Rob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/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There'll be that Dark Parade —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Of Tassels — and of Coaches — soon —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It's easy as a Sign —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The Intuition of the News —</a:t>
            </a:r>
            <a:b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</a:b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Roboto"/>
              </a:rPr>
              <a:t>In just a Country Town —</a:t>
            </a:r>
            <a:endParaRPr kumimoji="0" lang="en-GB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86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By what signs does the speaker «intuit» that a death has occurred?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does it mean that the speaker «intuits» rather than simply knows that death has taken place?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do the words «Appalling» and «Dark» signify?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does the separation of the last line from stanza five imply?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is the speaker’s attitude toward death?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43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Metonymy</a:t>
            </a:r>
            <a:r>
              <a:rPr lang="tr-TR" dirty="0"/>
              <a:t> is a </a:t>
            </a:r>
            <a:r>
              <a:rPr lang="en-GB" dirty="0"/>
              <a:t>figure</a:t>
            </a:r>
            <a:r>
              <a:rPr lang="tr-TR" dirty="0"/>
              <a:t> of speech in which the name of an object or concept is replaced with a word closely related to or suggested by the original.</a:t>
            </a:r>
          </a:p>
          <a:p>
            <a:pPr marL="0" indent="0">
              <a:buNone/>
            </a:pPr>
            <a:r>
              <a:rPr lang="tr-TR" dirty="0"/>
              <a:t>e.g. «crown» implies the «king»</a:t>
            </a:r>
          </a:p>
          <a:p>
            <a:pPr marL="0" indent="0">
              <a:buNone/>
            </a:pPr>
            <a:r>
              <a:rPr lang="tr-TR" dirty="0"/>
              <a:t>«White House» refers to the president of the U.S.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Metaphor and metonymy are similar in various aspects but the major difference is that </a:t>
            </a:r>
            <a:r>
              <a:rPr lang="en-US" b="1" dirty="0"/>
              <a:t>a metaphor substitutes a concept with another</a:t>
            </a:r>
            <a:r>
              <a:rPr lang="en-US" dirty="0"/>
              <a:t>, </a:t>
            </a:r>
            <a:r>
              <a:rPr lang="tr-TR" dirty="0"/>
              <a:t>whereas </a:t>
            </a:r>
            <a:r>
              <a:rPr lang="en-US" b="1" dirty="0"/>
              <a:t>a metonymy selects a related term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3876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GB" dirty="0"/>
              <a:t>«The pen is mightier than the sword.»</a:t>
            </a:r>
            <a:r>
              <a:rPr lang="tr-TR" dirty="0"/>
              <a:t> (from </a:t>
            </a:r>
            <a:r>
              <a:rPr lang="en-US" dirty="0"/>
              <a:t>Edward Bulwer-Lytton</a:t>
            </a:r>
            <a:r>
              <a:rPr lang="tr-TR" dirty="0"/>
              <a:t>’s</a:t>
            </a:r>
            <a:r>
              <a:rPr lang="en-US" dirty="0"/>
              <a:t> 1839 historical play </a:t>
            </a:r>
            <a:r>
              <a:rPr lang="en-US" i="1" dirty="0"/>
              <a:t>Cardinal Richelieu</a:t>
            </a:r>
            <a:r>
              <a:rPr lang="tr-TR" dirty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6268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Poets employ metonymy by using a word to refer to something that's closely related to it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May I for my own self song's truth reckon, </a:t>
            </a:r>
            <a:br>
              <a:rPr lang="en-US" dirty="0"/>
            </a:br>
            <a:r>
              <a:rPr lang="en-US" dirty="0"/>
              <a:t>Journey's jargon, how I in harsh days </a:t>
            </a:r>
            <a:br>
              <a:rPr lang="en-US" dirty="0"/>
            </a:br>
            <a:r>
              <a:rPr lang="en-US" dirty="0"/>
              <a:t>Hardship endured oft. </a:t>
            </a:r>
            <a:br>
              <a:rPr lang="en-US" dirty="0"/>
            </a:br>
            <a:r>
              <a:rPr lang="en-US" dirty="0"/>
              <a:t>Bitter breast-cares have I abided, </a:t>
            </a:r>
            <a:br>
              <a:rPr lang="en-US" dirty="0"/>
            </a:br>
            <a:r>
              <a:rPr lang="en-US" dirty="0"/>
              <a:t>Known on my keel many a care's hold, </a:t>
            </a:r>
            <a:endParaRPr lang="tr-TR" dirty="0"/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/>
              <a:t>					(from Ezra Pound’s «The Seafarer»)</a:t>
            </a: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2794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40970" y="-6735536"/>
            <a:ext cx="7903029" cy="1668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endParaRPr lang="tr-TR" sz="1600" b="1" dirty="0">
              <a:solidFill>
                <a:srgbClr val="000000"/>
              </a:solidFill>
              <a:latin typeface="canada-type-gibson"/>
            </a:endParaRPr>
          </a:p>
          <a:p>
            <a:pPr fontAlgn="base"/>
            <a:r>
              <a:rPr lang="en-US" sz="1600" b="1" dirty="0">
                <a:solidFill>
                  <a:srgbClr val="000000"/>
                </a:solidFill>
                <a:latin typeface="canada-type-gibson"/>
              </a:rPr>
              <a:t>‘Out, Out—’</a:t>
            </a:r>
          </a:p>
          <a:p>
            <a:pPr fontAlgn="base"/>
            <a:r>
              <a:rPr lang="en-US" sz="1600" cap="all" dirty="0">
                <a:solidFill>
                  <a:srgbClr val="494949"/>
                </a:solidFill>
                <a:latin typeface="canada-type-gibson"/>
              </a:rPr>
              <a:t>BY </a:t>
            </a:r>
            <a:r>
              <a:rPr lang="en-US" sz="1600" u="sng" cap="all" dirty="0">
                <a:solidFill>
                  <a:srgbClr val="000000"/>
                </a:solidFill>
                <a:latin typeface="inherit"/>
                <a:hlinkClick r:id="rId3"/>
              </a:rPr>
              <a:t>ROBERT FROST</a:t>
            </a:r>
            <a:endParaRPr lang="en-US" sz="1600" dirty="0">
              <a:latin typeface="inherit"/>
            </a:endParaRPr>
          </a:p>
          <a:p>
            <a:pPr fontAlgn="base"/>
            <a:r>
              <a:rPr lang="en-US" sz="1600" dirty="0">
                <a:solidFill>
                  <a:srgbClr val="000000"/>
                </a:solidFill>
                <a:latin typeface="adobe-garamond-pro"/>
              </a:rPr>
              <a:t>The buzz saw snarled and rattled in the yard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And made dust and dropped stove-length sticks of wood,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Sweet-scented stuff when the breeze drew across it.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And from there those that lifted eyes could count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Five mountain ranges one behind the other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Under the sunset far into Vermont.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And the saw snarled and rattled, snarled and rattled,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As it ran light, or had to bear a load.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And nothing happened: day was all but done.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Call it a day, I wish they might have said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To please the boy by giving him the half hour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That a boy counts so much when saved from work.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His sister stood beside him in her apron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To tell them ‘Supper.’ At the word, the saw,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As if to prove saws knew what supper meant,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Leaped out at the boy’s hand, or seemed to leap—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He must have given the hand. However it was, 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Neither refused the meeting. But the hand!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The boy’s first outcry was a rueful laugh,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As he swung toward them holding up the hand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Half in appeal, but half as if to keep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The life from spilling. Then the boy saw all—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Since he was old enough to know, big boy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Doing a man’s work, though a child at heart— 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He saw all spoiled. ‘Don’t let him cut my hand off—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The doctor, when he comes. Don’t let him, sister!’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So. But the hand was gone already.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The doctor put him in the dark of ether.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He lay and puffed his lips out with his breath.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And then—the watcher at his pulse took fright.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No one believed. They listened at his heart.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Little—less—nothing!—and that ended it. 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No more to build on there. And they, since they</a:t>
            </a:r>
            <a:br>
              <a:rPr lang="en-US" sz="1600" dirty="0">
                <a:solidFill>
                  <a:srgbClr val="000000"/>
                </a:solidFill>
                <a:latin typeface="adobe-garamond-pro"/>
              </a:rPr>
            </a:br>
            <a:r>
              <a:rPr lang="en-US" sz="1600" dirty="0">
                <a:solidFill>
                  <a:srgbClr val="000000"/>
                </a:solidFill>
                <a:latin typeface="adobe-garamond-pro"/>
              </a:rPr>
              <a:t>Were not the one dead, turned to their affairs.</a:t>
            </a:r>
            <a:r>
              <a:rPr lang="en-US" dirty="0">
                <a:solidFill>
                  <a:srgbClr val="000000"/>
                </a:solidFill>
                <a:latin typeface="adobe-garamond-pro"/>
              </a:rPr>
              <a:t/>
            </a:r>
            <a:br>
              <a:rPr lang="en-US" dirty="0">
                <a:solidFill>
                  <a:srgbClr val="000000"/>
                </a:solidFill>
                <a:latin typeface="adobe-garamond-pro"/>
              </a:rPr>
            </a:br>
            <a:endParaRPr lang="en-US" dirty="0">
              <a:solidFill>
                <a:srgbClr val="000000"/>
              </a:solidFill>
              <a:latin typeface="adobe-garamond-pro"/>
            </a:endParaRPr>
          </a:p>
          <a:p>
            <a:r>
              <a:rPr lang="en-US" dirty="0">
                <a:solidFill>
                  <a:srgbClr val="000000"/>
                </a:solidFill>
                <a:latin typeface="inherit"/>
              </a:rPr>
              <a:t/>
            </a:r>
            <a:br>
              <a:rPr lang="en-US" dirty="0">
                <a:solidFill>
                  <a:srgbClr val="000000"/>
                </a:solidFill>
                <a:latin typeface="inherit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4110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adobe-garamond-pro"/>
              </a:rPr>
              <a:t>Half in appeal, but half as if to keep</a:t>
            </a:r>
            <a:br>
              <a:rPr lang="en-US" dirty="0">
                <a:solidFill>
                  <a:srgbClr val="000000"/>
                </a:solidFill>
                <a:latin typeface="adobe-garamond-pro"/>
              </a:rPr>
            </a:br>
            <a:r>
              <a:rPr lang="en-US" dirty="0">
                <a:solidFill>
                  <a:srgbClr val="000000"/>
                </a:solidFill>
                <a:latin typeface="adobe-garamond-pro"/>
              </a:rPr>
              <a:t>The life from spilling</a:t>
            </a:r>
            <a:endParaRPr lang="tr-TR" dirty="0">
              <a:solidFill>
                <a:srgbClr val="000000"/>
              </a:solidFill>
              <a:latin typeface="adobe-garamond-pro"/>
            </a:endParaRP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adobe-garamond-pro"/>
              </a:rPr>
              <a:t>Life is a metonymy for blood.(Blood is essential to life, the two are related)</a:t>
            </a:r>
          </a:p>
          <a:p>
            <a:pPr marL="0" indent="0">
              <a:buNone/>
            </a:pPr>
            <a:endParaRPr lang="tr-TR" dirty="0">
              <a:solidFill>
                <a:srgbClr val="000000"/>
              </a:solidFill>
              <a:latin typeface="adobe-garamond-pro"/>
            </a:endParaRPr>
          </a:p>
          <a:p>
            <a:pPr marL="0" indent="0">
              <a:buNone/>
            </a:pPr>
            <a:r>
              <a:rPr lang="en-US" dirty="0"/>
              <a:t>Life is an elevator. </a:t>
            </a:r>
            <a:r>
              <a:rPr lang="tr-TR" dirty="0"/>
              <a:t>Be nice to the people you pass on the way up, you might meet them again on the way back down.</a:t>
            </a:r>
          </a:p>
          <a:p>
            <a:pPr marL="0" indent="0">
              <a:buNone/>
            </a:pPr>
            <a:r>
              <a:rPr lang="tr-TR" dirty="0"/>
              <a:t>Elevator is a </a:t>
            </a:r>
            <a:r>
              <a:rPr lang="en-GB" dirty="0"/>
              <a:t>metaphor, implying the rises and falls of fortune.</a:t>
            </a:r>
          </a:p>
        </p:txBody>
      </p:sp>
    </p:spTree>
    <p:extLst>
      <p:ext uri="{BB962C8B-B14F-4D97-AF65-F5344CB8AC3E}">
        <p14:creationId xmlns:p14="http://schemas.microsoft.com/office/powerpoint/2010/main" val="3334918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Ebony and ivory</a:t>
            </a:r>
            <a:br>
              <a:rPr lang="en-US" dirty="0"/>
            </a:br>
            <a:r>
              <a:rPr lang="en-US" dirty="0"/>
              <a:t>Live together in perfect harmony</a:t>
            </a:r>
            <a:br>
              <a:rPr lang="en-US" dirty="0"/>
            </a:br>
            <a:r>
              <a:rPr lang="en-US" dirty="0"/>
              <a:t>Side by side on my piano keyboard</a:t>
            </a:r>
            <a:br>
              <a:rPr lang="en-US" dirty="0"/>
            </a:br>
            <a:r>
              <a:rPr lang="en-US" dirty="0"/>
              <a:t>Oh lord, why don't we?</a:t>
            </a:r>
            <a:r>
              <a:rPr lang="tr-TR" dirty="0"/>
              <a:t>    (from </a:t>
            </a:r>
            <a:r>
              <a:rPr lang="en-US" dirty="0"/>
              <a:t>Paul McCartney and Stevie Wonder's duet </a:t>
            </a:r>
            <a:r>
              <a:rPr lang="tr-TR" dirty="0"/>
              <a:t>«</a:t>
            </a:r>
            <a:r>
              <a:rPr lang="en-US" dirty="0"/>
              <a:t>Ebony and Ivory</a:t>
            </a:r>
            <a:r>
              <a:rPr lang="tr-TR" dirty="0"/>
              <a:t>»)</a:t>
            </a:r>
          </a:p>
        </p:txBody>
      </p:sp>
    </p:spTree>
    <p:extLst>
      <p:ext uri="{BB962C8B-B14F-4D97-AF65-F5344CB8AC3E}">
        <p14:creationId xmlns:p14="http://schemas.microsoft.com/office/powerpoint/2010/main" val="239330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4898</TotalTime>
  <Words>243</Words>
  <Application>Microsoft Office PowerPoint</Application>
  <PresentationFormat>Geniş ekran</PresentationFormat>
  <Paragraphs>75</Paragraphs>
  <Slides>8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adobe-garamond-pro</vt:lpstr>
      <vt:lpstr>Arial</vt:lpstr>
      <vt:lpstr>Calibri</vt:lpstr>
      <vt:lpstr>Calibri Light</vt:lpstr>
      <vt:lpstr>canada-type-gibson</vt:lpstr>
      <vt:lpstr>inherit</vt:lpstr>
      <vt:lpstr>Roboto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202</cp:revision>
  <cp:lastPrinted>2018-10-16T11:53:29Z</cp:lastPrinted>
  <dcterms:created xsi:type="dcterms:W3CDTF">2018-09-25T06:03:35Z</dcterms:created>
  <dcterms:modified xsi:type="dcterms:W3CDTF">2020-05-03T23:19:59Z</dcterms:modified>
</cp:coreProperties>
</file>