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mp4" ContentType="video/mp4"/>
  <Default Extension="rels" ContentType="application/vnd.openxmlformats-package.relationships+xml"/>
  <Default Extension="wdp" ContentType="image/vnd.ms-photo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322" r:id="rId3"/>
    <p:sldId id="257" r:id="rId4"/>
    <p:sldId id="260" r:id="rId5"/>
    <p:sldId id="343" r:id="rId6"/>
    <p:sldId id="299" r:id="rId7"/>
    <p:sldId id="266" r:id="rId8"/>
    <p:sldId id="342" r:id="rId9"/>
    <p:sldId id="271" r:id="rId10"/>
    <p:sldId id="273" r:id="rId11"/>
    <p:sldId id="274" r:id="rId12"/>
    <p:sldId id="275" r:id="rId13"/>
    <p:sldId id="276" r:id="rId14"/>
    <p:sldId id="336" r:id="rId15"/>
    <p:sldId id="337" r:id="rId16"/>
    <p:sldId id="338" r:id="rId17"/>
    <p:sldId id="330" r:id="rId18"/>
    <p:sldId id="334" r:id="rId19"/>
    <p:sldId id="335" r:id="rId20"/>
    <p:sldId id="344" r:id="rId21"/>
    <p:sldId id="345" r:id="rId22"/>
    <p:sldId id="346" r:id="rId23"/>
    <p:sldId id="347" r:id="rId24"/>
    <p:sldId id="348" r:id="rId25"/>
    <p:sldId id="349" r:id="rId26"/>
    <p:sldId id="351" r:id="rId27"/>
    <p:sldId id="362" r:id="rId28"/>
    <p:sldId id="363" r:id="rId29"/>
    <p:sldId id="352" r:id="rId30"/>
    <p:sldId id="353" r:id="rId31"/>
    <p:sldId id="354" r:id="rId32"/>
    <p:sldId id="364" r:id="rId33"/>
    <p:sldId id="355" r:id="rId34"/>
    <p:sldId id="356" r:id="rId35"/>
    <p:sldId id="357" r:id="rId36"/>
    <p:sldId id="358" r:id="rId37"/>
    <p:sldId id="359" r:id="rId38"/>
    <p:sldId id="361" r:id="rId39"/>
    <p:sldId id="360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KOJipP+kur1F8eOs0LlnhA==" hashData="5YYlB69ilJkxcfPEVZw/CtNI+jg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73DAD6"/>
    <a:srgbClr val="73FDD6"/>
    <a:srgbClr val="56B995"/>
    <a:srgbClr val="42A9A3"/>
    <a:srgbClr val="42B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55"/>
    <p:restoredTop sz="85428"/>
  </p:normalViewPr>
  <p:slideViewPr>
    <p:cSldViewPr snapToGrid="0" snapToObjects="1">
      <p:cViewPr varScale="1">
        <p:scale>
          <a:sx n="78" d="100"/>
          <a:sy n="78" d="100"/>
        </p:scale>
        <p:origin x="1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872986319278"/>
          <c:y val="0.065867026458751"/>
          <c:w val="0.471564590150149"/>
          <c:h val="0.61901156177684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E.coli</c:v>
                </c:pt>
              </c:strCache>
            </c:strRef>
          </c:tx>
          <c:marker>
            <c:symbol val="none"/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8.5</c:v>
                </c:pt>
                <c:pt idx="1">
                  <c:v>9.6</c:v>
                </c:pt>
                <c:pt idx="2">
                  <c:v>10.4</c:v>
                </c:pt>
                <c:pt idx="3">
                  <c:v>10.9</c:v>
                </c:pt>
                <c:pt idx="4">
                  <c:v>11.7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K.pneumoniae</c:v>
                </c:pt>
              </c:strCache>
            </c:strRef>
          </c:tx>
          <c:marker>
            <c:symbol val="none"/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12.6</c:v>
                </c:pt>
                <c:pt idx="1">
                  <c:v>13.3</c:v>
                </c:pt>
                <c:pt idx="2">
                  <c:v>16.5</c:v>
                </c:pt>
                <c:pt idx="3">
                  <c:v>17.0</c:v>
                </c:pt>
                <c:pt idx="4">
                  <c:v>18.5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56761680"/>
        <c:axId val="-1857221376"/>
      </c:line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Consumption</c:v>
                </c:pt>
              </c:strCache>
            </c:strRef>
          </c:tx>
          <c:marker>
            <c:symbol val="none"/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93.91519</c:v>
                </c:pt>
                <c:pt idx="1">
                  <c:v>108.5039</c:v>
                </c:pt>
                <c:pt idx="2">
                  <c:v>119.6762</c:v>
                </c:pt>
                <c:pt idx="3">
                  <c:v>129.1172</c:v>
                </c:pt>
                <c:pt idx="4">
                  <c:v>135.4141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55543216"/>
        <c:axId val="-1855612832"/>
      </c:lineChart>
      <c:catAx>
        <c:axId val="-1856761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Yıllar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-1857221376"/>
        <c:crosses val="autoZero"/>
        <c:auto val="1"/>
        <c:lblAlgn val="ctr"/>
        <c:lblOffset val="100"/>
        <c:noMultiLvlLbl val="0"/>
      </c:catAx>
      <c:valAx>
        <c:axId val="-1857221376"/>
        <c:scaling>
          <c:orientation val="minMax"/>
          <c:max val="2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Piperacillin/</a:t>
                </a:r>
                <a:r>
                  <a:rPr lang="en-US" sz="1400" dirty="0" err="1" smtClean="0"/>
                  <a:t>tazobactam</a:t>
                </a:r>
                <a:r>
                  <a:rPr lang="en-US" sz="1400" baseline="0" dirty="0" smtClean="0"/>
                  <a:t> </a:t>
                </a:r>
                <a:r>
                  <a:rPr lang="en-US" sz="1400" baseline="0" dirty="0" err="1" smtClean="0"/>
                  <a:t>direnci</a:t>
                </a:r>
                <a:r>
                  <a:rPr lang="en-US" sz="1400" baseline="0" dirty="0" smtClean="0"/>
                  <a:t> (%)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119421000976541"/>
              <c:y val="0.09633361369806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-1856761680"/>
        <c:crosses val="autoZero"/>
        <c:crossBetween val="between"/>
        <c:majorUnit val="2.0"/>
        <c:minorUnit val="0.4"/>
      </c:valAx>
      <c:valAx>
        <c:axId val="-18556128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1000 hasta </a:t>
                </a:r>
                <a:r>
                  <a:rPr lang="en-US" sz="1400" dirty="0" err="1" smtClean="0"/>
                  <a:t>yatışı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için</a:t>
                </a:r>
                <a:r>
                  <a:rPr lang="en-US" sz="1400" dirty="0" smtClean="0"/>
                  <a:t> Piperacillin/</a:t>
                </a:r>
                <a:r>
                  <a:rPr lang="en-US" sz="1400" dirty="0" err="1" smtClean="0"/>
                  <a:t>tazobactam</a:t>
                </a:r>
                <a:r>
                  <a:rPr lang="en-US" sz="1400" baseline="0" dirty="0" smtClean="0"/>
                  <a:t> </a:t>
                </a:r>
                <a:r>
                  <a:rPr lang="en-US" sz="1400" baseline="0" dirty="0" err="1" smtClean="0"/>
                  <a:t>DDD’i</a:t>
                </a:r>
                <a:r>
                  <a:rPr lang="en-US" sz="1400" baseline="0" dirty="0" smtClean="0"/>
                  <a:t> </a:t>
                </a:r>
                <a:endParaRPr lang="en-US" sz="1400" baseline="0" dirty="0"/>
              </a:p>
              <a:p>
                <a:pPr>
                  <a:defRPr sz="1400"/>
                </a:pPr>
                <a:endParaRPr lang="en-US" sz="1400" dirty="0"/>
              </a:p>
            </c:rich>
          </c:tx>
          <c:layout>
            <c:manualLayout>
              <c:xMode val="edge"/>
              <c:yMode val="edge"/>
              <c:x val="0.766382933536849"/>
              <c:y val="0.09633361369806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-1855543216"/>
        <c:crosses val="max"/>
        <c:crossBetween val="between"/>
      </c:valAx>
      <c:catAx>
        <c:axId val="-1855543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85561283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16735970014631"/>
          <c:y val="0.843601665994478"/>
          <c:w val="0.738373466978245"/>
          <c:h val="0.156398489807362"/>
        </c:manualLayout>
      </c:layout>
      <c:overlay val="0"/>
      <c:txPr>
        <a:bodyPr/>
        <a:lstStyle/>
        <a:p>
          <a:pPr>
            <a:defRPr sz="1600"/>
          </a:pPr>
          <a:endParaRPr lang="tr-T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048C9-C85E-1445-80F5-0D3CBE3E4459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F0CB8-223C-A04F-BB91-556C1B6814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582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F0CB8-223C-A04F-BB91-556C1B68140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6414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Ancak SOFA skoru </a:t>
            </a:r>
            <a:r>
              <a:rPr lang="is-IS" dirty="0" smtClean="0"/>
              <a:t>…..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EA27-942C-BF4E-AC8C-E1E0E0858FC8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7667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EA27-942C-BF4E-AC8C-E1E0E0858FC8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1717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EA27-942C-BF4E-AC8C-E1E0E0858FC8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8583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EA27-942C-BF4E-AC8C-E1E0E0858FC8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095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Yeni tanımlamaya</a:t>
            </a:r>
            <a:r>
              <a:rPr lang="tr-TR" baseline="0" dirty="0" smtClean="0"/>
              <a:t> göre </a:t>
            </a:r>
            <a:r>
              <a:rPr lang="tr-TR" baseline="0" dirty="0" err="1" smtClean="0"/>
              <a:t>MAP’ın</a:t>
            </a:r>
            <a:r>
              <a:rPr lang="tr-TR" baseline="0" dirty="0" smtClean="0"/>
              <a:t> düşmesi ve </a:t>
            </a:r>
            <a:r>
              <a:rPr lang="tr-TR" baseline="0" dirty="0" err="1" smtClean="0"/>
              <a:t>Laktat</a:t>
            </a:r>
            <a:r>
              <a:rPr lang="tr-TR" baseline="0" dirty="0" smtClean="0"/>
              <a:t> düzeyinin artışı </a:t>
            </a:r>
            <a:r>
              <a:rPr lang="tr-TR" baseline="0" dirty="0" err="1" smtClean="0"/>
              <a:t>dolaşımsal</a:t>
            </a:r>
            <a:r>
              <a:rPr lang="tr-TR" baseline="0" dirty="0" smtClean="0"/>
              <a:t>, hücresel ve </a:t>
            </a:r>
            <a:r>
              <a:rPr lang="tr-TR" baseline="0" dirty="0" err="1" smtClean="0"/>
              <a:t>metabolik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dsfonksiyonun</a:t>
            </a:r>
            <a:r>
              <a:rPr lang="tr-TR" baseline="0" dirty="0" smtClean="0"/>
              <a:t> klinik göstergesidir.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EA27-942C-BF4E-AC8C-E1E0E0858FC8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5152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EA27-942C-BF4E-AC8C-E1E0E0858FC8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479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/>
              <a:t>Sepsis tanılı hastanın ölüm riski miyokard infarktüsü veya inme tanılı hastaların ölüm riskine göre 5 kat daha fazla olmasına rağmen hala yeterli tanı konulamamakta ve yaklaşımda yeterli hassasiyet gösterilmemektedir.</a:t>
            </a:r>
          </a:p>
        </p:txBody>
      </p:sp>
    </p:spTree>
    <p:extLst>
      <p:ext uri="{BB962C8B-B14F-4D97-AF65-F5344CB8AC3E}">
        <p14:creationId xmlns:p14="http://schemas.microsoft.com/office/powerpoint/2010/main" val="230653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F0CB8-223C-A04F-BB91-556C1B68140B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1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Sepsisin</a:t>
            </a:r>
            <a:r>
              <a:rPr lang="tr-TR" baseline="0" dirty="0" smtClean="0"/>
              <a:t> ilk tanımlaması </a:t>
            </a:r>
            <a:r>
              <a:rPr lang="tr-TR" baseline="0" dirty="0" err="1" smtClean="0"/>
              <a:t>Hipokrata</a:t>
            </a:r>
            <a:r>
              <a:rPr lang="tr-TR" baseline="0" dirty="0" smtClean="0"/>
              <a:t> kadar </a:t>
            </a:r>
            <a:r>
              <a:rPr lang="tr-TR" baseline="0" dirty="0" err="1" smtClean="0"/>
              <a:t>uznamaktadır</a:t>
            </a:r>
            <a:r>
              <a:rPr lang="tr-TR" baseline="0" dirty="0" smtClean="0"/>
              <a:t>. O dönemde sepsis Çürüme, Kokuşma olarak tanımlanmıştır.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dirty="0" smtClean="0"/>
              <a:t>Daha sonra ise farklı sepsis tanımlamaları yapılmıştır.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Çok önemli bir tablo olmasına ve uzun süredir bilinmesine karşın karmaşıklığı dolayısı ile tanımlanması ile ilgili kesin bir uzlaşı mevcut değildir.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Bilimsel verilere dayana ilk tanımlama 1991 yılında yapılmış, takiben değişik revizyonlar</a:t>
            </a:r>
            <a:r>
              <a:rPr lang="tr-TR" baseline="0" dirty="0" smtClean="0"/>
              <a:t> gerçekleştirilmiştir.</a:t>
            </a:r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international</a:t>
            </a:r>
            <a:r>
              <a:rPr lang="tr-TR" dirty="0" smtClean="0"/>
              <a:t> </a:t>
            </a:r>
            <a:r>
              <a:rPr lang="tr-TR" dirty="0" err="1" smtClean="0"/>
              <a:t>guidelines</a:t>
            </a:r>
            <a:r>
              <a:rPr lang="tr-TR" dirty="0" smtClean="0"/>
              <a:t> on sepsis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have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been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published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according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new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clinical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scientific</a:t>
            </a:r>
            <a:r>
              <a:rPr lang="tr-TR" baseline="0" dirty="0" smtClean="0"/>
              <a:t> data in </a:t>
            </a:r>
            <a:r>
              <a:rPr lang="tr-TR" baseline="0" dirty="0" err="1" smtClean="0"/>
              <a:t>every</a:t>
            </a:r>
            <a:r>
              <a:rPr lang="tr-TR" baseline="0" dirty="0" smtClean="0"/>
              <a:t> 4 </a:t>
            </a:r>
            <a:r>
              <a:rPr lang="tr-TR" baseline="0" dirty="0" err="1" smtClean="0"/>
              <a:t>yearss</a:t>
            </a:r>
            <a:r>
              <a:rPr lang="tr-TR" baseline="0" dirty="0" smtClean="0"/>
              <a:t>, </a:t>
            </a:r>
          </a:p>
          <a:p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last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one</a:t>
            </a:r>
            <a:r>
              <a:rPr lang="tr-TR" baseline="0" dirty="0" smtClean="0"/>
              <a:t> is 2016 sepsis </a:t>
            </a:r>
            <a:r>
              <a:rPr lang="tr-TR" baseline="0" dirty="0" err="1" smtClean="0"/>
              <a:t>guideline</a:t>
            </a:r>
            <a:endParaRPr lang="tr-T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endParaRPr lang="tr-TR" altLang="x-none" dirty="0">
              <a:latin typeface="Calibri" charset="-94"/>
              <a:ea typeface="ＭＳ Ｐゴシック" charset="-128"/>
            </a:endParaRPr>
          </a:p>
        </p:txBody>
      </p:sp>
      <p:sp>
        <p:nvSpPr>
          <p:cNvPr id="20483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9pPr>
          </a:lstStyle>
          <a:p>
            <a:fld id="{47A4B96C-6EA8-C444-B5A3-EA8FDF849A64}" type="slidenum">
              <a:rPr lang="tr-TR" altLang="x-none" sz="1200">
                <a:latin typeface="Century Gothic" charset="-94"/>
              </a:rPr>
              <a:pPr/>
              <a:t>21</a:t>
            </a:fld>
            <a:endParaRPr lang="tr-TR" altLang="x-none" sz="1200">
              <a:latin typeface="Century Gothic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34716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baseline="0" dirty="0" smtClean="0"/>
              <a:t>En son sepsis tanımlaması 2016 yılı sonunda çok uluslararası derneğin uzlaşısı sonucunda Amerikan Yoğun Bakım Kongresinde yayınlanmıştır</a:t>
            </a:r>
          </a:p>
          <a:p>
            <a:r>
              <a:rPr lang="tr-TR" dirty="0" smtClean="0"/>
              <a:t>Önce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JAMA’da</a:t>
            </a:r>
            <a:r>
              <a:rPr lang="tr-TR" baseline="0" dirty="0" smtClean="0"/>
              <a:t> daha sonra ise CCM ve </a:t>
            </a:r>
            <a:r>
              <a:rPr lang="tr-TR" baseline="0" dirty="0" err="1" smtClean="0"/>
              <a:t>Intensive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Medicine</a:t>
            </a:r>
            <a:r>
              <a:rPr lang="tr-TR" baseline="0" dirty="0" smtClean="0"/>
              <a:t> dergilerinde yayınlanmıştır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EA27-942C-BF4E-AC8C-E1E0E0858FC8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0411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Buna göre sepsis ve septik şok yeniden tanımlanmış ve ağır</a:t>
            </a:r>
            <a:r>
              <a:rPr lang="tr-TR" baseline="0" dirty="0" smtClean="0"/>
              <a:t> sepsis tanımlamadan çıkartılmıştır.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EA27-942C-BF4E-AC8C-E1E0E0858FC8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8957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EA27-942C-BF4E-AC8C-E1E0E0858FC8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003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Klinik tanı koyulması</a:t>
            </a:r>
            <a:r>
              <a:rPr lang="tr-TR" baseline="0" dirty="0" smtClean="0"/>
              <a:t> sırasında sepsis tanımlamasının </a:t>
            </a:r>
            <a:r>
              <a:rPr lang="tr-TR" baseline="0" dirty="0" err="1" smtClean="0"/>
              <a:t>komponentlerin</a:t>
            </a:r>
            <a:r>
              <a:rPr lang="tr-TR" baseline="0" dirty="0" smtClean="0"/>
              <a:t> kullanmak istersek ilk </a:t>
            </a:r>
            <a:r>
              <a:rPr lang="tr-TR" baseline="0" dirty="0" err="1" smtClean="0"/>
              <a:t>komponent</a:t>
            </a:r>
            <a:r>
              <a:rPr lang="tr-TR" baseline="0" dirty="0" smtClean="0"/>
              <a:t> enfeksiyon varlığıdır.</a:t>
            </a:r>
          </a:p>
          <a:p>
            <a:r>
              <a:rPr lang="tr-TR" dirty="0" smtClean="0"/>
              <a:t>Klinik olarak </a:t>
            </a:r>
          </a:p>
          <a:p>
            <a:r>
              <a:rPr lang="tr-TR" baseline="0" dirty="0" err="1" smtClean="0"/>
              <a:t>Clinically</a:t>
            </a:r>
            <a:r>
              <a:rPr lang="tr-TR" baseline="0" dirty="0" smtClean="0"/>
              <a:t> ciddi enfeksiyon şüphesinin olması ve/veya bakteriyolojik teyidin bulunması enfeksiyon tanısının koyulması için yeterlidir.</a:t>
            </a:r>
          </a:p>
          <a:p>
            <a:r>
              <a:rPr lang="tr-TR" baseline="0" dirty="0" smtClean="0"/>
              <a:t>İkinci </a:t>
            </a:r>
            <a:r>
              <a:rPr lang="tr-TR" baseline="0" dirty="0" err="1" smtClean="0"/>
              <a:t>komponent</a:t>
            </a:r>
            <a:r>
              <a:rPr lang="tr-TR" baseline="0" dirty="0" smtClean="0"/>
              <a:t> konağın bozulmuş immünolojik yanıtıdır. Bunun varlığını teorik olarak bilmemize karşın, varlığını teyit etmek için günümüz klinik pratiğinde kullanabileceğimiz objektif bir kriter  yoktur.</a:t>
            </a:r>
          </a:p>
          <a:p>
            <a:r>
              <a:rPr lang="tr-TR" baseline="0" dirty="0" smtClean="0"/>
              <a:t>Bundan dolayı mevcut tanımlamanın yeterliliği konusundaki tartışmalar devam etmektedir.</a:t>
            </a:r>
          </a:p>
          <a:p>
            <a:r>
              <a:rPr lang="tr-TR" baseline="0" dirty="0" smtClean="0"/>
              <a:t>Tanımlamanın son </a:t>
            </a:r>
            <a:r>
              <a:rPr lang="tr-TR" baseline="0" dirty="0" err="1" smtClean="0"/>
              <a:t>komponenti</a:t>
            </a:r>
            <a:r>
              <a:rPr lang="tr-TR" baseline="0" dirty="0" smtClean="0"/>
              <a:t> ise hayatı tehdit eden organ </a:t>
            </a:r>
            <a:r>
              <a:rPr lang="tr-TR" baseline="0" dirty="0" err="1" smtClean="0"/>
              <a:t>disfonksiyonudur</a:t>
            </a:r>
            <a:r>
              <a:rPr lang="tr-TR" baseline="0" dirty="0" smtClean="0"/>
              <a:t>.  Bunu SOFA skorunu kullanarak değerlendirmek mümkündür.</a:t>
            </a:r>
          </a:p>
          <a:p>
            <a:endParaRPr 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EA27-942C-BF4E-AC8C-E1E0E0858FC8}" type="slidenum">
              <a:rPr lang="tr-TR" smtClean="0">
                <a:solidFill>
                  <a:prstClr val="black"/>
                </a:solidFill>
              </a:rPr>
              <a:pPr/>
              <a:t>25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72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EA27-942C-BF4E-AC8C-E1E0E0858FC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12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923D-D445-2540-9421-99F561DA3798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55CA-A8A5-784A-87C5-47A95FC706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923D-D445-2540-9421-99F561DA3798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55CA-A8A5-784A-87C5-47A95FC706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923D-D445-2540-9421-99F561DA3798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55CA-A8A5-784A-87C5-47A95FC706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923D-D445-2540-9421-99F561DA3798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55CA-A8A5-784A-87C5-47A95FC706F4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2511" y="19101"/>
            <a:ext cx="11176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923D-D445-2540-9421-99F561DA3798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55CA-A8A5-784A-87C5-47A95FC706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923D-D445-2540-9421-99F561DA3798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55CA-A8A5-784A-87C5-47A95FC706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923D-D445-2540-9421-99F561DA3798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55CA-A8A5-784A-87C5-47A95FC706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923D-D445-2540-9421-99F561DA3798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55CA-A8A5-784A-87C5-47A95FC706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923D-D445-2540-9421-99F561DA3798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55CA-A8A5-784A-87C5-47A95FC706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923D-D445-2540-9421-99F561DA3798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55CA-A8A5-784A-87C5-47A95FC706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923D-D445-2540-9421-99F561DA3798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55CA-A8A5-784A-87C5-47A95FC706F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C923D-D445-2540-9421-99F561DA3798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555CA-A8A5-784A-87C5-47A95FC706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437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wmf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8.tiff"/><Relationship Id="rId5" Type="http://schemas.openxmlformats.org/officeDocument/2006/relationships/image" Target="../media/image29.png"/><Relationship Id="rId6" Type="http://schemas.openxmlformats.org/officeDocument/2006/relationships/image" Target="../media/image2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microsoft.com/office/2007/relationships/hdphoto" Target="../media/hdphoto2.wdp"/><Relationship Id="rId5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0.png"/><Relationship Id="rId6" Type="http://schemas.microsoft.com/office/2007/relationships/hdphoto" Target="../media/hdphoto2.wdp"/><Relationship Id="rId7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01634453" TargetMode="External"/><Relationship Id="rId4" Type="http://schemas.openxmlformats.org/officeDocument/2006/relationships/hyperlink" Target="http://www.sciencedirect.com/science/journal/01634453/74/2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www.cdc.gov/nchs/data/databriefs/db62.htm" TargetMode="External"/><Relationship Id="rId5" Type="http://schemas.openxmlformats.org/officeDocument/2006/relationships/hyperlink" Target="https://www.gov.uk/government/news/new-action-to-reduce-sepsis" TargetMode="External"/><Relationship Id="rId6" Type="http://schemas.openxmlformats.org/officeDocument/2006/relationships/hyperlink" Target="http://www.hcup-us.ahrq.gov/reports/statbriefs/sb204-Most-Expensive-Hospital-Conditions.jsp?utm_source=AHRQ&amp;utm_medium=AHRQSTAT&amp;utm_content=Content&amp;utm_term=HCUP&amp;utm_campaign=AHRQ_SB_204_2016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factsheets/fs310/en/" TargetMode="External"/><Relationship Id="rId4" Type="http://schemas.openxmlformats.org/officeDocument/2006/relationships/hyperlink" Target="http://www.who.int/mediacentre/factsheets/fs310/en/index2.html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ho.int/healthinfo/global_burden_disease/e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hyperlink" Target="http://www.sepsis.org/news/2014/awareness_survey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"/>
          <p:cNvSpPr txBox="1">
            <a:spLocks/>
          </p:cNvSpPr>
          <p:nvPr/>
        </p:nvSpPr>
        <p:spPr>
          <a:xfrm>
            <a:off x="1278304" y="1867996"/>
            <a:ext cx="6858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600" dirty="0" smtClean="0">
                <a:solidFill>
                  <a:srgbClr val="00206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SEPSİS</a:t>
            </a:r>
            <a:br>
              <a:rPr lang="tr-TR" sz="6600" dirty="0" smtClean="0">
                <a:solidFill>
                  <a:srgbClr val="00206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</a:br>
            <a:r>
              <a:rPr lang="tr-TR" sz="4000" dirty="0">
                <a:solidFill>
                  <a:srgbClr val="00206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 </a:t>
            </a:r>
            <a:r>
              <a:rPr lang="tr-TR" sz="4000" dirty="0" smtClean="0">
                <a:solidFill>
                  <a:srgbClr val="00206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Farkındalık - Tanımlama</a:t>
            </a:r>
            <a:endParaRPr lang="tr-TR" sz="6600" dirty="0">
              <a:solidFill>
                <a:srgbClr val="002060"/>
              </a:solidFill>
              <a:latin typeface="Franklin Gothic Demi" charset="-94"/>
              <a:ea typeface="Franklin Gothic Demi" charset="-94"/>
              <a:cs typeface="Franklin Gothic Demi" charset="-94"/>
            </a:endParaRPr>
          </a:p>
        </p:txBody>
      </p:sp>
      <p:sp>
        <p:nvSpPr>
          <p:cNvPr id="14" name="Alt Konu Başlığı 2"/>
          <p:cNvSpPr txBox="1">
            <a:spLocks/>
          </p:cNvSpPr>
          <p:nvPr/>
        </p:nvSpPr>
        <p:spPr>
          <a:xfrm>
            <a:off x="1359271" y="3727940"/>
            <a:ext cx="6858000" cy="175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400" dirty="0" smtClean="0">
              <a:latin typeface="Franklin Gothic Demi" charset="-94"/>
              <a:ea typeface="Franklin Gothic Demi" charset="-94"/>
              <a:cs typeface="Franklin Gothic Demi" charset="-94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511" y="19101"/>
            <a:ext cx="1117600" cy="1028700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121" y="95646"/>
            <a:ext cx="993449" cy="952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Dikdörtgen 11"/>
          <p:cNvSpPr/>
          <p:nvPr/>
        </p:nvSpPr>
        <p:spPr>
          <a:xfrm>
            <a:off x="2998759" y="3891038"/>
            <a:ext cx="3816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>
                    <a:tint val="75000"/>
                  </a:prstClr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Prof.Dr.Necmettin</a:t>
            </a:r>
            <a:r>
              <a:rPr lang="tr-TR" sz="2800" dirty="0" smtClean="0">
                <a:solidFill>
                  <a:prstClr val="black">
                    <a:tint val="75000"/>
                  </a:prstClr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 Ünal</a:t>
            </a:r>
            <a:endParaRPr lang="tr-TR" baseline="30000" dirty="0">
              <a:solidFill>
                <a:prstClr val="black">
                  <a:tint val="75000"/>
                </a:prstClr>
              </a:solidFill>
              <a:latin typeface="Franklin Gothic Demi" charset="-94"/>
              <a:ea typeface="Franklin Gothic Demi" charset="-94"/>
              <a:cs typeface="Franklin Gothic Demi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900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26" y="3111119"/>
            <a:ext cx="3962930" cy="190800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Rectangle 4"/>
          <p:cNvSpPr/>
          <p:nvPr/>
        </p:nvSpPr>
        <p:spPr>
          <a:xfrm>
            <a:off x="1647986" y="5858825"/>
            <a:ext cx="5620720" cy="584776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En </a:t>
            </a:r>
            <a:r>
              <a:rPr lang="en-US" sz="3200" b="1" dirty="0" err="1" smtClean="0">
                <a:solidFill>
                  <a:schemeClr val="bg1"/>
                </a:solidFill>
              </a:rPr>
              <a:t>ölümcül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lt1"/>
                </a:solidFill>
              </a:rPr>
              <a:t>hastalık</a:t>
            </a:r>
            <a:endParaRPr lang="en-US" sz="3200" b="1" dirty="0">
              <a:solidFill>
                <a:schemeClr val="l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4833"/>
          <a:stretch/>
        </p:blipFill>
        <p:spPr>
          <a:xfrm>
            <a:off x="557939" y="1422746"/>
            <a:ext cx="2774197" cy="8486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7939" y="2338693"/>
            <a:ext cx="2597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Liu V. JAMA 2014; 312: 90-92</a:t>
            </a:r>
            <a:endParaRPr lang="en-US" sz="1600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4"/>
          <a:srcRect t="56023" r="50384" b="-5230"/>
          <a:stretch/>
        </p:blipFill>
        <p:spPr>
          <a:xfrm>
            <a:off x="4528465" y="1978123"/>
            <a:ext cx="4007603" cy="387458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5"/>
          <a:srcRect t="23321" r="40219" b="67275"/>
          <a:stretch/>
        </p:blipFill>
        <p:spPr>
          <a:xfrm>
            <a:off x="4175426" y="1241973"/>
            <a:ext cx="4968574" cy="3240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6"/>
          <a:srcRect r="29246" b="55885"/>
          <a:stretch/>
        </p:blipFill>
        <p:spPr>
          <a:xfrm>
            <a:off x="4796994" y="1487172"/>
            <a:ext cx="3824422" cy="315924"/>
          </a:xfrm>
          <a:prstGeom prst="rect">
            <a:avLst/>
          </a:prstGeom>
        </p:spPr>
      </p:pic>
      <p:sp>
        <p:nvSpPr>
          <p:cNvPr id="17" name="İçerik Yer Tutucusu 7"/>
          <p:cNvSpPr>
            <a:spLocks noGrp="1"/>
          </p:cNvSpPr>
          <p:nvPr>
            <p:ph idx="1"/>
          </p:nvPr>
        </p:nvSpPr>
        <p:spPr>
          <a:xfrm>
            <a:off x="4528465" y="2445078"/>
            <a:ext cx="3825820" cy="468731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2,968,764 yatış (2014)</a:t>
            </a:r>
          </a:p>
          <a:p>
            <a:endParaRPr lang="tr-TR" dirty="0"/>
          </a:p>
        </p:txBody>
      </p:sp>
      <p:sp>
        <p:nvSpPr>
          <p:cNvPr id="18" name="Dikdörtgen 17"/>
          <p:cNvSpPr>
            <a:spLocks/>
          </p:cNvSpPr>
          <p:nvPr/>
        </p:nvSpPr>
        <p:spPr>
          <a:xfrm>
            <a:off x="4528465" y="3168639"/>
            <a:ext cx="4349396" cy="183600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Hastanelerdeki tüm ölümlerin </a:t>
            </a:r>
            <a:endParaRPr lang="tr-TR" sz="2400" b="1" dirty="0" smtClean="0">
              <a:solidFill>
                <a:schemeClr val="tx1"/>
              </a:solidFill>
            </a:endParaRPr>
          </a:p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%</a:t>
            </a:r>
            <a:r>
              <a:rPr lang="tr-TR" sz="3600" b="1" dirty="0">
                <a:solidFill>
                  <a:schemeClr val="tx1"/>
                </a:solidFill>
              </a:rPr>
              <a:t>34,6’sı </a:t>
            </a:r>
            <a:endParaRPr lang="tr-TR" sz="3600" b="1" dirty="0" smtClean="0">
              <a:solidFill>
                <a:schemeClr val="tx1"/>
              </a:solidFill>
            </a:endParaRPr>
          </a:p>
          <a:p>
            <a:pPr algn="ctr"/>
            <a:r>
              <a:rPr lang="tr-TR" sz="2400" b="1" dirty="0" err="1" smtClean="0">
                <a:solidFill>
                  <a:schemeClr val="tx1"/>
                </a:solidFill>
              </a:rPr>
              <a:t>Sepsisten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build="p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0640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 smtClean="0"/>
              <a:t>Sepsisli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hastalarda</a:t>
            </a:r>
            <a:r>
              <a:rPr lang="en-US" sz="2800" b="1" dirty="0" smtClean="0"/>
              <a:t> 1. </a:t>
            </a:r>
            <a:r>
              <a:rPr lang="en-US" sz="2800" b="1" dirty="0" err="1" smtClean="0"/>
              <a:t>taburculuk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sonrası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ölüm</a:t>
            </a:r>
            <a:endParaRPr lang="en-US" sz="2800" b="1" dirty="0" smtClean="0"/>
          </a:p>
          <a:p>
            <a:pPr lvl="1">
              <a:spcAft>
                <a:spcPts val="600"/>
              </a:spcAft>
            </a:pPr>
            <a:r>
              <a:rPr lang="en-US" sz="2400" b="1" dirty="0" smtClean="0"/>
              <a:t>%27’si 30 </a:t>
            </a:r>
            <a:r>
              <a:rPr lang="en-US" sz="2400" b="1" dirty="0" err="1" smtClean="0"/>
              <a:t>günde</a:t>
            </a:r>
            <a:endParaRPr lang="en-US" sz="2400" b="1" dirty="0" smtClean="0"/>
          </a:p>
          <a:p>
            <a:pPr lvl="1">
              <a:spcAft>
                <a:spcPts val="600"/>
              </a:spcAft>
            </a:pPr>
            <a:r>
              <a:rPr lang="en-US" sz="2400" b="1" dirty="0" smtClean="0"/>
              <a:t>%41’I 90 </a:t>
            </a:r>
            <a:r>
              <a:rPr lang="en-US" sz="2400" b="1" dirty="0" err="1" smtClean="0"/>
              <a:t>günde</a:t>
            </a:r>
            <a:endParaRPr lang="en-US" sz="2400" b="1" dirty="0" smtClean="0"/>
          </a:p>
          <a:p>
            <a:pPr lvl="1">
              <a:spcAft>
                <a:spcPts val="600"/>
              </a:spcAft>
            </a:pPr>
            <a:r>
              <a:rPr lang="en-US" sz="2400" b="1" dirty="0" smtClean="0"/>
              <a:t>%63’ü 1 </a:t>
            </a:r>
            <a:r>
              <a:rPr lang="en-US" sz="2400" b="1" dirty="0" err="1" smtClean="0"/>
              <a:t>yıl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içinde</a:t>
            </a:r>
            <a:endParaRPr lang="en-US" sz="2400" b="1" dirty="0" smtClean="0"/>
          </a:p>
          <a:p>
            <a:pPr>
              <a:spcAft>
                <a:spcPts val="600"/>
              </a:spcAft>
            </a:pPr>
            <a:r>
              <a:rPr lang="en-US" sz="2800" b="1" dirty="0" err="1" smtClean="0"/>
              <a:t>Hastaların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sadece</a:t>
            </a:r>
            <a:r>
              <a:rPr lang="en-US" sz="2800" b="1" dirty="0" smtClean="0"/>
              <a:t> %20 </a:t>
            </a:r>
            <a:r>
              <a:rPr lang="en-US" sz="2800" b="1" dirty="0" err="1" smtClean="0"/>
              <a:t>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sağdır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yeniden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hastaneye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yatmamıştır</a:t>
            </a:r>
            <a:endParaRPr lang="en-US" sz="2800" b="1" dirty="0" smtClean="0"/>
          </a:p>
          <a:p>
            <a:pPr>
              <a:spcAft>
                <a:spcPts val="600"/>
              </a:spcAft>
            </a:pP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99" y="1600200"/>
            <a:ext cx="4371563" cy="332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38" y="5700945"/>
            <a:ext cx="7343111" cy="79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225" y="6539468"/>
            <a:ext cx="599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Am J </a:t>
            </a:r>
            <a:r>
              <a:rPr lang="nb-NO" dirty="0" err="1"/>
              <a:t>Respir</a:t>
            </a:r>
            <a:r>
              <a:rPr lang="nb-NO" dirty="0"/>
              <a:t> </a:t>
            </a:r>
            <a:r>
              <a:rPr lang="nb-NO" dirty="0" err="1"/>
              <a:t>Crit</a:t>
            </a:r>
            <a:r>
              <a:rPr lang="nb-NO" dirty="0"/>
              <a:t> Care Med Vol 190, </a:t>
            </a:r>
            <a:r>
              <a:rPr lang="nb-NO" dirty="0" err="1"/>
              <a:t>Iss</a:t>
            </a:r>
            <a:r>
              <a:rPr lang="nb-NO" dirty="0"/>
              <a:t> 1, </a:t>
            </a:r>
            <a:r>
              <a:rPr lang="nb-NO" dirty="0" err="1"/>
              <a:t>pp</a:t>
            </a:r>
            <a:r>
              <a:rPr lang="nb-NO" dirty="0"/>
              <a:t> 62–69, Jul 1, 2014</a:t>
            </a:r>
            <a:endParaRPr lang="en-US" dirty="0"/>
          </a:p>
        </p:txBody>
      </p:sp>
      <p:sp>
        <p:nvSpPr>
          <p:cNvPr id="10" name="TextBox 7"/>
          <p:cNvSpPr txBox="1"/>
          <p:nvPr/>
        </p:nvSpPr>
        <p:spPr>
          <a:xfrm>
            <a:off x="644148" y="522659"/>
            <a:ext cx="7307288" cy="70788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Ağır</a:t>
            </a:r>
            <a:r>
              <a:rPr lang="en-US" sz="4000" dirty="0"/>
              <a:t> Sepsis </a:t>
            </a:r>
            <a:r>
              <a:rPr lang="en-US" sz="4000" dirty="0" err="1"/>
              <a:t>sonrası</a:t>
            </a:r>
            <a:r>
              <a:rPr lang="en-US" sz="4000" dirty="0"/>
              <a:t> 1 </a:t>
            </a:r>
            <a:r>
              <a:rPr lang="en-US" sz="4000" dirty="0" err="1"/>
              <a:t>yıl</a:t>
            </a:r>
            <a:r>
              <a:rPr lang="en-US" sz="4000" dirty="0"/>
              <a:t> </a:t>
            </a:r>
            <a:r>
              <a:rPr lang="en-US" sz="4000" dirty="0" err="1"/>
              <a:t>içinde</a:t>
            </a:r>
            <a:endParaRPr lang="en-US" sz="4000" b="1" dirty="0" smtClean="0"/>
          </a:p>
        </p:txBody>
      </p:sp>
      <p:sp>
        <p:nvSpPr>
          <p:cNvPr id="3" name="Metin kutusu 2"/>
          <p:cNvSpPr txBox="1"/>
          <p:nvPr/>
        </p:nvSpPr>
        <p:spPr>
          <a:xfrm>
            <a:off x="7377193" y="1968285"/>
            <a:ext cx="10538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mtClean="0">
                <a:solidFill>
                  <a:schemeClr val="bg1"/>
                </a:solidFill>
              </a:rPr>
              <a:t>Ölüm</a:t>
            </a:r>
            <a:endParaRPr lang="tr-TR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377192" y="3863181"/>
            <a:ext cx="1053885" cy="369332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Evinde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328833" y="3075033"/>
            <a:ext cx="1053885" cy="923330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Yataklı Sağlık Kurumu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2400"/>
            <a:ext cx="8229600" cy="34337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err="1" smtClean="0"/>
              <a:t>Hastane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mortalitesi</a:t>
            </a:r>
            <a:r>
              <a:rPr lang="en-US" b="1" u="sng" dirty="0" smtClean="0"/>
              <a:t>: %20-60</a:t>
            </a:r>
          </a:p>
          <a:p>
            <a:r>
              <a:rPr lang="en-US" dirty="0" smtClean="0"/>
              <a:t>İlk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başlanırsa</a:t>
            </a:r>
            <a:r>
              <a:rPr lang="en-US" dirty="0" smtClean="0"/>
              <a:t>: %20</a:t>
            </a:r>
          </a:p>
          <a:p>
            <a:r>
              <a:rPr lang="en-US" dirty="0" smtClean="0"/>
              <a:t>6. </a:t>
            </a:r>
            <a:r>
              <a:rPr lang="en-US" dirty="0" err="1" smtClean="0"/>
              <a:t>saatten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başlanırsa</a:t>
            </a:r>
            <a:r>
              <a:rPr lang="en-US" dirty="0" smtClean="0"/>
              <a:t>: %70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8156" y="272589"/>
            <a:ext cx="7955443" cy="70788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Tedavi</a:t>
            </a:r>
            <a:r>
              <a:rPr lang="en-US" sz="4000" b="1" dirty="0" smtClean="0"/>
              <a:t> </a:t>
            </a:r>
            <a:r>
              <a:rPr lang="en-US" sz="4000" b="1" dirty="0" err="1"/>
              <a:t>Z</a:t>
            </a:r>
            <a:r>
              <a:rPr lang="en-US" sz="4000" b="1" dirty="0" err="1" smtClean="0"/>
              <a:t>amanlaması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Neden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Önemli</a:t>
            </a:r>
            <a:r>
              <a:rPr lang="en-US" sz="4000" b="1" dirty="0" smtClean="0"/>
              <a:t>? 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1324829" y="5703838"/>
            <a:ext cx="6604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Kumar A. Critical </a:t>
            </a:r>
            <a:r>
              <a:rPr lang="en-US" dirty="0"/>
              <a:t>Care Medicine 2006; 34: 1589–96</a:t>
            </a:r>
            <a:r>
              <a:rPr lang="en-US" dirty="0" smtClean="0"/>
              <a:t>.</a:t>
            </a:r>
          </a:p>
          <a:p>
            <a:r>
              <a:rPr lang="en-US" dirty="0"/>
              <a:t>Angus </a:t>
            </a:r>
            <a:r>
              <a:rPr lang="en-US" dirty="0" smtClean="0"/>
              <a:t>DC. </a:t>
            </a:r>
            <a:r>
              <a:rPr lang="en-US" dirty="0" err="1" smtClean="0"/>
              <a:t>Crit</a:t>
            </a:r>
            <a:r>
              <a:rPr lang="en-US" dirty="0" smtClean="0"/>
              <a:t> </a:t>
            </a:r>
            <a:r>
              <a:rPr lang="en-US" dirty="0"/>
              <a:t>Care Med, 2001. 29(7): p. 1303-10. </a:t>
            </a:r>
            <a:endParaRPr lang="en-US" dirty="0" smtClean="0"/>
          </a:p>
          <a:p>
            <a:r>
              <a:rPr lang="en-US" dirty="0" smtClean="0"/>
              <a:t>Engel </a:t>
            </a:r>
            <a:r>
              <a:rPr lang="en-US" dirty="0"/>
              <a:t>C, </a:t>
            </a:r>
            <a:r>
              <a:rPr lang="en-US" dirty="0" smtClean="0"/>
              <a:t>Intensive </a:t>
            </a:r>
            <a:r>
              <a:rPr lang="en-US" dirty="0"/>
              <a:t>Care Med, 2007. 33(4): p. 606-18</a:t>
            </a:r>
            <a:r>
              <a:rPr lang="en-US" dirty="0" smtClean="0"/>
              <a:t>.</a:t>
            </a:r>
          </a:p>
          <a:p>
            <a:r>
              <a:rPr lang="en-US" dirty="0"/>
              <a:t>Angus DC. </a:t>
            </a:r>
            <a:r>
              <a:rPr lang="en-US" dirty="0" smtClean="0"/>
              <a:t>JAMA</a:t>
            </a:r>
            <a:r>
              <a:rPr lang="en-US" dirty="0"/>
              <a:t>, 2010. 304(16): p. 1833-4. </a:t>
            </a:r>
          </a:p>
        </p:txBody>
      </p:sp>
    </p:spTree>
    <p:extLst>
      <p:ext uri="{BB962C8B-B14F-4D97-AF65-F5344CB8AC3E}">
        <p14:creationId xmlns:p14="http://schemas.microsoft.com/office/powerpoint/2010/main" val="17679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Inhaltsplatzhalter 2"/>
          <p:cNvSpPr>
            <a:spLocks noGrp="1"/>
          </p:cNvSpPr>
          <p:nvPr>
            <p:ph idx="4294967295"/>
          </p:nvPr>
        </p:nvSpPr>
        <p:spPr>
          <a:xfrm>
            <a:off x="354544" y="4674034"/>
            <a:ext cx="8340005" cy="1043121"/>
          </a:xfrm>
        </p:spPr>
        <p:txBody>
          <a:bodyPr lIns="0" tIns="0" rIns="0" bIns="0">
            <a:noAutofit/>
          </a:bodyPr>
          <a:lstStyle/>
          <a:p>
            <a:pPr marL="0" indent="0" algn="ctr" defTabSz="914400" eaLnBrk="1" hangingPunct="1">
              <a:spcBef>
                <a:spcPct val="50000"/>
              </a:spcBef>
              <a:buNone/>
            </a:pPr>
            <a:r>
              <a:rPr lang="tr-TR" b="1" dirty="0">
                <a:latin typeface="Calibri" charset="0"/>
              </a:rPr>
              <a:t>Antibiyotik tedavisinde her saat gecikme </a:t>
            </a:r>
            <a:r>
              <a:rPr lang="en-US" b="1" dirty="0">
                <a:latin typeface="Calibri" charset="0"/>
              </a:rPr>
              <a:t>= </a:t>
            </a:r>
            <a:r>
              <a:rPr lang="tr-TR" b="1" dirty="0">
                <a:latin typeface="Calibri" charset="0"/>
              </a:rPr>
              <a:t>yaşam şansını </a:t>
            </a:r>
            <a:r>
              <a:rPr lang="en-US" b="1" u="sng" dirty="0">
                <a:latin typeface="Calibri" charset="0"/>
              </a:rPr>
              <a:t>%</a:t>
            </a:r>
            <a:r>
              <a:rPr lang="tr-TR" b="1" u="sng" dirty="0">
                <a:latin typeface="Calibri" charset="0"/>
              </a:rPr>
              <a:t>7.6 oranında </a:t>
            </a:r>
            <a:r>
              <a:rPr lang="tr-TR" b="1" u="sng" dirty="0" smtClean="0">
                <a:latin typeface="Calibri" charset="0"/>
              </a:rPr>
              <a:t>azalma.</a:t>
            </a:r>
            <a:endParaRPr lang="en-US" b="1" u="sng" dirty="0">
              <a:latin typeface="Calibri" charset="0"/>
            </a:endParaRPr>
          </a:p>
          <a:p>
            <a:pPr marL="0" indent="0" algn="ctr" defTabSz="914400" eaLnBrk="1" hangingPunct="1">
              <a:spcBef>
                <a:spcPct val="50000"/>
              </a:spcBef>
              <a:buNone/>
            </a:pPr>
            <a:endParaRPr lang="en-US" b="1" dirty="0">
              <a:latin typeface="Calibri" charset="0"/>
            </a:endParaRPr>
          </a:p>
          <a:p>
            <a:pPr marL="0" indent="0" algn="ctr">
              <a:buNone/>
            </a:pPr>
            <a:r>
              <a:rPr lang="tr-TR" dirty="0">
                <a:latin typeface="Calibri" charset="0"/>
              </a:rPr>
              <a:t>               </a:t>
            </a:r>
            <a:endParaRPr lang="de-DE" sz="3200" dirty="0">
              <a:latin typeface="Calibri" charset="0"/>
            </a:endParaRPr>
          </a:p>
        </p:txBody>
      </p:sp>
      <p:sp>
        <p:nvSpPr>
          <p:cNvPr id="69635" name="Text Box 6"/>
          <p:cNvSpPr txBox="1">
            <a:spLocks noChangeArrowheads="1"/>
          </p:cNvSpPr>
          <p:nvPr/>
        </p:nvSpPr>
        <p:spPr bwMode="auto">
          <a:xfrm>
            <a:off x="6620934" y="1183733"/>
            <a:ext cx="252306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indent="-171450">
              <a:buFont typeface="Arial"/>
              <a:buChar char="•"/>
            </a:pPr>
            <a:r>
              <a:rPr lang="en-US" sz="1200" dirty="0" smtClean="0"/>
              <a:t>Kumar </a:t>
            </a:r>
            <a:r>
              <a:rPr lang="en-US" sz="1200" dirty="0"/>
              <a:t>A. Critical Care Medicine 2006; 34: 1589–96.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Angus DC. </a:t>
            </a:r>
            <a:r>
              <a:rPr lang="en-US" sz="1200" dirty="0" err="1"/>
              <a:t>Crit</a:t>
            </a:r>
            <a:r>
              <a:rPr lang="en-US" sz="1200" dirty="0"/>
              <a:t> Care Med, 2001. 29(7): p. 1303-10. 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Engel C, Intensive Care Med, 2007. 33(4): p. 606-18.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Angus DC. JAMA, 2010. 304(16): p. 1833-4. </a:t>
            </a:r>
          </a:p>
          <a:p>
            <a:pPr marL="171450" indent="-171450">
              <a:buFont typeface="Arial"/>
              <a:buChar char="•"/>
            </a:pPr>
            <a:r>
              <a:rPr lang="tr-TR" sz="1200" dirty="0" err="1"/>
              <a:t>Reinhart</a:t>
            </a:r>
            <a:r>
              <a:rPr lang="tr-TR" sz="1200" dirty="0"/>
              <a:t> K. </a:t>
            </a:r>
            <a:r>
              <a:rPr lang="tr-TR" sz="1200" dirty="0" err="1"/>
              <a:t>Rev</a:t>
            </a:r>
            <a:r>
              <a:rPr lang="tr-TR" sz="1200" dirty="0"/>
              <a:t> </a:t>
            </a:r>
            <a:r>
              <a:rPr lang="tr-TR" sz="1200" dirty="0" err="1"/>
              <a:t>Bras</a:t>
            </a:r>
            <a:r>
              <a:rPr lang="tr-TR" sz="1200" dirty="0"/>
              <a:t> Ter </a:t>
            </a:r>
            <a:r>
              <a:rPr lang="tr-TR" sz="1200" dirty="0" err="1"/>
              <a:t>Intensiva</a:t>
            </a:r>
            <a:r>
              <a:rPr lang="tr-TR" sz="1200" dirty="0"/>
              <a:t>. 2013; 25(1):3-5</a:t>
            </a:r>
          </a:p>
          <a:p>
            <a:pPr marL="171450" indent="-171450">
              <a:buFont typeface="Arial"/>
              <a:buChar char="•"/>
            </a:pPr>
            <a:r>
              <a:rPr lang="de-DE" sz="1200" dirty="0"/>
              <a:t>WSD_Sepsisburden_2015.pdf</a:t>
            </a:r>
            <a:endParaRPr lang="en-US" sz="1200" dirty="0"/>
          </a:p>
          <a:p>
            <a:pPr marL="171450" indent="-171450" algn="ctr" eaLnBrk="1" hangingPunct="1">
              <a:spcBef>
                <a:spcPct val="50000"/>
              </a:spcBef>
              <a:buFont typeface="Arial"/>
              <a:buChar char="•"/>
            </a:pPr>
            <a:endParaRPr lang="en-US" sz="1200" dirty="0">
              <a:latin typeface="Alegreya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157" y="272589"/>
            <a:ext cx="6181862" cy="58477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Sepsiste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erken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tedavinin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önemi</a:t>
            </a:r>
            <a:endParaRPr lang="en-US" sz="32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03555" y="1138838"/>
            <a:ext cx="5273186" cy="2738904"/>
            <a:chOff x="5338469" y="1851370"/>
            <a:chExt cx="5358926" cy="3085667"/>
          </a:xfrm>
        </p:grpSpPr>
        <p:grpSp>
          <p:nvGrpSpPr>
            <p:cNvPr id="3" name="Group 2"/>
            <p:cNvGrpSpPr/>
            <p:nvPr/>
          </p:nvGrpSpPr>
          <p:grpSpPr>
            <a:xfrm>
              <a:off x="5338469" y="1851370"/>
              <a:ext cx="5219462" cy="2980980"/>
              <a:chOff x="4491819" y="1851370"/>
              <a:chExt cx="5219462" cy="298098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4491819" y="1851370"/>
                <a:ext cx="5219462" cy="2980980"/>
                <a:chOff x="-114062" y="1560858"/>
                <a:chExt cx="5219462" cy="2980980"/>
              </a:xfrm>
            </p:grpSpPr>
            <p:grpSp>
              <p:nvGrpSpPr>
                <p:cNvPr id="69640" name="Group 3"/>
                <p:cNvGrpSpPr>
                  <a:grpSpLocks/>
                </p:cNvGrpSpPr>
                <p:nvPr/>
              </p:nvGrpSpPr>
              <p:grpSpPr bwMode="auto">
                <a:xfrm>
                  <a:off x="381000" y="1560858"/>
                  <a:ext cx="4724400" cy="2980980"/>
                  <a:chOff x="381000" y="1679920"/>
                  <a:chExt cx="4724400" cy="2980980"/>
                </a:xfrm>
              </p:grpSpPr>
              <p:pic>
                <p:nvPicPr>
                  <p:cNvPr id="69646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000" t="12709" r="9334"/>
                  <a:stretch>
                    <a:fillRect/>
                  </a:stretch>
                </p:blipFill>
                <p:spPr bwMode="auto">
                  <a:xfrm>
                    <a:off x="381000" y="1700213"/>
                    <a:ext cx="4724400" cy="29606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71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8650" y="1679920"/>
                    <a:ext cx="1295400" cy="2905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tr-TR" sz="1300" b="1" dirty="0" err="1">
                        <a:cs typeface="+mn-cs"/>
                      </a:rPr>
                      <a:t>sağkalım</a:t>
                    </a:r>
                    <a:endParaRPr lang="tr-TR" sz="1300" b="1" dirty="0">
                      <a:cs typeface="+mn-cs"/>
                    </a:endParaRPr>
                  </a:p>
                </p:txBody>
              </p:sp>
            </p:grpSp>
            <p:sp>
              <p:nvSpPr>
                <p:cNvPr id="72714" name="Text Box 10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-114062" y="1800755"/>
                  <a:ext cx="738664" cy="1828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eaVert">
                  <a:spAutoFit/>
                </a:bodyPr>
                <a:lstStyle/>
                <a:p>
                  <a:pPr algn="ctr">
                    <a:defRPr/>
                  </a:pPr>
                  <a:r>
                    <a:rPr lang="tr-TR" dirty="0" smtClean="0">
                      <a:cs typeface="+mn-cs"/>
                    </a:rPr>
                    <a:t>Sağ Kalım  oranı (</a:t>
                  </a:r>
                  <a:r>
                    <a:rPr lang="tr-TR" dirty="0"/>
                    <a:t>%</a:t>
                  </a:r>
                  <a:r>
                    <a:rPr lang="tr-TR" dirty="0" smtClean="0">
                      <a:cs typeface="+mn-cs"/>
                    </a:rPr>
                    <a:t>)</a:t>
                  </a:r>
                  <a:endParaRPr lang="tr-TR" dirty="0">
                    <a:cs typeface="+mn-cs"/>
                  </a:endParaRPr>
                </a:p>
              </p:txBody>
            </p:sp>
          </p:grpSp>
          <p:sp>
            <p:nvSpPr>
              <p:cNvPr id="72716" name="Text Box 12"/>
              <p:cNvSpPr txBox="1">
                <a:spLocks noChangeArrowheads="1"/>
              </p:cNvSpPr>
              <p:nvPr/>
            </p:nvSpPr>
            <p:spPr bwMode="auto">
              <a:xfrm>
                <a:off x="6504531" y="2111561"/>
                <a:ext cx="1829267" cy="462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tr-TR" sz="1300" b="1" dirty="0">
                    <a:cs typeface="+mn-cs"/>
                  </a:rPr>
                  <a:t>e</a:t>
                </a:r>
                <a:r>
                  <a:rPr lang="fi-FI" sz="1300" b="1" dirty="0" err="1">
                    <a:cs typeface="+mn-cs"/>
                  </a:rPr>
                  <a:t>tkin</a:t>
                </a:r>
                <a:r>
                  <a:rPr lang="fi-FI" sz="1300" b="1" dirty="0">
                    <a:cs typeface="+mn-cs"/>
                  </a:rPr>
                  <a:t> </a:t>
                </a:r>
                <a:r>
                  <a:rPr lang="fi-FI" sz="1300" b="1" dirty="0" err="1">
                    <a:cs typeface="+mn-cs"/>
                  </a:rPr>
                  <a:t>antibiotik</a:t>
                </a:r>
                <a:r>
                  <a:rPr lang="fi-FI" sz="1300" b="1" dirty="0">
                    <a:cs typeface="+mn-cs"/>
                  </a:rPr>
                  <a:t> </a:t>
                </a:r>
                <a:r>
                  <a:rPr lang="fi-FI" sz="1300" b="1" dirty="0" err="1">
                    <a:cs typeface="+mn-cs"/>
                  </a:rPr>
                  <a:t>tedavisi</a:t>
                </a:r>
                <a:r>
                  <a:rPr lang="fi-FI" sz="1300" b="1" dirty="0">
                    <a:cs typeface="+mn-cs"/>
                  </a:rPr>
                  <a:t> </a:t>
                </a:r>
                <a:r>
                  <a:rPr lang="fi-FI" sz="1300" b="1" dirty="0" err="1">
                    <a:cs typeface="+mn-cs"/>
                  </a:rPr>
                  <a:t>uygulanan</a:t>
                </a:r>
                <a:r>
                  <a:rPr lang="fi-FI" sz="1300" b="1" dirty="0">
                    <a:cs typeface="+mn-cs"/>
                  </a:rPr>
                  <a:t> </a:t>
                </a:r>
                <a:r>
                  <a:rPr lang="fi-FI" sz="1300" b="1" dirty="0" err="1">
                    <a:cs typeface="+mn-cs"/>
                  </a:rPr>
                  <a:t>hastalar</a:t>
                </a:r>
                <a:r>
                  <a:rPr lang="fi-FI" sz="1300" b="1" dirty="0">
                    <a:cs typeface="+mn-cs"/>
                  </a:rPr>
                  <a:t> </a:t>
                </a:r>
                <a:endParaRPr lang="tr-TR" sz="1300" b="1" dirty="0">
                  <a:cs typeface="+mn-cs"/>
                </a:endParaRPr>
              </a:p>
            </p:txBody>
          </p:sp>
        </p:grp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5593539" y="4629260"/>
              <a:ext cx="510385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1400" dirty="0">
                  <a:cs typeface="+mn-cs"/>
                </a:rPr>
                <a:t>Hipotansiyon başlangıcından </a:t>
              </a:r>
              <a:r>
                <a:rPr lang="tr-TR" sz="1400" dirty="0" smtClean="0">
                  <a:cs typeface="+mn-cs"/>
                </a:rPr>
                <a:t>sonra antibiyotik başlama süresi </a:t>
              </a:r>
              <a:r>
                <a:rPr lang="tr-TR" sz="1400" dirty="0">
                  <a:cs typeface="+mn-cs"/>
                </a:rPr>
                <a:t>(saat)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741964" y="5938158"/>
            <a:ext cx="5864326" cy="584776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ACİL TEDAVİ </a:t>
            </a:r>
            <a:r>
              <a:rPr lang="en-US" sz="3200" b="1" dirty="0" err="1" smtClean="0"/>
              <a:t>gerektiren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chemeClr val="lt1"/>
                </a:solidFill>
              </a:rPr>
              <a:t>hastalık</a:t>
            </a:r>
            <a:endParaRPr lang="en-US" sz="3200" b="1" dirty="0">
              <a:solidFill>
                <a:schemeClr val="lt1"/>
              </a:solidFill>
            </a:endParaRP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7600" y="1156851"/>
            <a:ext cx="2120166" cy="29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  <p:bldP spid="69634" grpId="1" build="allAtOnce" bldLvl="2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53" y="1358557"/>
            <a:ext cx="6606288" cy="64807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/>
              <a:t>Antibiyotik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kullanımı</a:t>
            </a:r>
            <a:r>
              <a:rPr lang="en-US" sz="2400" b="1" dirty="0" smtClean="0"/>
              <a:t> </a:t>
            </a:r>
            <a:r>
              <a:rPr lang="en-US" sz="2400" b="1" dirty="0"/>
              <a:t>-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Antibiyotik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Direnci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İlişkisi</a:t>
            </a:r>
            <a:endParaRPr lang="en-US" sz="24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68241" y="2059323"/>
          <a:ext cx="8155316" cy="321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22"/>
          <p:cNvSpPr txBox="1"/>
          <p:nvPr/>
        </p:nvSpPr>
        <p:spPr>
          <a:xfrm>
            <a:off x="955964" y="267047"/>
            <a:ext cx="6525490" cy="646331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SEPSİS: </a:t>
            </a:r>
            <a:r>
              <a:rPr lang="en-US" sz="3600" b="1" dirty="0" err="1" smtClean="0">
                <a:solidFill>
                  <a:prstClr val="white"/>
                </a:solidFill>
              </a:rPr>
              <a:t>Antibiyotiklere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</a:rPr>
              <a:t>Direnç</a:t>
            </a:r>
            <a:endParaRPr lang="en-US" sz="3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46513" y="5412816"/>
            <a:ext cx="268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DDD: Tanımlanmış günlük Doz; Günlük ortalama idame dozu</a:t>
            </a:r>
            <a:endParaRPr lang="tr-TR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3708759" y="5489952"/>
                <a:ext cx="5114798" cy="446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b="1" i="1" smtClean="0">
                          <a:latin typeface="Cambria Math" charset="0"/>
                        </a:rPr>
                        <m:t>𝟏𝟎𝟎𝟎</m:t>
                      </m:r>
                      <m:r>
                        <a:rPr lang="tr-TR" sz="1400" b="1" i="1" smtClean="0">
                          <a:latin typeface="Cambria Math" charset="0"/>
                        </a:rPr>
                        <m:t> </m:t>
                      </m:r>
                      <m:r>
                        <a:rPr lang="tr-TR" sz="1400" b="1" i="1" smtClean="0">
                          <a:latin typeface="Cambria Math" charset="0"/>
                        </a:rPr>
                        <m:t>𝒉𝒂𝒔𝒕𝒂</m:t>
                      </m:r>
                      <m:r>
                        <a:rPr lang="tr-TR" sz="1400" b="1" i="1" smtClean="0">
                          <a:latin typeface="Cambria Math" charset="0"/>
                        </a:rPr>
                        <m:t> </m:t>
                      </m:r>
                      <m:r>
                        <a:rPr lang="tr-TR" sz="1400" b="1" i="1" smtClean="0">
                          <a:latin typeface="Cambria Math" charset="0"/>
                        </a:rPr>
                        <m:t>𝒚𝒂𝒕</m:t>
                      </m:r>
                      <m:r>
                        <a:rPr lang="tr-TR" sz="1400" b="1" i="1" smtClean="0">
                          <a:latin typeface="Cambria Math" charset="0"/>
                        </a:rPr>
                        <m:t>𝚤</m:t>
                      </m:r>
                      <m:r>
                        <a:rPr lang="tr-TR" sz="1400" b="1" i="1" smtClean="0">
                          <a:latin typeface="Cambria Math" charset="0"/>
                        </a:rPr>
                        <m:t>ş</m:t>
                      </m:r>
                      <m:r>
                        <a:rPr lang="tr-TR" sz="1400" b="1" i="1" smtClean="0">
                          <a:latin typeface="Cambria Math" charset="0"/>
                        </a:rPr>
                        <m:t>𝚤</m:t>
                      </m:r>
                      <m:r>
                        <a:rPr lang="tr-TR" sz="1400" b="1" i="1" smtClean="0">
                          <a:latin typeface="Cambria Math" charset="0"/>
                        </a:rPr>
                        <m:t> </m:t>
                      </m:r>
                      <m:r>
                        <a:rPr lang="tr-TR" sz="1400" b="1" i="1" smtClean="0">
                          <a:latin typeface="Cambria Math" charset="0"/>
                        </a:rPr>
                        <m:t>𝒊</m:t>
                      </m:r>
                      <m:r>
                        <a:rPr lang="tr-TR" sz="1400" b="1" i="1" smtClean="0">
                          <a:latin typeface="Cambria Math" charset="0"/>
                        </a:rPr>
                        <m:t>ç</m:t>
                      </m:r>
                      <m:r>
                        <a:rPr lang="tr-TR" sz="1400" b="1" i="1" smtClean="0">
                          <a:latin typeface="Cambria Math" charset="0"/>
                        </a:rPr>
                        <m:t>𝒊𝒏</m:t>
                      </m:r>
                      <m:r>
                        <a:rPr lang="tr-TR" sz="1400" b="1" i="1" smtClean="0">
                          <a:latin typeface="Cambria Math" charset="0"/>
                        </a:rPr>
                        <m:t> </m:t>
                      </m:r>
                      <m:r>
                        <a:rPr lang="tr-TR" sz="1400" b="1" i="1" smtClean="0">
                          <a:latin typeface="Cambria Math" charset="0"/>
                        </a:rPr>
                        <m:t>𝑫𝑫𝑫</m:t>
                      </m:r>
                      <m:r>
                        <a:rPr lang="tr-TR" sz="1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l-GR" sz="14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1400" b="0" i="0" smtClean="0">
                              <a:latin typeface="Cambria Math" charset="0"/>
                            </a:rPr>
                            <m:t>Y</m:t>
                          </m:r>
                          <m:r>
                            <a:rPr lang="tr-TR" sz="1400" b="0" i="0" smtClean="0">
                              <a:latin typeface="Cambria Math" charset="0"/>
                            </a:rPr>
                            <m:t>𝚤</m:t>
                          </m:r>
                          <m:r>
                            <m:rPr>
                              <m:sty m:val="p"/>
                            </m:rPr>
                            <a:rPr lang="tr-TR" sz="1400" b="0" i="0" smtClean="0">
                              <a:latin typeface="Cambria Math" charset="0"/>
                            </a:rPr>
                            <m:t>ll</m:t>
                          </m:r>
                          <m:r>
                            <a:rPr lang="tr-TR" sz="1400" b="0" i="0" smtClean="0">
                              <a:latin typeface="Cambria Math" charset="0"/>
                            </a:rPr>
                            <m:t>𝚤</m:t>
                          </m:r>
                          <m:r>
                            <m:rPr>
                              <m:sty m:val="p"/>
                            </m:rPr>
                            <a:rPr lang="tr-TR" sz="1400" b="0" i="0" smtClean="0">
                              <a:latin typeface="Cambria Math" charset="0"/>
                            </a:rPr>
                            <m:t>k</m:t>
                          </m:r>
                          <m:r>
                            <a:rPr lang="tr-TR" sz="14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sz="1400" b="0" i="0" smtClean="0">
                              <a:latin typeface="Cambria Math" charset="0"/>
                            </a:rPr>
                            <m:t>DDD</m:t>
                          </m:r>
                          <m:r>
                            <a:rPr lang="tr-TR" sz="14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sz="1400" b="0" i="0" smtClean="0">
                              <a:latin typeface="Cambria Math" charset="0"/>
                            </a:rPr>
                            <m:t>say</m:t>
                          </m:r>
                          <m:r>
                            <a:rPr lang="tr-TR" sz="1400" b="0" i="0" smtClean="0">
                              <a:latin typeface="Cambria Math" charset="0"/>
                            </a:rPr>
                            <m:t>𝚤</m:t>
                          </m:r>
                          <m:r>
                            <m:rPr>
                              <m:sty m:val="p"/>
                            </m:rPr>
                            <a:rPr lang="tr-TR" sz="1400" b="0" i="0" smtClean="0">
                              <a:latin typeface="Cambria Math" charset="0"/>
                            </a:rPr>
                            <m:t>s</m:t>
                          </m:r>
                          <m:r>
                            <a:rPr lang="tr-TR" sz="1400" b="0" i="0" smtClean="0">
                              <a:latin typeface="Cambria Math" charset="0"/>
                            </a:rPr>
                            <m:t>𝚤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 sz="1400" b="0" i="0" smtClean="0">
                              <a:latin typeface="Cambria Math" charset="0"/>
                            </a:rPr>
                            <m:t>Y</m:t>
                          </m:r>
                          <m:r>
                            <a:rPr lang="tr-TR" sz="1400" b="0" i="0" smtClean="0">
                              <a:latin typeface="Cambria Math" charset="0"/>
                            </a:rPr>
                            <m:t>𝚤</m:t>
                          </m:r>
                          <m:r>
                            <m:rPr>
                              <m:sty m:val="p"/>
                            </m:rPr>
                            <a:rPr lang="tr-TR" sz="1400" b="0" i="0" smtClean="0">
                              <a:latin typeface="Cambria Math" charset="0"/>
                            </a:rPr>
                            <m:t>ll</m:t>
                          </m:r>
                          <m:r>
                            <a:rPr lang="tr-TR" sz="1400" b="0" i="0" smtClean="0">
                              <a:latin typeface="Cambria Math" charset="0"/>
                            </a:rPr>
                            <m:t>𝚤</m:t>
                          </m:r>
                          <m:r>
                            <m:rPr>
                              <m:sty m:val="p"/>
                            </m:rPr>
                            <a:rPr lang="tr-TR" sz="1400" b="0" i="0" smtClean="0">
                              <a:latin typeface="Cambria Math" charset="0"/>
                            </a:rPr>
                            <m:t>k</m:t>
                          </m:r>
                          <m:r>
                            <a:rPr lang="tr-TR" sz="14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sz="1400" b="0" i="0" smtClean="0">
                              <a:latin typeface="Cambria Math" charset="0"/>
                            </a:rPr>
                            <m:t>eri</m:t>
                          </m:r>
                          <m:r>
                            <a:rPr lang="tr-TR" sz="1400" b="0" i="0" smtClean="0">
                              <a:latin typeface="Cambria Math" charset="0"/>
                            </a:rPr>
                            <m:t>ş</m:t>
                          </m:r>
                          <m:r>
                            <m:rPr>
                              <m:sty m:val="p"/>
                            </m:rPr>
                            <a:rPr lang="tr-TR" sz="1400" b="0" i="0" smtClean="0">
                              <a:latin typeface="Cambria Math" charset="0"/>
                            </a:rPr>
                            <m:t>kin</m:t>
                          </m:r>
                          <m:r>
                            <a:rPr lang="tr-TR" sz="14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sz="1400" b="0" i="0" smtClean="0">
                              <a:latin typeface="Cambria Math" charset="0"/>
                            </a:rPr>
                            <m:t>hasta</m:t>
                          </m:r>
                          <m:r>
                            <a:rPr lang="tr-TR" sz="14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sz="1400" b="0" i="0" smtClean="0">
                              <a:latin typeface="Cambria Math" charset="0"/>
                            </a:rPr>
                            <m:t>yat</m:t>
                          </m:r>
                          <m:r>
                            <a:rPr lang="tr-TR" sz="1400" b="0" i="0" smtClean="0">
                              <a:latin typeface="Cambria Math" charset="0"/>
                            </a:rPr>
                            <m:t>𝚤</m:t>
                          </m:r>
                          <m:r>
                            <a:rPr lang="tr-TR" sz="1400" b="0" i="0" smtClean="0">
                              <a:latin typeface="Cambria Math" charset="0"/>
                            </a:rPr>
                            <m:t>ş</m:t>
                          </m:r>
                          <m:r>
                            <a:rPr lang="tr-TR" sz="1400" b="0" i="0" smtClean="0">
                              <a:latin typeface="Cambria Math" charset="0"/>
                            </a:rPr>
                            <m:t>𝚤</m:t>
                          </m:r>
                        </m:den>
                      </m:f>
                      <m:r>
                        <a:rPr lang="tr-TR" sz="1400" b="0" i="1" smtClean="0">
                          <a:latin typeface="Cambria Math" charset="0"/>
                        </a:rPr>
                        <m:t> </m:t>
                      </m:r>
                      <m:r>
                        <a:rPr lang="tr-TR" sz="1400" b="0" i="1" smtClean="0">
                          <a:latin typeface="Cambria Math" charset="0"/>
                        </a:rPr>
                        <m:t>𝑋</m:t>
                      </m:r>
                      <m:r>
                        <a:rPr lang="tr-TR" sz="1400" b="0" i="1" smtClean="0">
                          <a:latin typeface="Cambria Math" charset="0"/>
                        </a:rPr>
                        <m:t> 1000</m:t>
                      </m:r>
                    </m:oMath>
                  </m:oMathPara>
                </a14:m>
                <a:endParaRPr lang="tr-TR" sz="1400" dirty="0"/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759" y="5489952"/>
                <a:ext cx="5114798" cy="446084"/>
              </a:xfrm>
              <a:prstGeom prst="rect">
                <a:avLst/>
              </a:prstGeom>
              <a:blipFill rotWithShape="0">
                <a:blip r:embed="rId3"/>
                <a:stretch>
                  <a:fillRect l="-358" t="-72603" r="-358" b="-863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etin kutusu 12"/>
          <p:cNvSpPr txBox="1"/>
          <p:nvPr/>
        </p:nvSpPr>
        <p:spPr>
          <a:xfrm>
            <a:off x="5973095" y="4852219"/>
            <a:ext cx="12831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600" smtClean="0">
                <a:solidFill>
                  <a:schemeClr val="bg2">
                    <a:lumMod val="25000"/>
                  </a:schemeClr>
                </a:solidFill>
                <a:latin typeface="Candara" charset="-94"/>
                <a:ea typeface="Candara" charset="-94"/>
                <a:cs typeface="Candara" charset="-94"/>
              </a:rPr>
              <a:t>Tüketim</a:t>
            </a:r>
            <a:endParaRPr lang="tr-TR" sz="1600">
              <a:solidFill>
                <a:schemeClr val="bg2">
                  <a:lumMod val="25000"/>
                </a:schemeClr>
              </a:solidFill>
              <a:latin typeface="Candara" charset="-94"/>
              <a:ea typeface="Candara" charset="-94"/>
              <a:cs typeface="Candara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585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39508"/>
            <a:ext cx="8839200" cy="4406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43832"/>
            <a:ext cx="1065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www.weforum.org</a:t>
            </a:r>
            <a:r>
              <a:rPr lang="en-US" dirty="0"/>
              <a:t>/agenda/2015/11/which-countries-use-the-most-antibiotics/</a:t>
            </a:r>
          </a:p>
        </p:txBody>
      </p:sp>
      <p:sp>
        <p:nvSpPr>
          <p:cNvPr id="6" name="TextBox 22"/>
          <p:cNvSpPr txBox="1"/>
          <p:nvPr/>
        </p:nvSpPr>
        <p:spPr>
          <a:xfrm>
            <a:off x="955964" y="267047"/>
            <a:ext cx="6525490" cy="646331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SEPSİS: </a:t>
            </a:r>
            <a:r>
              <a:rPr lang="en-US" sz="3600" b="1" dirty="0" err="1" smtClean="0">
                <a:solidFill>
                  <a:prstClr val="white"/>
                </a:solidFill>
              </a:rPr>
              <a:t>Antibiyotiklere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</a:rPr>
              <a:t>Direnç</a:t>
            </a:r>
            <a:endParaRPr lang="en-US" sz="36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8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3" y="2023660"/>
            <a:ext cx="5892800" cy="473309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3281" y="6485466"/>
            <a:ext cx="3219520" cy="288223"/>
          </a:xfrm>
          <a:prstGeom prst="roundRect">
            <a:avLst/>
          </a:prstGeom>
          <a:solidFill>
            <a:srgbClr val="FF0000">
              <a:alpha val="3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8040"/>
          <a:stretch/>
        </p:blipFill>
        <p:spPr>
          <a:xfrm>
            <a:off x="0" y="0"/>
            <a:ext cx="6485467" cy="19505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94413" y="3503585"/>
            <a:ext cx="3008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 smtClean="0"/>
              <a:t>Antibiyotik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Kullanımı</a:t>
            </a:r>
            <a:r>
              <a:rPr lang="en-US" sz="2000" b="1" u="sng" dirty="0" smtClean="0"/>
              <a:t>: </a:t>
            </a:r>
            <a:endParaRPr lang="en-US" sz="2000" b="1" u="sng" dirty="0"/>
          </a:p>
          <a:p>
            <a:pPr algn="ctr"/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az</a:t>
            </a:r>
            <a:r>
              <a:rPr lang="en-US" b="1" dirty="0" smtClean="0"/>
              <a:t>: </a:t>
            </a:r>
            <a:r>
              <a:rPr lang="en-US" b="1" dirty="0" err="1" smtClean="0"/>
              <a:t>Ermenistan</a:t>
            </a:r>
            <a:r>
              <a:rPr lang="en-US" b="1" dirty="0" smtClean="0"/>
              <a:t> </a:t>
            </a:r>
            <a:r>
              <a:rPr lang="en-US" b="1" dirty="0"/>
              <a:t>15.3 </a:t>
            </a:r>
            <a:r>
              <a:rPr lang="en-US" b="1" dirty="0" smtClean="0"/>
              <a:t>DDD</a:t>
            </a:r>
          </a:p>
          <a:p>
            <a:pPr algn="ctr"/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Yüksek</a:t>
            </a:r>
            <a:r>
              <a:rPr lang="en-US" b="1" dirty="0" smtClean="0"/>
              <a:t>: </a:t>
            </a:r>
            <a:r>
              <a:rPr lang="en-US" b="1" dirty="0" err="1" smtClean="0"/>
              <a:t>Turkiye</a:t>
            </a:r>
            <a:r>
              <a:rPr lang="en-US" b="1" dirty="0" smtClean="0"/>
              <a:t> </a:t>
            </a:r>
            <a:r>
              <a:rPr lang="en-US" b="1" dirty="0"/>
              <a:t>42.3 DDD</a:t>
            </a:r>
          </a:p>
        </p:txBody>
      </p:sp>
    </p:spTree>
    <p:extLst>
      <p:ext uri="{BB962C8B-B14F-4D97-AF65-F5344CB8AC3E}">
        <p14:creationId xmlns:p14="http://schemas.microsoft.com/office/powerpoint/2010/main" val="10028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5" y="268211"/>
            <a:ext cx="7505236" cy="1089529"/>
          </a:xfr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lt1"/>
                </a:solidFill>
              </a:rPr>
              <a:t>Türk</a:t>
            </a:r>
            <a:r>
              <a:rPr lang="en-US" sz="2400" b="1" dirty="0" err="1" smtClean="0"/>
              <a:t>iye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Yoğun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Bakımlarında</a:t>
            </a:r>
            <a:r>
              <a:rPr lang="en-US" sz="2400" b="1" dirty="0" smtClean="0"/>
              <a:t> Sepsis </a:t>
            </a:r>
            <a:r>
              <a:rPr lang="en-US" sz="2400" b="1" dirty="0" err="1" smtClean="0"/>
              <a:t>Epidemiyolojisi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Çok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merkezli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nokta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prevalans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araştırması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000" dirty="0" smtClean="0"/>
              <a:t>TYBD</a:t>
            </a:r>
            <a:r>
              <a:rPr lang="en-US" sz="2400" b="1" dirty="0" smtClean="0"/>
              <a:t>-</a:t>
            </a:r>
            <a:r>
              <a:rPr lang="tr-TR" sz="2000" dirty="0" smtClean="0"/>
              <a:t>DSG-ÇG (2014-2016)</a:t>
            </a:r>
            <a:endParaRPr lang="en-US" sz="28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369733" y="3606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Metin kutusu 2"/>
          <p:cNvSpPr txBox="1"/>
          <p:nvPr/>
        </p:nvSpPr>
        <p:spPr>
          <a:xfrm>
            <a:off x="186261" y="1886746"/>
            <a:ext cx="1638847" cy="120032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94 hastane</a:t>
            </a:r>
          </a:p>
          <a:p>
            <a:r>
              <a:rPr lang="tr-TR" sz="2400" b="1" dirty="0" smtClean="0"/>
              <a:t>132 ICU</a:t>
            </a:r>
          </a:p>
          <a:p>
            <a:r>
              <a:rPr lang="tr-TR" sz="2400" b="1" dirty="0" smtClean="0"/>
              <a:t>1499 hasta </a:t>
            </a:r>
            <a:endParaRPr lang="tr-TR" sz="2400" b="1" dirty="0"/>
          </a:p>
        </p:txBody>
      </p:sp>
      <p:graphicFrame>
        <p:nvGraphicFramePr>
          <p:cNvPr id="16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35972"/>
              </p:ext>
            </p:extLst>
          </p:nvPr>
        </p:nvGraphicFramePr>
        <p:xfrm>
          <a:off x="1811008" y="3753193"/>
          <a:ext cx="5850555" cy="239404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818883"/>
                <a:gridCol w="2105891"/>
                <a:gridCol w="1925781"/>
              </a:tblGrid>
              <a:tr h="549033">
                <a:tc>
                  <a:txBody>
                    <a:bodyPr/>
                    <a:lstStyle/>
                    <a:p>
                      <a:pPr algn="l" fontAlgn="b"/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-94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charset="-94"/>
                        </a:rPr>
                        <a:t>Prevalans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charset="-94"/>
                        </a:rPr>
                        <a:t>Mortalite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527502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Sepsis</a:t>
                      </a:r>
                      <a:endParaRPr lang="tr-TR" sz="2400" b="1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-94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%17.3</a:t>
                      </a:r>
                      <a:endParaRPr lang="it-IT" sz="2400" b="1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-94"/>
                        </a:rPr>
                        <a:t>%55.8</a:t>
                      </a:r>
                      <a:endParaRPr lang="it-IT" sz="2400" b="1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527502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-94"/>
                        </a:rPr>
                        <a:t>Septik Şok</a:t>
                      </a:r>
                      <a:endParaRPr lang="tr-TR" sz="2400" b="1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-94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-94"/>
                        </a:rPr>
                        <a:t>%13.5</a:t>
                      </a:r>
                      <a:endParaRPr lang="it-IT" sz="2400" b="1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-94"/>
                        </a:rPr>
                        <a:t>%71.1</a:t>
                      </a:r>
                      <a:endParaRPr lang="it-IT" sz="2400" b="1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790005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u="none" strike="noStrike" dirty="0" smtClean="0">
                          <a:effectLst/>
                        </a:rPr>
                        <a:t>TOPLAM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-94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%30.8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Calibri" charset="-94"/>
                          <a:ea typeface="+mn-ea"/>
                          <a:cs typeface="+mn-cs"/>
                        </a:rPr>
                        <a:t>%62.6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17" name="Metin kutusu 2"/>
          <p:cNvSpPr txBox="1"/>
          <p:nvPr/>
        </p:nvSpPr>
        <p:spPr>
          <a:xfrm>
            <a:off x="2380943" y="1493796"/>
            <a:ext cx="3420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mtClean="0"/>
              <a:t>Yayın Öncesi </a:t>
            </a:r>
            <a:r>
              <a:rPr lang="tr-TR" sz="2800" b="1" dirty="0" smtClean="0"/>
              <a:t>Sonuçlar</a:t>
            </a:r>
            <a:endParaRPr lang="tr-TR" sz="28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2712502" y="2324634"/>
            <a:ext cx="623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863 hastada en az 1 enfeksiyon (%57.5)</a:t>
            </a:r>
            <a:endParaRPr lang="tr-TR" sz="2400" b="1" dirty="0"/>
          </a:p>
        </p:txBody>
      </p:sp>
      <p:sp>
        <p:nvSpPr>
          <p:cNvPr id="20" name="Sağ Ok 19"/>
          <p:cNvSpPr/>
          <p:nvPr/>
        </p:nvSpPr>
        <p:spPr>
          <a:xfrm>
            <a:off x="1906855" y="2426505"/>
            <a:ext cx="723900" cy="257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17253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113" y="226126"/>
            <a:ext cx="6181862" cy="646331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/>
            </a:lvl1pPr>
          </a:lstStyle>
          <a:p>
            <a:r>
              <a:rPr lang="en-US" sz="3600" dirty="0" err="1" smtClean="0"/>
              <a:t>Dünya</a:t>
            </a:r>
            <a:r>
              <a:rPr lang="en-US" sz="3600" dirty="0" smtClean="0"/>
              <a:t> </a:t>
            </a:r>
            <a:r>
              <a:rPr lang="en-US" sz="3600" dirty="0" err="1" smtClean="0"/>
              <a:t>Sepsis’in</a:t>
            </a:r>
            <a:r>
              <a:rPr lang="en-US" sz="3600" dirty="0" smtClean="0"/>
              <a:t> </a:t>
            </a:r>
            <a:r>
              <a:rPr lang="en-US" sz="3600" dirty="0" err="1" smtClean="0"/>
              <a:t>Farkında</a:t>
            </a:r>
            <a:r>
              <a:rPr lang="en-US" sz="3600" dirty="0" smtClean="0"/>
              <a:t> </a:t>
            </a:r>
            <a:r>
              <a:rPr lang="en-US" sz="3600" dirty="0" err="1" smtClean="0"/>
              <a:t>mı</a:t>
            </a:r>
            <a:r>
              <a:rPr lang="en-US" sz="3600" dirty="0" smtClean="0"/>
              <a:t> 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081004" y="5965582"/>
            <a:ext cx="302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Sepsis Awareness Research 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12573" y="4917158"/>
            <a:ext cx="2051511" cy="104842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74588" y="1401332"/>
            <a:ext cx="1265393" cy="2371600"/>
            <a:chOff x="214012" y="1401332"/>
            <a:chExt cx="1265393" cy="2371600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68463" y="1401332"/>
              <a:ext cx="900000" cy="900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%51</a:t>
              </a:r>
              <a:endParaRPr lang="en-US" sz="1400" b="1" dirty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379113" y="2403222"/>
              <a:ext cx="900000" cy="90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%49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4012" y="3403600"/>
              <a:ext cx="1265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Almanya</a:t>
              </a:r>
              <a:endParaRPr lang="en-US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5212" y="1316700"/>
            <a:ext cx="1265393" cy="2456232"/>
            <a:chOff x="1153812" y="1316700"/>
            <a:chExt cx="1265393" cy="24562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1274797" y="1316700"/>
              <a:ext cx="1007997" cy="1007997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%56</a:t>
              </a:r>
              <a:endParaRPr lang="en-US" sz="1400" b="1" dirty="0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397563" y="2446088"/>
              <a:ext cx="792000" cy="79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%44</a:t>
              </a:r>
              <a:endParaRPr lang="en-US" sz="1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53812" y="3403600"/>
              <a:ext cx="1265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ABD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78810" y="4883216"/>
            <a:ext cx="123750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HAYIR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13508" y="4883216"/>
            <a:ext cx="123750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EVET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0200" y="4305300"/>
            <a:ext cx="443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SEPS</a:t>
            </a:r>
            <a:r>
              <a:rPr lang="en-US" sz="2400" b="1" dirty="0"/>
              <a:t>İ</a:t>
            </a:r>
            <a:r>
              <a:rPr lang="en-US" sz="2400" b="1" dirty="0" smtClean="0"/>
              <a:t>S </a:t>
            </a:r>
            <a:r>
              <a:rPr lang="en-US" sz="2400" b="1" dirty="0" err="1"/>
              <a:t>t</a:t>
            </a:r>
            <a:r>
              <a:rPr lang="en-US" sz="2400" b="1" dirty="0" err="1" smtClean="0"/>
              <a:t>abirini</a:t>
            </a:r>
            <a:r>
              <a:rPr lang="en-US" sz="2400" b="1" dirty="0" smtClean="0"/>
              <a:t> </a:t>
            </a:r>
            <a:r>
              <a:rPr lang="en-US" sz="2400" b="1" dirty="0" err="1"/>
              <a:t>h</a:t>
            </a:r>
            <a:r>
              <a:rPr lang="en-US" sz="2400" b="1" dirty="0" err="1" smtClean="0"/>
              <a:t>iç</a:t>
            </a:r>
            <a:r>
              <a:rPr lang="en-US" sz="2400" b="1" dirty="0" smtClean="0"/>
              <a:t> </a:t>
            </a:r>
            <a:r>
              <a:rPr lang="en-US" sz="2400" b="1" dirty="0" err="1"/>
              <a:t>d</a:t>
            </a:r>
            <a:r>
              <a:rPr lang="en-US" sz="2400" b="1" dirty="0" err="1" smtClean="0"/>
              <a:t>uydunuz</a:t>
            </a:r>
            <a:r>
              <a:rPr lang="en-US" sz="2400" b="1" dirty="0" smtClean="0"/>
              <a:t> mu?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327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Resim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142" y="6236797"/>
            <a:ext cx="468000" cy="46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stick_figure_walk_blindfold_500_clr_4540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69622" y="3658803"/>
            <a:ext cx="2342705" cy="32091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9113" y="226126"/>
            <a:ext cx="6181862" cy="646331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/>
            </a:lvl1pPr>
          </a:lstStyle>
          <a:p>
            <a:r>
              <a:rPr lang="en-US" sz="3600" dirty="0" err="1" smtClean="0"/>
              <a:t>Dünya</a:t>
            </a:r>
            <a:r>
              <a:rPr lang="en-US" sz="3600" dirty="0" smtClean="0"/>
              <a:t> </a:t>
            </a:r>
            <a:r>
              <a:rPr lang="en-US" sz="3600" dirty="0" err="1" smtClean="0"/>
              <a:t>Sepsis’in</a:t>
            </a:r>
            <a:r>
              <a:rPr lang="en-US" sz="3600" dirty="0" smtClean="0"/>
              <a:t> </a:t>
            </a:r>
            <a:r>
              <a:rPr lang="en-US" sz="3600" dirty="0" err="1" smtClean="0"/>
              <a:t>Farkında</a:t>
            </a:r>
            <a:r>
              <a:rPr lang="en-US" sz="3600" dirty="0" smtClean="0"/>
              <a:t> </a:t>
            </a:r>
            <a:r>
              <a:rPr lang="en-US" sz="3600" dirty="0" err="1" smtClean="0"/>
              <a:t>mı</a:t>
            </a:r>
            <a:r>
              <a:rPr lang="en-US" sz="3600" dirty="0" smtClean="0"/>
              <a:t> 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081004" y="5965582"/>
            <a:ext cx="302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Sepsis Awareness Research 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2573" y="4917158"/>
            <a:ext cx="2051511" cy="104842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74588" y="1401332"/>
            <a:ext cx="1265393" cy="2371600"/>
            <a:chOff x="214012" y="1401332"/>
            <a:chExt cx="1265393" cy="2371600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68463" y="1401332"/>
              <a:ext cx="900000" cy="900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%51</a:t>
              </a:r>
              <a:endParaRPr lang="en-US" sz="1400" b="1" dirty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379113" y="2403222"/>
              <a:ext cx="900000" cy="90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%49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4012" y="3403600"/>
              <a:ext cx="1265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Almanya</a:t>
              </a:r>
              <a:endParaRPr lang="en-US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5212" y="1316700"/>
            <a:ext cx="1265393" cy="2456232"/>
            <a:chOff x="1153812" y="1316700"/>
            <a:chExt cx="1265393" cy="24562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1274797" y="1316700"/>
              <a:ext cx="1007997" cy="1007997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%56</a:t>
              </a:r>
              <a:endParaRPr lang="en-US" sz="1400" b="1" dirty="0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397563" y="2446088"/>
              <a:ext cx="792000" cy="79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%44</a:t>
              </a:r>
              <a:endParaRPr lang="en-US" sz="1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53812" y="3403600"/>
              <a:ext cx="1265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ABD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85652" y="1171644"/>
            <a:ext cx="1446497" cy="2601288"/>
            <a:chOff x="3508932" y="1171644"/>
            <a:chExt cx="1446497" cy="2601288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510082" y="1171644"/>
              <a:ext cx="1296000" cy="1296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%71</a:t>
              </a:r>
              <a:endParaRPr lang="en-US" sz="1400" b="1" dirty="0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875823" y="2619099"/>
              <a:ext cx="540000" cy="54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90423" y="2717145"/>
              <a:ext cx="56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%29</a:t>
              </a:r>
              <a:endParaRPr lang="en-US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08932" y="3403600"/>
              <a:ext cx="1265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Kanada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52342" y="1004076"/>
            <a:ext cx="1691999" cy="2768856"/>
            <a:chOff x="5852342" y="927100"/>
            <a:chExt cx="1691999" cy="2768856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5852342" y="927100"/>
              <a:ext cx="1691999" cy="169199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%93</a:t>
              </a:r>
              <a:endParaRPr lang="en-US" sz="1400" b="1" dirty="0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6568955" y="2795490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79088" y="2683613"/>
              <a:ext cx="56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%7</a:t>
              </a:r>
              <a:endParaRPr lang="en-US" sz="1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21932" y="3326624"/>
              <a:ext cx="1265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Brez</a:t>
              </a:r>
              <a:r>
                <a:rPr lang="en-US" b="1" dirty="0" err="1"/>
                <a:t>i</a:t>
              </a:r>
              <a:r>
                <a:rPr lang="en-US" b="1" dirty="0" err="1" smtClean="0"/>
                <a:t>lya</a:t>
              </a:r>
              <a:endParaRPr lang="en-US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78810" y="4883216"/>
            <a:ext cx="123750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HAYIR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13508" y="4883216"/>
            <a:ext cx="123750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EVET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0200" y="4305300"/>
            <a:ext cx="443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SEPS</a:t>
            </a:r>
            <a:r>
              <a:rPr lang="en-US" sz="2400" b="1" dirty="0"/>
              <a:t>İ</a:t>
            </a:r>
            <a:r>
              <a:rPr lang="en-US" sz="2400" b="1" dirty="0" smtClean="0"/>
              <a:t>S </a:t>
            </a:r>
            <a:r>
              <a:rPr lang="en-US" sz="2400" b="1" dirty="0" err="1"/>
              <a:t>t</a:t>
            </a:r>
            <a:r>
              <a:rPr lang="en-US" sz="2400" b="1" dirty="0" err="1" smtClean="0"/>
              <a:t>abirini</a:t>
            </a:r>
            <a:r>
              <a:rPr lang="en-US" sz="2400" b="1" dirty="0" smtClean="0"/>
              <a:t> </a:t>
            </a:r>
            <a:r>
              <a:rPr lang="en-US" sz="2400" b="1" dirty="0" err="1"/>
              <a:t>h</a:t>
            </a:r>
            <a:r>
              <a:rPr lang="en-US" sz="2400" b="1" dirty="0" err="1" smtClean="0"/>
              <a:t>iç</a:t>
            </a:r>
            <a:r>
              <a:rPr lang="en-US" sz="2400" b="1" dirty="0" smtClean="0"/>
              <a:t> </a:t>
            </a:r>
            <a:r>
              <a:rPr lang="en-US" sz="2400" b="1" dirty="0" err="1"/>
              <a:t>d</a:t>
            </a:r>
            <a:r>
              <a:rPr lang="en-US" sz="2400" b="1" dirty="0" err="1" smtClean="0"/>
              <a:t>uydunuz</a:t>
            </a:r>
            <a:r>
              <a:rPr lang="en-US" sz="2400" b="1" dirty="0" smtClean="0"/>
              <a:t> mu?</a:t>
            </a:r>
            <a:endParaRPr lang="en-US" sz="2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7558167" y="1059890"/>
            <a:ext cx="1524702" cy="2691174"/>
            <a:chOff x="7731327" y="1098378"/>
            <a:chExt cx="1524702" cy="2691174"/>
          </a:xfrm>
        </p:grpSpPr>
        <p:sp>
          <p:nvSpPr>
            <p:cNvPr id="32" name="TextBox 31"/>
            <p:cNvSpPr txBox="1"/>
            <p:nvPr/>
          </p:nvSpPr>
          <p:spPr>
            <a:xfrm>
              <a:off x="7855122" y="3420220"/>
              <a:ext cx="1288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Türkiye</a:t>
              </a:r>
              <a:endParaRPr lang="en-US" b="1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7731327" y="1098378"/>
              <a:ext cx="1475998" cy="147599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?</a:t>
              </a: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8375178" y="2764238"/>
              <a:ext cx="323997" cy="32399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91023" y="2673996"/>
              <a:ext cx="565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04396" y="1276659"/>
            <a:ext cx="1079996" cy="2496273"/>
            <a:chOff x="2292996" y="1276659"/>
            <a:chExt cx="1079996" cy="2496273"/>
          </a:xfrm>
        </p:grpSpPr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292996" y="1276659"/>
              <a:ext cx="1079996" cy="107999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%60</a:t>
              </a:r>
              <a:endParaRPr lang="en-US" sz="1400" b="1" dirty="0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2454244" y="2527583"/>
              <a:ext cx="719999" cy="71999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%40</a:t>
              </a:r>
              <a:endParaRPr lang="en-US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27686" y="3403600"/>
              <a:ext cx="546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İ</a:t>
              </a:r>
              <a:r>
                <a:rPr lang="en-US" b="1" dirty="0" err="1" smtClean="0"/>
                <a:t>ng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67732" y="1138176"/>
            <a:ext cx="1833883" cy="2651376"/>
            <a:chOff x="4656332" y="1138176"/>
            <a:chExt cx="1833883" cy="2651376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4656332" y="1138176"/>
              <a:ext cx="1440000" cy="1440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%79</a:t>
              </a:r>
              <a:endParaRPr lang="en-US" sz="1400" b="1" dirty="0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5157275" y="2731582"/>
              <a:ext cx="396000" cy="396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27584" y="3420220"/>
              <a:ext cx="846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İsveç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84142" y="2764238"/>
              <a:ext cx="906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%21</a:t>
              </a:r>
              <a:endParaRPr lang="en-US" sz="1400" b="1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9908" y="2273974"/>
            <a:ext cx="6181862" cy="452431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/>
            </a:lvl1pPr>
          </a:lstStyle>
          <a:p>
            <a:r>
              <a:rPr lang="en-US" sz="2400" dirty="0" smtClean="0"/>
              <a:t>Ankara </a:t>
            </a:r>
            <a:r>
              <a:rPr lang="en-US" sz="2400" dirty="0" err="1" smtClean="0"/>
              <a:t>Üniversitesi</a:t>
            </a:r>
            <a:r>
              <a:rPr lang="en-US" sz="2400" dirty="0" smtClean="0"/>
              <a:t> Tıp </a:t>
            </a:r>
            <a:r>
              <a:rPr lang="en-US" sz="2400" dirty="0" err="1" smtClean="0"/>
              <a:t>Fakültesi</a:t>
            </a:r>
            <a:r>
              <a:rPr lang="en-US" sz="2400" dirty="0" smtClean="0"/>
              <a:t> </a:t>
            </a:r>
            <a:r>
              <a:rPr lang="en-US" sz="2400" dirty="0" err="1" smtClean="0"/>
              <a:t>Öğrencileri</a:t>
            </a:r>
            <a:endParaRPr lang="en-US" sz="2400" dirty="0" smtClean="0"/>
          </a:p>
          <a:p>
            <a:r>
              <a:rPr lang="en-US" sz="2400" dirty="0" err="1" smtClean="0"/>
              <a:t>Kanıta</a:t>
            </a:r>
            <a:r>
              <a:rPr lang="en-US" sz="2400" dirty="0" smtClean="0"/>
              <a:t> </a:t>
            </a:r>
            <a:r>
              <a:rPr lang="en-US" sz="2400" dirty="0" err="1" smtClean="0"/>
              <a:t>Dayalı</a:t>
            </a:r>
            <a:r>
              <a:rPr lang="en-US" sz="2400" dirty="0" smtClean="0"/>
              <a:t> Tıp </a:t>
            </a:r>
            <a:r>
              <a:rPr lang="en-US" sz="2400" dirty="0" err="1" smtClean="0"/>
              <a:t>Dersi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Sepsis </a:t>
            </a:r>
            <a:r>
              <a:rPr lang="en-US" sz="2400" dirty="0" err="1" smtClean="0"/>
              <a:t>Farkındalığı</a:t>
            </a:r>
            <a:r>
              <a:rPr lang="en-US" sz="2400" dirty="0" smtClean="0"/>
              <a:t> </a:t>
            </a:r>
            <a:r>
              <a:rPr lang="en-US" sz="2400" dirty="0" err="1" smtClean="0"/>
              <a:t>Araştırma</a:t>
            </a:r>
            <a:r>
              <a:rPr lang="en-US" sz="2400" dirty="0" smtClean="0"/>
              <a:t> </a:t>
            </a:r>
            <a:r>
              <a:rPr lang="en-US" sz="2400" dirty="0" err="1" smtClean="0"/>
              <a:t>Projesi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2400" dirty="0" smtClean="0"/>
              <a:t>1684 </a:t>
            </a:r>
            <a:r>
              <a:rPr lang="en-US" sz="2400" dirty="0" err="1" smtClean="0"/>
              <a:t>denek</a:t>
            </a:r>
            <a:endParaRPr lang="en-US" sz="2400" dirty="0" smtClean="0"/>
          </a:p>
          <a:p>
            <a:r>
              <a:rPr lang="en-US" sz="3600" dirty="0" err="1" smtClean="0"/>
              <a:t>Ankara’da</a:t>
            </a:r>
            <a:r>
              <a:rPr lang="en-US" sz="3600" dirty="0" smtClean="0"/>
              <a:t> </a:t>
            </a:r>
            <a:r>
              <a:rPr lang="en-US" sz="3600" dirty="0" err="1" smtClean="0"/>
              <a:t>Farkındalık</a:t>
            </a:r>
            <a:r>
              <a:rPr lang="en-US" sz="3600" dirty="0" smtClean="0"/>
              <a:t>: %11,1</a:t>
            </a:r>
          </a:p>
          <a:p>
            <a:endParaRPr lang="en-US" sz="2400" dirty="0" smtClean="0"/>
          </a:p>
          <a:p>
            <a:r>
              <a:rPr lang="en-US" sz="1800" dirty="0" err="1" smtClean="0"/>
              <a:t>Şükrü</a:t>
            </a:r>
            <a:r>
              <a:rPr lang="en-US" sz="1800" dirty="0" smtClean="0"/>
              <a:t> </a:t>
            </a:r>
            <a:r>
              <a:rPr lang="en-US" sz="1800" dirty="0" err="1" smtClean="0"/>
              <a:t>Melih</a:t>
            </a:r>
            <a:r>
              <a:rPr lang="en-US" sz="1800" dirty="0" smtClean="0"/>
              <a:t> </a:t>
            </a:r>
            <a:r>
              <a:rPr lang="en-US" sz="1800" dirty="0" err="1" smtClean="0"/>
              <a:t>Bayazıtlı</a:t>
            </a:r>
            <a:endParaRPr lang="en-US" sz="1800" dirty="0" smtClean="0"/>
          </a:p>
          <a:p>
            <a:r>
              <a:rPr lang="en-US" sz="1800" dirty="0" smtClean="0"/>
              <a:t>Mustafa </a:t>
            </a:r>
            <a:r>
              <a:rPr lang="en-US" sz="1800" dirty="0" err="1" smtClean="0"/>
              <a:t>Alper</a:t>
            </a:r>
            <a:r>
              <a:rPr lang="en-US" sz="1800" dirty="0" smtClean="0"/>
              <a:t> </a:t>
            </a:r>
            <a:r>
              <a:rPr lang="en-US" sz="1800" dirty="0" err="1" smtClean="0"/>
              <a:t>Büyükboyacı</a:t>
            </a:r>
            <a:endParaRPr lang="en-US" sz="1800" dirty="0" smtClean="0"/>
          </a:p>
          <a:p>
            <a:r>
              <a:rPr lang="en-US" sz="1800" dirty="0" err="1" smtClean="0"/>
              <a:t>Sinem</a:t>
            </a:r>
            <a:r>
              <a:rPr lang="en-US" sz="1800" dirty="0" smtClean="0"/>
              <a:t> </a:t>
            </a:r>
            <a:r>
              <a:rPr lang="en-US" sz="1800" dirty="0" err="1" smtClean="0"/>
              <a:t>Kadıoğlu</a:t>
            </a:r>
            <a:endParaRPr lang="en-US" sz="1800" dirty="0" smtClean="0"/>
          </a:p>
          <a:p>
            <a:r>
              <a:rPr lang="en-US" sz="1800" dirty="0" err="1" smtClean="0"/>
              <a:t>Zeynep</a:t>
            </a:r>
            <a:r>
              <a:rPr lang="en-US" sz="1800" dirty="0" smtClean="0"/>
              <a:t> </a:t>
            </a:r>
            <a:r>
              <a:rPr lang="en-US" sz="1800" dirty="0" err="1" smtClean="0"/>
              <a:t>Deniz</a:t>
            </a:r>
            <a:r>
              <a:rPr lang="en-US" sz="1800" dirty="0" smtClean="0"/>
              <a:t> </a:t>
            </a:r>
            <a:r>
              <a:rPr lang="en-US" sz="1800" dirty="0" err="1" smtClean="0"/>
              <a:t>Toker</a:t>
            </a:r>
            <a:endParaRPr lang="en-US" sz="1800" dirty="0" smtClean="0"/>
          </a:p>
          <a:p>
            <a:r>
              <a:rPr lang="en-US" sz="1800" dirty="0" err="1" smtClean="0"/>
              <a:t>Cenk</a:t>
            </a:r>
            <a:r>
              <a:rPr lang="en-US" sz="1800" dirty="0" smtClean="0"/>
              <a:t> </a:t>
            </a:r>
            <a:r>
              <a:rPr lang="en-US" sz="1800" dirty="0" err="1" smtClean="0"/>
              <a:t>Ünlü</a:t>
            </a:r>
            <a:endParaRPr lang="en-US" sz="1800" dirty="0" smtClean="0"/>
          </a:p>
          <a:p>
            <a:r>
              <a:rPr lang="en-US" sz="1800" dirty="0" err="1" smtClean="0"/>
              <a:t>Zeynep</a:t>
            </a:r>
            <a:r>
              <a:rPr lang="en-US" sz="1800" dirty="0" smtClean="0"/>
              <a:t> </a:t>
            </a:r>
            <a:r>
              <a:rPr lang="en-US" sz="1800" dirty="0" err="1" smtClean="0"/>
              <a:t>Işılay</a:t>
            </a:r>
            <a:r>
              <a:rPr lang="en-US" sz="1800" dirty="0" smtClean="0"/>
              <a:t> </a:t>
            </a:r>
            <a:r>
              <a:rPr lang="en-US" sz="1800" dirty="0" err="1" smtClean="0"/>
              <a:t>Üzüm</a:t>
            </a:r>
            <a:endParaRPr lang="en-US" sz="1800" dirty="0" smtClean="0"/>
          </a:p>
        </p:txBody>
      </p:sp>
      <p:sp>
        <p:nvSpPr>
          <p:cNvPr id="42" name="Rectangle 41"/>
          <p:cNvSpPr/>
          <p:nvPr/>
        </p:nvSpPr>
        <p:spPr>
          <a:xfrm>
            <a:off x="330200" y="3169227"/>
            <a:ext cx="7143927" cy="830997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A6A6A6"/>
                </a:solidFill>
              </a:rPr>
              <a:t> </a:t>
            </a:r>
            <a:r>
              <a:rPr lang="en-US" sz="4800" b="1" u="sng" dirty="0" smtClean="0"/>
              <a:t>EN AZ BİLİNEN </a:t>
            </a:r>
            <a:r>
              <a:rPr lang="en-US" sz="4800" b="1" dirty="0" err="1" smtClean="0">
                <a:solidFill>
                  <a:schemeClr val="lt1"/>
                </a:solidFill>
              </a:rPr>
              <a:t>hastalık</a:t>
            </a:r>
            <a:endParaRPr lang="en-US" sz="48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0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repeatCount="10000" fill="remove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" grpId="0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686578" y="156290"/>
            <a:ext cx="6181862" cy="70788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/>
            </a:lvl1pPr>
          </a:lstStyle>
          <a:p>
            <a:r>
              <a:rPr lang="en-US" dirty="0" smtClean="0"/>
              <a:t>SEPSİS: </a:t>
            </a:r>
            <a:r>
              <a:rPr lang="en-US" dirty="0" err="1" smtClean="0"/>
              <a:t>Tanım</a:t>
            </a:r>
            <a:endParaRPr lang="en-US" dirty="0"/>
          </a:p>
        </p:txBody>
      </p:sp>
      <p:sp>
        <p:nvSpPr>
          <p:cNvPr id="5" name="Dikdörtgen 4"/>
          <p:cNvSpPr/>
          <p:nvPr/>
        </p:nvSpPr>
        <p:spPr>
          <a:xfrm>
            <a:off x="480580" y="1825625"/>
            <a:ext cx="8182840" cy="3785652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Enfeksiyonlara karşı vücudun oluşturduğu </a:t>
            </a:r>
            <a:r>
              <a:rPr lang="tr-TR" sz="4000" b="1" dirty="0" smtClean="0">
                <a:solidFill>
                  <a:schemeClr val="tx1"/>
                </a:solidFill>
              </a:rPr>
              <a:t>normal dışı </a:t>
            </a:r>
            <a:r>
              <a:rPr lang="tr-TR" sz="4000" b="1" dirty="0">
                <a:solidFill>
                  <a:schemeClr val="tx1"/>
                </a:solidFill>
              </a:rPr>
              <a:t>yanıtın organ fonksiyonlarında bozukluk ve yetmezlik oluşturması </a:t>
            </a:r>
            <a:r>
              <a:rPr lang="tr-TR" sz="4000" b="1" dirty="0" smtClean="0">
                <a:solidFill>
                  <a:schemeClr val="tx1"/>
                </a:solidFill>
              </a:rPr>
              <a:t>sonucunda </a:t>
            </a:r>
            <a:r>
              <a:rPr lang="tr-TR" sz="4000" b="1" dirty="0">
                <a:solidFill>
                  <a:schemeClr val="tx1"/>
                </a:solidFill>
              </a:rPr>
              <a:t>ortaya çıkan ve ölüm oranı oldukça yüksek olan durum</a:t>
            </a:r>
          </a:p>
        </p:txBody>
      </p:sp>
    </p:spTree>
    <p:extLst>
      <p:ext uri="{BB962C8B-B14F-4D97-AF65-F5344CB8AC3E}">
        <p14:creationId xmlns:p14="http://schemas.microsoft.com/office/powerpoint/2010/main" val="1268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"/>
          <p:cNvSpPr txBox="1">
            <a:spLocks/>
          </p:cNvSpPr>
          <p:nvPr/>
        </p:nvSpPr>
        <p:spPr>
          <a:xfrm>
            <a:off x="1278304" y="1867996"/>
            <a:ext cx="6858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600" dirty="0" smtClean="0">
                <a:solidFill>
                  <a:srgbClr val="00206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SEPSİS</a:t>
            </a:r>
            <a:br>
              <a:rPr lang="tr-TR" sz="6600" dirty="0" smtClean="0">
                <a:solidFill>
                  <a:srgbClr val="00206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</a:br>
            <a:r>
              <a:rPr lang="tr-TR" sz="4000" dirty="0">
                <a:solidFill>
                  <a:srgbClr val="00206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 </a:t>
            </a:r>
            <a:r>
              <a:rPr lang="tr-TR" sz="4000" dirty="0" smtClean="0">
                <a:solidFill>
                  <a:srgbClr val="00206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TANI KRİTERLERİ</a:t>
            </a:r>
            <a:endParaRPr lang="tr-TR" sz="6600" dirty="0">
              <a:solidFill>
                <a:srgbClr val="002060"/>
              </a:solidFill>
              <a:latin typeface="Franklin Gothic Demi" charset="-94"/>
              <a:ea typeface="Franklin Gothic Demi" charset="-94"/>
              <a:cs typeface="Franklin Gothic Demi" charset="-94"/>
            </a:endParaRPr>
          </a:p>
        </p:txBody>
      </p:sp>
      <p:sp>
        <p:nvSpPr>
          <p:cNvPr id="14" name="Alt Konu Başlığı 2"/>
          <p:cNvSpPr txBox="1">
            <a:spLocks/>
          </p:cNvSpPr>
          <p:nvPr/>
        </p:nvSpPr>
        <p:spPr>
          <a:xfrm>
            <a:off x="1359271" y="3727940"/>
            <a:ext cx="6858000" cy="175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400" dirty="0" smtClean="0">
              <a:latin typeface="Franklin Gothic Demi" charset="-94"/>
              <a:ea typeface="Franklin Gothic Demi" charset="-94"/>
              <a:cs typeface="Franklin Gothic Demi" charset="-94"/>
            </a:endParaRP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822" y="222479"/>
            <a:ext cx="993449" cy="952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lt Konu Başlığı 5"/>
          <p:cNvSpPr>
            <a:spLocks noGrp="1"/>
          </p:cNvSpPr>
          <p:nvPr>
            <p:ph type="subTitle" idx="1"/>
          </p:nvPr>
        </p:nvSpPr>
        <p:spPr>
          <a:xfrm>
            <a:off x="1371600" y="4679343"/>
            <a:ext cx="6400800" cy="1752600"/>
          </a:xfrm>
        </p:spPr>
        <p:txBody>
          <a:bodyPr/>
          <a:lstStyle/>
          <a:p>
            <a:r>
              <a:rPr lang="en-US" dirty="0" err="1" smtClean="0"/>
              <a:t>Prof.Dr.Necmettin</a:t>
            </a:r>
            <a:r>
              <a:rPr lang="en-US" dirty="0" smtClean="0"/>
              <a:t> </a:t>
            </a:r>
            <a:r>
              <a:rPr lang="en-US" dirty="0" err="1" smtClean="0"/>
              <a:t>Ünal</a:t>
            </a:r>
            <a:endParaRPr lang="en-US" dirty="0"/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511" y="19101"/>
            <a:ext cx="11176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6"/>
          <p:cNvSpPr>
            <a:spLocks noChangeShapeType="1"/>
          </p:cNvSpPr>
          <p:nvPr/>
        </p:nvSpPr>
        <p:spPr bwMode="auto">
          <a:xfrm>
            <a:off x="804863" y="3805237"/>
            <a:ext cx="7658100" cy="142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sz="1350"/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328613" y="3929062"/>
            <a:ext cx="16573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9pPr>
          </a:lstStyle>
          <a:p>
            <a:pPr defTabSz="685800">
              <a:spcBef>
                <a:spcPct val="50000"/>
              </a:spcBef>
            </a:pPr>
            <a:r>
              <a:rPr lang="tr-TR" altLang="x-none" sz="1350"/>
              <a:t>Hipokrat</a:t>
            </a:r>
          </a:p>
        </p:txBody>
      </p:sp>
      <p:pic>
        <p:nvPicPr>
          <p:cNvPr id="19460" name="Picture 12" descr="hipokra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960"/>
            <a:ext cx="1893094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13"/>
          <p:cNvSpPr>
            <a:spLocks noChangeShapeType="1"/>
          </p:cNvSpPr>
          <p:nvPr/>
        </p:nvSpPr>
        <p:spPr bwMode="auto">
          <a:xfrm>
            <a:off x="771525" y="3571875"/>
            <a:ext cx="0" cy="385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sz="1350"/>
          </a:p>
        </p:txBody>
      </p:sp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0" y="3586163"/>
            <a:ext cx="785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9pPr>
          </a:lstStyle>
          <a:p>
            <a:pPr defTabSz="685800">
              <a:spcBef>
                <a:spcPct val="50000"/>
              </a:spcBef>
            </a:pPr>
            <a:r>
              <a:rPr lang="tr-TR" altLang="x-none" sz="1800" b="1"/>
              <a:t>--------</a:t>
            </a:r>
          </a:p>
        </p:txBody>
      </p:sp>
      <p:sp>
        <p:nvSpPr>
          <p:cNvPr id="19463" name="Text Box 15"/>
          <p:cNvSpPr txBox="1">
            <a:spLocks noChangeArrowheads="1"/>
          </p:cNvSpPr>
          <p:nvPr/>
        </p:nvSpPr>
        <p:spPr bwMode="auto">
          <a:xfrm>
            <a:off x="0" y="3014663"/>
            <a:ext cx="16859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9pPr>
          </a:lstStyle>
          <a:p>
            <a:pPr defTabSz="685800">
              <a:spcBef>
                <a:spcPct val="50000"/>
              </a:spcBef>
            </a:pPr>
            <a:r>
              <a:rPr lang="tr-TR" altLang="x-none" sz="1500" b="1" dirty="0"/>
              <a:t>Sepsis = </a:t>
            </a:r>
            <a:r>
              <a:rPr lang="tr-TR" altLang="x-none" sz="1500" b="1" dirty="0" smtClean="0"/>
              <a:t>Çürüme, Kokuşma</a:t>
            </a:r>
            <a:endParaRPr lang="tr-TR" altLang="x-none" sz="1500" b="1" dirty="0"/>
          </a:p>
        </p:txBody>
      </p:sp>
      <p:sp>
        <p:nvSpPr>
          <p:cNvPr id="19464" name="Line 16"/>
          <p:cNvSpPr>
            <a:spLocks noChangeShapeType="1"/>
          </p:cNvSpPr>
          <p:nvPr/>
        </p:nvSpPr>
        <p:spPr bwMode="auto">
          <a:xfrm>
            <a:off x="3114675" y="3514725"/>
            <a:ext cx="0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sz="1350"/>
          </a:p>
        </p:txBody>
      </p:sp>
      <p:sp>
        <p:nvSpPr>
          <p:cNvPr id="19465" name="Text Box 17"/>
          <p:cNvSpPr txBox="1">
            <a:spLocks noChangeArrowheads="1"/>
          </p:cNvSpPr>
          <p:nvPr/>
        </p:nvSpPr>
        <p:spPr bwMode="auto">
          <a:xfrm>
            <a:off x="2814638" y="4143375"/>
            <a:ext cx="1114425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9pPr>
          </a:lstStyle>
          <a:p>
            <a:pPr defTabSz="685800">
              <a:spcBef>
                <a:spcPct val="50000"/>
              </a:spcBef>
            </a:pPr>
            <a:r>
              <a:rPr lang="tr-TR" altLang="x-none" sz="1500" b="1"/>
              <a:t>1991</a:t>
            </a:r>
          </a:p>
          <a:p>
            <a:pPr defTabSz="685800">
              <a:spcBef>
                <a:spcPct val="50000"/>
              </a:spcBef>
            </a:pPr>
            <a:r>
              <a:rPr lang="tr-TR" altLang="x-none" sz="1500" b="1"/>
              <a:t>Sepsis 1.</a:t>
            </a:r>
          </a:p>
        </p:txBody>
      </p:sp>
      <p:sp>
        <p:nvSpPr>
          <p:cNvPr id="19466" name="Text Box 18"/>
          <p:cNvSpPr txBox="1">
            <a:spLocks noChangeArrowheads="1"/>
          </p:cNvSpPr>
          <p:nvPr/>
        </p:nvSpPr>
        <p:spPr bwMode="auto">
          <a:xfrm>
            <a:off x="2000250" y="3143250"/>
            <a:ext cx="23431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9pPr>
          </a:lstStyle>
          <a:p>
            <a:pPr defTabSz="685800">
              <a:spcBef>
                <a:spcPct val="50000"/>
              </a:spcBef>
            </a:pPr>
            <a:r>
              <a:rPr lang="tr-TR" altLang="x-none" sz="1350" b="1" dirty="0"/>
              <a:t>Sepsis = </a:t>
            </a:r>
            <a:r>
              <a:rPr lang="tr-TR" altLang="x-none" sz="1350" b="1" dirty="0" err="1" smtClean="0"/>
              <a:t>Enfeksiyon+SIRS</a:t>
            </a:r>
            <a:endParaRPr lang="tr-TR" altLang="x-none" sz="1350" b="1" dirty="0"/>
          </a:p>
        </p:txBody>
      </p:sp>
      <p:sp>
        <p:nvSpPr>
          <p:cNvPr id="19467" name="Text Box 19"/>
          <p:cNvSpPr txBox="1">
            <a:spLocks noChangeArrowheads="1"/>
          </p:cNvSpPr>
          <p:nvPr/>
        </p:nvSpPr>
        <p:spPr bwMode="auto">
          <a:xfrm>
            <a:off x="4605338" y="2847976"/>
            <a:ext cx="2343150" cy="8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x-none" sz="1350" b="1"/>
              <a:t>Sepsis = 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x-none" sz="1350" b="1"/>
              <a:t>Belirti ve bulguların komplex topluluğu</a:t>
            </a:r>
          </a:p>
        </p:txBody>
      </p:sp>
      <p:sp>
        <p:nvSpPr>
          <p:cNvPr id="19468" name="Text Box 20"/>
          <p:cNvSpPr txBox="1">
            <a:spLocks noChangeArrowheads="1"/>
          </p:cNvSpPr>
          <p:nvPr/>
        </p:nvSpPr>
        <p:spPr bwMode="auto">
          <a:xfrm>
            <a:off x="7172325" y="2852738"/>
            <a:ext cx="1971675" cy="8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x-none" sz="1350" b="1" dirty="0"/>
              <a:t>Sepsis =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x-none" sz="1350" b="1" dirty="0"/>
              <a:t> </a:t>
            </a:r>
            <a:r>
              <a:rPr lang="tr-TR" altLang="x-none" sz="1350" b="1" dirty="0" err="1" smtClean="0"/>
              <a:t>Enfeksiyon+Organ</a:t>
            </a:r>
            <a:r>
              <a:rPr lang="tr-TR" altLang="x-none" sz="1350" b="1" dirty="0" smtClean="0"/>
              <a:t> </a:t>
            </a:r>
            <a:r>
              <a:rPr lang="tr-TR" altLang="x-none" sz="1350" b="1" dirty="0" err="1"/>
              <a:t>disfonksiyonu</a:t>
            </a:r>
            <a:endParaRPr lang="tr-TR" altLang="x-none" sz="1350" b="1" dirty="0"/>
          </a:p>
        </p:txBody>
      </p:sp>
      <p:sp>
        <p:nvSpPr>
          <p:cNvPr id="19469" name="Line 22"/>
          <p:cNvSpPr>
            <a:spLocks noChangeShapeType="1"/>
          </p:cNvSpPr>
          <p:nvPr/>
        </p:nvSpPr>
        <p:spPr bwMode="auto">
          <a:xfrm>
            <a:off x="8005763" y="3533775"/>
            <a:ext cx="0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sz="1350"/>
          </a:p>
        </p:txBody>
      </p:sp>
      <p:sp>
        <p:nvSpPr>
          <p:cNvPr id="19470" name="Line 23"/>
          <p:cNvSpPr>
            <a:spLocks noChangeShapeType="1"/>
          </p:cNvSpPr>
          <p:nvPr/>
        </p:nvSpPr>
        <p:spPr bwMode="auto">
          <a:xfrm>
            <a:off x="5748338" y="3562350"/>
            <a:ext cx="0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sz="1350"/>
          </a:p>
        </p:txBody>
      </p:sp>
      <p:sp>
        <p:nvSpPr>
          <p:cNvPr id="19471" name="Text Box 24"/>
          <p:cNvSpPr txBox="1">
            <a:spLocks noChangeArrowheads="1"/>
          </p:cNvSpPr>
          <p:nvPr/>
        </p:nvSpPr>
        <p:spPr bwMode="auto">
          <a:xfrm>
            <a:off x="5329237" y="4243387"/>
            <a:ext cx="1157288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9pPr>
          </a:lstStyle>
          <a:p>
            <a:pPr defTabSz="685800">
              <a:spcBef>
                <a:spcPct val="50000"/>
              </a:spcBef>
            </a:pPr>
            <a:r>
              <a:rPr lang="tr-TR" altLang="x-none" sz="1500" b="1"/>
              <a:t>2001</a:t>
            </a:r>
          </a:p>
          <a:p>
            <a:pPr defTabSz="685800">
              <a:spcBef>
                <a:spcPct val="50000"/>
              </a:spcBef>
            </a:pPr>
            <a:r>
              <a:rPr lang="tr-TR" altLang="x-none" sz="1500" b="1"/>
              <a:t>Sepsis 2.</a:t>
            </a:r>
          </a:p>
        </p:txBody>
      </p:sp>
      <p:sp>
        <p:nvSpPr>
          <p:cNvPr id="19472" name="Text Box 25"/>
          <p:cNvSpPr txBox="1">
            <a:spLocks noChangeArrowheads="1"/>
          </p:cNvSpPr>
          <p:nvPr/>
        </p:nvSpPr>
        <p:spPr bwMode="auto">
          <a:xfrm>
            <a:off x="7605713" y="4191000"/>
            <a:ext cx="1085850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-94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x-none" sz="1500" b="1"/>
              <a:t>2016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x-none" sz="1500" b="1"/>
              <a:t>Sepsis 3.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774046" y="183855"/>
            <a:ext cx="6610656" cy="70788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prstClr val="white"/>
                </a:solidFill>
                <a:latin typeface="Calibri"/>
              </a:rPr>
              <a:t>Sepsis Tanımlamaları Tarihçesi</a:t>
            </a:r>
          </a:p>
        </p:txBody>
      </p:sp>
    </p:spTree>
    <p:extLst>
      <p:ext uri="{BB962C8B-B14F-4D97-AF65-F5344CB8AC3E}">
        <p14:creationId xmlns:p14="http://schemas.microsoft.com/office/powerpoint/2010/main" val="5629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8461" y="154058"/>
            <a:ext cx="6181862" cy="70788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latin typeface="Calibri"/>
              </a:rPr>
              <a:t>TANIMLAMA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672111" y="1467247"/>
            <a:ext cx="2632410" cy="584776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r-TR" b="1" dirty="0" smtClean="0">
                <a:solidFill>
                  <a:prstClr val="black"/>
                </a:solidFill>
                <a:latin typeface="Calibri"/>
              </a:rPr>
              <a:t>SEPSIS - 3</a:t>
            </a:r>
            <a:endParaRPr lang="tr-TR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035" y="4575621"/>
            <a:ext cx="5399965" cy="2139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" y="3320391"/>
            <a:ext cx="5399965" cy="1699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035" y="2393923"/>
            <a:ext cx="5399965" cy="185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Metin kutusu 2"/>
          <p:cNvSpPr txBox="1"/>
          <p:nvPr/>
        </p:nvSpPr>
        <p:spPr>
          <a:xfrm>
            <a:off x="361529" y="5645422"/>
            <a:ext cx="2804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JAMA</a:t>
            </a:r>
            <a:r>
              <a:rPr lang="is-IS" dirty="0"/>
              <a:t>. 2016;315(8):</a:t>
            </a:r>
            <a:r>
              <a:rPr lang="is-IS" dirty="0" smtClean="0"/>
              <a:t>762-774</a:t>
            </a:r>
          </a:p>
          <a:p>
            <a:r>
              <a:rPr lang="is-IS" dirty="0"/>
              <a:t>JAMA. 2016;315(8):</a:t>
            </a:r>
            <a:r>
              <a:rPr lang="is-IS" dirty="0" smtClean="0"/>
              <a:t>775-787</a:t>
            </a:r>
          </a:p>
          <a:p>
            <a:r>
              <a:rPr lang="is-IS" dirty="0" smtClean="0"/>
              <a:t>JAMA. 2016;315(8):801-810</a:t>
            </a:r>
          </a:p>
        </p:txBody>
      </p:sp>
    </p:spTree>
    <p:extLst>
      <p:ext uri="{BB962C8B-B14F-4D97-AF65-F5344CB8AC3E}">
        <p14:creationId xmlns:p14="http://schemas.microsoft.com/office/powerpoint/2010/main" val="17222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09592" y="1573723"/>
            <a:ext cx="3664231" cy="58477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SEPSİS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2503" y="1573723"/>
            <a:ext cx="3672000" cy="58477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SEPTİK ŞOK</a:t>
            </a:r>
            <a:endParaRPr lang="en-US" sz="4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0731" y="272589"/>
            <a:ext cx="6346776" cy="70788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latin typeface="Calibri"/>
              </a:rPr>
              <a:t>TANIMLAMA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63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09592" y="2386311"/>
            <a:ext cx="3664231" cy="1951887"/>
            <a:chOff x="958582" y="3205876"/>
            <a:chExt cx="3664231" cy="1772511"/>
          </a:xfrm>
        </p:grpSpPr>
        <p:sp>
          <p:nvSpPr>
            <p:cNvPr id="18" name="TextBox 17"/>
            <p:cNvSpPr txBox="1"/>
            <p:nvPr/>
          </p:nvSpPr>
          <p:spPr>
            <a:xfrm>
              <a:off x="958582" y="3608875"/>
              <a:ext cx="3664231" cy="1369512"/>
            </a:xfrm>
            <a:prstGeom prst="rect">
              <a:avLst/>
            </a:prstGeom>
            <a:solidFill>
              <a:srgbClr val="1FA3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300" b="1" dirty="0" smtClean="0">
                  <a:solidFill>
                    <a:prstClr val="black"/>
                  </a:solidFill>
                </a:rPr>
                <a:t>Enfeksiyona karşı düzensiz konak yanıtının oluşturduğu hayatı tehdit eden organ fonksiyon bozukluğu</a:t>
              </a: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2615629" y="3205876"/>
              <a:ext cx="347624" cy="402999"/>
            </a:xfrm>
            <a:prstGeom prst="downArrow">
              <a:avLst/>
            </a:prstGeom>
            <a:solidFill>
              <a:srgbClr val="1FA3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955184" y="46143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709592" y="1573723"/>
            <a:ext cx="3664231" cy="58477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SEPSİS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192503" y="1573723"/>
            <a:ext cx="3672000" cy="58477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SEPTİK ŞOK</a:t>
            </a:r>
            <a:endParaRPr lang="en-US" sz="4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819008" y="272589"/>
            <a:ext cx="6346776" cy="70788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latin typeface="Calibri"/>
              </a:rPr>
              <a:t>TANIMLAMA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0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3922" y="2077145"/>
            <a:ext cx="8229600" cy="392100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sz="4000" dirty="0"/>
              <a:t> </a:t>
            </a:r>
            <a:r>
              <a:rPr lang="tr-TR" sz="4000" dirty="0" smtClean="0"/>
              <a:t>SEPSİS, </a:t>
            </a:r>
          </a:p>
          <a:p>
            <a:pPr marL="0" indent="0" algn="ctr">
              <a:buNone/>
            </a:pPr>
            <a:r>
              <a:rPr lang="tr-TR" sz="4000" dirty="0"/>
              <a:t>E</a:t>
            </a:r>
            <a:r>
              <a:rPr lang="tr-TR" sz="4000" dirty="0" smtClean="0"/>
              <a:t>nfeksiyona </a:t>
            </a:r>
          </a:p>
          <a:p>
            <a:pPr marL="0" indent="0" algn="ctr">
              <a:buNone/>
            </a:pPr>
            <a:r>
              <a:rPr lang="tr-TR" sz="4000" dirty="0" smtClean="0"/>
              <a:t>karşı konağın oluşturduğu </a:t>
            </a:r>
          </a:p>
          <a:p>
            <a:pPr marL="0" indent="0" algn="ctr">
              <a:buNone/>
            </a:pPr>
            <a:r>
              <a:rPr lang="tr-TR" sz="4000" dirty="0" smtClean="0"/>
              <a:t>düzensiz immünolojik yanıttan </a:t>
            </a:r>
          </a:p>
          <a:p>
            <a:pPr marL="0" indent="0" algn="ctr">
              <a:buNone/>
            </a:pPr>
            <a:r>
              <a:rPr lang="tr-TR" sz="4000" dirty="0" smtClean="0"/>
              <a:t>kaynaklanan </a:t>
            </a:r>
          </a:p>
          <a:p>
            <a:pPr marL="0" indent="0" algn="ctr">
              <a:buNone/>
            </a:pPr>
            <a:r>
              <a:rPr lang="tr-TR" sz="4000" dirty="0" smtClean="0"/>
              <a:t>Hayatı tehdit eden </a:t>
            </a:r>
          </a:p>
          <a:p>
            <a:pPr marL="0" indent="0" algn="ctr">
              <a:buNone/>
            </a:pPr>
            <a:r>
              <a:rPr lang="tr-TR" sz="4000" dirty="0" smtClean="0"/>
              <a:t>organ fonksiyon  bozukluğudur</a:t>
            </a:r>
          </a:p>
          <a:p>
            <a:endParaRPr lang="tr-TR" sz="4000" dirty="0"/>
          </a:p>
        </p:txBody>
      </p:sp>
      <p:sp>
        <p:nvSpPr>
          <p:cNvPr id="18" name="Başlık 9"/>
          <p:cNvSpPr>
            <a:spLocks noGrp="1"/>
          </p:cNvSpPr>
          <p:nvPr>
            <p:ph type="title"/>
          </p:nvPr>
        </p:nvSpPr>
        <p:spPr>
          <a:xfrm>
            <a:off x="2349868" y="213890"/>
            <a:ext cx="3189206" cy="707886"/>
          </a:xfr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40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TANI</a:t>
            </a:r>
            <a:endParaRPr lang="tr-TR" sz="40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9636369" y="5361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22" name="Serbest Form 21"/>
          <p:cNvSpPr/>
          <p:nvPr/>
        </p:nvSpPr>
        <p:spPr>
          <a:xfrm>
            <a:off x="3298953" y="2487707"/>
            <a:ext cx="2416390" cy="703385"/>
          </a:xfrm>
          <a:custGeom>
            <a:avLst/>
            <a:gdLst>
              <a:gd name="connsiteX0" fmla="*/ 798606 w 2416390"/>
              <a:gd name="connsiteY0" fmla="*/ 0 h 703385"/>
              <a:gd name="connsiteX1" fmla="*/ 475049 w 2416390"/>
              <a:gd name="connsiteY1" fmla="*/ 28135 h 703385"/>
              <a:gd name="connsiteX2" fmla="*/ 390643 w 2416390"/>
              <a:gd name="connsiteY2" fmla="*/ 42203 h 703385"/>
              <a:gd name="connsiteX3" fmla="*/ 165560 w 2416390"/>
              <a:gd name="connsiteY3" fmla="*/ 56271 h 703385"/>
              <a:gd name="connsiteX4" fmla="*/ 109289 w 2416390"/>
              <a:gd name="connsiteY4" fmla="*/ 84406 h 703385"/>
              <a:gd name="connsiteX5" fmla="*/ 38950 w 2416390"/>
              <a:gd name="connsiteY5" fmla="*/ 126609 h 703385"/>
              <a:gd name="connsiteX6" fmla="*/ 10815 w 2416390"/>
              <a:gd name="connsiteY6" fmla="*/ 168812 h 703385"/>
              <a:gd name="connsiteX7" fmla="*/ 53018 w 2416390"/>
              <a:gd name="connsiteY7" fmla="*/ 436098 h 703385"/>
              <a:gd name="connsiteX8" fmla="*/ 67086 w 2416390"/>
              <a:gd name="connsiteY8" fmla="*/ 478302 h 703385"/>
              <a:gd name="connsiteX9" fmla="*/ 165560 w 2416390"/>
              <a:gd name="connsiteY9" fmla="*/ 534572 h 703385"/>
              <a:gd name="connsiteX10" fmla="*/ 221830 w 2416390"/>
              <a:gd name="connsiteY10" fmla="*/ 548640 h 703385"/>
              <a:gd name="connsiteX11" fmla="*/ 278101 w 2416390"/>
              <a:gd name="connsiteY11" fmla="*/ 576775 h 703385"/>
              <a:gd name="connsiteX12" fmla="*/ 432846 w 2416390"/>
              <a:gd name="connsiteY12" fmla="*/ 604911 h 703385"/>
              <a:gd name="connsiteX13" fmla="*/ 517252 w 2416390"/>
              <a:gd name="connsiteY13" fmla="*/ 633046 h 703385"/>
              <a:gd name="connsiteX14" fmla="*/ 657929 w 2416390"/>
              <a:gd name="connsiteY14" fmla="*/ 661182 h 703385"/>
              <a:gd name="connsiteX15" fmla="*/ 770470 w 2416390"/>
              <a:gd name="connsiteY15" fmla="*/ 675249 h 703385"/>
              <a:gd name="connsiteX16" fmla="*/ 911147 w 2416390"/>
              <a:gd name="connsiteY16" fmla="*/ 703385 h 703385"/>
              <a:gd name="connsiteX17" fmla="*/ 1839615 w 2416390"/>
              <a:gd name="connsiteY17" fmla="*/ 689317 h 703385"/>
              <a:gd name="connsiteX18" fmla="*/ 1881818 w 2416390"/>
              <a:gd name="connsiteY18" fmla="*/ 675249 h 703385"/>
              <a:gd name="connsiteX19" fmla="*/ 1938089 w 2416390"/>
              <a:gd name="connsiteY19" fmla="*/ 661182 h 703385"/>
              <a:gd name="connsiteX20" fmla="*/ 1994360 w 2416390"/>
              <a:gd name="connsiteY20" fmla="*/ 633046 h 703385"/>
              <a:gd name="connsiteX21" fmla="*/ 2092833 w 2416390"/>
              <a:gd name="connsiteY21" fmla="*/ 604911 h 703385"/>
              <a:gd name="connsiteX22" fmla="*/ 2191307 w 2416390"/>
              <a:gd name="connsiteY22" fmla="*/ 576775 h 703385"/>
              <a:gd name="connsiteX23" fmla="*/ 2233510 w 2416390"/>
              <a:gd name="connsiteY23" fmla="*/ 548640 h 703385"/>
              <a:gd name="connsiteX24" fmla="*/ 2317917 w 2416390"/>
              <a:gd name="connsiteY24" fmla="*/ 520505 h 703385"/>
              <a:gd name="connsiteX25" fmla="*/ 2416390 w 2416390"/>
              <a:gd name="connsiteY25" fmla="*/ 422031 h 703385"/>
              <a:gd name="connsiteX26" fmla="*/ 2374187 w 2416390"/>
              <a:gd name="connsiteY26" fmla="*/ 225083 h 703385"/>
              <a:gd name="connsiteX27" fmla="*/ 2317917 w 2416390"/>
              <a:gd name="connsiteY27" fmla="*/ 140677 h 703385"/>
              <a:gd name="connsiteX28" fmla="*/ 2275713 w 2416390"/>
              <a:gd name="connsiteY28" fmla="*/ 112542 h 703385"/>
              <a:gd name="connsiteX29" fmla="*/ 2205375 w 2416390"/>
              <a:gd name="connsiteY29" fmla="*/ 42203 h 703385"/>
              <a:gd name="connsiteX30" fmla="*/ 671997 w 2416390"/>
              <a:gd name="connsiteY30" fmla="*/ 56271 h 703385"/>
              <a:gd name="connsiteX31" fmla="*/ 587590 w 2416390"/>
              <a:gd name="connsiteY31" fmla="*/ 70338 h 70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16390" h="703385">
                <a:moveTo>
                  <a:pt x="798606" y="0"/>
                </a:moveTo>
                <a:cubicBezTo>
                  <a:pt x="645781" y="38207"/>
                  <a:pt x="807783" y="1517"/>
                  <a:pt x="475049" y="28135"/>
                </a:cubicBezTo>
                <a:cubicBezTo>
                  <a:pt x="446616" y="30410"/>
                  <a:pt x="419049" y="39621"/>
                  <a:pt x="390643" y="42203"/>
                </a:cubicBezTo>
                <a:cubicBezTo>
                  <a:pt x="315778" y="49009"/>
                  <a:pt x="240588" y="51582"/>
                  <a:pt x="165560" y="56271"/>
                </a:cubicBezTo>
                <a:cubicBezTo>
                  <a:pt x="146803" y="65649"/>
                  <a:pt x="126738" y="72773"/>
                  <a:pt x="109289" y="84406"/>
                </a:cubicBezTo>
                <a:cubicBezTo>
                  <a:pt x="32047" y="135900"/>
                  <a:pt x="136914" y="93956"/>
                  <a:pt x="38950" y="126609"/>
                </a:cubicBezTo>
                <a:cubicBezTo>
                  <a:pt x="29572" y="140677"/>
                  <a:pt x="11704" y="151928"/>
                  <a:pt x="10815" y="168812"/>
                </a:cubicBezTo>
                <a:cubicBezTo>
                  <a:pt x="-6659" y="500828"/>
                  <a:pt x="-9485" y="311091"/>
                  <a:pt x="53018" y="436098"/>
                </a:cubicBezTo>
                <a:cubicBezTo>
                  <a:pt x="59650" y="449361"/>
                  <a:pt x="57593" y="466910"/>
                  <a:pt x="67086" y="478302"/>
                </a:cubicBezTo>
                <a:cubicBezTo>
                  <a:pt x="96379" y="513454"/>
                  <a:pt x="125679" y="523177"/>
                  <a:pt x="165560" y="534572"/>
                </a:cubicBezTo>
                <a:cubicBezTo>
                  <a:pt x="184150" y="539883"/>
                  <a:pt x="203727" y="541851"/>
                  <a:pt x="221830" y="548640"/>
                </a:cubicBezTo>
                <a:cubicBezTo>
                  <a:pt x="241466" y="556003"/>
                  <a:pt x="258206" y="570143"/>
                  <a:pt x="278101" y="576775"/>
                </a:cubicBezTo>
                <a:cubicBezTo>
                  <a:pt x="309643" y="587289"/>
                  <a:pt x="404501" y="597825"/>
                  <a:pt x="432846" y="604911"/>
                </a:cubicBezTo>
                <a:cubicBezTo>
                  <a:pt x="461618" y="612104"/>
                  <a:pt x="488171" y="627230"/>
                  <a:pt x="517252" y="633046"/>
                </a:cubicBezTo>
                <a:cubicBezTo>
                  <a:pt x="564144" y="642425"/>
                  <a:pt x="610477" y="655251"/>
                  <a:pt x="657929" y="661182"/>
                </a:cubicBezTo>
                <a:cubicBezTo>
                  <a:pt x="695443" y="665871"/>
                  <a:pt x="733179" y="669034"/>
                  <a:pt x="770470" y="675249"/>
                </a:cubicBezTo>
                <a:cubicBezTo>
                  <a:pt x="817640" y="683111"/>
                  <a:pt x="911147" y="703385"/>
                  <a:pt x="911147" y="703385"/>
                </a:cubicBezTo>
                <a:lnTo>
                  <a:pt x="1839615" y="689317"/>
                </a:lnTo>
                <a:cubicBezTo>
                  <a:pt x="1854437" y="688887"/>
                  <a:pt x="1867560" y="679323"/>
                  <a:pt x="1881818" y="675249"/>
                </a:cubicBezTo>
                <a:cubicBezTo>
                  <a:pt x="1900408" y="669938"/>
                  <a:pt x="1919332" y="665871"/>
                  <a:pt x="1938089" y="661182"/>
                </a:cubicBezTo>
                <a:cubicBezTo>
                  <a:pt x="1956846" y="651803"/>
                  <a:pt x="1975085" y="641307"/>
                  <a:pt x="1994360" y="633046"/>
                </a:cubicBezTo>
                <a:cubicBezTo>
                  <a:pt x="2028093" y="618589"/>
                  <a:pt x="2057134" y="615110"/>
                  <a:pt x="2092833" y="604911"/>
                </a:cubicBezTo>
                <a:cubicBezTo>
                  <a:pt x="2234144" y="564537"/>
                  <a:pt x="2015350" y="620766"/>
                  <a:pt x="2191307" y="576775"/>
                </a:cubicBezTo>
                <a:cubicBezTo>
                  <a:pt x="2205375" y="567397"/>
                  <a:pt x="2218060" y="555507"/>
                  <a:pt x="2233510" y="548640"/>
                </a:cubicBezTo>
                <a:cubicBezTo>
                  <a:pt x="2260611" y="536595"/>
                  <a:pt x="2317917" y="520505"/>
                  <a:pt x="2317917" y="520505"/>
                </a:cubicBezTo>
                <a:cubicBezTo>
                  <a:pt x="2414661" y="456009"/>
                  <a:pt x="2391630" y="496313"/>
                  <a:pt x="2416390" y="422031"/>
                </a:cubicBezTo>
                <a:cubicBezTo>
                  <a:pt x="2410437" y="374406"/>
                  <a:pt x="2405028" y="271345"/>
                  <a:pt x="2374187" y="225083"/>
                </a:cubicBezTo>
                <a:cubicBezTo>
                  <a:pt x="2355430" y="196948"/>
                  <a:pt x="2346053" y="159433"/>
                  <a:pt x="2317917" y="140677"/>
                </a:cubicBezTo>
                <a:lnTo>
                  <a:pt x="2275713" y="112542"/>
                </a:lnTo>
                <a:cubicBezTo>
                  <a:pt x="2263021" y="93504"/>
                  <a:pt x="2236825" y="42484"/>
                  <a:pt x="2205375" y="42203"/>
                </a:cubicBezTo>
                <a:lnTo>
                  <a:pt x="671997" y="56271"/>
                </a:lnTo>
                <a:lnTo>
                  <a:pt x="587590" y="70338"/>
                </a:lnTo>
              </a:path>
            </a:pathLst>
          </a:cu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white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2483027" y="2534213"/>
            <a:ext cx="81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r-TR" sz="3600" b="1" dirty="0" smtClean="0">
                <a:solidFill>
                  <a:prstClr val="black"/>
                </a:solidFill>
                <a:latin typeface="Chalkduster" charset="-94"/>
                <a:ea typeface="Chalkduster" charset="-94"/>
                <a:cs typeface="Chalkduster" charset="-94"/>
              </a:rPr>
              <a:t>1-</a:t>
            </a:r>
            <a:endParaRPr lang="tr-TR" sz="3600" b="1" dirty="0">
              <a:solidFill>
                <a:prstClr val="black"/>
              </a:solidFill>
              <a:latin typeface="Chalkduster" charset="-94"/>
              <a:ea typeface="Chalkduster" charset="-94"/>
              <a:cs typeface="Chalkduster" charset="-94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758725" y="3576909"/>
            <a:ext cx="81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r-TR" sz="3600" b="1" dirty="0">
                <a:solidFill>
                  <a:prstClr val="black"/>
                </a:solidFill>
                <a:latin typeface="Chalkduster" charset="-94"/>
                <a:ea typeface="Chalkduster" charset="-94"/>
                <a:cs typeface="Chalkduster" charset="-94"/>
              </a:rPr>
              <a:t>2</a:t>
            </a:r>
            <a:r>
              <a:rPr lang="tr-TR" sz="3600" b="1" dirty="0" smtClean="0">
                <a:solidFill>
                  <a:prstClr val="black"/>
                </a:solidFill>
                <a:latin typeface="Chalkduster" charset="-94"/>
                <a:ea typeface="Chalkduster" charset="-94"/>
                <a:cs typeface="Chalkduster" charset="-94"/>
              </a:rPr>
              <a:t>-</a:t>
            </a:r>
            <a:endParaRPr lang="tr-TR" sz="3600" b="1" dirty="0">
              <a:solidFill>
                <a:prstClr val="black"/>
              </a:solidFill>
              <a:latin typeface="Chalkduster" charset="-94"/>
              <a:ea typeface="Chalkduster" charset="-94"/>
              <a:cs typeface="Chalkduster" charset="-94"/>
            </a:endParaRPr>
          </a:p>
        </p:txBody>
      </p:sp>
      <p:sp>
        <p:nvSpPr>
          <p:cNvPr id="29" name="Serbest Form 28"/>
          <p:cNvSpPr/>
          <p:nvPr/>
        </p:nvSpPr>
        <p:spPr>
          <a:xfrm>
            <a:off x="1719453" y="3616721"/>
            <a:ext cx="6043982" cy="703385"/>
          </a:xfrm>
          <a:custGeom>
            <a:avLst/>
            <a:gdLst>
              <a:gd name="connsiteX0" fmla="*/ 798606 w 2416390"/>
              <a:gd name="connsiteY0" fmla="*/ 0 h 703385"/>
              <a:gd name="connsiteX1" fmla="*/ 475049 w 2416390"/>
              <a:gd name="connsiteY1" fmla="*/ 28135 h 703385"/>
              <a:gd name="connsiteX2" fmla="*/ 390643 w 2416390"/>
              <a:gd name="connsiteY2" fmla="*/ 42203 h 703385"/>
              <a:gd name="connsiteX3" fmla="*/ 165560 w 2416390"/>
              <a:gd name="connsiteY3" fmla="*/ 56271 h 703385"/>
              <a:gd name="connsiteX4" fmla="*/ 109289 w 2416390"/>
              <a:gd name="connsiteY4" fmla="*/ 84406 h 703385"/>
              <a:gd name="connsiteX5" fmla="*/ 38950 w 2416390"/>
              <a:gd name="connsiteY5" fmla="*/ 126609 h 703385"/>
              <a:gd name="connsiteX6" fmla="*/ 10815 w 2416390"/>
              <a:gd name="connsiteY6" fmla="*/ 168812 h 703385"/>
              <a:gd name="connsiteX7" fmla="*/ 53018 w 2416390"/>
              <a:gd name="connsiteY7" fmla="*/ 436098 h 703385"/>
              <a:gd name="connsiteX8" fmla="*/ 67086 w 2416390"/>
              <a:gd name="connsiteY8" fmla="*/ 478302 h 703385"/>
              <a:gd name="connsiteX9" fmla="*/ 165560 w 2416390"/>
              <a:gd name="connsiteY9" fmla="*/ 534572 h 703385"/>
              <a:gd name="connsiteX10" fmla="*/ 221830 w 2416390"/>
              <a:gd name="connsiteY10" fmla="*/ 548640 h 703385"/>
              <a:gd name="connsiteX11" fmla="*/ 278101 w 2416390"/>
              <a:gd name="connsiteY11" fmla="*/ 576775 h 703385"/>
              <a:gd name="connsiteX12" fmla="*/ 432846 w 2416390"/>
              <a:gd name="connsiteY12" fmla="*/ 604911 h 703385"/>
              <a:gd name="connsiteX13" fmla="*/ 517252 w 2416390"/>
              <a:gd name="connsiteY13" fmla="*/ 633046 h 703385"/>
              <a:gd name="connsiteX14" fmla="*/ 657929 w 2416390"/>
              <a:gd name="connsiteY14" fmla="*/ 661182 h 703385"/>
              <a:gd name="connsiteX15" fmla="*/ 770470 w 2416390"/>
              <a:gd name="connsiteY15" fmla="*/ 675249 h 703385"/>
              <a:gd name="connsiteX16" fmla="*/ 911147 w 2416390"/>
              <a:gd name="connsiteY16" fmla="*/ 703385 h 703385"/>
              <a:gd name="connsiteX17" fmla="*/ 1839615 w 2416390"/>
              <a:gd name="connsiteY17" fmla="*/ 689317 h 703385"/>
              <a:gd name="connsiteX18" fmla="*/ 1881818 w 2416390"/>
              <a:gd name="connsiteY18" fmla="*/ 675249 h 703385"/>
              <a:gd name="connsiteX19" fmla="*/ 1938089 w 2416390"/>
              <a:gd name="connsiteY19" fmla="*/ 661182 h 703385"/>
              <a:gd name="connsiteX20" fmla="*/ 1994360 w 2416390"/>
              <a:gd name="connsiteY20" fmla="*/ 633046 h 703385"/>
              <a:gd name="connsiteX21" fmla="*/ 2092833 w 2416390"/>
              <a:gd name="connsiteY21" fmla="*/ 604911 h 703385"/>
              <a:gd name="connsiteX22" fmla="*/ 2191307 w 2416390"/>
              <a:gd name="connsiteY22" fmla="*/ 576775 h 703385"/>
              <a:gd name="connsiteX23" fmla="*/ 2233510 w 2416390"/>
              <a:gd name="connsiteY23" fmla="*/ 548640 h 703385"/>
              <a:gd name="connsiteX24" fmla="*/ 2317917 w 2416390"/>
              <a:gd name="connsiteY24" fmla="*/ 520505 h 703385"/>
              <a:gd name="connsiteX25" fmla="*/ 2416390 w 2416390"/>
              <a:gd name="connsiteY25" fmla="*/ 422031 h 703385"/>
              <a:gd name="connsiteX26" fmla="*/ 2374187 w 2416390"/>
              <a:gd name="connsiteY26" fmla="*/ 225083 h 703385"/>
              <a:gd name="connsiteX27" fmla="*/ 2317917 w 2416390"/>
              <a:gd name="connsiteY27" fmla="*/ 140677 h 703385"/>
              <a:gd name="connsiteX28" fmla="*/ 2275713 w 2416390"/>
              <a:gd name="connsiteY28" fmla="*/ 112542 h 703385"/>
              <a:gd name="connsiteX29" fmla="*/ 2205375 w 2416390"/>
              <a:gd name="connsiteY29" fmla="*/ 42203 h 703385"/>
              <a:gd name="connsiteX30" fmla="*/ 671997 w 2416390"/>
              <a:gd name="connsiteY30" fmla="*/ 56271 h 703385"/>
              <a:gd name="connsiteX31" fmla="*/ 587590 w 2416390"/>
              <a:gd name="connsiteY31" fmla="*/ 70338 h 70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16390" h="703385">
                <a:moveTo>
                  <a:pt x="798606" y="0"/>
                </a:moveTo>
                <a:cubicBezTo>
                  <a:pt x="645781" y="38207"/>
                  <a:pt x="807783" y="1517"/>
                  <a:pt x="475049" y="28135"/>
                </a:cubicBezTo>
                <a:cubicBezTo>
                  <a:pt x="446616" y="30410"/>
                  <a:pt x="419049" y="39621"/>
                  <a:pt x="390643" y="42203"/>
                </a:cubicBezTo>
                <a:cubicBezTo>
                  <a:pt x="315778" y="49009"/>
                  <a:pt x="240588" y="51582"/>
                  <a:pt x="165560" y="56271"/>
                </a:cubicBezTo>
                <a:cubicBezTo>
                  <a:pt x="146803" y="65649"/>
                  <a:pt x="126738" y="72773"/>
                  <a:pt x="109289" y="84406"/>
                </a:cubicBezTo>
                <a:cubicBezTo>
                  <a:pt x="32047" y="135900"/>
                  <a:pt x="136914" y="93956"/>
                  <a:pt x="38950" y="126609"/>
                </a:cubicBezTo>
                <a:cubicBezTo>
                  <a:pt x="29572" y="140677"/>
                  <a:pt x="11704" y="151928"/>
                  <a:pt x="10815" y="168812"/>
                </a:cubicBezTo>
                <a:cubicBezTo>
                  <a:pt x="-6659" y="500828"/>
                  <a:pt x="-9485" y="311091"/>
                  <a:pt x="53018" y="436098"/>
                </a:cubicBezTo>
                <a:cubicBezTo>
                  <a:pt x="59650" y="449361"/>
                  <a:pt x="57593" y="466910"/>
                  <a:pt x="67086" y="478302"/>
                </a:cubicBezTo>
                <a:cubicBezTo>
                  <a:pt x="96379" y="513454"/>
                  <a:pt x="125679" y="523177"/>
                  <a:pt x="165560" y="534572"/>
                </a:cubicBezTo>
                <a:cubicBezTo>
                  <a:pt x="184150" y="539883"/>
                  <a:pt x="203727" y="541851"/>
                  <a:pt x="221830" y="548640"/>
                </a:cubicBezTo>
                <a:cubicBezTo>
                  <a:pt x="241466" y="556003"/>
                  <a:pt x="258206" y="570143"/>
                  <a:pt x="278101" y="576775"/>
                </a:cubicBezTo>
                <a:cubicBezTo>
                  <a:pt x="309643" y="587289"/>
                  <a:pt x="404501" y="597825"/>
                  <a:pt x="432846" y="604911"/>
                </a:cubicBezTo>
                <a:cubicBezTo>
                  <a:pt x="461618" y="612104"/>
                  <a:pt x="488171" y="627230"/>
                  <a:pt x="517252" y="633046"/>
                </a:cubicBezTo>
                <a:cubicBezTo>
                  <a:pt x="564144" y="642425"/>
                  <a:pt x="610477" y="655251"/>
                  <a:pt x="657929" y="661182"/>
                </a:cubicBezTo>
                <a:cubicBezTo>
                  <a:pt x="695443" y="665871"/>
                  <a:pt x="733179" y="669034"/>
                  <a:pt x="770470" y="675249"/>
                </a:cubicBezTo>
                <a:cubicBezTo>
                  <a:pt x="817640" y="683111"/>
                  <a:pt x="911147" y="703385"/>
                  <a:pt x="911147" y="703385"/>
                </a:cubicBezTo>
                <a:lnTo>
                  <a:pt x="1839615" y="689317"/>
                </a:lnTo>
                <a:cubicBezTo>
                  <a:pt x="1854437" y="688887"/>
                  <a:pt x="1867560" y="679323"/>
                  <a:pt x="1881818" y="675249"/>
                </a:cubicBezTo>
                <a:cubicBezTo>
                  <a:pt x="1900408" y="669938"/>
                  <a:pt x="1919332" y="665871"/>
                  <a:pt x="1938089" y="661182"/>
                </a:cubicBezTo>
                <a:cubicBezTo>
                  <a:pt x="1956846" y="651803"/>
                  <a:pt x="1975085" y="641307"/>
                  <a:pt x="1994360" y="633046"/>
                </a:cubicBezTo>
                <a:cubicBezTo>
                  <a:pt x="2028093" y="618589"/>
                  <a:pt x="2057134" y="615110"/>
                  <a:pt x="2092833" y="604911"/>
                </a:cubicBezTo>
                <a:cubicBezTo>
                  <a:pt x="2234144" y="564537"/>
                  <a:pt x="2015350" y="620766"/>
                  <a:pt x="2191307" y="576775"/>
                </a:cubicBezTo>
                <a:cubicBezTo>
                  <a:pt x="2205375" y="567397"/>
                  <a:pt x="2218060" y="555507"/>
                  <a:pt x="2233510" y="548640"/>
                </a:cubicBezTo>
                <a:cubicBezTo>
                  <a:pt x="2260611" y="536595"/>
                  <a:pt x="2317917" y="520505"/>
                  <a:pt x="2317917" y="520505"/>
                </a:cubicBezTo>
                <a:cubicBezTo>
                  <a:pt x="2414661" y="456009"/>
                  <a:pt x="2391630" y="496313"/>
                  <a:pt x="2416390" y="422031"/>
                </a:cubicBezTo>
                <a:cubicBezTo>
                  <a:pt x="2410437" y="374406"/>
                  <a:pt x="2405028" y="271345"/>
                  <a:pt x="2374187" y="225083"/>
                </a:cubicBezTo>
                <a:cubicBezTo>
                  <a:pt x="2355430" y="196948"/>
                  <a:pt x="2346053" y="159433"/>
                  <a:pt x="2317917" y="140677"/>
                </a:cubicBezTo>
                <a:lnTo>
                  <a:pt x="2275713" y="112542"/>
                </a:lnTo>
                <a:cubicBezTo>
                  <a:pt x="2263021" y="93504"/>
                  <a:pt x="2236825" y="42484"/>
                  <a:pt x="2205375" y="42203"/>
                </a:cubicBezTo>
                <a:lnTo>
                  <a:pt x="671997" y="56271"/>
                </a:lnTo>
                <a:lnTo>
                  <a:pt x="587590" y="70338"/>
                </a:lnTo>
              </a:path>
            </a:pathLst>
          </a:custGeom>
          <a:solidFill>
            <a:srgbClr val="00B05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white"/>
              </a:solidFill>
            </a:endParaRPr>
          </a:p>
        </p:txBody>
      </p:sp>
      <p:sp>
        <p:nvSpPr>
          <p:cNvPr id="30" name="Metin kutusu 29"/>
          <p:cNvSpPr txBox="1">
            <a:spLocks/>
          </p:cNvSpPr>
          <p:nvPr/>
        </p:nvSpPr>
        <p:spPr>
          <a:xfrm>
            <a:off x="-957382" y="5213351"/>
            <a:ext cx="27035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defTabSz="457200"/>
            <a:r>
              <a:rPr lang="tr-TR" sz="3600" b="1" dirty="0">
                <a:solidFill>
                  <a:prstClr val="black"/>
                </a:solidFill>
                <a:latin typeface="Chalkduster" charset="-94"/>
                <a:ea typeface="Chalkduster" charset="-94"/>
                <a:cs typeface="Chalkduster" charset="-94"/>
              </a:rPr>
              <a:t>3-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944471" y="2077145"/>
            <a:ext cx="1770872" cy="4105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/>
          </a:p>
        </p:txBody>
      </p:sp>
      <p:sp>
        <p:nvSpPr>
          <p:cNvPr id="32" name="Sol Sağ Yukarı Ok 31"/>
          <p:cNvSpPr/>
          <p:nvPr/>
        </p:nvSpPr>
        <p:spPr>
          <a:xfrm rot="10800000">
            <a:off x="3944471" y="1611845"/>
            <a:ext cx="1353988" cy="875861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white"/>
              </a:solidFill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2200918" y="1432552"/>
            <a:ext cx="167071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tr-TR" sz="2400" dirty="0" smtClean="0">
                <a:solidFill>
                  <a:srgbClr val="00206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Klinik Şüphe</a:t>
            </a:r>
            <a:endParaRPr lang="tr-TR" sz="2400" dirty="0">
              <a:solidFill>
                <a:srgbClr val="002060"/>
              </a:solidFill>
              <a:latin typeface="Franklin Gothic Demi" charset="-94"/>
              <a:ea typeface="Franklin Gothic Demi" charset="-94"/>
              <a:cs typeface="Franklin Gothic Demi" charset="-94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5371297" y="1485647"/>
            <a:ext cx="174015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tr-TR" sz="2400" dirty="0" err="1" smtClean="0">
                <a:solidFill>
                  <a:srgbClr val="00206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Laboratuar</a:t>
            </a:r>
            <a:r>
              <a:rPr lang="tr-TR" sz="2400" dirty="0" smtClean="0">
                <a:solidFill>
                  <a:srgbClr val="00206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 Onayı</a:t>
            </a:r>
            <a:endParaRPr lang="tr-TR" sz="2400" dirty="0">
              <a:solidFill>
                <a:srgbClr val="002060"/>
              </a:solidFill>
              <a:latin typeface="Franklin Gothic Demi" charset="-94"/>
              <a:ea typeface="Franklin Gothic Demi" charset="-94"/>
              <a:cs typeface="Franklin Gothic Demi" charset="-94"/>
            </a:endParaRPr>
          </a:p>
        </p:txBody>
      </p:sp>
      <p:sp>
        <p:nvSpPr>
          <p:cNvPr id="35" name="Yukarı Bükülü Ok 34"/>
          <p:cNvSpPr/>
          <p:nvPr/>
        </p:nvSpPr>
        <p:spPr>
          <a:xfrm rot="10800000">
            <a:off x="2390577" y="2955560"/>
            <a:ext cx="945172" cy="787959"/>
          </a:xfrm>
          <a:prstGeom prst="bent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white"/>
              </a:solidFill>
            </a:endParaRPr>
          </a:p>
        </p:txBody>
      </p:sp>
      <p:pic>
        <p:nvPicPr>
          <p:cNvPr id="36" name="Picture 4" descr="stick_figure_walk_blindfold_500_clr_454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69" y="2584391"/>
            <a:ext cx="1793131" cy="2456344"/>
          </a:xfrm>
          <a:prstGeom prst="rect">
            <a:avLst/>
          </a:prstGeom>
        </p:spPr>
      </p:pic>
      <p:sp>
        <p:nvSpPr>
          <p:cNvPr id="37" name="Serbest Form 36"/>
          <p:cNvSpPr/>
          <p:nvPr/>
        </p:nvSpPr>
        <p:spPr>
          <a:xfrm>
            <a:off x="1836536" y="5123437"/>
            <a:ext cx="6043982" cy="703385"/>
          </a:xfrm>
          <a:custGeom>
            <a:avLst/>
            <a:gdLst>
              <a:gd name="connsiteX0" fmla="*/ 798606 w 2416390"/>
              <a:gd name="connsiteY0" fmla="*/ 0 h 703385"/>
              <a:gd name="connsiteX1" fmla="*/ 475049 w 2416390"/>
              <a:gd name="connsiteY1" fmla="*/ 28135 h 703385"/>
              <a:gd name="connsiteX2" fmla="*/ 390643 w 2416390"/>
              <a:gd name="connsiteY2" fmla="*/ 42203 h 703385"/>
              <a:gd name="connsiteX3" fmla="*/ 165560 w 2416390"/>
              <a:gd name="connsiteY3" fmla="*/ 56271 h 703385"/>
              <a:gd name="connsiteX4" fmla="*/ 109289 w 2416390"/>
              <a:gd name="connsiteY4" fmla="*/ 84406 h 703385"/>
              <a:gd name="connsiteX5" fmla="*/ 38950 w 2416390"/>
              <a:gd name="connsiteY5" fmla="*/ 126609 h 703385"/>
              <a:gd name="connsiteX6" fmla="*/ 10815 w 2416390"/>
              <a:gd name="connsiteY6" fmla="*/ 168812 h 703385"/>
              <a:gd name="connsiteX7" fmla="*/ 53018 w 2416390"/>
              <a:gd name="connsiteY7" fmla="*/ 436098 h 703385"/>
              <a:gd name="connsiteX8" fmla="*/ 67086 w 2416390"/>
              <a:gd name="connsiteY8" fmla="*/ 478302 h 703385"/>
              <a:gd name="connsiteX9" fmla="*/ 165560 w 2416390"/>
              <a:gd name="connsiteY9" fmla="*/ 534572 h 703385"/>
              <a:gd name="connsiteX10" fmla="*/ 221830 w 2416390"/>
              <a:gd name="connsiteY10" fmla="*/ 548640 h 703385"/>
              <a:gd name="connsiteX11" fmla="*/ 278101 w 2416390"/>
              <a:gd name="connsiteY11" fmla="*/ 576775 h 703385"/>
              <a:gd name="connsiteX12" fmla="*/ 432846 w 2416390"/>
              <a:gd name="connsiteY12" fmla="*/ 604911 h 703385"/>
              <a:gd name="connsiteX13" fmla="*/ 517252 w 2416390"/>
              <a:gd name="connsiteY13" fmla="*/ 633046 h 703385"/>
              <a:gd name="connsiteX14" fmla="*/ 657929 w 2416390"/>
              <a:gd name="connsiteY14" fmla="*/ 661182 h 703385"/>
              <a:gd name="connsiteX15" fmla="*/ 770470 w 2416390"/>
              <a:gd name="connsiteY15" fmla="*/ 675249 h 703385"/>
              <a:gd name="connsiteX16" fmla="*/ 911147 w 2416390"/>
              <a:gd name="connsiteY16" fmla="*/ 703385 h 703385"/>
              <a:gd name="connsiteX17" fmla="*/ 1839615 w 2416390"/>
              <a:gd name="connsiteY17" fmla="*/ 689317 h 703385"/>
              <a:gd name="connsiteX18" fmla="*/ 1881818 w 2416390"/>
              <a:gd name="connsiteY18" fmla="*/ 675249 h 703385"/>
              <a:gd name="connsiteX19" fmla="*/ 1938089 w 2416390"/>
              <a:gd name="connsiteY19" fmla="*/ 661182 h 703385"/>
              <a:gd name="connsiteX20" fmla="*/ 1994360 w 2416390"/>
              <a:gd name="connsiteY20" fmla="*/ 633046 h 703385"/>
              <a:gd name="connsiteX21" fmla="*/ 2092833 w 2416390"/>
              <a:gd name="connsiteY21" fmla="*/ 604911 h 703385"/>
              <a:gd name="connsiteX22" fmla="*/ 2191307 w 2416390"/>
              <a:gd name="connsiteY22" fmla="*/ 576775 h 703385"/>
              <a:gd name="connsiteX23" fmla="*/ 2233510 w 2416390"/>
              <a:gd name="connsiteY23" fmla="*/ 548640 h 703385"/>
              <a:gd name="connsiteX24" fmla="*/ 2317917 w 2416390"/>
              <a:gd name="connsiteY24" fmla="*/ 520505 h 703385"/>
              <a:gd name="connsiteX25" fmla="*/ 2416390 w 2416390"/>
              <a:gd name="connsiteY25" fmla="*/ 422031 h 703385"/>
              <a:gd name="connsiteX26" fmla="*/ 2374187 w 2416390"/>
              <a:gd name="connsiteY26" fmla="*/ 225083 h 703385"/>
              <a:gd name="connsiteX27" fmla="*/ 2317917 w 2416390"/>
              <a:gd name="connsiteY27" fmla="*/ 140677 h 703385"/>
              <a:gd name="connsiteX28" fmla="*/ 2275713 w 2416390"/>
              <a:gd name="connsiteY28" fmla="*/ 112542 h 703385"/>
              <a:gd name="connsiteX29" fmla="*/ 2205375 w 2416390"/>
              <a:gd name="connsiteY29" fmla="*/ 42203 h 703385"/>
              <a:gd name="connsiteX30" fmla="*/ 671997 w 2416390"/>
              <a:gd name="connsiteY30" fmla="*/ 56271 h 703385"/>
              <a:gd name="connsiteX31" fmla="*/ 587590 w 2416390"/>
              <a:gd name="connsiteY31" fmla="*/ 70338 h 70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16390" h="703385">
                <a:moveTo>
                  <a:pt x="798606" y="0"/>
                </a:moveTo>
                <a:cubicBezTo>
                  <a:pt x="645781" y="38207"/>
                  <a:pt x="807783" y="1517"/>
                  <a:pt x="475049" y="28135"/>
                </a:cubicBezTo>
                <a:cubicBezTo>
                  <a:pt x="446616" y="30410"/>
                  <a:pt x="419049" y="39621"/>
                  <a:pt x="390643" y="42203"/>
                </a:cubicBezTo>
                <a:cubicBezTo>
                  <a:pt x="315778" y="49009"/>
                  <a:pt x="240588" y="51582"/>
                  <a:pt x="165560" y="56271"/>
                </a:cubicBezTo>
                <a:cubicBezTo>
                  <a:pt x="146803" y="65649"/>
                  <a:pt x="126738" y="72773"/>
                  <a:pt x="109289" y="84406"/>
                </a:cubicBezTo>
                <a:cubicBezTo>
                  <a:pt x="32047" y="135900"/>
                  <a:pt x="136914" y="93956"/>
                  <a:pt x="38950" y="126609"/>
                </a:cubicBezTo>
                <a:cubicBezTo>
                  <a:pt x="29572" y="140677"/>
                  <a:pt x="11704" y="151928"/>
                  <a:pt x="10815" y="168812"/>
                </a:cubicBezTo>
                <a:cubicBezTo>
                  <a:pt x="-6659" y="500828"/>
                  <a:pt x="-9485" y="311091"/>
                  <a:pt x="53018" y="436098"/>
                </a:cubicBezTo>
                <a:cubicBezTo>
                  <a:pt x="59650" y="449361"/>
                  <a:pt x="57593" y="466910"/>
                  <a:pt x="67086" y="478302"/>
                </a:cubicBezTo>
                <a:cubicBezTo>
                  <a:pt x="96379" y="513454"/>
                  <a:pt x="125679" y="523177"/>
                  <a:pt x="165560" y="534572"/>
                </a:cubicBezTo>
                <a:cubicBezTo>
                  <a:pt x="184150" y="539883"/>
                  <a:pt x="203727" y="541851"/>
                  <a:pt x="221830" y="548640"/>
                </a:cubicBezTo>
                <a:cubicBezTo>
                  <a:pt x="241466" y="556003"/>
                  <a:pt x="258206" y="570143"/>
                  <a:pt x="278101" y="576775"/>
                </a:cubicBezTo>
                <a:cubicBezTo>
                  <a:pt x="309643" y="587289"/>
                  <a:pt x="404501" y="597825"/>
                  <a:pt x="432846" y="604911"/>
                </a:cubicBezTo>
                <a:cubicBezTo>
                  <a:pt x="461618" y="612104"/>
                  <a:pt x="488171" y="627230"/>
                  <a:pt x="517252" y="633046"/>
                </a:cubicBezTo>
                <a:cubicBezTo>
                  <a:pt x="564144" y="642425"/>
                  <a:pt x="610477" y="655251"/>
                  <a:pt x="657929" y="661182"/>
                </a:cubicBezTo>
                <a:cubicBezTo>
                  <a:pt x="695443" y="665871"/>
                  <a:pt x="733179" y="669034"/>
                  <a:pt x="770470" y="675249"/>
                </a:cubicBezTo>
                <a:cubicBezTo>
                  <a:pt x="817640" y="683111"/>
                  <a:pt x="911147" y="703385"/>
                  <a:pt x="911147" y="703385"/>
                </a:cubicBezTo>
                <a:lnTo>
                  <a:pt x="1839615" y="689317"/>
                </a:lnTo>
                <a:cubicBezTo>
                  <a:pt x="1854437" y="688887"/>
                  <a:pt x="1867560" y="679323"/>
                  <a:pt x="1881818" y="675249"/>
                </a:cubicBezTo>
                <a:cubicBezTo>
                  <a:pt x="1900408" y="669938"/>
                  <a:pt x="1919332" y="665871"/>
                  <a:pt x="1938089" y="661182"/>
                </a:cubicBezTo>
                <a:cubicBezTo>
                  <a:pt x="1956846" y="651803"/>
                  <a:pt x="1975085" y="641307"/>
                  <a:pt x="1994360" y="633046"/>
                </a:cubicBezTo>
                <a:cubicBezTo>
                  <a:pt x="2028093" y="618589"/>
                  <a:pt x="2057134" y="615110"/>
                  <a:pt x="2092833" y="604911"/>
                </a:cubicBezTo>
                <a:cubicBezTo>
                  <a:pt x="2234144" y="564537"/>
                  <a:pt x="2015350" y="620766"/>
                  <a:pt x="2191307" y="576775"/>
                </a:cubicBezTo>
                <a:cubicBezTo>
                  <a:pt x="2205375" y="567397"/>
                  <a:pt x="2218060" y="555507"/>
                  <a:pt x="2233510" y="548640"/>
                </a:cubicBezTo>
                <a:cubicBezTo>
                  <a:pt x="2260611" y="536595"/>
                  <a:pt x="2317917" y="520505"/>
                  <a:pt x="2317917" y="520505"/>
                </a:cubicBezTo>
                <a:cubicBezTo>
                  <a:pt x="2414661" y="456009"/>
                  <a:pt x="2391630" y="496313"/>
                  <a:pt x="2416390" y="422031"/>
                </a:cubicBezTo>
                <a:cubicBezTo>
                  <a:pt x="2410437" y="374406"/>
                  <a:pt x="2405028" y="271345"/>
                  <a:pt x="2374187" y="225083"/>
                </a:cubicBezTo>
                <a:cubicBezTo>
                  <a:pt x="2355430" y="196948"/>
                  <a:pt x="2346053" y="159433"/>
                  <a:pt x="2317917" y="140677"/>
                </a:cubicBezTo>
                <a:lnTo>
                  <a:pt x="2275713" y="112542"/>
                </a:lnTo>
                <a:cubicBezTo>
                  <a:pt x="2263021" y="93504"/>
                  <a:pt x="2236825" y="42484"/>
                  <a:pt x="2205375" y="42203"/>
                </a:cubicBezTo>
                <a:lnTo>
                  <a:pt x="671997" y="56271"/>
                </a:lnTo>
                <a:lnTo>
                  <a:pt x="587590" y="70338"/>
                </a:lnTo>
              </a:path>
            </a:pathLst>
          </a:custGeom>
          <a:solidFill>
            <a:srgbClr val="FFC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white"/>
              </a:solidFill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6669741" y="6184465"/>
            <a:ext cx="130042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tr-TR" sz="3200" smtClean="0">
                <a:solidFill>
                  <a:srgbClr val="00206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SOFA</a:t>
            </a:r>
            <a:endParaRPr lang="tr-TR" sz="3200" dirty="0">
              <a:solidFill>
                <a:srgbClr val="002060"/>
              </a:solidFill>
              <a:latin typeface="Franklin Gothic Demi" charset="-94"/>
              <a:ea typeface="Franklin Gothic Demi" charset="-94"/>
              <a:cs typeface="Franklin Gothic Demi" charset="-94"/>
            </a:endParaRPr>
          </a:p>
        </p:txBody>
      </p:sp>
      <p:sp>
        <p:nvSpPr>
          <p:cNvPr id="14" name="Aşağı Ok 13"/>
          <p:cNvSpPr/>
          <p:nvPr/>
        </p:nvSpPr>
        <p:spPr>
          <a:xfrm>
            <a:off x="7218439" y="5716250"/>
            <a:ext cx="264860" cy="4534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92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8" grpId="0"/>
      <p:bldP spid="29" grpId="0" animBg="1"/>
      <p:bldP spid="30" grpId="0" animBg="1"/>
      <p:bldP spid="6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9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09592" y="2386307"/>
            <a:ext cx="3664231" cy="3244549"/>
            <a:chOff x="958582" y="3205876"/>
            <a:chExt cx="3664231" cy="2946380"/>
          </a:xfrm>
        </p:grpSpPr>
        <p:sp>
          <p:nvSpPr>
            <p:cNvPr id="18" name="TextBox 17"/>
            <p:cNvSpPr txBox="1"/>
            <p:nvPr/>
          </p:nvSpPr>
          <p:spPr>
            <a:xfrm>
              <a:off x="958582" y="3608875"/>
              <a:ext cx="3664231" cy="2543381"/>
            </a:xfrm>
            <a:prstGeom prst="rect">
              <a:avLst/>
            </a:prstGeom>
            <a:solidFill>
              <a:srgbClr val="1FA3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tr-TR" sz="2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tr-TR" sz="2400" b="1" dirty="0" smtClean="0">
                  <a:solidFill>
                    <a:prstClr val="black"/>
                  </a:solidFill>
                </a:rPr>
                <a:t>Klinik olarak şüphe edilen veya kanıtlanmış enfeksiyon</a:t>
              </a:r>
            </a:p>
            <a:p>
              <a:pPr lvl="0" algn="ctr"/>
              <a:r>
                <a:rPr lang="en-US" sz="2800" b="1" dirty="0" smtClean="0">
                  <a:solidFill>
                    <a:prstClr val="black"/>
                  </a:solidFill>
                </a:rPr>
                <a:t>+</a:t>
              </a:r>
            </a:p>
            <a:p>
              <a:pPr lvl="0" algn="ctr"/>
              <a:r>
                <a:rPr lang="en-US" sz="2800" b="1" dirty="0" smtClean="0">
                  <a:solidFill>
                    <a:prstClr val="black"/>
                  </a:solidFill>
                </a:rPr>
                <a:t>SOFA </a:t>
              </a:r>
              <a:r>
                <a:rPr lang="en-US" sz="2800" b="1" dirty="0" err="1" smtClean="0">
                  <a:solidFill>
                    <a:prstClr val="black"/>
                  </a:solidFill>
                </a:rPr>
                <a:t>artışı</a:t>
              </a:r>
              <a:r>
                <a:rPr lang="en-US" sz="2800" b="1" dirty="0" smtClean="0">
                  <a:solidFill>
                    <a:prstClr val="black"/>
                  </a:solidFill>
                </a:rPr>
                <a:t> </a:t>
              </a:r>
              <a:r>
                <a:rPr lang="en-US" sz="2800" b="1" dirty="0">
                  <a:solidFill>
                    <a:prstClr val="black"/>
                  </a:solidFill>
                </a:rPr>
                <a:t>≥</a:t>
              </a:r>
              <a:r>
                <a:rPr lang="en-US" sz="2800" b="1" dirty="0" smtClean="0">
                  <a:solidFill>
                    <a:prstClr val="black"/>
                  </a:solidFill>
                </a:rPr>
                <a:t>2</a:t>
              </a:r>
            </a:p>
            <a:p>
              <a:pPr lvl="0" algn="ctr"/>
              <a:endParaRPr lang="tr-TR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2615629" y="3205876"/>
              <a:ext cx="347624" cy="402999"/>
            </a:xfrm>
            <a:prstGeom prst="downArrow">
              <a:avLst/>
            </a:prstGeom>
            <a:solidFill>
              <a:srgbClr val="1FA3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955184" y="46143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709592" y="1573723"/>
            <a:ext cx="3664231" cy="58477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SEPSİS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192503" y="1573723"/>
            <a:ext cx="3672000" cy="58477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SEPTİK ŞOK</a:t>
            </a:r>
            <a:endParaRPr lang="en-US" sz="4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836935" y="272589"/>
            <a:ext cx="6346776" cy="70788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latin typeface="Calibri"/>
              </a:rPr>
              <a:t>TANIMLAMA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28"/>
          <p:cNvSpPr/>
          <p:nvPr/>
        </p:nvSpPr>
        <p:spPr>
          <a:xfrm>
            <a:off x="801784" y="5905974"/>
            <a:ext cx="3824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Hastane </a:t>
            </a:r>
            <a:r>
              <a:rPr lang="tr-TR" sz="2800" dirty="0" err="1" smtClean="0"/>
              <a:t>mortalitesi</a:t>
            </a:r>
            <a:r>
              <a:rPr lang="tr-TR" sz="2800" dirty="0" smtClean="0"/>
              <a:t>&gt;%10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362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eft Arrow 18"/>
          <p:cNvSpPr/>
          <p:nvPr/>
        </p:nvSpPr>
        <p:spPr>
          <a:xfrm rot="18097424">
            <a:off x="4972647" y="2953329"/>
            <a:ext cx="1666259" cy="315609"/>
          </a:xfrm>
          <a:prstGeom prst="lef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ight Arrow 16"/>
          <p:cNvSpPr/>
          <p:nvPr/>
        </p:nvSpPr>
        <p:spPr>
          <a:xfrm rot="2317504">
            <a:off x="2566892" y="3139890"/>
            <a:ext cx="1711533" cy="285821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Down Arrow 13"/>
          <p:cNvSpPr/>
          <p:nvPr/>
        </p:nvSpPr>
        <p:spPr>
          <a:xfrm rot="5400000">
            <a:off x="6440928" y="3530627"/>
            <a:ext cx="321733" cy="1326170"/>
          </a:xfrm>
          <a:prstGeom prst="down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Down Arrow 14"/>
          <p:cNvSpPr/>
          <p:nvPr/>
        </p:nvSpPr>
        <p:spPr>
          <a:xfrm rot="16200000">
            <a:off x="2871092" y="3530627"/>
            <a:ext cx="321733" cy="1326170"/>
          </a:xfrm>
          <a:prstGeom prst="down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926735" y="2216200"/>
            <a:ext cx="311307" cy="1734540"/>
          </a:xfrm>
          <a:prstGeom prst="down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1200000" rev="1200000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262" y="223211"/>
            <a:ext cx="6181862" cy="70788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white"/>
                </a:solidFill>
                <a:latin typeface="Calibri"/>
              </a:rPr>
              <a:t>Enfeksiyon</a:t>
            </a:r>
            <a:r>
              <a:rPr lang="en-US" sz="4000" b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Calibri"/>
              </a:rPr>
              <a:t>Tanısı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444" y="2497151"/>
            <a:ext cx="2363480" cy="461665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Ateş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Hipotermi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1111" y="1797412"/>
            <a:ext cx="1668515" cy="461665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Taşikardi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3977" y="2727983"/>
            <a:ext cx="1668515" cy="461665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CRP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, PCT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121" y="3303038"/>
            <a:ext cx="2853837" cy="1569660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Olası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İnfeksiyon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Kaynağı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Akciğer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idrar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yolları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…)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3977" y="3908173"/>
            <a:ext cx="1922502" cy="461665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Bakteriyoloji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4921" y="3908173"/>
            <a:ext cx="2142532" cy="461665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İNFEKSİYON</a:t>
            </a:r>
          </a:p>
        </p:txBody>
      </p:sp>
      <p:sp>
        <p:nvSpPr>
          <p:cNvPr id="20" name="Plus 19"/>
          <p:cNvSpPr/>
          <p:nvPr/>
        </p:nvSpPr>
        <p:spPr>
          <a:xfrm>
            <a:off x="4539025" y="4354579"/>
            <a:ext cx="846667" cy="745067"/>
          </a:xfrm>
          <a:prstGeom prst="mathPlus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1978" y="5061686"/>
            <a:ext cx="2345837" cy="830997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ORGAN DİSFONKSİYONU</a:t>
            </a:r>
          </a:p>
        </p:txBody>
      </p:sp>
      <p:sp>
        <p:nvSpPr>
          <p:cNvPr id="22" name="Oval 21"/>
          <p:cNvSpPr/>
          <p:nvPr/>
        </p:nvSpPr>
        <p:spPr>
          <a:xfrm>
            <a:off x="-855831" y="937579"/>
            <a:ext cx="11122778" cy="530013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  <a:p>
            <a:pPr algn="ctr"/>
            <a:r>
              <a:rPr lang="en-US" sz="16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SEPSİS</a:t>
            </a:r>
            <a:endParaRPr lang="en-US" sz="1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4311440" y="1814832"/>
            <a:ext cx="1668515" cy="461665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Taşipne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Down Arrow 9"/>
          <p:cNvSpPr/>
          <p:nvPr/>
        </p:nvSpPr>
        <p:spPr>
          <a:xfrm>
            <a:off x="4729242" y="2233930"/>
            <a:ext cx="311307" cy="1734540"/>
          </a:xfrm>
          <a:prstGeom prst="down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1200000" rev="20999999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6173969" y="1873959"/>
            <a:ext cx="2715303" cy="461665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prstClr val="black"/>
                </a:solidFill>
                <a:latin typeface="Calibri"/>
              </a:rPr>
              <a:t>Lökositoz-Lökopeni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Left Arrow 18"/>
          <p:cNvSpPr/>
          <p:nvPr/>
        </p:nvSpPr>
        <p:spPr>
          <a:xfrm rot="18687916">
            <a:off x="5673752" y="3270113"/>
            <a:ext cx="1125964" cy="225407"/>
          </a:xfrm>
          <a:prstGeom prst="lef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-66034" y="1323456"/>
            <a:ext cx="9370455" cy="2165619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SIRS</a:t>
            </a:r>
            <a:endParaRPr lang="en-US" sz="166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23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200"/>
            <a:ext cx="9144000" cy="4652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2250" y="154058"/>
            <a:ext cx="6181862" cy="70788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Calibri"/>
              </a:rPr>
              <a:t>Tanı</a:t>
            </a:r>
            <a:r>
              <a:rPr lang="en-US" sz="4000" b="1" dirty="0">
                <a:solidFill>
                  <a:prstClr val="white"/>
                </a:solidFill>
                <a:latin typeface="Calibri"/>
              </a:rPr>
              <a:t> – Organ </a:t>
            </a:r>
            <a:r>
              <a:rPr lang="en-US" sz="4000" b="1" dirty="0" err="1">
                <a:solidFill>
                  <a:prstClr val="white"/>
                </a:solidFill>
                <a:latin typeface="Calibri"/>
              </a:rPr>
              <a:t>Disfonksiyonu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5512826"/>
            <a:ext cx="406290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s-IS" sz="1200" dirty="0" smtClean="0">
                <a:solidFill>
                  <a:srgbClr val="231F25"/>
                </a:solidFill>
                <a:latin typeface="Helvetica" charset="-94"/>
              </a:rPr>
              <a:t>Vincent JL. Intensive Care Medicine 1996; 22 (7): 707-10</a:t>
            </a:r>
          </a:p>
          <a:p>
            <a:r>
              <a:rPr lang="is-IS" sz="1200" dirty="0" smtClean="0">
                <a:solidFill>
                  <a:srgbClr val="231F25"/>
                </a:solidFill>
                <a:latin typeface="Helvetica" charset="-94"/>
              </a:rPr>
              <a:t>Singer </a:t>
            </a:r>
            <a:r>
              <a:rPr lang="is-IS" sz="1200" dirty="0">
                <a:solidFill>
                  <a:srgbClr val="231F25"/>
                </a:solidFill>
                <a:latin typeface="Helvetica" charset="-94"/>
              </a:rPr>
              <a:t>M. JAMA. 2016;315(8):801-810</a:t>
            </a:r>
          </a:p>
        </p:txBody>
      </p:sp>
    </p:spTree>
    <p:extLst>
      <p:ext uri="{BB962C8B-B14F-4D97-AF65-F5344CB8AC3E}">
        <p14:creationId xmlns:p14="http://schemas.microsoft.com/office/powerpoint/2010/main" val="15306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4639"/>
            <a:ext cx="7155677" cy="1367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81487" y="924467"/>
            <a:ext cx="2805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JAMA. 2016;315(8):801-810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" y="1710371"/>
            <a:ext cx="9143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SOFA </a:t>
            </a:r>
            <a:r>
              <a:rPr lang="en-US" sz="3200" b="1" u="sng" dirty="0" err="1" smtClean="0"/>
              <a:t>Skoru</a:t>
            </a:r>
            <a:r>
              <a:rPr lang="en-US" sz="3200" b="1" u="sng" dirty="0" smtClean="0"/>
              <a:t>: </a:t>
            </a:r>
          </a:p>
          <a:p>
            <a:pPr algn="ctr"/>
            <a:r>
              <a:rPr lang="en-US" sz="2000" b="1" dirty="0" err="1" smtClean="0"/>
              <a:t>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testi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yapmayı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gerektirir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Külfetlidir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Yoğun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Bakım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YB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dışında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uygulanamaz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YB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dışında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yeterli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kaynak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olmadığında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daha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sistemlere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gereksinim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vardır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2256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223036" y="1623425"/>
            <a:ext cx="5141756" cy="203748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800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en-US" b="1" dirty="0" smtClean="0"/>
              <a:t>≈31.500.000 </a:t>
            </a:r>
            <a:r>
              <a:rPr lang="en-US" sz="2000" dirty="0" smtClean="0"/>
              <a:t>sepsis/</a:t>
            </a:r>
            <a:r>
              <a:rPr lang="en-US" sz="2000" dirty="0" err="1" smtClean="0"/>
              <a:t>yıl</a:t>
            </a:r>
            <a:r>
              <a:rPr lang="en-US" sz="2000" dirty="0" smtClean="0"/>
              <a:t> (</a:t>
            </a:r>
            <a:r>
              <a:rPr lang="en-US" sz="2000" dirty="0" err="1" smtClean="0"/>
              <a:t>eski</a:t>
            </a:r>
            <a:r>
              <a:rPr lang="en-US" sz="2000" dirty="0" smtClean="0"/>
              <a:t> </a:t>
            </a:r>
            <a:r>
              <a:rPr lang="en-US" sz="2000" dirty="0" err="1" smtClean="0"/>
              <a:t>tanım</a:t>
            </a:r>
            <a:r>
              <a:rPr lang="en-US" sz="2000" dirty="0" smtClean="0"/>
              <a:t>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/>
              <a:t>≈19.400.000</a:t>
            </a:r>
            <a:r>
              <a:rPr lang="en-US" sz="2400" dirty="0" smtClean="0"/>
              <a:t> sepsis/</a:t>
            </a:r>
            <a:r>
              <a:rPr lang="en-US" sz="2400" dirty="0" err="1" smtClean="0"/>
              <a:t>yıl</a:t>
            </a:r>
            <a:r>
              <a:rPr lang="en-US" sz="2400" dirty="0" smtClean="0"/>
              <a:t>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(</a:t>
            </a:r>
            <a:r>
              <a:rPr lang="en-US" sz="1600" dirty="0" err="1"/>
              <a:t>Y</a:t>
            </a:r>
            <a:r>
              <a:rPr lang="en-US" sz="1600" dirty="0" err="1" smtClean="0"/>
              <a:t>eni</a:t>
            </a:r>
            <a:r>
              <a:rPr lang="en-US" sz="1600" dirty="0" smtClean="0"/>
              <a:t> </a:t>
            </a:r>
            <a:r>
              <a:rPr lang="en-US" sz="1600" dirty="0" err="1" smtClean="0"/>
              <a:t>Tanım</a:t>
            </a:r>
            <a:r>
              <a:rPr lang="en-US" sz="1600" dirty="0" smtClean="0"/>
              <a:t>=Sepsis)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(</a:t>
            </a:r>
            <a:r>
              <a:rPr lang="en-US" sz="1600" dirty="0" err="1" smtClean="0"/>
              <a:t>Eski</a:t>
            </a:r>
            <a:r>
              <a:rPr lang="en-US" sz="1600" dirty="0" smtClean="0"/>
              <a:t> </a:t>
            </a:r>
            <a:r>
              <a:rPr lang="en-US" sz="1600" dirty="0" err="1" smtClean="0"/>
              <a:t>Tanım</a:t>
            </a:r>
            <a:r>
              <a:rPr lang="en-US" sz="1600" dirty="0" smtClean="0"/>
              <a:t>=</a:t>
            </a:r>
            <a:r>
              <a:rPr lang="en-US" sz="1600" dirty="0" err="1"/>
              <a:t>A</a:t>
            </a:r>
            <a:r>
              <a:rPr lang="en-US" sz="1600" dirty="0" err="1" smtClean="0"/>
              <a:t>ğır</a:t>
            </a:r>
            <a:r>
              <a:rPr lang="en-US" sz="1600" dirty="0" smtClean="0"/>
              <a:t> Sepsis)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2000" dirty="0"/>
          </a:p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grpSp>
        <p:nvGrpSpPr>
          <p:cNvPr id="5" name="Group 16"/>
          <p:cNvGrpSpPr>
            <a:grpSpLocks noChangeAspect="1"/>
          </p:cNvGrpSpPr>
          <p:nvPr/>
        </p:nvGrpSpPr>
        <p:grpSpPr>
          <a:xfrm>
            <a:off x="2235340" y="5460215"/>
            <a:ext cx="4631648" cy="1117946"/>
            <a:chOff x="123212" y="115332"/>
            <a:chExt cx="4702056" cy="1134940"/>
          </a:xfrm>
        </p:grpSpPr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212" y="115332"/>
              <a:ext cx="4702056" cy="723747"/>
            </a:xfrm>
            <a:prstGeom prst="rect">
              <a:avLst/>
            </a:prstGeom>
          </p:spPr>
        </p:pic>
        <p:sp>
          <p:nvSpPr>
            <p:cNvPr id="7" name="Rectangle 15"/>
            <p:cNvSpPr/>
            <p:nvPr/>
          </p:nvSpPr>
          <p:spPr>
            <a:xfrm>
              <a:off x="123212" y="937816"/>
              <a:ext cx="4572000" cy="3124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v-SE" sz="1400" dirty="0" err="1"/>
                <a:t>Am</a:t>
              </a:r>
              <a:r>
                <a:rPr lang="sv-SE" sz="1400" dirty="0"/>
                <a:t> J </a:t>
              </a:r>
              <a:r>
                <a:rPr lang="sv-SE" sz="1400" dirty="0" err="1"/>
                <a:t>Respir</a:t>
              </a:r>
              <a:r>
                <a:rPr lang="sv-SE" sz="1400" dirty="0"/>
                <a:t> </a:t>
              </a:r>
              <a:r>
                <a:rPr lang="sv-SE" sz="1400" dirty="0" err="1"/>
                <a:t>Crit</a:t>
              </a:r>
              <a:r>
                <a:rPr lang="sv-SE" sz="1400" dirty="0"/>
                <a:t> Care Med 2016; 193  (3): </a:t>
              </a:r>
              <a:r>
                <a:rPr lang="sv-SE" sz="1400" dirty="0" smtClean="0"/>
                <a:t>259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</p:grpSp>
      <p:pic>
        <p:nvPicPr>
          <p:cNvPr id="8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737" y="1557908"/>
            <a:ext cx="4288503" cy="232009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ectangle 18"/>
          <p:cNvSpPr/>
          <p:nvPr/>
        </p:nvSpPr>
        <p:spPr>
          <a:xfrm>
            <a:off x="2115196" y="4780716"/>
            <a:ext cx="4488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33 </a:t>
            </a:r>
            <a:r>
              <a:rPr lang="en-US" sz="2400" b="1" dirty="0" err="1"/>
              <a:t>araştırmanın</a:t>
            </a:r>
            <a:r>
              <a:rPr lang="en-US" sz="2400" b="1" dirty="0"/>
              <a:t> </a:t>
            </a:r>
            <a:r>
              <a:rPr lang="en-US" sz="2400" b="1" dirty="0" err="1"/>
              <a:t>değerlendirilmesi</a:t>
            </a:r>
            <a:endParaRPr lang="en-US" sz="2400" b="1" dirty="0"/>
          </a:p>
        </p:txBody>
      </p:sp>
      <p:sp>
        <p:nvSpPr>
          <p:cNvPr id="10" name="TextBox 7"/>
          <p:cNvSpPr txBox="1"/>
          <p:nvPr/>
        </p:nvSpPr>
        <p:spPr>
          <a:xfrm>
            <a:off x="1686578" y="156290"/>
            <a:ext cx="6181862" cy="70788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/>
            </a:lvl1pPr>
          </a:lstStyle>
          <a:p>
            <a:r>
              <a:rPr lang="en-US" dirty="0" smtClean="0"/>
              <a:t>SEPSİS: </a:t>
            </a:r>
            <a:r>
              <a:rPr lang="en-US" dirty="0" err="1" smtClean="0"/>
              <a:t>Görülme</a:t>
            </a:r>
            <a:r>
              <a:rPr lang="en-US" dirty="0" smtClean="0"/>
              <a:t> </a:t>
            </a:r>
            <a:r>
              <a:rPr lang="en-US" dirty="0" err="1"/>
              <a:t>Sıklığı</a:t>
            </a:r>
            <a:endParaRPr lang="en-US" dirty="0"/>
          </a:p>
        </p:txBody>
      </p:sp>
      <p:sp>
        <p:nvSpPr>
          <p:cNvPr id="15" name="Rectangle 35"/>
          <p:cNvSpPr/>
          <p:nvPr/>
        </p:nvSpPr>
        <p:spPr>
          <a:xfrm>
            <a:off x="197880" y="5023432"/>
            <a:ext cx="4234904" cy="52322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lt1"/>
                </a:solidFill>
              </a:rPr>
              <a:t>En </a:t>
            </a:r>
            <a:r>
              <a:rPr lang="en-US" sz="2800" b="1" dirty="0" err="1">
                <a:solidFill>
                  <a:schemeClr val="lt1"/>
                </a:solidFill>
              </a:rPr>
              <a:t>sık</a:t>
            </a:r>
            <a:r>
              <a:rPr lang="en-US" sz="2800" b="1" dirty="0">
                <a:solidFill>
                  <a:schemeClr val="lt1"/>
                </a:solidFill>
              </a:rPr>
              <a:t> </a:t>
            </a:r>
            <a:r>
              <a:rPr lang="en-US" sz="2800" b="1" dirty="0" err="1" smtClean="0">
                <a:solidFill>
                  <a:schemeClr val="lt1"/>
                </a:solidFill>
              </a:rPr>
              <a:t>karşılaşılan</a:t>
            </a:r>
            <a:r>
              <a:rPr lang="en-US" sz="2800" b="1" dirty="0" smtClean="0">
                <a:solidFill>
                  <a:schemeClr val="lt1"/>
                </a:solidFill>
              </a:rPr>
              <a:t> </a:t>
            </a:r>
            <a:r>
              <a:rPr lang="en-US" sz="2800" b="1" dirty="0" err="1" smtClean="0">
                <a:solidFill>
                  <a:schemeClr val="lt1"/>
                </a:solidFill>
              </a:rPr>
              <a:t>hastalık</a:t>
            </a:r>
            <a:endParaRPr lang="en-US" sz="28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4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4639"/>
            <a:ext cx="7155677" cy="1367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81487" y="924467"/>
            <a:ext cx="2805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JAMA. 2016;315(8):801-810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" y="1710371"/>
            <a:ext cx="9143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SOFA </a:t>
            </a:r>
            <a:r>
              <a:rPr lang="en-US" sz="3200" b="1" u="sng" dirty="0" err="1" smtClean="0"/>
              <a:t>Skoru</a:t>
            </a:r>
            <a:r>
              <a:rPr lang="en-US" sz="3200" b="1" u="sng" dirty="0" smtClean="0"/>
              <a:t>: </a:t>
            </a:r>
          </a:p>
          <a:p>
            <a:pPr algn="ctr"/>
            <a:r>
              <a:rPr lang="en-US" sz="2000" b="1" dirty="0" err="1" smtClean="0"/>
              <a:t>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testi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yapmayı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gerektirir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Külfetlidir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Yoğun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Bakım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YB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dışında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uygulanamaz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YB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dışında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yeterli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kaynak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olmadığında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daha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sistemlere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gereksinim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vardır</a:t>
            </a:r>
            <a:endParaRPr lang="en-US" sz="2000" b="1" dirty="0" smtClean="0"/>
          </a:p>
        </p:txBody>
      </p:sp>
      <p:sp>
        <p:nvSpPr>
          <p:cNvPr id="5" name="TextBox 9"/>
          <p:cNvSpPr txBox="1"/>
          <p:nvPr/>
        </p:nvSpPr>
        <p:spPr>
          <a:xfrm>
            <a:off x="372532" y="3539880"/>
            <a:ext cx="8466667" cy="1200329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3200" dirty="0" err="1" smtClean="0"/>
              <a:t>YB</a:t>
            </a:r>
            <a:r>
              <a:rPr lang="fi-FI" sz="3200" dirty="0" smtClean="0"/>
              <a:t> DIŞINDA SEPSİS OLASILIĞININ TARANMASI</a:t>
            </a:r>
          </a:p>
          <a:p>
            <a:pPr algn="ctr"/>
            <a:r>
              <a:rPr lang="fi-FI" sz="4000" dirty="0" err="1" smtClean="0"/>
              <a:t>Quick</a:t>
            </a:r>
            <a:r>
              <a:rPr lang="fi-FI" sz="4000" dirty="0" smtClean="0"/>
              <a:t> SOFA (</a:t>
            </a:r>
            <a:r>
              <a:rPr lang="fi-FI" sz="4000" dirty="0" err="1" smtClean="0"/>
              <a:t>qSOFA</a:t>
            </a:r>
            <a:r>
              <a:rPr lang="fi-FI" sz="4000" dirty="0" smtClean="0"/>
              <a:t>)</a:t>
            </a:r>
            <a:endParaRPr lang="fi-FI" sz="2400" dirty="0" smtClean="0"/>
          </a:p>
        </p:txBody>
      </p:sp>
      <p:grpSp>
        <p:nvGrpSpPr>
          <p:cNvPr id="7" name="Group 17"/>
          <p:cNvGrpSpPr/>
          <p:nvPr/>
        </p:nvGrpSpPr>
        <p:grpSpPr>
          <a:xfrm>
            <a:off x="778932" y="4872902"/>
            <a:ext cx="2099735" cy="1368387"/>
            <a:chOff x="778932" y="5172702"/>
            <a:chExt cx="2099735" cy="1368387"/>
          </a:xfrm>
        </p:grpSpPr>
        <p:sp>
          <p:nvSpPr>
            <p:cNvPr id="8" name="TextBox 10"/>
            <p:cNvSpPr txBox="1"/>
            <p:nvPr/>
          </p:nvSpPr>
          <p:spPr>
            <a:xfrm>
              <a:off x="778932" y="5710092"/>
              <a:ext cx="2099735" cy="830997"/>
            </a:xfrm>
            <a:prstGeom prst="rect">
              <a:avLst/>
            </a:prstGeom>
            <a:solidFill>
              <a:srgbClr val="1FA3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i-FI" sz="2400" dirty="0" err="1" smtClean="0"/>
                <a:t>Solunum</a:t>
              </a:r>
              <a:r>
                <a:rPr lang="fi-FI" sz="2400" dirty="0" smtClean="0"/>
                <a:t> </a:t>
              </a:r>
              <a:r>
                <a:rPr lang="fi-FI" sz="2400" dirty="0" err="1" smtClean="0"/>
                <a:t>Hızı</a:t>
              </a:r>
              <a:r>
                <a:rPr lang="fi-FI" sz="2400" dirty="0" smtClean="0"/>
                <a:t>≥ 22/</a:t>
              </a:r>
              <a:r>
                <a:rPr lang="fi-FI" sz="2400" dirty="0" err="1" smtClean="0"/>
                <a:t>dak</a:t>
              </a:r>
              <a:endParaRPr lang="fi-FI" sz="2400" dirty="0" smtClean="0"/>
            </a:p>
          </p:txBody>
        </p:sp>
        <p:sp>
          <p:nvSpPr>
            <p:cNvPr id="9" name="Down Arrow 1"/>
            <p:cNvSpPr/>
            <p:nvPr/>
          </p:nvSpPr>
          <p:spPr>
            <a:xfrm>
              <a:off x="1642533" y="5172702"/>
              <a:ext cx="355600" cy="546497"/>
            </a:xfrm>
            <a:prstGeom prst="downArrow">
              <a:avLst/>
            </a:prstGeom>
            <a:solidFill>
              <a:srgbClr val="FF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3318930" y="4877984"/>
            <a:ext cx="2099735" cy="1008162"/>
            <a:chOff x="3318930" y="5177784"/>
            <a:chExt cx="2099735" cy="1008162"/>
          </a:xfrm>
        </p:grpSpPr>
        <p:sp>
          <p:nvSpPr>
            <p:cNvPr id="11" name="TextBox 12"/>
            <p:cNvSpPr txBox="1"/>
            <p:nvPr/>
          </p:nvSpPr>
          <p:spPr>
            <a:xfrm>
              <a:off x="3318930" y="5724281"/>
              <a:ext cx="2099735" cy="461665"/>
            </a:xfrm>
            <a:prstGeom prst="rect">
              <a:avLst/>
            </a:prstGeom>
            <a:solidFill>
              <a:srgbClr val="1FA3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/>
                <a:t>Şuur Değişikliği</a:t>
              </a:r>
              <a:endParaRPr lang="fi-FI" sz="2400" dirty="0" smtClean="0"/>
            </a:p>
          </p:txBody>
        </p:sp>
        <p:sp>
          <p:nvSpPr>
            <p:cNvPr id="12" name="Down Arrow 14"/>
            <p:cNvSpPr/>
            <p:nvPr/>
          </p:nvSpPr>
          <p:spPr>
            <a:xfrm>
              <a:off x="4131732" y="5177784"/>
              <a:ext cx="355600" cy="546497"/>
            </a:xfrm>
            <a:prstGeom prst="downArrow">
              <a:avLst/>
            </a:prstGeom>
            <a:solidFill>
              <a:srgbClr val="FF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9"/>
          <p:cNvGrpSpPr/>
          <p:nvPr/>
        </p:nvGrpSpPr>
        <p:grpSpPr>
          <a:xfrm>
            <a:off x="5715570" y="4870587"/>
            <a:ext cx="3012789" cy="1384891"/>
            <a:chOff x="5715570" y="5170387"/>
            <a:chExt cx="3012789" cy="1384891"/>
          </a:xfrm>
        </p:grpSpPr>
        <p:sp>
          <p:nvSpPr>
            <p:cNvPr id="14" name="TextBox 13"/>
            <p:cNvSpPr txBox="1"/>
            <p:nvPr/>
          </p:nvSpPr>
          <p:spPr>
            <a:xfrm>
              <a:off x="5715570" y="5724281"/>
              <a:ext cx="3012789" cy="830997"/>
            </a:xfrm>
            <a:prstGeom prst="rect">
              <a:avLst/>
            </a:prstGeom>
            <a:solidFill>
              <a:srgbClr val="1FA3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i-FI" sz="2400" dirty="0" err="1" smtClean="0"/>
                <a:t>Sistolik</a:t>
              </a:r>
              <a:r>
                <a:rPr lang="fi-FI" sz="2400" dirty="0" smtClean="0"/>
                <a:t> </a:t>
              </a:r>
              <a:r>
                <a:rPr lang="fi-FI" sz="2400" dirty="0" err="1" smtClean="0"/>
                <a:t>Kan</a:t>
              </a:r>
              <a:r>
                <a:rPr lang="fi-FI" sz="2400" dirty="0" smtClean="0"/>
                <a:t> </a:t>
              </a:r>
              <a:r>
                <a:rPr lang="fi-FI" sz="2400" dirty="0" err="1" smtClean="0"/>
                <a:t>Basıncı</a:t>
              </a:r>
              <a:r>
                <a:rPr lang="fi-FI" sz="2400" dirty="0" smtClean="0"/>
                <a:t>      ≤ 100 mmHg</a:t>
              </a:r>
            </a:p>
          </p:txBody>
        </p:sp>
        <p:sp>
          <p:nvSpPr>
            <p:cNvPr id="15" name="Down Arrow 15"/>
            <p:cNvSpPr/>
            <p:nvPr/>
          </p:nvSpPr>
          <p:spPr>
            <a:xfrm>
              <a:off x="6800078" y="5170387"/>
              <a:ext cx="355600" cy="546497"/>
            </a:xfrm>
            <a:prstGeom prst="downArrow">
              <a:avLst/>
            </a:prstGeom>
            <a:solidFill>
              <a:srgbClr val="FF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6" name="Dikdörtgen 15"/>
          <p:cNvSpPr/>
          <p:nvPr/>
        </p:nvSpPr>
        <p:spPr>
          <a:xfrm>
            <a:off x="2368803" y="6409347"/>
            <a:ext cx="3915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231F25"/>
                </a:solidFill>
                <a:latin typeface="Helvetica" charset="-94"/>
              </a:rPr>
              <a:t>3 klinik kriterden 2’sinin varlığı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033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4639"/>
            <a:ext cx="7155677" cy="1367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81487" y="924467"/>
            <a:ext cx="2805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JAMA. 2016;315(8):801-810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" y="1710371"/>
            <a:ext cx="9143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SOFA </a:t>
            </a:r>
            <a:r>
              <a:rPr lang="en-US" sz="3200" b="1" u="sng" dirty="0" err="1" smtClean="0"/>
              <a:t>Skoru</a:t>
            </a:r>
            <a:r>
              <a:rPr lang="en-US" sz="3200" b="1" u="sng" dirty="0" smtClean="0"/>
              <a:t>: </a:t>
            </a:r>
          </a:p>
          <a:p>
            <a:pPr algn="ctr"/>
            <a:r>
              <a:rPr lang="en-US" sz="2000" b="1" dirty="0" err="1" smtClean="0"/>
              <a:t>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testi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yapmayı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gerektirir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Külfetlidir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Yoğun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Bakım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YB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dışında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uygulanamaz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YB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dışında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yeterli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kaynak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olmadığında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daha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sistemlere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gereksinim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vardır</a:t>
            </a:r>
            <a:endParaRPr lang="en-US" sz="2000" b="1" dirty="0" smtClean="0"/>
          </a:p>
        </p:txBody>
      </p:sp>
      <p:sp>
        <p:nvSpPr>
          <p:cNvPr id="5" name="TextBox 9"/>
          <p:cNvSpPr txBox="1"/>
          <p:nvPr/>
        </p:nvSpPr>
        <p:spPr>
          <a:xfrm>
            <a:off x="372532" y="3539880"/>
            <a:ext cx="8466667" cy="1200329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3200" dirty="0" err="1" smtClean="0"/>
              <a:t>YB</a:t>
            </a:r>
            <a:r>
              <a:rPr lang="fi-FI" sz="3200" dirty="0" smtClean="0"/>
              <a:t> DIŞINDA SEPSİS OLASILIĞININ TARANMASI</a:t>
            </a:r>
          </a:p>
          <a:p>
            <a:pPr algn="ctr"/>
            <a:r>
              <a:rPr lang="fi-FI" sz="4000" dirty="0" err="1" smtClean="0"/>
              <a:t>Quick</a:t>
            </a:r>
            <a:r>
              <a:rPr lang="fi-FI" sz="4000" dirty="0" smtClean="0"/>
              <a:t> SOFA (</a:t>
            </a:r>
            <a:r>
              <a:rPr lang="fi-FI" sz="4000" dirty="0" err="1" smtClean="0"/>
              <a:t>qSOFA</a:t>
            </a:r>
            <a:r>
              <a:rPr lang="fi-FI" sz="4000" dirty="0" smtClean="0"/>
              <a:t>)</a:t>
            </a:r>
            <a:endParaRPr lang="fi-FI" sz="2400" dirty="0" smtClean="0"/>
          </a:p>
        </p:txBody>
      </p:sp>
      <p:grpSp>
        <p:nvGrpSpPr>
          <p:cNvPr id="7" name="Group 17"/>
          <p:cNvGrpSpPr/>
          <p:nvPr/>
        </p:nvGrpSpPr>
        <p:grpSpPr>
          <a:xfrm>
            <a:off x="778932" y="4872902"/>
            <a:ext cx="2099735" cy="1368387"/>
            <a:chOff x="778932" y="5172702"/>
            <a:chExt cx="2099735" cy="1368387"/>
          </a:xfrm>
        </p:grpSpPr>
        <p:sp>
          <p:nvSpPr>
            <p:cNvPr id="8" name="TextBox 10"/>
            <p:cNvSpPr txBox="1"/>
            <p:nvPr/>
          </p:nvSpPr>
          <p:spPr>
            <a:xfrm>
              <a:off x="778932" y="5710092"/>
              <a:ext cx="2099735" cy="830997"/>
            </a:xfrm>
            <a:prstGeom prst="rect">
              <a:avLst/>
            </a:prstGeom>
            <a:solidFill>
              <a:srgbClr val="1FA3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i-FI" sz="2400" dirty="0" err="1" smtClean="0"/>
                <a:t>Solunum</a:t>
              </a:r>
              <a:r>
                <a:rPr lang="fi-FI" sz="2400" dirty="0" smtClean="0"/>
                <a:t> </a:t>
              </a:r>
              <a:r>
                <a:rPr lang="fi-FI" sz="2400" dirty="0" err="1" smtClean="0"/>
                <a:t>Hızı</a:t>
              </a:r>
              <a:r>
                <a:rPr lang="fi-FI" sz="2400" dirty="0" smtClean="0"/>
                <a:t>≥ 22/</a:t>
              </a:r>
              <a:r>
                <a:rPr lang="fi-FI" sz="2400" dirty="0" err="1" smtClean="0"/>
                <a:t>dak</a:t>
              </a:r>
              <a:endParaRPr lang="fi-FI" sz="2400" dirty="0" smtClean="0"/>
            </a:p>
          </p:txBody>
        </p:sp>
        <p:sp>
          <p:nvSpPr>
            <p:cNvPr id="9" name="Down Arrow 1"/>
            <p:cNvSpPr/>
            <p:nvPr/>
          </p:nvSpPr>
          <p:spPr>
            <a:xfrm>
              <a:off x="1642533" y="5172702"/>
              <a:ext cx="355600" cy="546497"/>
            </a:xfrm>
            <a:prstGeom prst="downArrow">
              <a:avLst/>
            </a:prstGeom>
            <a:solidFill>
              <a:srgbClr val="FF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3318930" y="4877984"/>
            <a:ext cx="2099735" cy="1008162"/>
            <a:chOff x="3318930" y="5177784"/>
            <a:chExt cx="2099735" cy="1008162"/>
          </a:xfrm>
        </p:grpSpPr>
        <p:sp>
          <p:nvSpPr>
            <p:cNvPr id="11" name="TextBox 12"/>
            <p:cNvSpPr txBox="1"/>
            <p:nvPr/>
          </p:nvSpPr>
          <p:spPr>
            <a:xfrm>
              <a:off x="3318930" y="5724281"/>
              <a:ext cx="2099735" cy="461665"/>
            </a:xfrm>
            <a:prstGeom prst="rect">
              <a:avLst/>
            </a:prstGeom>
            <a:solidFill>
              <a:srgbClr val="1FA3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/>
                <a:t>Şuur Değişikliği</a:t>
              </a:r>
              <a:endParaRPr lang="fi-FI" sz="2400" dirty="0" smtClean="0"/>
            </a:p>
          </p:txBody>
        </p:sp>
        <p:sp>
          <p:nvSpPr>
            <p:cNvPr id="12" name="Down Arrow 14"/>
            <p:cNvSpPr/>
            <p:nvPr/>
          </p:nvSpPr>
          <p:spPr>
            <a:xfrm>
              <a:off x="4131732" y="5177784"/>
              <a:ext cx="355600" cy="546497"/>
            </a:xfrm>
            <a:prstGeom prst="downArrow">
              <a:avLst/>
            </a:prstGeom>
            <a:solidFill>
              <a:srgbClr val="FF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9"/>
          <p:cNvGrpSpPr/>
          <p:nvPr/>
        </p:nvGrpSpPr>
        <p:grpSpPr>
          <a:xfrm>
            <a:off x="5715570" y="4870587"/>
            <a:ext cx="3012789" cy="1384891"/>
            <a:chOff x="5715570" y="5170387"/>
            <a:chExt cx="3012789" cy="1384891"/>
          </a:xfrm>
        </p:grpSpPr>
        <p:sp>
          <p:nvSpPr>
            <p:cNvPr id="14" name="TextBox 13"/>
            <p:cNvSpPr txBox="1"/>
            <p:nvPr/>
          </p:nvSpPr>
          <p:spPr>
            <a:xfrm>
              <a:off x="5715570" y="5724281"/>
              <a:ext cx="3012789" cy="830997"/>
            </a:xfrm>
            <a:prstGeom prst="rect">
              <a:avLst/>
            </a:prstGeom>
            <a:solidFill>
              <a:srgbClr val="1FA3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i-FI" sz="2400" dirty="0" err="1" smtClean="0"/>
                <a:t>Sistolik</a:t>
              </a:r>
              <a:r>
                <a:rPr lang="fi-FI" sz="2400" dirty="0" smtClean="0"/>
                <a:t> </a:t>
              </a:r>
              <a:r>
                <a:rPr lang="fi-FI" sz="2400" dirty="0" err="1" smtClean="0"/>
                <a:t>Kan</a:t>
              </a:r>
              <a:r>
                <a:rPr lang="fi-FI" sz="2400" dirty="0" smtClean="0"/>
                <a:t> </a:t>
              </a:r>
              <a:r>
                <a:rPr lang="fi-FI" sz="2400" dirty="0" err="1" smtClean="0"/>
                <a:t>Basıncı</a:t>
              </a:r>
              <a:r>
                <a:rPr lang="fi-FI" sz="2400" dirty="0" smtClean="0"/>
                <a:t>      ≤ 100 mmHg</a:t>
              </a:r>
            </a:p>
          </p:txBody>
        </p:sp>
        <p:sp>
          <p:nvSpPr>
            <p:cNvPr id="15" name="Down Arrow 15"/>
            <p:cNvSpPr/>
            <p:nvPr/>
          </p:nvSpPr>
          <p:spPr>
            <a:xfrm>
              <a:off x="6800078" y="5170387"/>
              <a:ext cx="355600" cy="546497"/>
            </a:xfrm>
            <a:prstGeom prst="downArrow">
              <a:avLst/>
            </a:prstGeom>
            <a:solidFill>
              <a:srgbClr val="FF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6" name="Dikdörtgen 15"/>
          <p:cNvSpPr/>
          <p:nvPr/>
        </p:nvSpPr>
        <p:spPr>
          <a:xfrm>
            <a:off x="2368803" y="6409347"/>
            <a:ext cx="3915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231F25"/>
                </a:solidFill>
                <a:latin typeface="Helvetica" charset="-94"/>
              </a:rPr>
              <a:t>3 klinik kriterden 2’sinin varlığı</a:t>
            </a:r>
            <a:endParaRPr lang="tr-TR" sz="2000" b="1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1149743" y="970622"/>
            <a:ext cx="6912244" cy="246856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 dirty="0" err="1" smtClean="0">
                <a:solidFill>
                  <a:sysClr val="windowText" lastClr="00000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ŞÜPHE</a:t>
            </a:r>
            <a:r>
              <a:rPr lang="en-US" sz="4400" u="sng" dirty="0" smtClean="0">
                <a:solidFill>
                  <a:sysClr val="windowText" lastClr="00000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 ET</a:t>
            </a:r>
          </a:p>
          <a:p>
            <a:pPr marL="457200" indent="-457200" algn="ctr">
              <a:buFont typeface="Arial" charset="-94"/>
              <a:buChar char="•"/>
            </a:pPr>
            <a:r>
              <a:rPr lang="en-US" sz="3200" dirty="0" err="1" smtClean="0">
                <a:solidFill>
                  <a:sysClr val="windowText" lastClr="00000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SOFA’YA</a:t>
            </a:r>
            <a:r>
              <a:rPr lang="en-US" sz="3200" dirty="0" smtClean="0">
                <a:solidFill>
                  <a:sysClr val="windowText" lastClr="00000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BAKILMASINI</a:t>
            </a:r>
            <a:r>
              <a:rPr lang="en-US" sz="3200" dirty="0" smtClean="0">
                <a:solidFill>
                  <a:sysClr val="windowText" lastClr="00000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SAĞLA</a:t>
            </a:r>
            <a:endParaRPr lang="en-US" sz="3200" dirty="0" smtClean="0">
              <a:solidFill>
                <a:sysClr val="windowText" lastClr="000000"/>
              </a:solidFill>
              <a:latin typeface="Franklin Gothic Demi" charset="-94"/>
              <a:ea typeface="Franklin Gothic Demi" charset="-94"/>
              <a:cs typeface="Franklin Gothic Demi" charset="-94"/>
            </a:endParaRPr>
          </a:p>
          <a:p>
            <a:pPr marL="457200" indent="-457200" algn="ctr">
              <a:buFont typeface="Arial" charset="-94"/>
              <a:buChar char="•"/>
            </a:pPr>
            <a:r>
              <a:rPr lang="en-US" sz="3200" dirty="0" err="1" smtClean="0">
                <a:solidFill>
                  <a:sysClr val="windowText" lastClr="00000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YOĞUN</a:t>
            </a:r>
            <a:r>
              <a:rPr lang="en-US" sz="3200" dirty="0" smtClean="0">
                <a:solidFill>
                  <a:sysClr val="windowText" lastClr="00000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BAKIMA</a:t>
            </a:r>
            <a:r>
              <a:rPr lang="en-US" sz="3200" dirty="0" smtClean="0">
                <a:solidFill>
                  <a:sysClr val="windowText" lastClr="00000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YOLLA</a:t>
            </a:r>
            <a:endParaRPr lang="en-US" sz="3200" dirty="0">
              <a:solidFill>
                <a:sysClr val="windowText" lastClr="000000"/>
              </a:solidFill>
              <a:latin typeface="Franklin Gothic Demi" charset="-94"/>
              <a:ea typeface="Franklin Gothic Demi" charset="-94"/>
              <a:cs typeface="Franklin Gothic Demi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720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4774" y="365126"/>
            <a:ext cx="8664478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err="1">
                <a:latin typeface="Times" charset="-94"/>
              </a:rPr>
              <a:t>National</a:t>
            </a:r>
            <a:r>
              <a:rPr lang="tr-TR" sz="3600" b="1" dirty="0">
                <a:latin typeface="Times" charset="-94"/>
              </a:rPr>
              <a:t> </a:t>
            </a:r>
            <a:r>
              <a:rPr lang="tr-TR" sz="3600" b="1" dirty="0" err="1">
                <a:latin typeface="Times" charset="-94"/>
              </a:rPr>
              <a:t>Early</a:t>
            </a:r>
            <a:r>
              <a:rPr lang="tr-TR" sz="3600" b="1" dirty="0">
                <a:latin typeface="Times" charset="-94"/>
              </a:rPr>
              <a:t> </a:t>
            </a:r>
            <a:r>
              <a:rPr lang="tr-TR" sz="3600" b="1" dirty="0" err="1">
                <a:latin typeface="Times" charset="-94"/>
              </a:rPr>
              <a:t>Warning</a:t>
            </a:r>
            <a:r>
              <a:rPr lang="tr-TR" sz="3600" b="1" dirty="0">
                <a:latin typeface="Times" charset="-94"/>
              </a:rPr>
              <a:t> </a:t>
            </a:r>
            <a:r>
              <a:rPr lang="tr-TR" sz="3600" b="1" dirty="0" err="1" smtClean="0">
                <a:latin typeface="Times" charset="-94"/>
              </a:rPr>
              <a:t>Score</a:t>
            </a:r>
            <a:r>
              <a:rPr lang="tr-TR" sz="3600" b="1" dirty="0" smtClean="0">
                <a:latin typeface="Times" charset="-94"/>
              </a:rPr>
              <a:t> (NEWS</a:t>
            </a:r>
            <a:r>
              <a:rPr lang="tr-TR" sz="3600" b="1" dirty="0">
                <a:latin typeface="Times" charset="-94"/>
              </a:rPr>
              <a:t>)</a:t>
            </a:r>
            <a:endParaRPr lang="tr-TR" sz="3600" b="1" dirty="0">
              <a:effectLst/>
              <a:latin typeface="Times" charset="-9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4" y="1388714"/>
            <a:ext cx="8436872" cy="4860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62958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KOAH’da</a:t>
            </a:r>
            <a:r>
              <a:rPr lang="en-US" dirty="0" smtClean="0"/>
              <a:t> SaO</a:t>
            </a:r>
            <a:r>
              <a:rPr lang="en-US" baseline="-25000" dirty="0" smtClean="0"/>
              <a:t>2 </a:t>
            </a:r>
            <a:r>
              <a:rPr lang="en-US" dirty="0" err="1" smtClean="0"/>
              <a:t>hedefi</a:t>
            </a:r>
            <a:r>
              <a:rPr lang="en-US" dirty="0" smtClean="0"/>
              <a:t> %89-92 </a:t>
            </a:r>
            <a:r>
              <a:rPr lang="en-US" dirty="0" err="1" smtClean="0"/>
              <a:t>olabilir</a:t>
            </a:r>
            <a:endParaRPr lang="en-US" dirty="0"/>
          </a:p>
        </p:txBody>
      </p:sp>
      <p:sp>
        <p:nvSpPr>
          <p:cNvPr id="6" name="Dalga 5"/>
          <p:cNvSpPr/>
          <p:nvPr/>
        </p:nvSpPr>
        <p:spPr>
          <a:xfrm>
            <a:off x="6575452" y="31750"/>
            <a:ext cx="2277973" cy="766918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İngiltere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09592" y="2386307"/>
            <a:ext cx="3664231" cy="3244549"/>
            <a:chOff x="958582" y="3205876"/>
            <a:chExt cx="3664231" cy="2946380"/>
          </a:xfrm>
        </p:grpSpPr>
        <p:sp>
          <p:nvSpPr>
            <p:cNvPr id="18" name="TextBox 17"/>
            <p:cNvSpPr txBox="1"/>
            <p:nvPr/>
          </p:nvSpPr>
          <p:spPr>
            <a:xfrm>
              <a:off x="958582" y="3608875"/>
              <a:ext cx="3664231" cy="2543381"/>
            </a:xfrm>
            <a:prstGeom prst="rect">
              <a:avLst/>
            </a:prstGeom>
            <a:solidFill>
              <a:srgbClr val="1FA3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tr-TR" sz="2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tr-TR" sz="2400" b="1" dirty="0" smtClean="0">
                  <a:solidFill>
                    <a:prstClr val="black"/>
                  </a:solidFill>
                </a:rPr>
                <a:t>Klinik olarak şüphe edilen veya kanıtlanmış enfeksiyon</a:t>
              </a:r>
            </a:p>
            <a:p>
              <a:pPr lvl="0" algn="ctr"/>
              <a:r>
                <a:rPr lang="en-US" sz="2800" b="1" dirty="0" smtClean="0">
                  <a:solidFill>
                    <a:prstClr val="black"/>
                  </a:solidFill>
                </a:rPr>
                <a:t>+</a:t>
              </a:r>
            </a:p>
            <a:p>
              <a:pPr lvl="0" algn="ctr"/>
              <a:r>
                <a:rPr lang="en-US" sz="2800" b="1" dirty="0" smtClean="0">
                  <a:solidFill>
                    <a:prstClr val="black"/>
                  </a:solidFill>
                </a:rPr>
                <a:t>SOFA </a:t>
              </a:r>
              <a:r>
                <a:rPr lang="en-US" sz="2800" b="1" dirty="0" err="1" smtClean="0">
                  <a:solidFill>
                    <a:prstClr val="black"/>
                  </a:solidFill>
                </a:rPr>
                <a:t>artışı</a:t>
              </a:r>
              <a:r>
                <a:rPr lang="en-US" sz="2800" b="1" dirty="0" smtClean="0">
                  <a:solidFill>
                    <a:prstClr val="black"/>
                  </a:solidFill>
                </a:rPr>
                <a:t> </a:t>
              </a:r>
              <a:r>
                <a:rPr lang="en-US" sz="2800" b="1" dirty="0">
                  <a:solidFill>
                    <a:prstClr val="black"/>
                  </a:solidFill>
                </a:rPr>
                <a:t>≥</a:t>
              </a:r>
              <a:r>
                <a:rPr lang="en-US" sz="2800" b="1" dirty="0" smtClean="0">
                  <a:solidFill>
                    <a:prstClr val="black"/>
                  </a:solidFill>
                </a:rPr>
                <a:t>2</a:t>
              </a:r>
            </a:p>
            <a:p>
              <a:pPr lvl="0" algn="ctr"/>
              <a:endParaRPr lang="tr-TR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2615629" y="3205876"/>
              <a:ext cx="347624" cy="402999"/>
            </a:xfrm>
            <a:prstGeom prst="downArrow">
              <a:avLst/>
            </a:prstGeom>
            <a:solidFill>
              <a:srgbClr val="1FA3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955184" y="46143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709592" y="1573723"/>
            <a:ext cx="3664231" cy="58477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SEPSİS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192503" y="1573723"/>
            <a:ext cx="3672000" cy="58477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SEPTİK ŞOK</a:t>
            </a:r>
            <a:endParaRPr lang="en-US" sz="4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836940" y="272589"/>
            <a:ext cx="6346776" cy="70788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latin typeface="Calibri"/>
              </a:rPr>
              <a:t>TANIMLAMA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28"/>
          <p:cNvSpPr/>
          <p:nvPr/>
        </p:nvSpPr>
        <p:spPr>
          <a:xfrm>
            <a:off x="801784" y="5905974"/>
            <a:ext cx="3824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Hastane </a:t>
            </a:r>
            <a:r>
              <a:rPr lang="tr-TR" sz="2800" dirty="0" err="1" smtClean="0"/>
              <a:t>mortalitesi</a:t>
            </a:r>
            <a:r>
              <a:rPr lang="tr-TR" sz="2800" dirty="0" smtClean="0"/>
              <a:t>&gt;%10</a:t>
            </a:r>
            <a:endParaRPr lang="tr-TR" sz="2800" dirty="0"/>
          </a:p>
        </p:txBody>
      </p:sp>
      <p:sp>
        <p:nvSpPr>
          <p:cNvPr id="11" name="Plus 19"/>
          <p:cNvSpPr/>
          <p:nvPr/>
        </p:nvSpPr>
        <p:spPr>
          <a:xfrm>
            <a:off x="4386335" y="3394568"/>
            <a:ext cx="846656" cy="778933"/>
          </a:xfrm>
          <a:prstGeom prst="mathPlus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5213827" y="2839827"/>
            <a:ext cx="3672000" cy="2185214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sz="2400" b="1" dirty="0" smtClean="0"/>
          </a:p>
          <a:p>
            <a:pPr algn="ctr"/>
            <a:r>
              <a:rPr lang="tr-TR" sz="2800" b="1" dirty="0" smtClean="0"/>
              <a:t>Ağır </a:t>
            </a:r>
            <a:r>
              <a:rPr lang="tr-TR" sz="2800" b="1" dirty="0" err="1"/>
              <a:t>d</a:t>
            </a:r>
            <a:r>
              <a:rPr lang="tr-TR" sz="2800" b="1" dirty="0" err="1" smtClean="0"/>
              <a:t>olaşımsal</a:t>
            </a:r>
            <a:r>
              <a:rPr lang="tr-TR" sz="2800" b="1" dirty="0" smtClean="0"/>
              <a:t>, hücresel ve </a:t>
            </a:r>
            <a:r>
              <a:rPr lang="tr-TR" sz="2800" b="1" dirty="0" err="1" smtClean="0"/>
              <a:t>metabolik</a:t>
            </a:r>
            <a:r>
              <a:rPr lang="tr-TR" sz="2800" b="1" dirty="0" smtClean="0"/>
              <a:t> anormallikler</a:t>
            </a:r>
          </a:p>
          <a:p>
            <a:pPr algn="ctr"/>
            <a:r>
              <a:rPr lang="tr-TR" sz="2800" b="1" dirty="0" smtClean="0"/>
              <a:t> </a:t>
            </a:r>
            <a:endParaRPr lang="tr-TR" sz="2400" b="1" dirty="0" smtClean="0"/>
          </a:p>
        </p:txBody>
      </p:sp>
      <p:sp>
        <p:nvSpPr>
          <p:cNvPr id="14" name="Down Arrow 21"/>
          <p:cNvSpPr/>
          <p:nvPr/>
        </p:nvSpPr>
        <p:spPr>
          <a:xfrm rot="10800000">
            <a:off x="6713068" y="2310768"/>
            <a:ext cx="347624" cy="467999"/>
          </a:xfrm>
          <a:prstGeom prst="downArrow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277839" y="1985517"/>
            <a:ext cx="9228799" cy="42129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dirty="0"/>
              <a:t> </a:t>
            </a:r>
            <a:r>
              <a:rPr lang="tr-TR" sz="2400" dirty="0"/>
              <a:t> </a:t>
            </a:r>
            <a:r>
              <a:rPr lang="tr-TR" sz="3600" dirty="0" smtClean="0"/>
              <a:t>Septik şok,  </a:t>
            </a:r>
            <a:r>
              <a:rPr lang="tr-TR" dirty="0" err="1" smtClean="0"/>
              <a:t>sepsis’in</a:t>
            </a:r>
            <a:r>
              <a:rPr lang="tr-TR" dirty="0" smtClean="0"/>
              <a:t> çok daha ağır bir şeklidir.</a:t>
            </a:r>
            <a:endParaRPr lang="tr-TR" sz="3600" dirty="0" smtClean="0"/>
          </a:p>
          <a:p>
            <a:pPr marL="0" indent="0" algn="ctr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4000" dirty="0">
                <a:solidFill>
                  <a:srgbClr val="572523"/>
                </a:solidFill>
              </a:rPr>
              <a:t> </a:t>
            </a:r>
            <a:r>
              <a:rPr lang="tr-TR" sz="4000" dirty="0" smtClean="0">
                <a:solidFill>
                  <a:srgbClr val="572523"/>
                </a:solidFill>
              </a:rPr>
              <a:t>     </a:t>
            </a:r>
            <a:r>
              <a:rPr lang="tr-TR" sz="4000" dirty="0" err="1" smtClean="0">
                <a:solidFill>
                  <a:srgbClr val="572523"/>
                </a:solidFill>
              </a:rPr>
              <a:t>Dolaşımsal</a:t>
            </a:r>
            <a:r>
              <a:rPr lang="tr-TR" sz="4000" dirty="0" smtClean="0">
                <a:solidFill>
                  <a:srgbClr val="572523"/>
                </a:solidFill>
              </a:rPr>
              <a:t> </a:t>
            </a:r>
            <a:r>
              <a:rPr lang="tr-TR" sz="4000" dirty="0" err="1" smtClean="0">
                <a:solidFill>
                  <a:srgbClr val="572523"/>
                </a:solidFill>
              </a:rPr>
              <a:t>disfonksiyon</a:t>
            </a:r>
            <a:endParaRPr lang="tr-TR" sz="4000" dirty="0">
              <a:solidFill>
                <a:srgbClr val="572523"/>
              </a:solidFill>
            </a:endParaRPr>
          </a:p>
          <a:p>
            <a:pPr marL="0" indent="0">
              <a:buNone/>
            </a:pPr>
            <a:r>
              <a:rPr lang="tr-TR" sz="4000" dirty="0" smtClean="0">
                <a:solidFill>
                  <a:srgbClr val="572523"/>
                </a:solidFill>
              </a:rPr>
              <a:t>                            </a:t>
            </a:r>
            <a:r>
              <a:rPr lang="tr-TR" dirty="0" smtClean="0"/>
              <a:t>ve </a:t>
            </a:r>
            <a:endParaRPr lang="tr-TR" dirty="0"/>
          </a:p>
          <a:p>
            <a:pPr marL="0" indent="0">
              <a:buNone/>
            </a:pPr>
            <a:r>
              <a:rPr lang="tr-TR" sz="4000" dirty="0" smtClean="0">
                <a:solidFill>
                  <a:srgbClr val="572523"/>
                </a:solidFill>
              </a:rPr>
              <a:t>      Hücresel/</a:t>
            </a:r>
            <a:r>
              <a:rPr lang="tr-TR" sz="4000" dirty="0" err="1" smtClean="0">
                <a:solidFill>
                  <a:srgbClr val="572523"/>
                </a:solidFill>
              </a:rPr>
              <a:t>metabolik</a:t>
            </a:r>
            <a:r>
              <a:rPr lang="tr-TR" sz="4000" dirty="0" smtClean="0">
                <a:solidFill>
                  <a:srgbClr val="572523"/>
                </a:solidFill>
              </a:rPr>
              <a:t> </a:t>
            </a:r>
            <a:r>
              <a:rPr lang="tr-TR" sz="4000" dirty="0" err="1" smtClean="0">
                <a:solidFill>
                  <a:srgbClr val="572523"/>
                </a:solidFill>
              </a:rPr>
              <a:t>disfonksiyon</a:t>
            </a:r>
            <a:r>
              <a:rPr lang="tr-TR" sz="4000" dirty="0" smtClean="0">
                <a:solidFill>
                  <a:srgbClr val="572523"/>
                </a:solidFill>
              </a:rPr>
              <a:t> </a:t>
            </a:r>
            <a:endParaRPr lang="tr-TR" dirty="0" smtClean="0">
              <a:solidFill>
                <a:srgbClr val="572523"/>
              </a:solidFill>
            </a:endParaRPr>
          </a:p>
          <a:p>
            <a:pPr marL="0" indent="0" algn="ctr">
              <a:buNone/>
            </a:pPr>
            <a:endParaRPr lang="tr-TR" sz="2400" dirty="0" smtClean="0"/>
          </a:p>
          <a:p>
            <a:pPr marL="0" indent="0" algn="ctr">
              <a:buNone/>
            </a:pPr>
            <a:r>
              <a:rPr lang="tr-TR" dirty="0" smtClean="0"/>
              <a:t>nedeni ile </a:t>
            </a:r>
            <a:r>
              <a:rPr lang="tr-TR" dirty="0" err="1" smtClean="0"/>
              <a:t>mortalite</a:t>
            </a:r>
            <a:r>
              <a:rPr lang="tr-TR" dirty="0" smtClean="0"/>
              <a:t> riski daha yüksektir.</a:t>
            </a:r>
          </a:p>
          <a:p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68779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802213" y="3174387"/>
            <a:ext cx="1282007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800" smtClean="0">
                <a:solidFill>
                  <a:srgbClr val="00206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OAB ↓</a:t>
            </a:r>
            <a:endParaRPr lang="tr-TR" sz="2800" dirty="0">
              <a:solidFill>
                <a:srgbClr val="002060"/>
              </a:solidFill>
              <a:latin typeface="Franklin Gothic Demi" charset="-94"/>
              <a:ea typeface="Franklin Gothic Demi" charset="-94"/>
              <a:cs typeface="Franklin Gothic Demi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374915" y="4488055"/>
            <a:ext cx="1530865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800" dirty="0" err="1" smtClean="0">
                <a:solidFill>
                  <a:srgbClr val="00206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Lactat</a:t>
            </a:r>
            <a:r>
              <a:rPr lang="tr-TR" sz="2800" dirty="0" smtClean="0">
                <a:solidFill>
                  <a:srgbClr val="002060"/>
                </a:solidFill>
                <a:latin typeface="Franklin Gothic Demi" charset="-94"/>
                <a:ea typeface="Franklin Gothic Demi" charset="-94"/>
                <a:cs typeface="Franklin Gothic Demi" charset="-94"/>
              </a:rPr>
              <a:t> ↑</a:t>
            </a:r>
            <a:endParaRPr lang="tr-TR" sz="2800" dirty="0">
              <a:solidFill>
                <a:srgbClr val="002060"/>
              </a:solidFill>
              <a:latin typeface="Franklin Gothic Demi" charset="-94"/>
              <a:ea typeface="Franklin Gothic Demi" charset="-94"/>
              <a:cs typeface="Franklin Gothic Demi" charset="-94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79360" y="2953727"/>
            <a:ext cx="8822399" cy="241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51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09592" y="2386307"/>
            <a:ext cx="3664231" cy="3244549"/>
            <a:chOff x="958582" y="3205876"/>
            <a:chExt cx="3664231" cy="2946380"/>
          </a:xfrm>
        </p:grpSpPr>
        <p:sp>
          <p:nvSpPr>
            <p:cNvPr id="18" name="TextBox 17"/>
            <p:cNvSpPr txBox="1"/>
            <p:nvPr/>
          </p:nvSpPr>
          <p:spPr>
            <a:xfrm>
              <a:off x="958582" y="3608875"/>
              <a:ext cx="3664231" cy="2543381"/>
            </a:xfrm>
            <a:prstGeom prst="rect">
              <a:avLst/>
            </a:prstGeom>
            <a:solidFill>
              <a:srgbClr val="1FA3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tr-TR" sz="2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tr-TR" sz="2400" b="1" dirty="0" smtClean="0">
                  <a:solidFill>
                    <a:prstClr val="black"/>
                  </a:solidFill>
                </a:rPr>
                <a:t>Klinik olarak şüphe edilen veya kanıtlanmış enfeksiyon</a:t>
              </a:r>
            </a:p>
            <a:p>
              <a:pPr lvl="0" algn="ctr"/>
              <a:r>
                <a:rPr lang="en-US" sz="2800" b="1" dirty="0" smtClean="0">
                  <a:solidFill>
                    <a:prstClr val="black"/>
                  </a:solidFill>
                </a:rPr>
                <a:t>+</a:t>
              </a:r>
            </a:p>
            <a:p>
              <a:pPr lvl="0" algn="ctr"/>
              <a:r>
                <a:rPr lang="en-US" sz="2800" b="1" dirty="0" smtClean="0">
                  <a:solidFill>
                    <a:prstClr val="black"/>
                  </a:solidFill>
                </a:rPr>
                <a:t>SOFA </a:t>
              </a:r>
              <a:r>
                <a:rPr lang="en-US" sz="2800" b="1" dirty="0" err="1" smtClean="0">
                  <a:solidFill>
                    <a:prstClr val="black"/>
                  </a:solidFill>
                </a:rPr>
                <a:t>artışı</a:t>
              </a:r>
              <a:r>
                <a:rPr lang="en-US" sz="2800" b="1" dirty="0" smtClean="0">
                  <a:solidFill>
                    <a:prstClr val="black"/>
                  </a:solidFill>
                </a:rPr>
                <a:t> </a:t>
              </a:r>
              <a:r>
                <a:rPr lang="en-US" sz="2800" b="1" dirty="0">
                  <a:solidFill>
                    <a:prstClr val="black"/>
                  </a:solidFill>
                </a:rPr>
                <a:t>≥</a:t>
              </a:r>
              <a:r>
                <a:rPr lang="en-US" sz="2800" b="1" dirty="0" smtClean="0">
                  <a:solidFill>
                    <a:prstClr val="black"/>
                  </a:solidFill>
                </a:rPr>
                <a:t>2</a:t>
              </a:r>
            </a:p>
            <a:p>
              <a:pPr lvl="0" algn="ctr"/>
              <a:endParaRPr lang="tr-TR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2615629" y="3205876"/>
              <a:ext cx="347624" cy="402999"/>
            </a:xfrm>
            <a:prstGeom prst="downArrow">
              <a:avLst/>
            </a:prstGeom>
            <a:solidFill>
              <a:srgbClr val="1FA3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955184" y="46143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709592" y="1573723"/>
            <a:ext cx="3664231" cy="58477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SEPSİS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192503" y="1573723"/>
            <a:ext cx="3672000" cy="58477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SEPTİK ŞOK</a:t>
            </a:r>
            <a:endParaRPr lang="en-US" sz="4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872797" y="272589"/>
            <a:ext cx="6346776" cy="70788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latin typeface="Calibri"/>
              </a:rPr>
              <a:t>TANIMLAMA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28"/>
          <p:cNvSpPr/>
          <p:nvPr/>
        </p:nvSpPr>
        <p:spPr>
          <a:xfrm>
            <a:off x="801784" y="5905974"/>
            <a:ext cx="3824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Hastane </a:t>
            </a:r>
            <a:r>
              <a:rPr lang="tr-TR" sz="2800" dirty="0" err="1" smtClean="0"/>
              <a:t>mortalitesi</a:t>
            </a:r>
            <a:r>
              <a:rPr lang="tr-TR" sz="2800" dirty="0" smtClean="0"/>
              <a:t>&gt;%10</a:t>
            </a:r>
            <a:endParaRPr lang="tr-TR" sz="2800" dirty="0"/>
          </a:p>
        </p:txBody>
      </p:sp>
      <p:sp>
        <p:nvSpPr>
          <p:cNvPr id="11" name="Plus 19"/>
          <p:cNvSpPr/>
          <p:nvPr/>
        </p:nvSpPr>
        <p:spPr>
          <a:xfrm>
            <a:off x="4386335" y="3394568"/>
            <a:ext cx="846656" cy="778933"/>
          </a:xfrm>
          <a:prstGeom prst="mathPlus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5213827" y="2839827"/>
            <a:ext cx="3672000" cy="281615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2000" b="1" dirty="0" err="1" smtClean="0">
                <a:solidFill>
                  <a:prstClr val="black"/>
                </a:solidFill>
              </a:rPr>
              <a:t>Hipovolemi</a:t>
            </a:r>
            <a:r>
              <a:rPr lang="tr-TR" sz="2000" b="1" dirty="0" smtClean="0">
                <a:solidFill>
                  <a:prstClr val="black"/>
                </a:solidFill>
              </a:rPr>
              <a:t> </a:t>
            </a:r>
            <a:r>
              <a:rPr lang="tr-TR" sz="2000" b="1" dirty="0">
                <a:solidFill>
                  <a:prstClr val="black"/>
                </a:solidFill>
              </a:rPr>
              <a:t>olmamasına karşın</a:t>
            </a:r>
          </a:p>
          <a:p>
            <a:pPr lvl="0" algn="ctr"/>
            <a:endParaRPr lang="en-US" sz="2000" b="1" dirty="0">
              <a:solidFill>
                <a:prstClr val="black"/>
              </a:solidFill>
            </a:endParaRPr>
          </a:p>
          <a:p>
            <a:pPr lvl="0" algn="ctr"/>
            <a:r>
              <a:rPr lang="en-US" sz="2000" b="1" dirty="0" smtClean="0">
                <a:solidFill>
                  <a:prstClr val="black"/>
                </a:solidFill>
              </a:rPr>
              <a:t>OAB </a:t>
            </a:r>
            <a:r>
              <a:rPr lang="en-US" sz="2000" b="1" dirty="0">
                <a:solidFill>
                  <a:prstClr val="black"/>
                </a:solidFill>
              </a:rPr>
              <a:t>≥65 mmHg </a:t>
            </a:r>
          </a:p>
          <a:p>
            <a:pPr lvl="0" algn="ctr"/>
            <a:endParaRPr lang="en-US" sz="2000" b="1" dirty="0">
              <a:solidFill>
                <a:prstClr val="black"/>
              </a:solidFill>
            </a:endParaRPr>
          </a:p>
          <a:p>
            <a:pPr lvl="0" algn="ctr"/>
            <a:r>
              <a:rPr lang="en-US" sz="2000" b="1" dirty="0">
                <a:solidFill>
                  <a:prstClr val="black"/>
                </a:solidFill>
              </a:rPr>
              <a:t>İ</a:t>
            </a:r>
            <a:r>
              <a:rPr lang="tr-TR" sz="2000" b="1" dirty="0" err="1">
                <a:solidFill>
                  <a:prstClr val="black"/>
                </a:solidFill>
              </a:rPr>
              <a:t>çin</a:t>
            </a:r>
            <a:r>
              <a:rPr lang="tr-TR" sz="2000" b="1" dirty="0">
                <a:solidFill>
                  <a:prstClr val="black"/>
                </a:solidFill>
              </a:rPr>
              <a:t> </a:t>
            </a:r>
            <a:r>
              <a:rPr lang="tr-TR" sz="2000" b="1" dirty="0" err="1">
                <a:solidFill>
                  <a:prstClr val="black"/>
                </a:solidFill>
              </a:rPr>
              <a:t>vazopressör</a:t>
            </a:r>
            <a:r>
              <a:rPr lang="tr-TR" sz="2000" b="1" dirty="0">
                <a:solidFill>
                  <a:prstClr val="black"/>
                </a:solidFill>
              </a:rPr>
              <a:t> gereksinimi</a:t>
            </a:r>
          </a:p>
          <a:p>
            <a:pPr lvl="0" algn="ctr"/>
            <a:r>
              <a:rPr lang="tr-TR" sz="3200" b="1" dirty="0">
                <a:solidFill>
                  <a:prstClr val="black"/>
                </a:solidFill>
              </a:rPr>
              <a:t>+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prstClr val="black"/>
                </a:solidFill>
              </a:rPr>
              <a:t>Serum </a:t>
            </a:r>
            <a:r>
              <a:rPr lang="en-US" sz="2000" b="1" dirty="0" err="1">
                <a:solidFill>
                  <a:prstClr val="black"/>
                </a:solidFill>
              </a:rPr>
              <a:t>laktat</a:t>
            </a:r>
            <a:r>
              <a:rPr lang="en-US" sz="2000" b="1" dirty="0">
                <a:solidFill>
                  <a:prstClr val="black"/>
                </a:solidFill>
              </a:rPr>
              <a:t> &gt; 2 </a:t>
            </a:r>
            <a:r>
              <a:rPr lang="en-US" sz="2000" b="1" dirty="0" err="1">
                <a:solidFill>
                  <a:prstClr val="black"/>
                </a:solidFill>
              </a:rPr>
              <a:t>mmol</a:t>
            </a:r>
            <a:r>
              <a:rPr lang="en-US" sz="2000" b="1" dirty="0">
                <a:solidFill>
                  <a:prstClr val="black"/>
                </a:solidFill>
              </a:rPr>
              <a:t>/L (&gt;18 mg/dl)</a:t>
            </a:r>
          </a:p>
        </p:txBody>
      </p:sp>
      <p:sp>
        <p:nvSpPr>
          <p:cNvPr id="14" name="Down Arrow 21"/>
          <p:cNvSpPr/>
          <p:nvPr/>
        </p:nvSpPr>
        <p:spPr>
          <a:xfrm rot="10800000">
            <a:off x="6713068" y="2310768"/>
            <a:ext cx="347624" cy="467999"/>
          </a:xfrm>
          <a:prstGeom prst="downArrow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28"/>
          <p:cNvSpPr/>
          <p:nvPr/>
        </p:nvSpPr>
        <p:spPr>
          <a:xfrm>
            <a:off x="5116024" y="5905974"/>
            <a:ext cx="3824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Hastane </a:t>
            </a:r>
            <a:r>
              <a:rPr lang="tr-TR" sz="2800" dirty="0" err="1" smtClean="0"/>
              <a:t>mortalitesi</a:t>
            </a:r>
            <a:r>
              <a:rPr lang="tr-TR" sz="2800" dirty="0" smtClean="0"/>
              <a:t>&gt;%40</a:t>
            </a:r>
            <a:endParaRPr lang="tr-TR" sz="2800" dirty="0"/>
          </a:p>
        </p:txBody>
      </p:sp>
      <p:grpSp>
        <p:nvGrpSpPr>
          <p:cNvPr id="21" name="Group 5"/>
          <p:cNvGrpSpPr>
            <a:grpSpLocks noChangeAspect="1"/>
          </p:cNvGrpSpPr>
          <p:nvPr/>
        </p:nvGrpSpPr>
        <p:grpSpPr>
          <a:xfrm>
            <a:off x="-85726" y="219713"/>
            <a:ext cx="821112" cy="853102"/>
            <a:chOff x="-3286123" y="-168707"/>
            <a:chExt cx="2217542" cy="2303935"/>
          </a:xfrm>
        </p:grpSpPr>
        <p:sp>
          <p:nvSpPr>
            <p:cNvPr id="22" name="TextBox 6"/>
            <p:cNvSpPr txBox="1"/>
            <p:nvPr/>
          </p:nvSpPr>
          <p:spPr>
            <a:xfrm>
              <a:off x="-3286123" y="1013111"/>
              <a:ext cx="2217542" cy="1122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700" b="1" dirty="0" err="1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Türk</a:t>
              </a:r>
              <a:r>
                <a:rPr lang="en-US" sz="700" b="1" dirty="0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 </a:t>
              </a:r>
              <a:r>
                <a:rPr lang="en-US" sz="700" b="1" dirty="0" err="1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Yoğun</a:t>
              </a:r>
              <a:r>
                <a:rPr lang="en-US" sz="700" b="1" dirty="0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 </a:t>
              </a:r>
              <a:r>
                <a:rPr lang="en-US" sz="700" b="1" dirty="0" err="1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Bakım</a:t>
              </a:r>
              <a:r>
                <a:rPr lang="en-US" sz="700" b="1" dirty="0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 </a:t>
              </a:r>
              <a:r>
                <a:rPr lang="en-US" sz="700" b="1" dirty="0" err="1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Derneği</a:t>
              </a:r>
              <a:endParaRPr lang="en-US" sz="700" b="1" dirty="0">
                <a:solidFill>
                  <a:prstClr val="black"/>
                </a:solidFill>
                <a:latin typeface="Franklin Gothic Medium"/>
                <a:cs typeface="Franklin Gothic Medium"/>
              </a:endParaRPr>
            </a:p>
            <a:p>
              <a:pPr algn="ctr" defTabSz="457200"/>
              <a:endParaRPr lang="en-US" sz="700" b="1" dirty="0">
                <a:solidFill>
                  <a:prstClr val="black"/>
                </a:solidFill>
                <a:latin typeface="Franklin Gothic Medium"/>
                <a:cs typeface="Franklin Gothic Medium"/>
              </a:endParaRPr>
            </a:p>
          </p:txBody>
        </p:sp>
        <p:pic>
          <p:nvPicPr>
            <p:cNvPr id="23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4" b="98487" l="1977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870042" y="-168707"/>
              <a:ext cx="1385379" cy="15086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4" name="Resim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444" y="274001"/>
            <a:ext cx="468000" cy="46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63" y="501879"/>
            <a:ext cx="652224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65" y="1066163"/>
            <a:ext cx="3228975" cy="96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53" y="910828"/>
            <a:ext cx="72866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 1"/>
          <p:cNvGrpSpPr/>
          <p:nvPr/>
        </p:nvGrpSpPr>
        <p:grpSpPr>
          <a:xfrm>
            <a:off x="558999" y="1616453"/>
            <a:ext cx="3429000" cy="3348038"/>
            <a:chOff x="1143000" y="2035969"/>
            <a:chExt cx="3429000" cy="3348038"/>
          </a:xfrm>
        </p:grpSpPr>
        <p:pic>
          <p:nvPicPr>
            <p:cNvPr id="14337" name="Resim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035969"/>
              <a:ext cx="3429000" cy="334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Box 1"/>
            <p:cNvSpPr txBox="1">
              <a:spLocks noChangeArrowheads="1"/>
            </p:cNvSpPr>
            <p:nvPr/>
          </p:nvSpPr>
          <p:spPr bwMode="auto">
            <a:xfrm>
              <a:off x="1208485" y="2121694"/>
              <a:ext cx="1758553" cy="715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9pPr>
            </a:lstStyle>
            <a:p>
              <a:r>
                <a:rPr lang="en-US" altLang="x-none" sz="1350"/>
                <a:t>Sepsis bulguları(ateş, taşikardi,vb)</a:t>
              </a:r>
            </a:p>
          </p:txBody>
        </p:sp>
        <p:sp>
          <p:nvSpPr>
            <p:cNvPr id="14343" name="TextBox 7"/>
            <p:cNvSpPr txBox="1">
              <a:spLocks noChangeArrowheads="1"/>
            </p:cNvSpPr>
            <p:nvPr/>
          </p:nvSpPr>
          <p:spPr bwMode="auto">
            <a:xfrm>
              <a:off x="1231106" y="2070498"/>
              <a:ext cx="1663304" cy="715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9pPr>
            </a:lstStyle>
            <a:p>
              <a:r>
                <a:rPr lang="en-US" altLang="x-none" sz="1350" dirty="0" err="1" smtClean="0"/>
                <a:t>Enfeksiyon</a:t>
              </a:r>
              <a:r>
                <a:rPr lang="en-US" altLang="x-none" sz="1350" dirty="0" smtClean="0"/>
                <a:t> </a:t>
              </a:r>
              <a:r>
                <a:rPr lang="en-US" altLang="x-none" sz="1350" dirty="0" err="1"/>
                <a:t>bulguları</a:t>
              </a:r>
              <a:r>
                <a:rPr lang="en-US" altLang="x-none" sz="1350" dirty="0"/>
                <a:t>(</a:t>
              </a:r>
              <a:r>
                <a:rPr lang="en-US" altLang="x-none" sz="1350" dirty="0" err="1"/>
                <a:t>ateş</a:t>
              </a:r>
              <a:r>
                <a:rPr lang="en-US" altLang="x-none" sz="1350" dirty="0"/>
                <a:t>, </a:t>
              </a:r>
              <a:r>
                <a:rPr lang="en-US" altLang="x-none" sz="1350" dirty="0" err="1"/>
                <a:t>taşikardi,vb</a:t>
              </a:r>
              <a:r>
                <a:rPr lang="en-US" altLang="x-none" sz="1350" dirty="0"/>
                <a:t>)</a:t>
              </a:r>
            </a:p>
          </p:txBody>
        </p:sp>
        <p:sp>
          <p:nvSpPr>
            <p:cNvPr id="14344" name="TextBox 8"/>
            <p:cNvSpPr txBox="1">
              <a:spLocks noChangeArrowheads="1"/>
            </p:cNvSpPr>
            <p:nvPr/>
          </p:nvSpPr>
          <p:spPr bwMode="auto">
            <a:xfrm>
              <a:off x="2912269" y="2075260"/>
              <a:ext cx="1638300" cy="507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9pPr>
            </a:lstStyle>
            <a:p>
              <a:r>
                <a:rPr lang="en-US" altLang="x-none" sz="1350" dirty="0" err="1"/>
                <a:t>Olası</a:t>
              </a:r>
              <a:r>
                <a:rPr lang="en-US" altLang="x-none" sz="1350" dirty="0"/>
                <a:t> </a:t>
              </a:r>
              <a:r>
                <a:rPr lang="en-US" altLang="x-none" sz="1350" dirty="0" err="1"/>
                <a:t>kaynak</a:t>
              </a:r>
              <a:r>
                <a:rPr lang="en-US" altLang="x-none" sz="1350" dirty="0"/>
                <a:t> (</a:t>
              </a:r>
              <a:r>
                <a:rPr lang="en-US" altLang="x-none" sz="1350" dirty="0" err="1"/>
                <a:t>akciğer</a:t>
              </a:r>
              <a:r>
                <a:rPr lang="en-US" altLang="x-none" sz="1350" dirty="0"/>
                <a:t>, </a:t>
              </a:r>
              <a:r>
                <a:rPr lang="en-US" altLang="x-none" sz="1350" dirty="0" err="1"/>
                <a:t>üriner,vb</a:t>
              </a:r>
              <a:r>
                <a:rPr lang="en-US" altLang="x-none" sz="1350" dirty="0"/>
                <a:t>)</a:t>
              </a:r>
            </a:p>
          </p:txBody>
        </p:sp>
        <p:sp>
          <p:nvSpPr>
            <p:cNvPr id="14345" name="TextBox 9"/>
            <p:cNvSpPr txBox="1">
              <a:spLocks noChangeArrowheads="1"/>
            </p:cNvSpPr>
            <p:nvPr/>
          </p:nvSpPr>
          <p:spPr bwMode="auto">
            <a:xfrm>
              <a:off x="2238376" y="2730104"/>
              <a:ext cx="1278731" cy="507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9pPr>
            </a:lstStyle>
            <a:p>
              <a:r>
                <a:rPr lang="en-US" altLang="x-none" sz="900"/>
                <a:t>Laboratuvar testleri bulguları(CRP, PCT,vb)</a:t>
              </a:r>
            </a:p>
          </p:txBody>
        </p:sp>
        <p:sp>
          <p:nvSpPr>
            <p:cNvPr id="14346" name="TextBox 11"/>
            <p:cNvSpPr txBox="1">
              <a:spLocks noChangeArrowheads="1"/>
            </p:cNvSpPr>
            <p:nvPr/>
          </p:nvSpPr>
          <p:spPr bwMode="auto">
            <a:xfrm>
              <a:off x="3557587" y="3261122"/>
              <a:ext cx="929879" cy="23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9pPr>
            </a:lstStyle>
            <a:p>
              <a:r>
                <a:rPr lang="en-US" altLang="x-none" sz="900"/>
                <a:t>Mikrobiyoloji</a:t>
              </a:r>
            </a:p>
          </p:txBody>
        </p:sp>
        <p:sp>
          <p:nvSpPr>
            <p:cNvPr id="14347" name="TextBox 12"/>
            <p:cNvSpPr txBox="1">
              <a:spLocks noChangeArrowheads="1"/>
            </p:cNvSpPr>
            <p:nvPr/>
          </p:nvSpPr>
          <p:spPr bwMode="auto">
            <a:xfrm>
              <a:off x="2386014" y="3952919"/>
              <a:ext cx="1240631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9pPr>
            </a:lstStyle>
            <a:p>
              <a:r>
                <a:rPr lang="en-US" altLang="x-none" sz="1200" dirty="0"/>
                <a:t>ENFEKSİYON</a:t>
              </a:r>
            </a:p>
          </p:txBody>
        </p:sp>
        <p:sp>
          <p:nvSpPr>
            <p:cNvPr id="14348" name="TextBox 13"/>
            <p:cNvSpPr txBox="1">
              <a:spLocks noChangeArrowheads="1"/>
            </p:cNvSpPr>
            <p:nvPr/>
          </p:nvSpPr>
          <p:spPr bwMode="auto">
            <a:xfrm>
              <a:off x="1341835" y="4396979"/>
              <a:ext cx="1277540" cy="507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9pPr>
            </a:lstStyle>
            <a:p>
              <a:r>
                <a:rPr lang="en-US" altLang="x-none" sz="1350"/>
                <a:t>+ organ disfonksiyonu</a:t>
              </a:r>
            </a:p>
          </p:txBody>
        </p:sp>
        <p:sp>
          <p:nvSpPr>
            <p:cNvPr id="14349" name="TextBox 14"/>
            <p:cNvSpPr txBox="1">
              <a:spLocks noChangeArrowheads="1"/>
            </p:cNvSpPr>
            <p:nvPr/>
          </p:nvSpPr>
          <p:spPr bwMode="auto">
            <a:xfrm>
              <a:off x="2682479" y="4988719"/>
              <a:ext cx="834628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9pPr>
            </a:lstStyle>
            <a:p>
              <a:r>
                <a:rPr lang="en-US" altLang="x-none" sz="1200" dirty="0" smtClean="0"/>
                <a:t>SEPSİS</a:t>
              </a:r>
              <a:endParaRPr lang="en-US" altLang="x-none" sz="1200" dirty="0"/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4624387" y="2652712"/>
            <a:ext cx="3376613" cy="3348038"/>
            <a:chOff x="4624387" y="2652712"/>
            <a:chExt cx="3376613" cy="3348038"/>
          </a:xfrm>
        </p:grpSpPr>
        <p:pic>
          <p:nvPicPr>
            <p:cNvPr id="14338" name="Resim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387" y="2652712"/>
              <a:ext cx="3376613" cy="33480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0" name="TextBox 15"/>
            <p:cNvSpPr txBox="1">
              <a:spLocks noChangeArrowheads="1"/>
            </p:cNvSpPr>
            <p:nvPr/>
          </p:nvSpPr>
          <p:spPr bwMode="auto">
            <a:xfrm>
              <a:off x="4693444" y="2767013"/>
              <a:ext cx="1758554" cy="715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9pPr>
            </a:lstStyle>
            <a:p>
              <a:r>
                <a:rPr lang="en-US" altLang="x-none" sz="1350"/>
                <a:t>AÇIKLANAMAYAN</a:t>
              </a:r>
            </a:p>
            <a:p>
              <a:r>
                <a:rPr lang="en-US" altLang="x-none" sz="1350"/>
                <a:t>ORGAN DİSFONKSİYONU</a:t>
              </a:r>
            </a:p>
          </p:txBody>
        </p:sp>
        <p:sp>
          <p:nvSpPr>
            <p:cNvPr id="14351" name="TextBox 16"/>
            <p:cNvSpPr txBox="1">
              <a:spLocks noChangeArrowheads="1"/>
            </p:cNvSpPr>
            <p:nvPr/>
          </p:nvSpPr>
          <p:spPr bwMode="auto">
            <a:xfrm>
              <a:off x="6780610" y="3389710"/>
              <a:ext cx="1150144" cy="2354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9pPr>
            </a:lstStyle>
            <a:p>
              <a:r>
                <a:rPr lang="en-US" altLang="x-none" sz="1050" dirty="0" err="1" smtClean="0"/>
                <a:t>Enfeksiyon</a:t>
              </a:r>
              <a:r>
                <a:rPr lang="en-US" altLang="x-none" sz="1050" dirty="0" smtClean="0"/>
                <a:t> </a:t>
              </a:r>
              <a:r>
                <a:rPr lang="en-US" altLang="x-none" sz="1050" dirty="0" err="1" smtClean="0"/>
                <a:t>bulguları</a:t>
              </a:r>
              <a:r>
                <a:rPr lang="en-US" altLang="x-none" sz="1050" dirty="0" smtClean="0"/>
                <a:t>(</a:t>
              </a:r>
              <a:r>
                <a:rPr lang="en-US" altLang="x-none" sz="1050" dirty="0" err="1" smtClean="0"/>
                <a:t>ateş</a:t>
              </a:r>
              <a:r>
                <a:rPr lang="en-US" altLang="x-none" sz="1050" dirty="0"/>
                <a:t>, </a:t>
              </a:r>
              <a:r>
                <a:rPr lang="en-US" altLang="x-none" sz="1050" dirty="0" err="1"/>
                <a:t>taşikardi,vb</a:t>
              </a:r>
              <a:r>
                <a:rPr lang="en-US" altLang="x-none" sz="1050" dirty="0"/>
                <a:t>)</a:t>
              </a:r>
            </a:p>
            <a:p>
              <a:endParaRPr lang="en-US" altLang="x-none" sz="1050" dirty="0"/>
            </a:p>
            <a:p>
              <a:r>
                <a:rPr lang="en-US" altLang="x-none" sz="1050" dirty="0" err="1"/>
                <a:t>olası</a:t>
              </a:r>
              <a:r>
                <a:rPr lang="en-US" altLang="x-none" sz="1050" dirty="0"/>
                <a:t> </a:t>
              </a:r>
              <a:r>
                <a:rPr lang="en-US" altLang="x-none" sz="1050" dirty="0" err="1"/>
                <a:t>kaynak</a:t>
              </a:r>
              <a:r>
                <a:rPr lang="en-US" altLang="x-none" sz="1050" dirty="0"/>
                <a:t> (</a:t>
              </a:r>
              <a:r>
                <a:rPr lang="en-US" altLang="x-none" sz="1050" dirty="0" err="1"/>
                <a:t>akciğer</a:t>
              </a:r>
              <a:r>
                <a:rPr lang="en-US" altLang="x-none" sz="1050" dirty="0"/>
                <a:t>, </a:t>
              </a:r>
              <a:r>
                <a:rPr lang="en-US" altLang="x-none" sz="1050" dirty="0" err="1"/>
                <a:t>üriner</a:t>
              </a:r>
              <a:r>
                <a:rPr lang="en-US" altLang="x-none" sz="1050" dirty="0"/>
                <a:t>, </a:t>
              </a:r>
              <a:r>
                <a:rPr lang="en-US" altLang="x-none" sz="1050" dirty="0" err="1"/>
                <a:t>vb</a:t>
              </a:r>
              <a:r>
                <a:rPr lang="en-US" altLang="x-none" sz="1050" dirty="0"/>
                <a:t>)</a:t>
              </a:r>
            </a:p>
            <a:p>
              <a:endParaRPr lang="en-US" altLang="x-none" sz="1050" dirty="0"/>
            </a:p>
            <a:p>
              <a:r>
                <a:rPr lang="en-US" altLang="x-none" sz="1050" dirty="0" err="1"/>
                <a:t>Laboratuvar</a:t>
              </a:r>
              <a:r>
                <a:rPr lang="en-US" altLang="x-none" sz="1050" dirty="0"/>
                <a:t> </a:t>
              </a:r>
              <a:r>
                <a:rPr lang="en-US" altLang="x-none" sz="1050" dirty="0" err="1"/>
                <a:t>testleri</a:t>
              </a:r>
              <a:r>
                <a:rPr lang="en-US" altLang="x-none" sz="1050" dirty="0"/>
                <a:t> (</a:t>
              </a:r>
              <a:r>
                <a:rPr lang="en-US" altLang="x-none" sz="1050" dirty="0" err="1"/>
                <a:t>CRP,PRC</a:t>
              </a:r>
              <a:r>
                <a:rPr lang="en-US" altLang="x-none" sz="1050" dirty="0"/>
                <a:t>)</a:t>
              </a:r>
            </a:p>
            <a:p>
              <a:endParaRPr lang="en-US" altLang="x-none" sz="1050" dirty="0"/>
            </a:p>
            <a:p>
              <a:endParaRPr lang="en-US" altLang="x-none" sz="1050" dirty="0"/>
            </a:p>
            <a:p>
              <a:r>
                <a:rPr lang="en-US" altLang="x-none" sz="1050" dirty="0" err="1"/>
                <a:t>mikrobiyoloji</a:t>
              </a:r>
              <a:endParaRPr lang="en-US" altLang="x-none" sz="1050" dirty="0"/>
            </a:p>
          </p:txBody>
        </p:sp>
        <p:sp>
          <p:nvSpPr>
            <p:cNvPr id="14352" name="TextBox 18"/>
            <p:cNvSpPr txBox="1">
              <a:spLocks noChangeArrowheads="1"/>
            </p:cNvSpPr>
            <p:nvPr/>
          </p:nvSpPr>
          <p:spPr bwMode="auto">
            <a:xfrm>
              <a:off x="5522119" y="4292204"/>
              <a:ext cx="1181100" cy="7386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-94"/>
                  <a:ea typeface="ＭＳ Ｐゴシック" charset="-128"/>
                </a:defRPr>
              </a:lvl9pPr>
            </a:lstStyle>
            <a:p>
              <a:r>
                <a:rPr lang="en-US" altLang="x-none" sz="1050"/>
                <a:t>+ENFEKSİYON</a:t>
              </a:r>
            </a:p>
            <a:p>
              <a:r>
                <a:rPr lang="en-US" altLang="x-none" sz="1050"/>
                <a:t>(her zaman açıkm değil)</a:t>
              </a:r>
            </a:p>
            <a:p>
              <a:endParaRPr lang="en-US" altLang="x-none" sz="1050"/>
            </a:p>
          </p:txBody>
        </p:sp>
      </p:grpSp>
      <p:sp>
        <p:nvSpPr>
          <p:cNvPr id="4" name="Dikdörtgen 3"/>
          <p:cNvSpPr/>
          <p:nvPr/>
        </p:nvSpPr>
        <p:spPr>
          <a:xfrm>
            <a:off x="2035374" y="3977463"/>
            <a:ext cx="1868091" cy="105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kdörtgen 24"/>
          <p:cNvSpPr/>
          <p:nvPr/>
        </p:nvSpPr>
        <p:spPr>
          <a:xfrm>
            <a:off x="715567" y="3990326"/>
            <a:ext cx="1319807" cy="105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kdörtgen 25"/>
          <p:cNvSpPr/>
          <p:nvPr/>
        </p:nvSpPr>
        <p:spPr>
          <a:xfrm>
            <a:off x="4693444" y="5108303"/>
            <a:ext cx="1536221" cy="89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kdörtgen 26"/>
          <p:cNvSpPr/>
          <p:nvPr/>
        </p:nvSpPr>
        <p:spPr>
          <a:xfrm>
            <a:off x="4754008" y="3521311"/>
            <a:ext cx="3119632" cy="2222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kdörtgen 27"/>
          <p:cNvSpPr/>
          <p:nvPr/>
        </p:nvSpPr>
        <p:spPr>
          <a:xfrm>
            <a:off x="6521055" y="2853309"/>
            <a:ext cx="1352585" cy="89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4639"/>
            <a:ext cx="4823011" cy="922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89816" y="274639"/>
            <a:ext cx="2805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JAMA. 2016;315(8):801-810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716" y="1416421"/>
            <a:ext cx="9461435" cy="5638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186" y="3115727"/>
            <a:ext cx="288000" cy="165818"/>
          </a:xfrm>
          <a:prstGeom prst="rect">
            <a:avLst/>
          </a:prstGeom>
        </p:spPr>
      </p:pic>
      <p:grpSp>
        <p:nvGrpSpPr>
          <p:cNvPr id="7" name="Group 5"/>
          <p:cNvGrpSpPr>
            <a:grpSpLocks noChangeAspect="1"/>
          </p:cNvGrpSpPr>
          <p:nvPr/>
        </p:nvGrpSpPr>
        <p:grpSpPr>
          <a:xfrm>
            <a:off x="8095129" y="1953938"/>
            <a:ext cx="821112" cy="853102"/>
            <a:chOff x="-3286123" y="-168707"/>
            <a:chExt cx="2217542" cy="2303935"/>
          </a:xfrm>
        </p:grpSpPr>
        <p:sp>
          <p:nvSpPr>
            <p:cNvPr id="8" name="TextBox 6"/>
            <p:cNvSpPr txBox="1"/>
            <p:nvPr/>
          </p:nvSpPr>
          <p:spPr>
            <a:xfrm>
              <a:off x="-3286123" y="1013111"/>
              <a:ext cx="2217542" cy="1122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700" b="1" dirty="0" err="1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Türk</a:t>
              </a:r>
              <a:r>
                <a:rPr lang="en-US" sz="700" b="1" dirty="0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 </a:t>
              </a:r>
              <a:r>
                <a:rPr lang="en-US" sz="700" b="1" dirty="0" err="1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Yoğun</a:t>
              </a:r>
              <a:r>
                <a:rPr lang="en-US" sz="700" b="1" dirty="0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 </a:t>
              </a:r>
              <a:r>
                <a:rPr lang="en-US" sz="700" b="1" dirty="0" err="1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Bakım</a:t>
              </a:r>
              <a:r>
                <a:rPr lang="en-US" sz="700" b="1" dirty="0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 </a:t>
              </a:r>
              <a:r>
                <a:rPr lang="en-US" sz="700" b="1" dirty="0" err="1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Derneği</a:t>
              </a:r>
              <a:endParaRPr lang="en-US" sz="700" b="1" dirty="0">
                <a:solidFill>
                  <a:prstClr val="black"/>
                </a:solidFill>
                <a:latin typeface="Franklin Gothic Medium"/>
                <a:cs typeface="Franklin Gothic Medium"/>
              </a:endParaRPr>
            </a:p>
            <a:p>
              <a:pPr algn="ctr" defTabSz="457200"/>
              <a:endParaRPr lang="en-US" sz="700" b="1" dirty="0">
                <a:solidFill>
                  <a:prstClr val="black"/>
                </a:solidFill>
                <a:latin typeface="Franklin Gothic Medium"/>
                <a:cs typeface="Franklin Gothic Medium"/>
              </a:endParaRPr>
            </a:p>
          </p:txBody>
        </p:sp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4" b="98487" l="1977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870042" y="-168707"/>
              <a:ext cx="1385379" cy="15086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3833" y="2146489"/>
            <a:ext cx="468000" cy="46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88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323070"/>
            <a:ext cx="7886700" cy="6919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 err="1" smtClean="0"/>
              <a:t>www.yogunbakim.org.tr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92756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“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9" y="-1"/>
            <a:ext cx="9041837" cy="677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1385631" y="6181914"/>
            <a:ext cx="66073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WSD_Sepsisburden_2015.pdf</a:t>
            </a:r>
          </a:p>
          <a:p>
            <a:r>
              <a:rPr lang="en-US" sz="1400" dirty="0"/>
              <a:t>http://</a:t>
            </a:r>
            <a:r>
              <a:rPr lang="en-US" sz="1400" dirty="0" err="1"/>
              <a:t>businesshealth.kaiserpermanente.org</a:t>
            </a:r>
            <a:r>
              <a:rPr lang="en-US" sz="1400" dirty="0"/>
              <a:t>/featured-stories/sepsis-prevention/</a:t>
            </a:r>
          </a:p>
          <a:p>
            <a:endParaRPr lang="en-US" sz="140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2"/>
          <a:srcRect l="2151" t="29582" r="2859" b="43037"/>
          <a:stretch/>
        </p:blipFill>
        <p:spPr>
          <a:xfrm>
            <a:off x="231850" y="1077651"/>
            <a:ext cx="6778666" cy="2049116"/>
          </a:xfrm>
          <a:prstGeom prst="rect">
            <a:avLst/>
          </a:prstGeom>
        </p:spPr>
      </p:pic>
      <p:sp>
        <p:nvSpPr>
          <p:cNvPr id="8" name="Rectangle 35"/>
          <p:cNvSpPr/>
          <p:nvPr/>
        </p:nvSpPr>
        <p:spPr>
          <a:xfrm>
            <a:off x="197880" y="5023432"/>
            <a:ext cx="4234904" cy="52322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lt1"/>
                </a:solidFill>
              </a:rPr>
              <a:t>En </a:t>
            </a:r>
            <a:r>
              <a:rPr lang="en-US" sz="2800" b="1" dirty="0" err="1">
                <a:solidFill>
                  <a:schemeClr val="lt1"/>
                </a:solidFill>
              </a:rPr>
              <a:t>sık</a:t>
            </a:r>
            <a:r>
              <a:rPr lang="en-US" sz="2800" b="1" dirty="0">
                <a:solidFill>
                  <a:schemeClr val="lt1"/>
                </a:solidFill>
              </a:rPr>
              <a:t> </a:t>
            </a:r>
            <a:r>
              <a:rPr lang="en-US" sz="2800" b="1" dirty="0" err="1" smtClean="0">
                <a:solidFill>
                  <a:schemeClr val="lt1"/>
                </a:solidFill>
              </a:rPr>
              <a:t>karşılaşılan</a:t>
            </a:r>
            <a:r>
              <a:rPr lang="en-US" sz="2800" b="1" dirty="0" smtClean="0">
                <a:solidFill>
                  <a:schemeClr val="lt1"/>
                </a:solidFill>
              </a:rPr>
              <a:t> </a:t>
            </a:r>
            <a:r>
              <a:rPr lang="en-US" sz="2800" b="1" dirty="0" err="1" smtClean="0">
                <a:solidFill>
                  <a:schemeClr val="lt1"/>
                </a:solidFill>
              </a:rPr>
              <a:t>hastalık</a:t>
            </a:r>
            <a:endParaRPr lang="en-US" sz="2800" b="1" dirty="0">
              <a:solidFill>
                <a:schemeClr val="lt1"/>
              </a:solidFill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769562" y="147273"/>
            <a:ext cx="6181862" cy="70788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/>
            </a:lvl1pPr>
          </a:lstStyle>
          <a:p>
            <a:r>
              <a:rPr lang="en-US" dirty="0"/>
              <a:t>SEPSİS: </a:t>
            </a:r>
            <a:r>
              <a:rPr lang="en-US" dirty="0" err="1"/>
              <a:t>Kıyaslamalı</a:t>
            </a:r>
            <a:r>
              <a:rPr lang="en-US" dirty="0"/>
              <a:t> </a:t>
            </a:r>
            <a:r>
              <a:rPr lang="en-US" dirty="0" err="1" smtClean="0"/>
              <a:t>Sıklık</a:t>
            </a:r>
            <a:endParaRPr lang="en-US" dirty="0"/>
          </a:p>
        </p:txBody>
      </p:sp>
      <p:sp>
        <p:nvSpPr>
          <p:cNvPr id="12" name="TextBox 36"/>
          <p:cNvSpPr txBox="1"/>
          <p:nvPr/>
        </p:nvSpPr>
        <p:spPr>
          <a:xfrm>
            <a:off x="183311" y="3128726"/>
            <a:ext cx="1586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6666"/>
                </a:solidFill>
                <a:latin typeface="Arial Hebrew Scholar"/>
                <a:cs typeface="Arial Hebrew Scholar"/>
              </a:rPr>
              <a:t>ABD: </a:t>
            </a:r>
            <a:r>
              <a:rPr lang="en-US" sz="1600" dirty="0" err="1" smtClean="0">
                <a:solidFill>
                  <a:srgbClr val="666666"/>
                </a:solidFill>
                <a:latin typeface="Arial Hebrew Scholar"/>
                <a:cs typeface="Arial Hebrew Scholar"/>
              </a:rPr>
              <a:t>Yıllık</a:t>
            </a:r>
            <a:r>
              <a:rPr lang="en-US" sz="1600" dirty="0" smtClean="0">
                <a:solidFill>
                  <a:srgbClr val="666666"/>
                </a:solidFill>
                <a:latin typeface="Arial Hebrew Scholar"/>
                <a:cs typeface="Arial Hebrew Scholar"/>
              </a:rPr>
              <a:t>(2011) </a:t>
            </a:r>
            <a:r>
              <a:rPr lang="en-US" sz="1600" dirty="0" err="1" smtClean="0">
                <a:solidFill>
                  <a:srgbClr val="666666"/>
                </a:solidFill>
                <a:latin typeface="Arial Hebrew Scholar"/>
                <a:cs typeface="Arial Hebrew Scholar"/>
              </a:rPr>
              <a:t>araştırma</a:t>
            </a:r>
            <a:r>
              <a:rPr lang="en-US" sz="1600" dirty="0" smtClean="0">
                <a:solidFill>
                  <a:srgbClr val="666666"/>
                </a:solidFill>
                <a:latin typeface="Arial Hebrew Scholar"/>
                <a:cs typeface="Arial Hebrew Scholar"/>
              </a:rPr>
              <a:t> </a:t>
            </a:r>
            <a:r>
              <a:rPr lang="en-US" sz="1600" dirty="0" err="1" smtClean="0">
                <a:solidFill>
                  <a:srgbClr val="666666"/>
                </a:solidFill>
                <a:latin typeface="Arial Hebrew Scholar"/>
                <a:cs typeface="Arial Hebrew Scholar"/>
              </a:rPr>
              <a:t>bütçesi</a:t>
            </a:r>
            <a:r>
              <a:rPr lang="en-US" sz="1600" dirty="0" smtClean="0">
                <a:solidFill>
                  <a:srgbClr val="666666"/>
                </a:solidFill>
                <a:latin typeface="Arial Hebrew Scholar"/>
                <a:cs typeface="Arial Hebrew Scholar"/>
              </a:rPr>
              <a:t> (</a:t>
            </a:r>
            <a:r>
              <a:rPr lang="en-US" sz="1600" dirty="0" err="1" smtClean="0">
                <a:solidFill>
                  <a:srgbClr val="666666"/>
                </a:solidFill>
                <a:latin typeface="Arial Hebrew Scholar"/>
                <a:cs typeface="Arial Hebrew Scholar"/>
              </a:rPr>
              <a:t>milyon</a:t>
            </a:r>
            <a:r>
              <a:rPr lang="en-US" sz="1600" dirty="0" smtClean="0">
                <a:solidFill>
                  <a:srgbClr val="666666"/>
                </a:solidFill>
                <a:latin typeface="Arial Hebrew Scholar"/>
                <a:cs typeface="Arial Hebrew Scholar"/>
              </a:rPr>
              <a:t> USD)</a:t>
            </a:r>
            <a:endParaRPr lang="en-US" sz="1600" dirty="0">
              <a:solidFill>
                <a:srgbClr val="666666"/>
              </a:solidFill>
              <a:latin typeface="Arial Hebrew Scholar"/>
              <a:cs typeface="Arial Hebrew Scholar"/>
            </a:endParaRPr>
          </a:p>
        </p:txBody>
      </p:sp>
      <p:sp>
        <p:nvSpPr>
          <p:cNvPr id="13" name="TextBox 38"/>
          <p:cNvSpPr txBox="1"/>
          <p:nvPr/>
        </p:nvSpPr>
        <p:spPr>
          <a:xfrm>
            <a:off x="1967421" y="3165254"/>
            <a:ext cx="504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66666"/>
                </a:solidFill>
                <a:latin typeface="Arial Hebrew Scholar"/>
                <a:cs typeface="Arial Hebrew Scholar"/>
              </a:rPr>
              <a:t>317        91           1.236       2.900     2.277</a:t>
            </a:r>
            <a:endParaRPr lang="en-US" sz="2000" b="1" dirty="0">
              <a:solidFill>
                <a:srgbClr val="666666"/>
              </a:solidFill>
              <a:latin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12088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367128"/>
            <a:ext cx="2590320" cy="2055313"/>
            <a:chOff x="115889" y="3675560"/>
            <a:chExt cx="2590320" cy="2055313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80" r="65642" b="4353"/>
            <a:stretch/>
          </p:blipFill>
          <p:spPr bwMode="auto">
            <a:xfrm>
              <a:off x="115889" y="3675560"/>
              <a:ext cx="2590320" cy="205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9113" y="4329849"/>
              <a:ext cx="948475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4" name="TextBox 11"/>
          <p:cNvSpPr txBox="1"/>
          <p:nvPr/>
        </p:nvSpPr>
        <p:spPr>
          <a:xfrm>
            <a:off x="1704487" y="83273"/>
            <a:ext cx="6181862" cy="646331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/>
            </a:lvl1pPr>
          </a:lstStyle>
          <a:p>
            <a:r>
              <a:rPr lang="en-US" sz="3600" dirty="0" smtClean="0"/>
              <a:t>SEPSİS: 1 </a:t>
            </a:r>
            <a:r>
              <a:rPr lang="en-US" sz="3600" dirty="0" err="1" smtClean="0"/>
              <a:t>Hastanın</a:t>
            </a:r>
            <a:r>
              <a:rPr lang="en-US" sz="3600" dirty="0" smtClean="0"/>
              <a:t> </a:t>
            </a:r>
            <a:r>
              <a:rPr lang="en-US" sz="3600" dirty="0" err="1" smtClean="0"/>
              <a:t>Maliyeti</a:t>
            </a:r>
            <a:endParaRPr lang="en-US" sz="3600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2745303" y="1574145"/>
            <a:ext cx="6135226" cy="4351338"/>
          </a:xfrm>
        </p:spPr>
        <p:txBody>
          <a:bodyPr>
            <a:normAutofit/>
          </a:bodyPr>
          <a:lstStyle/>
          <a:p>
            <a:r>
              <a:rPr lang="tr-TR" dirty="0" smtClean="0"/>
              <a:t>Toplam Hastane maliyeti: </a:t>
            </a:r>
            <a:r>
              <a:rPr lang="en-US" sz="2800" b="1" dirty="0" smtClean="0"/>
              <a:t>32.421 $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 err="1" smtClean="0"/>
              <a:t>Yoğun</a:t>
            </a:r>
            <a:r>
              <a:rPr lang="en-US" dirty="0" smtClean="0"/>
              <a:t> </a:t>
            </a:r>
            <a:r>
              <a:rPr lang="en-US" dirty="0" err="1" smtClean="0"/>
              <a:t>Bakım</a:t>
            </a:r>
            <a:r>
              <a:rPr lang="en-US" dirty="0" smtClean="0"/>
              <a:t> </a:t>
            </a:r>
            <a:r>
              <a:rPr lang="en-US" dirty="0" err="1" smtClean="0"/>
              <a:t>Maliyeti</a:t>
            </a:r>
            <a:r>
              <a:rPr lang="en-US" dirty="0" smtClean="0"/>
              <a:t>: </a:t>
            </a:r>
            <a:r>
              <a:rPr lang="en-US" sz="2800" b="1" dirty="0" smtClean="0"/>
              <a:t>27.461 $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Günlük</a:t>
            </a:r>
            <a:r>
              <a:rPr lang="en-US" dirty="0" smtClean="0"/>
              <a:t> </a:t>
            </a:r>
            <a:r>
              <a:rPr lang="en-US" dirty="0" err="1" smtClean="0"/>
              <a:t>Yoğun</a:t>
            </a:r>
            <a:r>
              <a:rPr lang="en-US" dirty="0" smtClean="0"/>
              <a:t> </a:t>
            </a:r>
            <a:r>
              <a:rPr lang="en-US" dirty="0" err="1" smtClean="0"/>
              <a:t>Bakım</a:t>
            </a:r>
            <a:r>
              <a:rPr lang="en-US" dirty="0" smtClean="0"/>
              <a:t> </a:t>
            </a:r>
            <a:r>
              <a:rPr lang="en-US" dirty="0" err="1" smtClean="0"/>
              <a:t>maliyeti</a:t>
            </a:r>
            <a:r>
              <a:rPr lang="en-US" dirty="0" smtClean="0"/>
              <a:t>:</a:t>
            </a:r>
          </a:p>
          <a:p>
            <a:pPr lvl="1"/>
            <a:r>
              <a:rPr lang="en-US" sz="2800" b="1" dirty="0" err="1" smtClean="0"/>
              <a:t>Fransa</a:t>
            </a:r>
            <a:r>
              <a:rPr lang="en-US" sz="2800" b="1" dirty="0" smtClean="0"/>
              <a:t>: 1.737 </a:t>
            </a:r>
            <a:r>
              <a:rPr lang="en-US" sz="2800" b="1" dirty="0"/>
              <a:t>$ 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ABD:	4.651 </a:t>
            </a:r>
            <a:r>
              <a:rPr lang="en-US" sz="2800" b="1" dirty="0"/>
              <a:t>$ </a:t>
            </a:r>
          </a:p>
          <a:p>
            <a:pPr lvl="1"/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737461" y="6018473"/>
            <a:ext cx="791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  <a:hlinkClick r:id="rId3" tooltip="Go to Journal of Infection on ScienceDirect"/>
              </a:rPr>
              <a:t>Arefien H. Journal </a:t>
            </a:r>
            <a:r>
              <a:rPr lang="tr-TR" b="1" dirty="0">
                <a:solidFill>
                  <a:schemeClr val="accent5">
                    <a:lumMod val="50000"/>
                  </a:schemeClr>
                </a:solidFill>
                <a:hlinkClick r:id="rId3" tooltip="Go to Journal of Infection on ScienceDirect"/>
              </a:rPr>
              <a:t>of </a:t>
            </a: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  <a:hlinkClick r:id="rId3" tooltip="Go to Journal of Infection on ScienceDirect"/>
              </a:rPr>
              <a:t>Infection</a:t>
            </a:r>
            <a:r>
              <a:rPr lang="tr-TR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  <a:hlinkClick r:id="rId4" tooltip="Go to table of contents for this volume/issue"/>
              </a:rPr>
              <a:t>2017; 2; </a:t>
            </a: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107-117</a:t>
            </a:r>
            <a:endParaRPr lang="tr-T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2479641" y="6017297"/>
            <a:ext cx="4234904" cy="646331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lt1"/>
                </a:solidFill>
              </a:rPr>
              <a:t>En </a:t>
            </a:r>
            <a:r>
              <a:rPr lang="en-US" sz="3600" b="1" dirty="0" err="1" smtClean="0">
                <a:solidFill>
                  <a:schemeClr val="lt1"/>
                </a:solidFill>
              </a:rPr>
              <a:t>pahalı</a:t>
            </a:r>
            <a:r>
              <a:rPr lang="en-US" sz="3600" b="1" dirty="0" smtClean="0">
                <a:solidFill>
                  <a:schemeClr val="lt1"/>
                </a:solidFill>
              </a:rPr>
              <a:t> </a:t>
            </a:r>
            <a:r>
              <a:rPr lang="en-US" sz="3600" b="1" dirty="0" err="1" smtClean="0">
                <a:solidFill>
                  <a:schemeClr val="lt1"/>
                </a:solidFill>
              </a:rPr>
              <a:t>hastalık</a:t>
            </a:r>
            <a:endParaRPr lang="en-US" sz="36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/>
          <p:nvPr/>
        </p:nvSpPr>
        <p:spPr>
          <a:xfrm>
            <a:off x="1704487" y="83273"/>
            <a:ext cx="6181862" cy="646331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/>
            </a:lvl1pPr>
          </a:lstStyle>
          <a:p>
            <a:r>
              <a:rPr lang="en-US" sz="3600" dirty="0" smtClean="0"/>
              <a:t>SEPSİS: </a:t>
            </a:r>
            <a:r>
              <a:rPr lang="en-US" sz="3600" dirty="0" err="1" smtClean="0"/>
              <a:t>Yıllık</a:t>
            </a:r>
            <a:r>
              <a:rPr lang="en-US" sz="3600" dirty="0" smtClean="0"/>
              <a:t> </a:t>
            </a:r>
            <a:r>
              <a:rPr lang="en-US" sz="3600" dirty="0" err="1" smtClean="0"/>
              <a:t>Hastane</a:t>
            </a:r>
            <a:r>
              <a:rPr lang="en-US" sz="3600" dirty="0" smtClean="0"/>
              <a:t> </a:t>
            </a:r>
            <a:r>
              <a:rPr lang="en-US" sz="3600" dirty="0" err="1" smtClean="0"/>
              <a:t>Maliyeti</a:t>
            </a:r>
            <a:endParaRPr lang="en-US" sz="3600" dirty="0"/>
          </a:p>
        </p:txBody>
      </p:sp>
      <p:grpSp>
        <p:nvGrpSpPr>
          <p:cNvPr id="20" name="Grup 19"/>
          <p:cNvGrpSpPr/>
          <p:nvPr/>
        </p:nvGrpSpPr>
        <p:grpSpPr>
          <a:xfrm>
            <a:off x="222518" y="945397"/>
            <a:ext cx="5236949" cy="3778845"/>
            <a:chOff x="2175304" y="1007389"/>
            <a:chExt cx="5711045" cy="3763351"/>
          </a:xfrm>
        </p:grpSpPr>
        <p:grpSp>
          <p:nvGrpSpPr>
            <p:cNvPr id="10" name="Grup 9"/>
            <p:cNvGrpSpPr/>
            <p:nvPr/>
          </p:nvGrpSpPr>
          <p:grpSpPr>
            <a:xfrm>
              <a:off x="2175304" y="1007389"/>
              <a:ext cx="5711045" cy="3763351"/>
              <a:chOff x="1590944" y="141245"/>
              <a:chExt cx="6266696" cy="4491026"/>
            </a:xfrm>
          </p:grpSpPr>
          <p:grpSp>
            <p:nvGrpSpPr>
              <p:cNvPr id="6" name="Grup 5"/>
              <p:cNvGrpSpPr/>
              <p:nvPr/>
            </p:nvGrpSpPr>
            <p:grpSpPr>
              <a:xfrm>
                <a:off x="1590944" y="929898"/>
                <a:ext cx="6266696" cy="3702373"/>
                <a:chOff x="1172490" y="736600"/>
                <a:chExt cx="6985000" cy="4546600"/>
              </a:xfrm>
            </p:grpSpPr>
            <p:pic>
              <p:nvPicPr>
                <p:cNvPr id="4" name="Resim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72490" y="736600"/>
                  <a:ext cx="6985000" cy="3556000"/>
                </a:xfrm>
                <a:prstGeom prst="rect">
                  <a:avLst/>
                </a:prstGeom>
              </p:spPr>
            </p:pic>
            <p:pic>
              <p:nvPicPr>
                <p:cNvPr id="5" name="Resim 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72490" y="4292600"/>
                  <a:ext cx="6985000" cy="990600"/>
                </a:xfrm>
                <a:prstGeom prst="rect">
                  <a:avLst/>
                </a:prstGeom>
              </p:spPr>
            </p:pic>
          </p:grpSp>
          <p:pic>
            <p:nvPicPr>
              <p:cNvPr id="9" name="Resim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0944" y="141245"/>
                <a:ext cx="6266696" cy="806662"/>
              </a:xfrm>
              <a:prstGeom prst="rect">
                <a:avLst/>
              </a:prstGeom>
            </p:spPr>
          </p:pic>
        </p:grpSp>
        <p:sp>
          <p:nvSpPr>
            <p:cNvPr id="11" name="Dikdörtgen 10"/>
            <p:cNvSpPr/>
            <p:nvPr/>
          </p:nvSpPr>
          <p:spPr>
            <a:xfrm>
              <a:off x="5756239" y="1055411"/>
              <a:ext cx="1842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>
                      <a:lumMod val="50000"/>
                    </a:schemeClr>
                  </a:solidFill>
                  <a:latin typeface="Abadi MT Condensed Extra Bold"/>
                  <a:cs typeface="Abadi MT Condensed Extra Bold"/>
                </a:rPr>
                <a:t>27.000.000.000 $</a:t>
              </a:r>
              <a:endParaRPr lang="tr-TR" dirty="0"/>
            </a:p>
          </p:txBody>
        </p:sp>
        <p:sp>
          <p:nvSpPr>
            <p:cNvPr id="12" name="Dikdörtgen 11"/>
            <p:cNvSpPr/>
            <p:nvPr/>
          </p:nvSpPr>
          <p:spPr>
            <a:xfrm>
              <a:off x="5030826" y="1505478"/>
              <a:ext cx="1842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>
                      <a:lumMod val="50000"/>
                    </a:schemeClr>
                  </a:solidFill>
                  <a:latin typeface="Abadi MT Condensed Extra Bold"/>
                  <a:cs typeface="Abadi MT Condensed Extra Bold"/>
                </a:rPr>
                <a:t>23.700.000.000 $</a:t>
              </a:r>
              <a:endParaRPr lang="tr-TR" dirty="0"/>
            </a:p>
          </p:txBody>
        </p:sp>
        <p:sp>
          <p:nvSpPr>
            <p:cNvPr id="13" name="Dikdörtgen 12"/>
            <p:cNvSpPr/>
            <p:nvPr/>
          </p:nvSpPr>
          <p:spPr>
            <a:xfrm>
              <a:off x="3512330" y="1926864"/>
              <a:ext cx="1842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>
                      <a:lumMod val="50000"/>
                    </a:schemeClr>
                  </a:solidFill>
                  <a:latin typeface="Abadi MT Condensed Extra Bold"/>
                  <a:cs typeface="Abadi MT Condensed Extra Bold"/>
                </a:rPr>
                <a:t>20.300.000.000 $</a:t>
              </a:r>
              <a:endParaRPr lang="tr-TR" dirty="0"/>
            </a:p>
          </p:txBody>
        </p:sp>
        <p:sp>
          <p:nvSpPr>
            <p:cNvPr id="14" name="Dikdörtgen 13"/>
            <p:cNvSpPr/>
            <p:nvPr/>
          </p:nvSpPr>
          <p:spPr>
            <a:xfrm>
              <a:off x="2175304" y="2361419"/>
              <a:ext cx="1842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>
                      <a:lumMod val="50000"/>
                    </a:schemeClr>
                  </a:solidFill>
                  <a:latin typeface="Abadi MT Condensed Extra Bold"/>
                  <a:cs typeface="Abadi MT Condensed Extra Bold"/>
                </a:rPr>
                <a:t>14.600.000.000 $</a:t>
              </a:r>
              <a:endParaRPr lang="tr-TR" dirty="0"/>
            </a:p>
          </p:txBody>
        </p:sp>
        <p:sp>
          <p:nvSpPr>
            <p:cNvPr id="15" name="Dikdörtgen 14"/>
            <p:cNvSpPr/>
            <p:nvPr/>
          </p:nvSpPr>
          <p:spPr>
            <a:xfrm>
              <a:off x="6802848" y="4036884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badi MT Condensed Extra Bold"/>
                  <a:cs typeface="Abadi MT Condensed Extra Bold"/>
                </a:rPr>
                <a:t>2017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5292049" y="4094780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badi MT Condensed Extra Bold"/>
                  <a:cs typeface="Abadi MT Condensed Extra Bold"/>
                </a:rPr>
                <a:t>2013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17" name="Dikdörtgen 16"/>
            <p:cNvSpPr/>
            <p:nvPr/>
          </p:nvSpPr>
          <p:spPr>
            <a:xfrm>
              <a:off x="4043289" y="4098185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badi MT Condensed Extra Bold"/>
                  <a:cs typeface="Abadi MT Condensed Extra Bold"/>
                </a:rPr>
                <a:t>2011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2647685" y="4098540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badi MT Condensed Extra Bold"/>
                  <a:cs typeface="Abadi MT Condensed Extra Bold"/>
                </a:rPr>
                <a:t>2008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19" name="TextBox 11"/>
            <p:cNvSpPr txBox="1"/>
            <p:nvPr/>
          </p:nvSpPr>
          <p:spPr>
            <a:xfrm>
              <a:off x="2322894" y="1011447"/>
              <a:ext cx="15469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ABD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885932" y="5369023"/>
            <a:ext cx="70591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de-DE" sz="1200" dirty="0"/>
              <a:t>WSD_Sepsisburden_2015.pdf</a:t>
            </a:r>
            <a:endParaRPr lang="en-US" sz="1200" dirty="0"/>
          </a:p>
          <a:p>
            <a:pPr marL="285750" indent="-285750">
              <a:buFontTx/>
              <a:buChar char="-"/>
              <a:defRPr/>
            </a:pPr>
            <a:r>
              <a:rPr lang="tr-TR" sz="1200" dirty="0" err="1"/>
              <a:t>National</a:t>
            </a:r>
            <a:r>
              <a:rPr lang="tr-TR" sz="1200" dirty="0"/>
              <a:t> Center </a:t>
            </a:r>
            <a:r>
              <a:rPr lang="tr-TR" sz="1200" dirty="0" err="1"/>
              <a:t>for</a:t>
            </a:r>
            <a:r>
              <a:rPr lang="tr-TR" sz="1200" dirty="0"/>
              <a:t> </a:t>
            </a:r>
            <a:r>
              <a:rPr lang="tr-TR" sz="1200" dirty="0" err="1"/>
              <a:t>Health</a:t>
            </a:r>
            <a:r>
              <a:rPr lang="tr-TR" sz="1200" dirty="0"/>
              <a:t> </a:t>
            </a:r>
            <a:r>
              <a:rPr lang="tr-TR" sz="1200" dirty="0" err="1"/>
              <a:t>Statistics</a:t>
            </a:r>
            <a:r>
              <a:rPr lang="tr-TR" sz="1200" dirty="0"/>
              <a:t> DOI: </a:t>
            </a:r>
            <a:r>
              <a:rPr lang="tr-TR" sz="1200" dirty="0">
                <a:hlinkClick r:id="rId4"/>
              </a:rPr>
              <a:t>http://www.cdc.gov/nchs/data/databriefs/db62.htm</a:t>
            </a:r>
            <a:endParaRPr lang="tr-TR" sz="1200" dirty="0"/>
          </a:p>
          <a:p>
            <a:pPr marL="285750" indent="-285750">
              <a:buFontTx/>
              <a:buChar char="-"/>
              <a:defRPr/>
            </a:pPr>
            <a:r>
              <a:rPr lang="en-US" sz="1200" dirty="0">
                <a:hlinkClick r:id="rId5"/>
              </a:rPr>
              <a:t>https://www.gov.uk/government/news/new-action-to-reduce-sepsis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>
                <a:hlinkClick r:id="rId6"/>
              </a:rPr>
              <a:t>http://www.hcup-us.ahrq.gov/reports/statbriefs/sb204-Most-Expensive-Hospital-Conditions.jsp?utm_source=AHRQ&amp;utm_medium=AHRQSTAT&amp;utm_content=Content&amp;utm_term=HCUP&amp;utm_campaign=AHRQ_SB_204_2016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tr-TR" sz="1200" dirty="0" err="1"/>
              <a:t>https</a:t>
            </a:r>
            <a:r>
              <a:rPr lang="tr-TR" sz="1200" dirty="0"/>
              <a:t>://</a:t>
            </a:r>
            <a:r>
              <a:rPr lang="tr-TR" sz="1200" dirty="0" err="1"/>
              <a:t>www.bloomberg.com</a:t>
            </a:r>
            <a:r>
              <a:rPr lang="tr-TR" sz="1200" dirty="0"/>
              <a:t>/</a:t>
            </a:r>
            <a:r>
              <a:rPr lang="tr-TR" sz="1200" dirty="0" err="1"/>
              <a:t>news</a:t>
            </a:r>
            <a:r>
              <a:rPr lang="tr-TR" sz="1200" dirty="0"/>
              <a:t>/</a:t>
            </a:r>
            <a:r>
              <a:rPr lang="tr-TR" sz="1200" dirty="0" err="1"/>
              <a:t>articles</a:t>
            </a:r>
            <a:r>
              <a:rPr lang="tr-TR" sz="1200" dirty="0"/>
              <a:t>/2017-07-14/america-has-a-27-billion-sepsis-crisis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577159" y="1367197"/>
            <a:ext cx="3188043" cy="652486"/>
          </a:xfrm>
          <a:prstGeom prst="rect">
            <a:avLst/>
          </a:prstGeom>
          <a:solidFill>
            <a:srgbClr val="1093D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tr-TR" sz="2800" b="1" dirty="0" smtClean="0">
                <a:solidFill>
                  <a:srgbClr val="FFFFFF"/>
                </a:solidFill>
              </a:rPr>
              <a:t>Yıllık Artış</a:t>
            </a:r>
            <a:r>
              <a:rPr lang="tr-TR" sz="2800" b="1" smtClean="0">
                <a:solidFill>
                  <a:srgbClr val="FFFFFF"/>
                </a:solidFill>
              </a:rPr>
              <a:t>: %9.4</a:t>
            </a:r>
            <a:endParaRPr lang="tr-TR" sz="2800" b="1" dirty="0">
              <a:solidFill>
                <a:srgbClr val="FFFFFF"/>
              </a:solidFill>
            </a:endParaRPr>
          </a:p>
        </p:txBody>
      </p:sp>
      <p:sp>
        <p:nvSpPr>
          <p:cNvPr id="25" name="Rectangle 14"/>
          <p:cNvSpPr/>
          <p:nvPr/>
        </p:nvSpPr>
        <p:spPr>
          <a:xfrm>
            <a:off x="231008" y="4984631"/>
            <a:ext cx="4234904" cy="646331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lt1"/>
                </a:solidFill>
              </a:rPr>
              <a:t>En </a:t>
            </a:r>
            <a:r>
              <a:rPr lang="en-US" sz="3600" b="1" dirty="0" err="1" smtClean="0">
                <a:solidFill>
                  <a:schemeClr val="lt1"/>
                </a:solidFill>
              </a:rPr>
              <a:t>pahalı</a:t>
            </a:r>
            <a:r>
              <a:rPr lang="en-US" sz="3600" b="1" dirty="0" smtClean="0">
                <a:solidFill>
                  <a:schemeClr val="lt1"/>
                </a:solidFill>
              </a:rPr>
              <a:t> </a:t>
            </a:r>
            <a:r>
              <a:rPr lang="en-US" sz="3600" b="1" dirty="0" err="1" smtClean="0">
                <a:solidFill>
                  <a:schemeClr val="lt1"/>
                </a:solidFill>
              </a:rPr>
              <a:t>hastalık</a:t>
            </a:r>
            <a:endParaRPr lang="en-US" sz="3600" b="1" dirty="0">
              <a:solidFill>
                <a:schemeClr val="lt1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5577158" y="2681445"/>
            <a:ext cx="3447657" cy="830997"/>
          </a:xfrm>
          <a:prstGeom prst="rect">
            <a:avLst/>
          </a:prstGeom>
          <a:solidFill>
            <a:srgbClr val="1093D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İNGİLTERE     </a:t>
            </a:r>
            <a:r>
              <a:rPr lang="en-US" sz="2400" b="1" dirty="0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              </a:t>
            </a:r>
          </a:p>
          <a:p>
            <a:pPr algn="ctr"/>
            <a:r>
              <a:rPr lang="en-US" sz="2400" b="1" dirty="0" err="1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Maliyet</a:t>
            </a:r>
            <a:r>
              <a:rPr lang="en-US" sz="2400" b="1" dirty="0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 &gt; 10 </a:t>
            </a:r>
            <a:r>
              <a:rPr lang="en-US" sz="2400" b="1" dirty="0" err="1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milyar</a:t>
            </a:r>
            <a:r>
              <a:rPr lang="en-US" sz="2400" b="1" dirty="0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 £/</a:t>
            </a:r>
            <a:r>
              <a:rPr lang="en-US" sz="2400" b="1" dirty="0" err="1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yıl</a:t>
            </a:r>
            <a:endParaRPr lang="en-US" sz="2400" b="1" dirty="0" smtClean="0">
              <a:solidFill>
                <a:srgbClr val="FFFFFF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5577159" y="3798341"/>
            <a:ext cx="3447657" cy="954107"/>
          </a:xfrm>
          <a:prstGeom prst="rect">
            <a:avLst/>
          </a:prstGeom>
          <a:solidFill>
            <a:srgbClr val="1093D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ALMANYA                    &gt; 5.000.000.000 Euro</a:t>
            </a:r>
          </a:p>
        </p:txBody>
      </p:sp>
    </p:spTree>
    <p:extLst>
      <p:ext uri="{BB962C8B-B14F-4D97-AF65-F5344CB8AC3E}">
        <p14:creationId xmlns:p14="http://schemas.microsoft.com/office/powerpoint/2010/main" val="64557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axaAXA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228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21" y="1104900"/>
            <a:ext cx="63881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242" y="473686"/>
            <a:ext cx="4978400" cy="48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" y="1714500"/>
            <a:ext cx="9093200" cy="3416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55118" y="6334207"/>
            <a:ext cx="7324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jamanetwork.com</a:t>
            </a:r>
            <a:r>
              <a:rPr lang="en-US" dirty="0" smtClean="0"/>
              <a:t>/journals/</a:t>
            </a:r>
            <a:r>
              <a:rPr lang="en-US" dirty="0" err="1" smtClean="0"/>
              <a:t>jama</a:t>
            </a:r>
            <a:r>
              <a:rPr lang="en-US" dirty="0" smtClean="0"/>
              <a:t>/</a:t>
            </a:r>
            <a:r>
              <a:rPr lang="en-US" dirty="0" err="1" smtClean="0"/>
              <a:t>fullarticle</a:t>
            </a:r>
            <a:r>
              <a:rPr lang="en-US" dirty="0" smtClean="0"/>
              <a:t>/2598785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11400" y="5241925"/>
            <a:ext cx="8991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 </a:t>
            </a:r>
            <a:r>
              <a:rPr lang="en-US" dirty="0" err="1" smtClean="0"/>
              <a:t>erişkin</a:t>
            </a:r>
            <a:r>
              <a:rPr lang="en-US" dirty="0" smtClean="0"/>
              <a:t> hasta </a:t>
            </a:r>
            <a:r>
              <a:rPr lang="en-US" dirty="0" err="1" smtClean="0"/>
              <a:t>pneumonia.databese’I</a:t>
            </a:r>
            <a:r>
              <a:rPr lang="en-US" dirty="0" smtClean="0"/>
              <a:t> </a:t>
            </a:r>
            <a:r>
              <a:rPr lang="en-US" dirty="0" err="1" smtClean="0"/>
              <a:t>üzerinden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ABD </a:t>
            </a:r>
            <a:r>
              <a:rPr lang="en-US" dirty="0" err="1" smtClean="0"/>
              <a:t>nüfusunun</a:t>
            </a:r>
            <a:r>
              <a:rPr lang="en-US" dirty="0" smtClean="0"/>
              <a:t> %49’unun </a:t>
            </a:r>
            <a:r>
              <a:rPr lang="en-US" dirty="0" err="1" smtClean="0"/>
              <a:t>kayıtları</a:t>
            </a:r>
            <a:endParaRPr lang="en-US" dirty="0" smtClean="0"/>
          </a:p>
          <a:p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 err="1" smtClean="0"/>
              <a:t>hospitalizasyon</a:t>
            </a:r>
            <a:r>
              <a:rPr lang="en-US" dirty="0" smtClean="0"/>
              <a:t>: 14.325.172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99322" y="3830653"/>
            <a:ext cx="1363851" cy="1188000"/>
          </a:xfrm>
          <a:prstGeom prst="rect">
            <a:avLst/>
          </a:prstGeom>
          <a:solidFill>
            <a:srgbClr val="1093D9">
              <a:alpha val="35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FFFF"/>
              </a:solidFill>
              <a:latin typeface="Abadi MT Condensed Extra Bold"/>
              <a:cs typeface="Abadi MT Condensed Extra Bold"/>
            </a:endParaRPr>
          </a:p>
          <a:p>
            <a:endParaRPr lang="en-US" sz="2800" b="1" dirty="0">
              <a:solidFill>
                <a:srgbClr val="FFFFFF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412648" y="1479960"/>
            <a:ext cx="2404534" cy="812800"/>
          </a:xfrm>
          <a:prstGeom prst="wedgeRoundRectCallout">
            <a:avLst>
              <a:gd name="adj1" fmla="val 51794"/>
              <a:gd name="adj2" fmla="val 235593"/>
              <a:gd name="adj3" fmla="val 16667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 </a:t>
            </a:r>
            <a:r>
              <a:rPr lang="en-US" b="1" dirty="0" err="1" smtClean="0"/>
              <a:t>yüksek</a:t>
            </a:r>
            <a:r>
              <a:rPr lang="en-US" b="1" dirty="0" smtClean="0"/>
              <a:t> </a:t>
            </a:r>
            <a:r>
              <a:rPr lang="en-US" b="1" dirty="0" err="1" smtClean="0"/>
              <a:t>yeniden</a:t>
            </a:r>
            <a:r>
              <a:rPr lang="en-US" b="1" dirty="0" smtClean="0"/>
              <a:t> </a:t>
            </a:r>
            <a:r>
              <a:rPr lang="en-US" b="1" dirty="0" err="1"/>
              <a:t>hastaneye</a:t>
            </a:r>
            <a:r>
              <a:rPr lang="en-US" b="1" dirty="0" smtClean="0"/>
              <a:t> </a:t>
            </a:r>
            <a:r>
              <a:rPr lang="en-US" b="1" dirty="0" err="1" smtClean="0"/>
              <a:t>yatış</a:t>
            </a:r>
            <a:r>
              <a:rPr lang="en-US" b="1" dirty="0" smtClean="0"/>
              <a:t> </a:t>
            </a:r>
            <a:r>
              <a:rPr lang="en-US" b="1" dirty="0" err="1" smtClean="0"/>
              <a:t>oranı</a:t>
            </a:r>
            <a:r>
              <a:rPr lang="en-US" b="1" dirty="0" smtClean="0"/>
              <a:t>: %12.2</a:t>
            </a:r>
            <a:endParaRPr lang="en-US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2083325" y="1758465"/>
            <a:ext cx="2124000" cy="324000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endParaRPr lang="tr-TR"/>
          </a:p>
        </p:txBody>
      </p:sp>
      <p:sp>
        <p:nvSpPr>
          <p:cNvPr id="17" name="Rectangle 14"/>
          <p:cNvSpPr/>
          <p:nvPr/>
        </p:nvSpPr>
        <p:spPr>
          <a:xfrm>
            <a:off x="507326" y="5527300"/>
            <a:ext cx="8414761" cy="646331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lt1"/>
                </a:solidFill>
              </a:rPr>
              <a:t>En </a:t>
            </a:r>
            <a:r>
              <a:rPr lang="en-US" sz="3600" b="1" dirty="0" err="1" smtClean="0">
                <a:solidFill>
                  <a:schemeClr val="lt1"/>
                </a:solidFill>
              </a:rPr>
              <a:t>fazla</a:t>
            </a:r>
            <a:r>
              <a:rPr lang="en-US" sz="3600" b="1" dirty="0" smtClean="0">
                <a:solidFill>
                  <a:schemeClr val="lt1"/>
                </a:solidFill>
              </a:rPr>
              <a:t> </a:t>
            </a:r>
            <a:r>
              <a:rPr lang="en-US" sz="3600" b="1" dirty="0" err="1" smtClean="0">
                <a:solidFill>
                  <a:schemeClr val="lt1"/>
                </a:solidFill>
              </a:rPr>
              <a:t>yeniden</a:t>
            </a:r>
            <a:r>
              <a:rPr lang="en-US" sz="3600" b="1" dirty="0" smtClean="0">
                <a:solidFill>
                  <a:schemeClr val="lt1"/>
                </a:solidFill>
              </a:rPr>
              <a:t> </a:t>
            </a:r>
            <a:r>
              <a:rPr lang="en-US" sz="3600" b="1" dirty="0" err="1" smtClean="0">
                <a:solidFill>
                  <a:schemeClr val="lt1"/>
                </a:solidFill>
              </a:rPr>
              <a:t>yatış</a:t>
            </a:r>
            <a:r>
              <a:rPr lang="en-US" sz="3600" b="1" dirty="0" smtClean="0">
                <a:solidFill>
                  <a:schemeClr val="lt1"/>
                </a:solidFill>
              </a:rPr>
              <a:t> </a:t>
            </a:r>
            <a:r>
              <a:rPr lang="en-US" sz="3600" b="1" dirty="0" err="1" smtClean="0">
                <a:solidFill>
                  <a:schemeClr val="lt1"/>
                </a:solidFill>
              </a:rPr>
              <a:t>gerektiren</a:t>
            </a:r>
            <a:r>
              <a:rPr lang="en-US" sz="3600" b="1" dirty="0" smtClean="0">
                <a:solidFill>
                  <a:schemeClr val="lt1"/>
                </a:solidFill>
              </a:rPr>
              <a:t> </a:t>
            </a:r>
            <a:r>
              <a:rPr lang="en-US" sz="3600" b="1" dirty="0" err="1" smtClean="0">
                <a:solidFill>
                  <a:schemeClr val="lt1"/>
                </a:solidFill>
              </a:rPr>
              <a:t>hastalık</a:t>
            </a:r>
            <a:endParaRPr lang="en-US" sz="36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5979" y="1638300"/>
          <a:ext cx="8787541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420"/>
                <a:gridCol w="1259499"/>
                <a:gridCol w="1404270"/>
                <a:gridCol w="1283974"/>
                <a:gridCol w="1559767"/>
                <a:gridCol w="1354217"/>
                <a:gridCol w="1245394"/>
              </a:tblGrid>
              <a:tr h="37084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Dünya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Nüfusu</a:t>
                      </a:r>
                      <a:r>
                        <a:rPr lang="en-US" sz="1400" b="1" dirty="0" smtClean="0"/>
                        <a:t> (x10</a:t>
                      </a:r>
                      <a:r>
                        <a:rPr lang="en-US" sz="1400" b="1" baseline="30000" dirty="0" smtClean="0"/>
                        <a:t>3</a:t>
                      </a:r>
                      <a:r>
                        <a:rPr lang="en-US" sz="1400" b="1" baseline="0" dirty="0" smtClean="0"/>
                        <a:t>)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Toplam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Ölüm</a:t>
                      </a:r>
                      <a:endParaRPr lang="en-US" sz="1400" b="1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(x10</a:t>
                      </a:r>
                      <a:r>
                        <a:rPr lang="en-US" sz="1400" b="1" baseline="30000" dirty="0" smtClean="0"/>
                        <a:t>3</a:t>
                      </a:r>
                      <a:r>
                        <a:rPr lang="en-US" sz="1400" b="1" baseline="0" dirty="0" smtClean="0"/>
                        <a:t>)</a:t>
                      </a:r>
                      <a:endParaRPr lang="en-US" sz="1400" b="1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Enfeksiyonlar</a:t>
                      </a:r>
                      <a:r>
                        <a:rPr lang="en-US" sz="1600" b="1" dirty="0" smtClean="0"/>
                        <a:t> (x10</a:t>
                      </a:r>
                      <a:r>
                        <a:rPr lang="en-US" sz="1600" b="1" baseline="30000" dirty="0" smtClean="0"/>
                        <a:t>3</a:t>
                      </a:r>
                      <a:r>
                        <a:rPr lang="en-US" sz="1600" b="1" baseline="0" dirty="0" smtClean="0"/>
                        <a:t>)</a:t>
                      </a:r>
                      <a:endParaRPr lang="en-US" sz="1600" b="1" dirty="0" smtClean="0"/>
                    </a:p>
                    <a:p>
                      <a:pPr algn="ctr"/>
                      <a:endParaRPr lang="en-US" sz="1400" b="1" dirty="0"/>
                    </a:p>
                  </a:txBody>
                  <a:tcPr marL="45720" marR="4572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Kardiovasküler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Hastalıklar</a:t>
                      </a:r>
                      <a:r>
                        <a:rPr lang="en-US" sz="1400" b="1" dirty="0" smtClean="0"/>
                        <a:t> (x10</a:t>
                      </a:r>
                      <a:r>
                        <a:rPr lang="en-US" sz="1400" b="1" baseline="30000" dirty="0" smtClean="0"/>
                        <a:t>3</a:t>
                      </a:r>
                      <a:r>
                        <a:rPr lang="en-US" sz="1400" b="1" baseline="0" dirty="0" smtClean="0"/>
                        <a:t>)</a:t>
                      </a:r>
                      <a:endParaRPr lang="en-US" sz="1400" b="1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Maligniteler</a:t>
                      </a:r>
                      <a:r>
                        <a:rPr lang="en-US" sz="1400" b="1" dirty="0" smtClean="0"/>
                        <a:t> (x10</a:t>
                      </a:r>
                      <a:r>
                        <a:rPr lang="en-US" sz="1400" b="1" baseline="30000" dirty="0" smtClean="0"/>
                        <a:t>3</a:t>
                      </a:r>
                      <a:r>
                        <a:rPr lang="en-US" sz="1400" b="1" baseline="0" dirty="0" smtClean="0"/>
                        <a:t>)</a:t>
                      </a:r>
                      <a:endParaRPr lang="en-US" sz="1400" b="1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Yaralanma</a:t>
                      </a:r>
                      <a:r>
                        <a:rPr lang="en-US" sz="1400" b="1" dirty="0" smtClean="0"/>
                        <a:t> (x10</a:t>
                      </a:r>
                      <a:r>
                        <a:rPr lang="en-US" sz="1400" b="1" baseline="30000" dirty="0" smtClean="0"/>
                        <a:t>3</a:t>
                      </a:r>
                      <a:r>
                        <a:rPr lang="en-US" sz="1400" b="1" baseline="0" dirty="0" smtClean="0"/>
                        <a:t>)</a:t>
                      </a:r>
                      <a:endParaRPr lang="en-US" sz="1400" b="1" dirty="0" smtClean="0"/>
                    </a:p>
                    <a:p>
                      <a:pPr algn="ctr"/>
                      <a:endParaRPr lang="en-US" sz="1400" b="1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2004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6.436.826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59.000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13.777 (%23)</a:t>
                      </a:r>
                      <a:endParaRPr lang="en-US" sz="1600" b="1" dirty="0"/>
                    </a:p>
                  </a:txBody>
                  <a:tcPr marL="45720" marR="4572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17.073 (%29)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7.424 (%13)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5784 (%10)</a:t>
                      </a:r>
                      <a:endParaRPr lang="en-US" sz="1400" b="1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2012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6.938.255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56.000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10.066 (%18)</a:t>
                      </a:r>
                      <a:endParaRPr lang="en-US" sz="1600" b="1" dirty="0"/>
                    </a:p>
                  </a:txBody>
                  <a:tcPr marL="45720" marR="4572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16.586 (%30)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7870 (%14)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4971 (%9)</a:t>
                      </a:r>
                      <a:endParaRPr lang="en-US" sz="1400" b="1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2015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7.349.472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56.441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5.706 (%10,1)</a:t>
                      </a:r>
                      <a:endParaRPr lang="en-US" sz="1600" b="1" dirty="0"/>
                    </a:p>
                  </a:txBody>
                  <a:tcPr marL="45720" marR="4572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17.689 (%31.3)</a:t>
                      </a:r>
                      <a:endParaRPr lang="en-US" sz="14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8.763 (%15.5)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3527 (%8.8)</a:t>
                      </a:r>
                      <a:endParaRPr lang="en-US" sz="14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6436" y="180739"/>
            <a:ext cx="6300062" cy="1015663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200" dirty="0" smtClean="0"/>
              <a:t>SEPSİS: </a:t>
            </a:r>
            <a:r>
              <a:rPr lang="en-US" sz="3200" dirty="0" err="1" smtClean="0"/>
              <a:t>Mortalitesi</a:t>
            </a:r>
            <a:r>
              <a:rPr lang="en-US" sz="3200" dirty="0" smtClean="0"/>
              <a:t> (?); </a:t>
            </a:r>
          </a:p>
          <a:p>
            <a:r>
              <a:rPr lang="en-US" sz="2800" dirty="0" smtClean="0"/>
              <a:t>Global </a:t>
            </a:r>
            <a:r>
              <a:rPr lang="en-US" sz="2800" dirty="0" err="1"/>
              <a:t>Ölümlerin</a:t>
            </a:r>
            <a:r>
              <a:rPr lang="en-US" sz="2800" dirty="0"/>
              <a:t> </a:t>
            </a:r>
            <a:r>
              <a:rPr lang="en-US" sz="2800" dirty="0" err="1"/>
              <a:t>T</a:t>
            </a:r>
            <a:r>
              <a:rPr lang="en-US" sz="2800" dirty="0" err="1" smtClean="0"/>
              <a:t>emel</a:t>
            </a:r>
            <a:r>
              <a:rPr lang="en-US" sz="2800" dirty="0" smtClean="0"/>
              <a:t> </a:t>
            </a:r>
            <a:r>
              <a:rPr lang="en-US" sz="2800" dirty="0" err="1"/>
              <a:t>N</a:t>
            </a:r>
            <a:r>
              <a:rPr lang="en-US" sz="2800" dirty="0" err="1" smtClean="0"/>
              <a:t>edenlerinden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076449" y="6028936"/>
            <a:ext cx="510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http://www.who.int/healthinfo/global_burden_disease/en</a:t>
            </a:r>
            <a:r>
              <a:rPr lang="en-US" sz="1400" dirty="0" smtClean="0">
                <a:hlinkClick r:id="rId2"/>
              </a:rPr>
              <a:t>/</a:t>
            </a:r>
            <a:endParaRPr lang="en-US" sz="1400" dirty="0" smtClean="0"/>
          </a:p>
          <a:p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://www.who.int/mediacentre/factsheets/fs310/en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4"/>
              </a:rPr>
              <a:t>http://www.who.int/mediacentre/factsheets/fs310/en/index2.</a:t>
            </a:r>
            <a:r>
              <a:rPr lang="en-US" sz="1400" dirty="0" smtClean="0">
                <a:hlinkClick r:id="rId4"/>
              </a:rPr>
              <a:t>html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385960"/>
              </p:ext>
            </p:extLst>
          </p:nvPr>
        </p:nvGraphicFramePr>
        <p:xfrm>
          <a:off x="2525260" y="3775198"/>
          <a:ext cx="6324274" cy="10109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986004"/>
                <a:gridCol w="743918"/>
                <a:gridCol w="805912"/>
                <a:gridCol w="960895"/>
                <a:gridCol w="827545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ICD-10 Ana Tanı Kodları</a:t>
                      </a:r>
                      <a:endParaRPr lang="tr-TR" sz="1800" dirty="0"/>
                    </a:p>
                  </a:txBody>
                  <a:tcPr>
                    <a:solidFill>
                      <a:srgbClr val="42A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2012</a:t>
                      </a:r>
                      <a:endParaRPr lang="tr-TR" sz="1800" dirty="0"/>
                    </a:p>
                  </a:txBody>
                  <a:tcPr>
                    <a:solidFill>
                      <a:srgbClr val="42A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2013</a:t>
                      </a:r>
                      <a:endParaRPr lang="tr-TR" sz="1800" dirty="0"/>
                    </a:p>
                  </a:txBody>
                  <a:tcPr>
                    <a:solidFill>
                      <a:srgbClr val="42A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2014</a:t>
                      </a:r>
                      <a:endParaRPr lang="tr-TR" sz="1800" dirty="0"/>
                    </a:p>
                  </a:txBody>
                  <a:tcPr>
                    <a:solidFill>
                      <a:srgbClr val="42A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2015</a:t>
                      </a:r>
                      <a:endParaRPr lang="tr-TR" sz="1800" dirty="0"/>
                    </a:p>
                  </a:txBody>
                  <a:tcPr>
                    <a:solidFill>
                      <a:srgbClr val="42A9A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Bazı </a:t>
                      </a:r>
                      <a:r>
                        <a:rPr lang="tr-TR" sz="1800" b="1" dirty="0" err="1" smtClean="0"/>
                        <a:t>Enfeksiyöz</a:t>
                      </a:r>
                      <a:r>
                        <a:rPr lang="tr-TR" sz="1800" b="1" dirty="0" smtClean="0"/>
                        <a:t> ve </a:t>
                      </a:r>
                      <a:r>
                        <a:rPr lang="tr-TR" sz="1800" b="1" dirty="0" err="1" smtClean="0"/>
                        <a:t>Paraziter</a:t>
                      </a:r>
                      <a:r>
                        <a:rPr lang="tr-TR" sz="1800" b="1" dirty="0" smtClean="0"/>
                        <a:t> Hastalıklar</a:t>
                      </a:r>
                      <a:endParaRPr lang="tr-TR" sz="1800" b="1" dirty="0"/>
                    </a:p>
                  </a:txBody>
                  <a:tcPr>
                    <a:solidFill>
                      <a:srgbClr val="73DA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1.67</a:t>
                      </a:r>
                      <a:endParaRPr lang="tr-TR" sz="1800" b="1" dirty="0"/>
                    </a:p>
                  </a:txBody>
                  <a:tcPr>
                    <a:solidFill>
                      <a:srgbClr val="73DA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1.77</a:t>
                      </a:r>
                      <a:endParaRPr lang="tr-TR" sz="1800" b="1" dirty="0"/>
                    </a:p>
                  </a:txBody>
                  <a:tcPr>
                    <a:solidFill>
                      <a:srgbClr val="73DA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1.78</a:t>
                      </a:r>
                      <a:endParaRPr lang="tr-TR" sz="1800" b="1" dirty="0"/>
                    </a:p>
                  </a:txBody>
                  <a:tcPr>
                    <a:solidFill>
                      <a:srgbClr val="73DA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2.11</a:t>
                      </a:r>
                      <a:endParaRPr lang="tr-TR" sz="1800" b="1" dirty="0"/>
                    </a:p>
                  </a:txBody>
                  <a:tcPr>
                    <a:solidFill>
                      <a:srgbClr val="73DAD6"/>
                    </a:solidFill>
                  </a:tcPr>
                </a:tc>
              </a:tr>
            </a:tbl>
          </a:graphicData>
        </a:graphic>
      </p:graphicFrame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79" y="3682038"/>
            <a:ext cx="1828269" cy="115634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480979" y="4905551"/>
            <a:ext cx="3960000" cy="18158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Enfeksiyona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bağlı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ölümlerin</a:t>
            </a:r>
            <a:r>
              <a:rPr lang="en-US" sz="2800" b="1" dirty="0" smtClean="0"/>
              <a:t> SEPSIS </a:t>
            </a:r>
            <a:r>
              <a:rPr lang="en-US" sz="2800" b="1" dirty="0" err="1" smtClean="0"/>
              <a:t>sonucu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gerçekleştiği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yeterince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anlaşılamamıştır</a:t>
            </a:r>
            <a:r>
              <a:rPr lang="en-US" sz="2800" b="1" dirty="0" smtClean="0"/>
              <a:t>…..</a:t>
            </a:r>
            <a:endParaRPr lang="en-US" sz="2800" b="1" dirty="0"/>
          </a:p>
        </p:txBody>
      </p:sp>
      <p:sp>
        <p:nvSpPr>
          <p:cNvPr id="13" name="TextBox 8"/>
          <p:cNvSpPr txBox="1"/>
          <p:nvPr/>
        </p:nvSpPr>
        <p:spPr>
          <a:xfrm>
            <a:off x="4579749" y="4905551"/>
            <a:ext cx="3960000" cy="18158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Travma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Malignite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Kardiovasküler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Gebelik-doğum</a:t>
            </a:r>
            <a:r>
              <a:rPr lang="en-US" sz="2800" b="1" dirty="0" smtClean="0"/>
              <a:t>,  </a:t>
            </a:r>
            <a:r>
              <a:rPr lang="en-US" sz="2800" b="1" dirty="0" err="1" smtClean="0"/>
              <a:t>hematolojik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ölümlerde</a:t>
            </a:r>
            <a:r>
              <a:rPr lang="en-US" sz="2800" b="1" dirty="0" smtClean="0"/>
              <a:t> SEPSIS ??????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7004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4441962" y="2066627"/>
            <a:ext cx="4392613" cy="590931"/>
          </a:xfr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ctr"/>
            <a:r>
              <a:rPr lang="tr-TR" sz="3600" b="1" dirty="0">
                <a:solidFill>
                  <a:schemeClr val="lt1"/>
                </a:solidFill>
              </a:rPr>
              <a:t>1000 ölüm / saat</a:t>
            </a:r>
          </a:p>
        </p:txBody>
      </p:sp>
      <p:pic>
        <p:nvPicPr>
          <p:cNvPr id="25603" name="Picture 4" descr="MP90043084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804" y="1848961"/>
            <a:ext cx="3476768" cy="255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4405450" y="2825007"/>
            <a:ext cx="4429125" cy="646331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lt1"/>
                </a:solidFill>
              </a:rPr>
              <a:t>24.000 ölüm / </a:t>
            </a:r>
            <a:r>
              <a:rPr lang="tr-TR" sz="3600" b="1" dirty="0" smtClean="0">
                <a:solidFill>
                  <a:schemeClr val="lt1"/>
                </a:solidFill>
              </a:rPr>
              <a:t>gün	</a:t>
            </a:r>
            <a:endParaRPr lang="tr-TR" sz="3600" b="1" dirty="0">
              <a:solidFill>
                <a:schemeClr val="lt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4405450" y="3613175"/>
            <a:ext cx="4429125" cy="523220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lt1"/>
                </a:solidFill>
              </a:rPr>
              <a:t>5.5</a:t>
            </a:r>
            <a:r>
              <a:rPr lang="tr-TR" sz="2000" b="1" baseline="30000" dirty="0" smtClean="0">
                <a:solidFill>
                  <a:schemeClr val="lt1"/>
                </a:solidFill>
              </a:rPr>
              <a:t>❉</a:t>
            </a:r>
            <a:r>
              <a:rPr lang="tr-TR" sz="2800" b="1" dirty="0" smtClean="0">
                <a:solidFill>
                  <a:schemeClr val="lt1"/>
                </a:solidFill>
              </a:rPr>
              <a:t>-8 </a:t>
            </a:r>
            <a:r>
              <a:rPr lang="tr-TR" sz="2800" b="1" dirty="0">
                <a:solidFill>
                  <a:schemeClr val="lt1"/>
                </a:solidFill>
              </a:rPr>
              <a:t>milyon ölüm / yıl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1" y="5707904"/>
            <a:ext cx="4513936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dirty="0" err="1"/>
              <a:t>Reinhart</a:t>
            </a:r>
            <a:r>
              <a:rPr lang="tr-TR" sz="1600" dirty="0"/>
              <a:t> K. </a:t>
            </a:r>
            <a:r>
              <a:rPr lang="tr-TR" sz="1600" dirty="0" err="1"/>
              <a:t>Rev</a:t>
            </a:r>
            <a:r>
              <a:rPr lang="tr-TR" sz="1600" dirty="0"/>
              <a:t> </a:t>
            </a:r>
            <a:r>
              <a:rPr lang="tr-TR" sz="1600" dirty="0" err="1"/>
              <a:t>Bras</a:t>
            </a:r>
            <a:r>
              <a:rPr lang="tr-TR" sz="1600" dirty="0"/>
              <a:t> Ter </a:t>
            </a:r>
            <a:r>
              <a:rPr lang="tr-TR" sz="1600" dirty="0" err="1"/>
              <a:t>Intensiva</a:t>
            </a:r>
            <a:r>
              <a:rPr lang="tr-TR" sz="1600" dirty="0"/>
              <a:t>. 2013; 25(1):3-</a:t>
            </a:r>
            <a:r>
              <a:rPr lang="tr-TR" sz="1600" dirty="0" smtClean="0"/>
              <a:t>5  </a:t>
            </a:r>
          </a:p>
          <a:p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://www.sepsis.org/news/2014/awareness_survey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 smtClean="0"/>
          </a:p>
          <a:p>
            <a:r>
              <a:rPr lang="en-US" sz="1600" dirty="0" err="1" smtClean="0"/>
              <a:t>Felichman</a:t>
            </a:r>
            <a:r>
              <a:rPr lang="en-US" sz="1600" dirty="0" smtClean="0"/>
              <a:t>, </a:t>
            </a:r>
            <a:r>
              <a:rPr lang="en-US" sz="1600" dirty="0" err="1" smtClean="0"/>
              <a:t>AJRCCM</a:t>
            </a:r>
            <a:r>
              <a:rPr lang="en-US" sz="1600" dirty="0" smtClean="0"/>
              <a:t> 2016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754076" y="82214"/>
            <a:ext cx="6181862" cy="707886"/>
          </a:xfrm>
          <a:prstGeom prst="rect">
            <a:avLst/>
          </a:prstGeom>
          <a:solidFill>
            <a:srgbClr val="1FA3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Sepsis’e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bağlı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Ölümler</a:t>
            </a:r>
            <a:endParaRPr lang="en-US" sz="4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736521" y="4241453"/>
            <a:ext cx="3439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baseline="30000" dirty="0" smtClean="0"/>
              <a:t>❉: Sadece hastanelerde</a:t>
            </a:r>
            <a:endParaRPr lang="en-US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550448" y="5631749"/>
            <a:ext cx="4566485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smtClean="0"/>
              <a:t>Hex </a:t>
            </a:r>
            <a:r>
              <a:rPr lang="de-DE" sz="1600" dirty="0"/>
              <a:t>N. The </a:t>
            </a:r>
            <a:r>
              <a:rPr lang="de-DE" sz="1600" dirty="0" err="1"/>
              <a:t>Cost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Sepsis Care in </a:t>
            </a:r>
            <a:r>
              <a:rPr lang="de-DE" sz="1600" dirty="0" err="1"/>
              <a:t>the</a:t>
            </a:r>
            <a:r>
              <a:rPr lang="de-DE" sz="1600" dirty="0"/>
              <a:t> UK. YHEC Final Report. </a:t>
            </a:r>
            <a:r>
              <a:rPr lang="de-DE" sz="1600" dirty="0" smtClean="0"/>
              <a:t>2017</a:t>
            </a:r>
          </a:p>
          <a:p>
            <a:r>
              <a:rPr lang="nl-NL" sz="1600" dirty="0"/>
              <a:t>Rhee C. AJRCCM 2017; 195: </a:t>
            </a:r>
            <a:r>
              <a:rPr lang="nl-NL" sz="1600" dirty="0" smtClean="0"/>
              <a:t>A510</a:t>
            </a:r>
          </a:p>
          <a:p>
            <a:r>
              <a:rPr lang="nl-NL" sz="1600" dirty="0"/>
              <a:t>http://</a:t>
            </a:r>
            <a:r>
              <a:rPr lang="nl-NL" sz="1600" dirty="0" err="1"/>
              <a:t>sepsistrust.org</a:t>
            </a:r>
            <a:r>
              <a:rPr lang="nl-NL" sz="1600" dirty="0"/>
              <a:t>/</a:t>
            </a:r>
            <a:r>
              <a:rPr lang="nl-NL" sz="1600" dirty="0" err="1"/>
              <a:t>fact</a:t>
            </a:r>
            <a:r>
              <a:rPr lang="nl-NL" sz="1600" dirty="0"/>
              <a:t>-sources/</a:t>
            </a:r>
          </a:p>
          <a:p>
            <a:r>
              <a:rPr lang="de-DE" sz="1600" dirty="0" smtClean="0"/>
              <a:t> </a:t>
            </a:r>
            <a:endParaRPr lang="tr-TR" sz="1600" dirty="0"/>
          </a:p>
          <a:p>
            <a:endParaRPr lang="en-US" sz="1600" dirty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0982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8845</TotalTime>
  <Words>1743</Words>
  <Application>Microsoft Macintosh PowerPoint</Application>
  <PresentationFormat>Ekran Gösterisi (4:3)</PresentationFormat>
  <Paragraphs>435</Paragraphs>
  <Slides>39</Slides>
  <Notes>15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16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56" baseType="lpstr">
      <vt:lpstr>Abadi MT Condensed Extra Bold</vt:lpstr>
      <vt:lpstr>Alegreya</vt:lpstr>
      <vt:lpstr>Arial Hebrew Scholar</vt:lpstr>
      <vt:lpstr>Calibri</vt:lpstr>
      <vt:lpstr>Calibri Light</vt:lpstr>
      <vt:lpstr>Cambria Math</vt:lpstr>
      <vt:lpstr>Candara</vt:lpstr>
      <vt:lpstr>Century Gothic</vt:lpstr>
      <vt:lpstr>Chalkduster</vt:lpstr>
      <vt:lpstr>Franklin Gothic Demi</vt:lpstr>
      <vt:lpstr>Franklin Gothic Medium</vt:lpstr>
      <vt:lpstr>Helvetica</vt:lpstr>
      <vt:lpstr>ＭＳ Ｐゴシック</vt:lpstr>
      <vt:lpstr>ＭＳ ゴシック</vt:lpstr>
      <vt:lpstr>Times</vt:lpstr>
      <vt:lpstr>Arial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Antibiyotik kullanımı - Antibiyotik Direnci İlişkisi</vt:lpstr>
      <vt:lpstr>PowerPoint Sunusu</vt:lpstr>
      <vt:lpstr>PowerPoint Sunusu</vt:lpstr>
      <vt:lpstr>Türkiye Yoğun Bakımlarında Sepsis Epidemiyolojisi: Çok merkezli, nokta prevalans araştırması TYBD-DSG-ÇG (2014-2016)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TANI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National Early Warning Score (NEWS)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“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Necmettin Ünal</dc:creator>
  <cp:lastModifiedBy>Necmettin Ünal</cp:lastModifiedBy>
  <cp:revision>206</cp:revision>
  <dcterms:created xsi:type="dcterms:W3CDTF">2017-08-18T23:57:14Z</dcterms:created>
  <dcterms:modified xsi:type="dcterms:W3CDTF">2017-11-10T10:12:39Z</dcterms:modified>
</cp:coreProperties>
</file>