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56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35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36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214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52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68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46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8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32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39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80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70C9-74CE-4629-9966-626A156BD467}" type="datetimeFigureOut">
              <a:rPr lang="tr-TR" smtClean="0"/>
              <a:t>6.11.2017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2784F-0FFD-46FC-AB6A-889E73E326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3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iabiotech.com/" TargetMode="External"/><Relationship Id="rId2" Type="http://schemas.openxmlformats.org/officeDocument/2006/relationships/hyperlink" Target="http://www.transgen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pl-therapeutics.com/" TargetMode="External"/><Relationship Id="rId4" Type="http://schemas.openxmlformats.org/officeDocument/2006/relationships/hyperlink" Target="http://www.hematech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 bwMode="auto">
          <a:xfrm>
            <a:off x="-727075" y="1862138"/>
            <a:ext cx="87518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7200" b="1" dirty="0">
                <a:latin typeface="Chiller" panose="04020404031007020602" pitchFamily="82" charset="0"/>
              </a:rPr>
              <a:t>Gen Mühendisliği </a:t>
            </a:r>
            <a:br>
              <a:rPr lang="tr-TR" altLang="tr-TR" sz="7200" b="1" dirty="0">
                <a:latin typeface="Chiller" panose="04020404031007020602" pitchFamily="82" charset="0"/>
              </a:rPr>
            </a:br>
            <a:r>
              <a:rPr lang="tr-TR" altLang="tr-TR" sz="7200" b="1" dirty="0">
                <a:latin typeface="Chiller" panose="04020404031007020602" pitchFamily="82" charset="0"/>
              </a:rPr>
              <a:t>ve </a:t>
            </a:r>
            <a:br>
              <a:rPr lang="tr-TR" altLang="tr-TR" sz="7200" b="1" dirty="0">
                <a:latin typeface="Chiller" panose="04020404031007020602" pitchFamily="82" charset="0"/>
              </a:rPr>
            </a:br>
            <a:r>
              <a:rPr lang="tr-TR" altLang="tr-TR" sz="7200" b="1" dirty="0">
                <a:latin typeface="Chiller" panose="04020404031007020602" pitchFamily="82" charset="0"/>
              </a:rPr>
              <a:t>Veteriner Hekimlikte </a:t>
            </a:r>
            <a:r>
              <a:rPr lang="tr-TR" altLang="tr-TR" sz="7200" b="1" dirty="0" smtClean="0">
                <a:latin typeface="Chiller" panose="04020404031007020602" pitchFamily="82" charset="0"/>
              </a:rPr>
              <a:t>Biyoteknoloji</a:t>
            </a:r>
            <a:endParaRPr lang="tr-TR" altLang="tr-TR" sz="7200" b="1" dirty="0">
              <a:latin typeface="Chiller" panose="04020404031007020602" pitchFamily="82" charset="0"/>
            </a:endParaRPr>
          </a:p>
        </p:txBody>
      </p:sp>
      <p:sp>
        <p:nvSpPr>
          <p:cNvPr id="7" name="2 Alt Başlık"/>
          <p:cNvSpPr txBox="1">
            <a:spLocks/>
          </p:cNvSpPr>
          <p:nvPr/>
        </p:nvSpPr>
        <p:spPr bwMode="auto">
          <a:xfrm>
            <a:off x="1147763" y="5373688"/>
            <a:ext cx="7207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8" indent="-342900" eaLnBrk="1" hangingPunct="1">
              <a:spcBef>
                <a:spcPct val="20000"/>
              </a:spcBef>
              <a:defRPr/>
            </a:pPr>
            <a:r>
              <a:rPr lang="tr-TR" sz="3200" b="1" dirty="0" smtClean="0">
                <a:latin typeface="+mn-lt"/>
                <a:cs typeface="ＭＳ Ｐゴシック" charset="0"/>
              </a:rPr>
              <a:t>Doç</a:t>
            </a:r>
            <a:r>
              <a:rPr lang="tr-TR" sz="3200" b="1" dirty="0">
                <a:latin typeface="+mn-lt"/>
                <a:cs typeface="ＭＳ Ｐゴシック" charset="0"/>
              </a:rPr>
              <a:t>. Dr. Bengi ÇINAR KUL</a:t>
            </a:r>
          </a:p>
        </p:txBody>
      </p:sp>
      <p:pic>
        <p:nvPicPr>
          <p:cNvPr id="4" name="Picture 4" descr="http://www.toonpool.com/user/67706/files/genetic_engineering_183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94" y="1015374"/>
            <a:ext cx="4147337" cy="46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9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5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latin typeface="Garamond" panose="02020404030301010803" pitchFamily="18" charset="0"/>
              </a:rPr>
              <a:t>Gen tedavisi örnekleri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583" y="1600201"/>
            <a:ext cx="9560417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b="1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Duschene muscular dystrophy</a:t>
            </a:r>
          </a:p>
          <a:p>
            <a:r>
              <a:rPr lang="en-US" altLang="tr-TR" dirty="0">
                <a:latin typeface="Garamond" panose="02020404030301010803" pitchFamily="18" charset="0"/>
              </a:rPr>
              <a:t> </a:t>
            </a:r>
            <a:r>
              <a:rPr lang="tr-TR" altLang="tr-TR" dirty="0" smtClean="0">
                <a:latin typeface="Garamond" panose="02020404030301010803" pitchFamily="18" charset="0"/>
              </a:rPr>
              <a:t>Köpekte, insana benzer klinik bulgulara sahiptir, bu nedenle iyi bir model organizmadır.</a:t>
            </a:r>
          </a:p>
          <a:p>
            <a:r>
              <a:rPr lang="tr-TR" altLang="tr-TR" dirty="0" smtClean="0">
                <a:latin typeface="Garamond" panose="02020404030301010803" pitchFamily="18" charset="0"/>
              </a:rPr>
              <a:t>Dystrophin geninin 6.intronunda yer alan bir nokta mutasyonu yüzünden 7.ekzon okunmaz ve proteinin erken sonlanmasına neden olur. </a:t>
            </a:r>
            <a:endParaRPr lang="en-US" altLang="tr-TR" dirty="0">
              <a:latin typeface="Garamond" panose="02020404030301010803" pitchFamily="18" charset="0"/>
            </a:endParaRPr>
          </a:p>
          <a:p>
            <a:r>
              <a:rPr lang="tr-TR" altLang="tr-TR" dirty="0" smtClean="0">
                <a:latin typeface="Garamond" panose="02020404030301010803" pitchFamily="18" charset="0"/>
              </a:rPr>
              <a:t>Agresif ve ilerleyici kas zayıflığı, dejenerasyon, fibrozis, kısalmış yaşam süreci… ilk bulgular 6.ayda başlar; genellikle kardiak ya da solunum yetersizliği nedeniyle, şiddetine bağlı olarak, günler, aylar ya da 2-4 yıl sonra ölüm şekillenir.</a:t>
            </a:r>
          </a:p>
        </p:txBody>
      </p:sp>
    </p:spTree>
    <p:extLst>
      <p:ext uri="{BB962C8B-B14F-4D97-AF65-F5344CB8AC3E}">
        <p14:creationId xmlns:p14="http://schemas.microsoft.com/office/powerpoint/2010/main" val="13180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7327350" y="2197932"/>
            <a:ext cx="3847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Gen tedavisine yönelik Ex vivo çalışmalar devam ediyor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739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635" y="534707"/>
            <a:ext cx="10515600" cy="4351338"/>
          </a:xfrm>
        </p:spPr>
        <p:txBody>
          <a:bodyPr/>
          <a:lstStyle/>
          <a:p>
            <a:r>
              <a:rPr lang="tr-TR" dirty="0" smtClean="0"/>
              <a:t>İnsanlarda her 3000 erkekten birisi bu hastalığı taşıyor. </a:t>
            </a:r>
          </a:p>
          <a:p>
            <a:r>
              <a:rPr lang="tr-TR" dirty="0" smtClean="0"/>
              <a:t>X’e bağlı kalıtım ve lethal bir mutasyon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5" y="2266670"/>
            <a:ext cx="6061543" cy="423771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750424" y="3424524"/>
            <a:ext cx="5096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Adenovirus temelli vektör uygulaması ile başarılı sonuçlar alınmaya ve klinik denemelere başlanmış!!!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653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106437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hlink"/>
                </a:solidFill>
                <a:latin typeface="Garamond" panose="02020404030301010803" pitchFamily="18" charset="0"/>
                <a:ea typeface="+mn-ea"/>
                <a:cs typeface="+mn-cs"/>
              </a:rPr>
              <a:t>Hemophilia</a:t>
            </a:r>
            <a:endParaRPr lang="tr-TR" sz="2800" b="1" dirty="0">
              <a:solidFill>
                <a:schemeClr val="hlink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dirty="0"/>
              <a:t>Hemophilia A </a:t>
            </a:r>
            <a:r>
              <a:rPr lang="tr-TR" dirty="0" smtClean="0"/>
              <a:t>ve </a:t>
            </a:r>
            <a:r>
              <a:rPr lang="en-US" dirty="0" smtClean="0"/>
              <a:t>B </a:t>
            </a:r>
            <a:r>
              <a:rPr lang="tr-TR" dirty="0" smtClean="0"/>
              <a:t>X’e bağlı kalıtsal pıhtılaşma bozukluğu</a:t>
            </a:r>
          </a:p>
          <a:p>
            <a:r>
              <a:rPr lang="tr-TR" dirty="0" smtClean="0"/>
              <a:t>Kan pıhtılaşma protein faktörleri </a:t>
            </a:r>
            <a:r>
              <a:rPr lang="en-US" dirty="0" smtClean="0"/>
              <a:t>VIII </a:t>
            </a:r>
            <a:r>
              <a:rPr lang="en-US" dirty="0"/>
              <a:t>(FVIII) </a:t>
            </a:r>
            <a:r>
              <a:rPr lang="tr-TR" dirty="0" smtClean="0"/>
              <a:t>ve </a:t>
            </a:r>
            <a:r>
              <a:rPr lang="en-US" dirty="0" smtClean="0"/>
              <a:t>IX </a:t>
            </a:r>
            <a:r>
              <a:rPr lang="en-US" dirty="0"/>
              <a:t>(FIX</a:t>
            </a:r>
            <a:r>
              <a:rPr lang="en-US" dirty="0" smtClean="0"/>
              <a:t>)</a:t>
            </a:r>
            <a:r>
              <a:rPr lang="tr-TR" dirty="0" smtClean="0"/>
              <a:t>.</a:t>
            </a:r>
          </a:p>
          <a:p>
            <a:r>
              <a:rPr lang="en-US" dirty="0"/>
              <a:t>hemophilia B </a:t>
            </a:r>
            <a:r>
              <a:rPr lang="tr-TR" dirty="0" smtClean="0"/>
              <a:t>li köpekler Canine </a:t>
            </a:r>
            <a:r>
              <a:rPr lang="en-US" dirty="0"/>
              <a:t>FIX cDNA </a:t>
            </a:r>
            <a:r>
              <a:rPr lang="tr-TR" dirty="0" smtClean="0"/>
              <a:t>Adenovirus vektör </a:t>
            </a:r>
            <a:r>
              <a:rPr lang="en-US" dirty="0" smtClean="0"/>
              <a:t> </a:t>
            </a:r>
            <a:r>
              <a:rPr lang="tr-TR" dirty="0" smtClean="0"/>
              <a:t>yoluyla karaciğer venine direk olarak aktarılmış. </a:t>
            </a:r>
          </a:p>
          <a:p>
            <a:r>
              <a:rPr lang="tr-TR" dirty="0" smtClean="0"/>
              <a:t>Karaciğer </a:t>
            </a:r>
            <a:r>
              <a:rPr lang="en-US" dirty="0" smtClean="0"/>
              <a:t>plasma </a:t>
            </a:r>
            <a:r>
              <a:rPr lang="en-US" dirty="0"/>
              <a:t>FIX </a:t>
            </a:r>
            <a:r>
              <a:rPr lang="tr-TR" dirty="0" smtClean="0"/>
              <a:t>konsantrasyonu </a:t>
            </a:r>
            <a:r>
              <a:rPr lang="en-US" dirty="0" smtClean="0"/>
              <a:t>0 </a:t>
            </a:r>
            <a:r>
              <a:rPr lang="tr-TR" dirty="0" smtClean="0"/>
              <a:t>ile </a:t>
            </a:r>
            <a:r>
              <a:rPr lang="en-US" dirty="0" smtClean="0"/>
              <a:t>300</a:t>
            </a:r>
            <a:r>
              <a:rPr lang="en-US" dirty="0"/>
              <a:t>% </a:t>
            </a:r>
            <a:r>
              <a:rPr lang="tr-TR" dirty="0" smtClean="0"/>
              <a:t>oranında değişkenlik göstermiş. Bu durum normal kan değerlerine ulaşılmasını sağlamış ancak aktivite immun cevap nedeniyle düşmüş. </a:t>
            </a:r>
            <a:endParaRPr lang="en-US" dirty="0"/>
          </a:p>
          <a:p>
            <a:endParaRPr lang="tr-TR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dirty="0" smtClean="0">
                <a:latin typeface="Garamond" panose="02020404030301010803" pitchFamily="18" charset="0"/>
              </a:rPr>
              <a:t>Gen tedavisi örnekleri </a:t>
            </a:r>
          </a:p>
        </p:txBody>
      </p:sp>
    </p:spTree>
    <p:extLst>
      <p:ext uri="{BB962C8B-B14F-4D97-AF65-F5344CB8AC3E}">
        <p14:creationId xmlns:p14="http://schemas.microsoft.com/office/powerpoint/2010/main" val="3017738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90600" y="2488844"/>
            <a:ext cx="956041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b="1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Diabet</a:t>
            </a:r>
          </a:p>
          <a:p>
            <a:r>
              <a:rPr lang="tr-TR" altLang="tr-TR" dirty="0">
                <a:latin typeface="Garamond" panose="02020404030301010803" pitchFamily="18" charset="0"/>
              </a:rPr>
              <a:t>tip 1 </a:t>
            </a:r>
            <a:r>
              <a:rPr lang="tr-TR" altLang="tr-TR" dirty="0" smtClean="0">
                <a:latin typeface="Garamond" panose="02020404030301010803" pitchFamily="18" charset="0"/>
              </a:rPr>
              <a:t>diabetli 5 Beagle ırkı köpekte gen tedavisi uygulandı (2013)</a:t>
            </a:r>
          </a:p>
          <a:p>
            <a:r>
              <a:rPr lang="tr-TR" dirty="0" smtClean="0"/>
              <a:t>Tek doz kas içi, </a:t>
            </a:r>
            <a:r>
              <a:rPr lang="en-US" dirty="0" err="1" smtClean="0"/>
              <a:t>Gck</a:t>
            </a:r>
            <a:r>
              <a:rPr lang="en-US" dirty="0" smtClean="0"/>
              <a:t> </a:t>
            </a:r>
            <a:r>
              <a:rPr lang="tr-TR" dirty="0"/>
              <a:t>ve </a:t>
            </a:r>
            <a:r>
              <a:rPr lang="en-US" dirty="0" smtClean="0"/>
              <a:t>Ins</a:t>
            </a:r>
            <a:r>
              <a:rPr lang="tr-TR" dirty="0" smtClean="0"/>
              <a:t> genleri içeren </a:t>
            </a:r>
            <a:r>
              <a:rPr lang="en-US" dirty="0" err="1" smtClean="0"/>
              <a:t>adenoassociated</a:t>
            </a:r>
            <a:r>
              <a:rPr lang="en-US" dirty="0" smtClean="0"/>
              <a:t> </a:t>
            </a:r>
            <a:r>
              <a:rPr lang="en-US" dirty="0"/>
              <a:t>viral vectors of serotype 1 (AAV1</a:t>
            </a:r>
            <a:r>
              <a:rPr lang="en-US" dirty="0" smtClean="0"/>
              <a:t>)</a:t>
            </a:r>
            <a:r>
              <a:rPr lang="tr-TR" dirty="0" smtClean="0"/>
              <a:t> uygulaması!!</a:t>
            </a:r>
            <a:endParaRPr lang="tr-TR" altLang="tr-TR" dirty="0" smtClean="0">
              <a:latin typeface="Garamond" panose="02020404030301010803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597" y="106608"/>
            <a:ext cx="4006403" cy="267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1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latin typeface="Garamond" panose="02020404030301010803" pitchFamily="18" charset="0"/>
              </a:rPr>
              <a:t>Gen tedavisi örnekleri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tr-TR" b="1" dirty="0" err="1" smtClean="0">
                <a:solidFill>
                  <a:schemeClr val="hlink"/>
                </a:solidFill>
                <a:latin typeface="Garamond" panose="02020404030301010803" pitchFamily="18" charset="0"/>
              </a:rPr>
              <a:t>Kistik</a:t>
            </a:r>
            <a:r>
              <a:rPr lang="de-DE" altLang="tr-TR" b="1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de-DE" altLang="tr-TR" b="1" dirty="0" err="1" smtClean="0">
                <a:solidFill>
                  <a:schemeClr val="hlink"/>
                </a:solidFill>
                <a:latin typeface="Garamond" panose="02020404030301010803" pitchFamily="18" charset="0"/>
              </a:rPr>
              <a:t>fibroz</a:t>
            </a:r>
            <a:r>
              <a:rPr lang="de-DE" altLang="tr-TR" b="1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: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endParaRPr lang="tr-TR" altLang="tr-TR" dirty="0" smtClean="0"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 smtClean="0">
                <a:latin typeface="Garamond" panose="02020404030301010803" pitchFamily="18" charset="0"/>
              </a:rPr>
              <a:t>    </a:t>
            </a:r>
            <a:r>
              <a:rPr lang="de-DE" altLang="tr-TR" dirty="0" err="1" smtClean="0">
                <a:latin typeface="Garamond" panose="02020404030301010803" pitchFamily="18" charset="0"/>
              </a:rPr>
              <a:t>Klor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kanal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proteini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mutant</a:t>
            </a:r>
            <a:r>
              <a:rPr lang="de-DE" altLang="tr-TR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dirty="0" smtClean="0">
                <a:latin typeface="Garamond" panose="02020404030301010803" pitchFamily="18" charset="0"/>
              </a:rPr>
              <a:t>    </a:t>
            </a:r>
            <a:r>
              <a:rPr lang="de-DE" altLang="tr-TR" dirty="0" err="1" smtClean="0">
                <a:latin typeface="Garamond" panose="02020404030301010803" pitchFamily="18" charset="0"/>
              </a:rPr>
              <a:t>Adenoviruslara</a:t>
            </a:r>
            <a:r>
              <a:rPr lang="de-DE" altLang="tr-TR" dirty="0" smtClean="0">
                <a:latin typeface="Garamond" panose="02020404030301010803" pitchFamily="18" charset="0"/>
              </a:rPr>
              <a:t> normal gen </a:t>
            </a:r>
            <a:r>
              <a:rPr lang="de-DE" altLang="tr-TR" dirty="0" err="1" smtClean="0">
                <a:latin typeface="Garamond" panose="02020404030301010803" pitchFamily="18" charset="0"/>
              </a:rPr>
              <a:t>sokulup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sprey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yolu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ile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burun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mukozasına</a:t>
            </a:r>
            <a:r>
              <a:rPr lang="de-DE" altLang="tr-TR" dirty="0" smtClean="0">
                <a:latin typeface="Garamond" panose="02020404030301010803" pitchFamily="18" charset="0"/>
              </a:rPr>
              <a:t> </a:t>
            </a:r>
            <a:r>
              <a:rPr lang="de-DE" altLang="tr-TR" dirty="0" err="1" smtClean="0">
                <a:latin typeface="Garamond" panose="02020404030301010803" pitchFamily="18" charset="0"/>
              </a:rPr>
              <a:t>verilir</a:t>
            </a:r>
            <a:r>
              <a:rPr lang="de-DE" altLang="tr-TR" dirty="0" smtClean="0">
                <a:latin typeface="Garamond" panose="02020404030301010803" pitchFamily="18" charset="0"/>
              </a:rPr>
              <a:t>.</a:t>
            </a:r>
          </a:p>
          <a:p>
            <a:pPr>
              <a:buNone/>
            </a:pPr>
            <a:r>
              <a:rPr lang="tr-TR" altLang="tr-TR" dirty="0" smtClean="0">
                <a:latin typeface="Garamond" panose="02020404030301010803" pitchFamily="18" charset="0"/>
              </a:rPr>
              <a:t> </a:t>
            </a:r>
            <a:r>
              <a:rPr lang="tr-TR" dirty="0"/>
              <a:t>Bu umut verici </a:t>
            </a:r>
            <a:r>
              <a:rPr lang="tr-TR" dirty="0" smtClean="0"/>
              <a:t>olmakla beraber, akciğerin </a:t>
            </a:r>
            <a:r>
              <a:rPr lang="tr-TR" dirty="0"/>
              <a:t>tüm alanlarına fazla miktarda virüs </a:t>
            </a:r>
            <a:r>
              <a:rPr lang="tr-TR" dirty="0" smtClean="0"/>
              <a:t>ulaştırmak sorundur, yinelenmesi ise virüsü </a:t>
            </a:r>
            <a:r>
              <a:rPr lang="tr-TR" dirty="0"/>
              <a:t>kaplayan proteinlere karşı immün yanıt ortaya çıkma </a:t>
            </a:r>
            <a:r>
              <a:rPr lang="tr-TR" dirty="0" smtClean="0"/>
              <a:t>olasılığını arttırmaktadır…</a:t>
            </a:r>
            <a:r>
              <a:rPr lang="tr-TR" dirty="0"/>
              <a:t/>
            </a:r>
            <a:br>
              <a:rPr lang="tr-TR" dirty="0"/>
            </a:br>
            <a:endParaRPr lang="tr-TR" altLang="tr-TR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90480" y="-162910"/>
            <a:ext cx="10515600" cy="1325563"/>
          </a:xfrm>
        </p:spPr>
        <p:txBody>
          <a:bodyPr/>
          <a:lstStyle/>
          <a:p>
            <a:r>
              <a:rPr lang="tr-TR" dirty="0" smtClean="0"/>
              <a:t>Transgenik çiftlik hayvanı örnekleri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/>
          </p:nvPr>
        </p:nvGraphicFramePr>
        <p:xfrm>
          <a:off x="489398" y="1033869"/>
          <a:ext cx="11372045" cy="5647216"/>
        </p:xfrm>
        <a:graphic>
          <a:graphicData uri="http://schemas.openxmlformats.org/drawingml/2006/table">
            <a:tbl>
              <a:tblPr/>
              <a:tblGrid>
                <a:gridCol w="973087"/>
                <a:gridCol w="2475201"/>
                <a:gridCol w="2553039"/>
                <a:gridCol w="3096309"/>
                <a:gridCol w="2274409"/>
              </a:tblGrid>
              <a:tr h="217567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>System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Company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Website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Products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Status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B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BFC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 smtClean="0">
                          <a:effectLst/>
                        </a:rPr>
                        <a:t>Goats</a:t>
                      </a:r>
                      <a:endParaRPr lang="tr-TR" sz="1800" b="0" dirty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GTC Biotherapeutics (USA)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u="none" strike="noStrike" dirty="0">
                          <a:solidFill>
                            <a:srgbClr val="316C9D"/>
                          </a:solidFill>
                          <a:effectLst/>
                          <a:hlinkClick r:id="rId2"/>
                        </a:rPr>
                        <a:t>http://www.transgenics.com</a:t>
                      </a:r>
                      <a:endParaRPr lang="tr-TR" sz="1800" b="0" dirty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>Antithrombin </a:t>
                      </a:r>
                      <a:r>
                        <a:rPr lang="tr-TR" sz="1800" b="0" dirty="0" smtClean="0">
                          <a:effectLst/>
                        </a:rPr>
                        <a:t>III</a:t>
                      </a:r>
                    </a:p>
                    <a:p>
                      <a:pPr algn="l" fontAlgn="t"/>
                      <a:r>
                        <a:rPr lang="tr-TR" sz="1800" b="0" dirty="0" smtClean="0">
                          <a:effectLst/>
                        </a:rPr>
                        <a:t>(phtılaşma</a:t>
                      </a:r>
                      <a:r>
                        <a:rPr lang="tr-TR" sz="1800" b="0" baseline="0" dirty="0" smtClean="0">
                          <a:effectLst/>
                        </a:rPr>
                        <a:t> bozukluğu ile ilişkili)</a:t>
                      </a:r>
                      <a:endParaRPr lang="tr-TR" sz="1800" b="0" dirty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>
                          <a:effectLst/>
                        </a:rPr>
                        <a:t>Completed European efficacy study (ATIII)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Monoclonal antibodies Malaria vaccine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Other products in preclinical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092"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Nexia Biotechnologies (Canada)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/>
                      </a:r>
                      <a:br>
                        <a:rPr lang="tr-TR" sz="1800" b="0" dirty="0">
                          <a:effectLst/>
                        </a:rPr>
                      </a:br>
                      <a:r>
                        <a:rPr lang="tr-TR" sz="1800" b="0" u="none" strike="noStrike" dirty="0">
                          <a:solidFill>
                            <a:srgbClr val="316C9D"/>
                          </a:solidFill>
                          <a:effectLst/>
                          <a:hlinkClick r:id="rId3"/>
                        </a:rPr>
                        <a:t>http://www.nexiabiotech.com</a:t>
                      </a:r>
                      <a:endParaRPr lang="tr-TR" sz="1800" b="0" dirty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Spider silk protein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Fiber development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917"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>Human </a:t>
                      </a:r>
                      <a:r>
                        <a:rPr lang="tr-TR" sz="1800" b="0" dirty="0" smtClean="0">
                          <a:effectLst/>
                        </a:rPr>
                        <a:t>butyrylcholinesterase</a:t>
                      </a:r>
                    </a:p>
                    <a:p>
                      <a:pPr algn="l" fontAlgn="t"/>
                      <a:r>
                        <a:rPr lang="tr-TR" sz="1800" b="0" dirty="0" smtClean="0">
                          <a:effectLst/>
                        </a:rPr>
                        <a:t>(Lazheimer ile ilişkili)</a:t>
                      </a:r>
                      <a:endParaRPr lang="tr-TR" sz="1800" b="0" dirty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>Research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092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/>
                      </a:r>
                      <a:br>
                        <a:rPr lang="tr-TR" sz="1800" b="0" dirty="0">
                          <a:effectLst/>
                        </a:rPr>
                      </a:br>
                      <a:r>
                        <a:rPr lang="tr-TR" sz="1800" b="0" dirty="0" smtClean="0">
                          <a:effectLst/>
                        </a:rPr>
                        <a:t>Cattle</a:t>
                      </a:r>
                      <a:endParaRPr lang="tr-TR" sz="1800" b="0" dirty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Hematech (USA)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 u="none" strike="noStrike">
                          <a:solidFill>
                            <a:srgbClr val="316C9D"/>
                          </a:solidFill>
                          <a:effectLst/>
                          <a:hlinkClick r:id="rId4"/>
                        </a:rPr>
                        <a:t>http://www.hematech.com</a:t>
                      </a:r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/>
                      </a:r>
                      <a:br>
                        <a:rPr lang="tr-TR" sz="1800" b="0" dirty="0">
                          <a:effectLst/>
                        </a:rPr>
                      </a:br>
                      <a:r>
                        <a:rPr lang="tr-TR" sz="1800" b="0" dirty="0">
                          <a:effectLst/>
                        </a:rPr>
                        <a:t>Human polycolonal antibodies (vaccines)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Research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742">
                <a:tc>
                  <a:txBody>
                    <a:bodyPr/>
                    <a:lstStyle/>
                    <a:p>
                      <a:pPr algn="l" fontAlgn="t"/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GTC Biotherapeutics (USA)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u="none" strike="noStrike">
                          <a:solidFill>
                            <a:srgbClr val="316C9D"/>
                          </a:solidFill>
                          <a:effectLst/>
                          <a:hlinkClick r:id="rId2"/>
                        </a:rPr>
                        <a:t>http://www.transgenics.com</a:t>
                      </a:r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Human serum albumin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>Research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7092"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Sheep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>
                          <a:effectLst/>
                        </a:rPr>
                        <a:t>PPL (UK)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>
                          <a:effectLst/>
                        </a:rPr>
                        <a:t/>
                      </a:r>
                      <a:br>
                        <a:rPr lang="tr-TR" sz="1800" b="0">
                          <a:effectLst/>
                        </a:rPr>
                      </a:br>
                      <a:r>
                        <a:rPr lang="tr-TR" sz="1800" b="0" u="none" strike="noStrike">
                          <a:solidFill>
                            <a:srgbClr val="316C9D"/>
                          </a:solidFill>
                          <a:effectLst/>
                          <a:hlinkClick r:id="rId5"/>
                        </a:rPr>
                        <a:t>http://www.ppl-therapeutics.com</a:t>
                      </a:r>
                      <a:endParaRPr lang="tr-TR" sz="1800" b="0">
                        <a:effectLst/>
                      </a:endParaRP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800" b="0" dirty="0">
                          <a:effectLst/>
                        </a:rPr>
                        <a:t/>
                      </a:r>
                      <a:br>
                        <a:rPr lang="tr-TR" sz="1800" b="0" dirty="0">
                          <a:effectLst/>
                        </a:rPr>
                      </a:br>
                      <a:r>
                        <a:rPr lang="tr-TR" sz="1800" b="0" dirty="0">
                          <a:effectLst/>
                        </a:rPr>
                        <a:t>Alpha 1-antitrypsin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dirty="0">
                          <a:effectLst/>
                        </a:rPr>
                        <a:t/>
                      </a:r>
                      <a:br>
                        <a:rPr lang="en-US" sz="1800" b="0" dirty="0">
                          <a:effectLst/>
                        </a:rPr>
                      </a:br>
                      <a:r>
                        <a:rPr lang="en-US" sz="1800" b="0" dirty="0">
                          <a:effectLst/>
                        </a:rPr>
                        <a:t>Trials postponed Assets/business being sold</a:t>
                      </a:r>
                    </a:p>
                  </a:txBody>
                  <a:tcPr marL="54392" marR="54392" marT="27196" marB="27196">
                    <a:lnL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30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3321" y="779463"/>
            <a:ext cx="9144000" cy="2387600"/>
          </a:xfrm>
        </p:spPr>
        <p:txBody>
          <a:bodyPr>
            <a:normAutofit/>
          </a:bodyPr>
          <a:lstStyle/>
          <a:p>
            <a:r>
              <a:rPr lang="tr-TR" altLang="tr-TR" sz="4800" b="1" dirty="0" smtClean="0">
                <a:solidFill>
                  <a:srgbClr val="FF0066"/>
                </a:solidFill>
                <a:latin typeface="Garamond" panose="02020404030301010803" pitchFamily="18" charset="0"/>
              </a:rPr>
              <a:t>Gen tedavisi</a:t>
            </a:r>
            <a:endParaRPr lang="tr-TR" altLang="tr-TR" sz="4800" dirty="0" smtClean="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4259" y="3509963"/>
            <a:ext cx="7993062" cy="175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AU" altLang="tr-TR" sz="3600" b="1" dirty="0">
                <a:solidFill>
                  <a:srgbClr val="898989"/>
                </a:solidFill>
                <a:latin typeface="Garamond" panose="02020404030301010803" pitchFamily="18" charset="0"/>
              </a:rPr>
              <a:t>AMAÇ: Mutant </a:t>
            </a:r>
            <a:r>
              <a:rPr lang="en-AU" altLang="tr-TR" sz="3600" b="1" dirty="0" err="1">
                <a:solidFill>
                  <a:srgbClr val="898989"/>
                </a:solidFill>
                <a:latin typeface="Garamond" panose="02020404030301010803" pitchFamily="18" charset="0"/>
              </a:rPr>
              <a:t>fenotipi</a:t>
            </a:r>
            <a:r>
              <a:rPr lang="en-AU" altLang="tr-TR" sz="3600" b="1" dirty="0">
                <a:solidFill>
                  <a:srgbClr val="898989"/>
                </a:solidFill>
                <a:latin typeface="Garamond" panose="02020404030301010803" pitchFamily="18" charset="0"/>
              </a:rPr>
              <a:t> </a:t>
            </a:r>
            <a:r>
              <a:rPr lang="en-AU" altLang="tr-TR" sz="3600" b="1" dirty="0" err="1">
                <a:solidFill>
                  <a:srgbClr val="898989"/>
                </a:solidFill>
                <a:latin typeface="Garamond" panose="02020404030301010803" pitchFamily="18" charset="0"/>
              </a:rPr>
              <a:t>düzeltmek</a:t>
            </a:r>
            <a:endParaRPr lang="en-AU" altLang="tr-TR" sz="3600" b="1" dirty="0">
              <a:solidFill>
                <a:srgbClr val="898989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Diğer Genetik Mühendisliği Uygulamaları -3</a:t>
            </a:r>
            <a:endParaRPr lang="tr-TR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38200" y="4042618"/>
            <a:ext cx="1068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Gen tedavisi hastalıkları tedavi etmek veya </a:t>
            </a:r>
            <a:r>
              <a:rPr lang="tr-TR" sz="2800" dirty="0" smtClean="0"/>
              <a:t>önlemek amacıyla bireyin kusurlu geninin ifade edilmesinin değiştirilmesidir.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678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 hücre serisinde gen tedavisi: </a:t>
            </a:r>
            <a:r>
              <a:rPr lang="tr-TR" dirty="0" smtClean="0"/>
              <a:t>Sonraki jenerasyonlara aktarılır, özellikle mitokondriyal hastalıklarda uygulanabilir. Çekirdek genetik materyali alınıp, sağlam mitokondri bulunan ve çekirdeği uzaklaştırılmış hücreye aktarılabilir. Klonlamaya benzerdir.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Somatik hücre serisinde gen edavisi: </a:t>
            </a:r>
            <a:r>
              <a:rPr lang="tr-TR" dirty="0" smtClean="0"/>
              <a:t>Bir sonraki kuşağı etkilemez. Belirli hücre veya dokularda hastalıkla ilgili genetik değişiklikleri içerir.Genellikle gen tedavisinde uygulanan metoddur. </a:t>
            </a:r>
            <a:r>
              <a:rPr lang="tr-TR" dirty="0"/>
              <a:t>4 mekanizma kullanılır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1.gen </a:t>
            </a:r>
            <a:r>
              <a:rPr lang="tr-TR" dirty="0"/>
              <a:t>ilavesi, </a:t>
            </a:r>
            <a:r>
              <a:rPr lang="tr-TR" dirty="0" smtClean="0"/>
              <a:t>2.gen </a:t>
            </a:r>
            <a:r>
              <a:rPr lang="tr-TR" dirty="0"/>
              <a:t>değişimi, </a:t>
            </a:r>
            <a:r>
              <a:rPr lang="tr-TR" dirty="0" smtClean="0"/>
              <a:t>3.gen ifadesinin </a:t>
            </a:r>
            <a:r>
              <a:rPr lang="tr-TR" dirty="0"/>
              <a:t>(ekspresyonunun) inhibisyonu, </a:t>
            </a:r>
            <a:r>
              <a:rPr lang="tr-TR" dirty="0" smtClean="0"/>
              <a:t>4.özgün hücrelerin </a:t>
            </a:r>
            <a:r>
              <a:rPr lang="tr-TR" dirty="0"/>
              <a:t>öldürülmesi:</a:t>
            </a:r>
          </a:p>
        </p:txBody>
      </p:sp>
    </p:spTree>
    <p:extLst>
      <p:ext uri="{BB962C8B-B14F-4D97-AF65-F5344CB8AC3E}">
        <p14:creationId xmlns:p14="http://schemas.microsoft.com/office/powerpoint/2010/main" val="270214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1.gen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ilavesi: </a:t>
            </a:r>
            <a:r>
              <a:rPr lang="tr-TR" dirty="0" smtClean="0"/>
              <a:t>mutasyona uğrayıp fonksiyonunu kaybeden genin, işlevsel kopyasının aktarılması…</a:t>
            </a:r>
          </a:p>
          <a:p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2.gen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değişimi:</a:t>
            </a:r>
            <a:r>
              <a:rPr lang="tr-TR" dirty="0" smtClean="0"/>
              <a:t>mutant geni fonksiyonel kopyası ile değişimi ve aynı zamanda mutant genin etkisinin aksi etki sağlanarak zararın önlenmesi…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3.gen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ifadesinin (ekspresyonunun)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inhibisyonu: </a:t>
            </a:r>
            <a:r>
              <a:rPr lang="tr-TR" dirty="0" smtClean="0"/>
              <a:t>kanser ve enfeksiyon hastalıklarında, zararlı genlerin ifade edilmesinin engellenmesi, susturulması.</a:t>
            </a:r>
          </a:p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4.özgün </a:t>
            </a:r>
            <a:r>
              <a:rPr lang="tr-T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hücrelerin 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öldürülmesi: </a:t>
            </a:r>
            <a:r>
              <a:rPr lang="tr-TR" dirty="0" smtClean="0"/>
              <a:t>özellikle kanserde, inaktif kematöropatik vücuda verilir, ama kanser hücrelerine de bu ilacı aktif hale getiren gen aktarılır. Bölgesel olarak sadece genin aktif olduğu hücrelerde kimyasal toksiktir.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909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800" y="3508694"/>
            <a:ext cx="10500576" cy="316402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tr-TR" sz="2400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tr-TR" sz="2400" b="1" dirty="0">
                <a:solidFill>
                  <a:schemeClr val="hlink"/>
                </a:solidFill>
                <a:latin typeface="Tahoma" panose="020B0604030504040204" pitchFamily="34" charset="0"/>
              </a:rPr>
              <a:t>Viral </a:t>
            </a:r>
            <a:r>
              <a:rPr lang="de-DE" altLang="tr-TR" sz="2400" b="1" dirty="0" err="1">
                <a:solidFill>
                  <a:schemeClr val="hlink"/>
                </a:solidFill>
                <a:latin typeface="Tahoma" panose="020B0604030504040204" pitchFamily="34" charset="0"/>
              </a:rPr>
              <a:t>Vektörler</a:t>
            </a:r>
            <a:r>
              <a:rPr lang="de-DE" altLang="tr-TR" sz="2400" b="1" dirty="0">
                <a:solidFill>
                  <a:schemeClr val="hlink"/>
                </a:solidFill>
                <a:latin typeface="Tahoma" panose="020B0604030504040204" pitchFamily="34" charset="0"/>
              </a:rPr>
              <a:t>:</a:t>
            </a:r>
            <a:r>
              <a:rPr lang="de-DE" altLang="tr-TR" sz="2400" dirty="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endParaRPr lang="tr-TR" altLang="tr-TR" sz="2400" dirty="0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ahoma" panose="020B0604030504040204" pitchFamily="34" charset="0"/>
              </a:rPr>
              <a:t>       </a:t>
            </a:r>
            <a:r>
              <a:rPr lang="de-DE" altLang="tr-TR" sz="2400" dirty="0">
                <a:latin typeface="Tahoma" panose="020B0604030504040204" pitchFamily="34" charset="0"/>
              </a:rPr>
              <a:t> *</a:t>
            </a:r>
            <a:r>
              <a:rPr lang="tr-TR" altLang="tr-TR" sz="2400" dirty="0">
                <a:latin typeface="Tahoma" panose="020B0604030504040204" pitchFamily="34" charset="0"/>
              </a:rPr>
              <a:t>  </a:t>
            </a:r>
            <a:r>
              <a:rPr lang="de-DE" altLang="tr-TR" sz="2400" dirty="0" err="1">
                <a:latin typeface="Tahoma" panose="020B0604030504040204" pitchFamily="34" charset="0"/>
              </a:rPr>
              <a:t>Retroviruslar</a:t>
            </a:r>
            <a:endParaRPr lang="de-DE" altLang="tr-TR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2400" dirty="0">
                <a:latin typeface="Tahoma" panose="020B0604030504040204" pitchFamily="34" charset="0"/>
              </a:rPr>
              <a:t>      </a:t>
            </a:r>
            <a:r>
              <a:rPr lang="de-DE" altLang="tr-TR" sz="2400" dirty="0">
                <a:latin typeface="Tahoma" panose="020B0604030504040204" pitchFamily="34" charset="0"/>
              </a:rPr>
              <a:t>  *</a:t>
            </a:r>
            <a:r>
              <a:rPr lang="tr-TR" altLang="tr-TR" sz="2400" dirty="0">
                <a:latin typeface="Tahoma" panose="020B0604030504040204" pitchFamily="34" charset="0"/>
              </a:rPr>
              <a:t>  </a:t>
            </a:r>
            <a:r>
              <a:rPr lang="de-DE" altLang="tr-TR" sz="2400" dirty="0" err="1">
                <a:latin typeface="Tahoma" panose="020B0604030504040204" pitchFamily="34" charset="0"/>
              </a:rPr>
              <a:t>Adenoviruslar</a:t>
            </a:r>
            <a:r>
              <a:rPr lang="de-DE" altLang="tr-TR" sz="2400" dirty="0">
                <a:latin typeface="Tahoma" panose="020B0604030504040204" pitchFamily="34" charset="0"/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tr-TR" sz="2400" b="1" dirty="0">
                <a:solidFill>
                  <a:schemeClr val="hlink"/>
                </a:solidFill>
                <a:latin typeface="Tahoma" panose="020B0604030504040204" pitchFamily="34" charset="0"/>
              </a:rPr>
              <a:t>Viral </a:t>
            </a:r>
            <a:r>
              <a:rPr lang="de-DE" altLang="tr-TR" sz="2400" b="1" dirty="0" err="1">
                <a:solidFill>
                  <a:schemeClr val="hlink"/>
                </a:solidFill>
                <a:latin typeface="Tahoma" panose="020B0604030504040204" pitchFamily="34" charset="0"/>
              </a:rPr>
              <a:t>Olmayan</a:t>
            </a:r>
            <a:r>
              <a:rPr lang="de-DE" altLang="tr-TR" sz="2400" b="1" dirty="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de-DE" altLang="tr-TR" sz="2400" b="1" dirty="0" err="1">
                <a:solidFill>
                  <a:schemeClr val="hlink"/>
                </a:solidFill>
                <a:latin typeface="Tahoma" panose="020B0604030504040204" pitchFamily="34" charset="0"/>
              </a:rPr>
              <a:t>Vektörler</a:t>
            </a:r>
            <a:r>
              <a:rPr lang="de-DE" altLang="tr-TR" sz="2400" b="1" dirty="0">
                <a:solidFill>
                  <a:schemeClr val="hlink"/>
                </a:solidFill>
                <a:latin typeface="Tahoma" panose="020B0604030504040204" pitchFamily="34" charset="0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tr-TR" sz="2400" b="1" dirty="0">
                <a:latin typeface="Tahoma" panose="020B0604030504040204" pitchFamily="34" charset="0"/>
              </a:rPr>
              <a:t>        </a:t>
            </a:r>
            <a:r>
              <a:rPr lang="tr-TR" altLang="tr-TR" sz="2400" b="1" dirty="0">
                <a:latin typeface="Tahoma" panose="020B0604030504040204" pitchFamily="34" charset="0"/>
              </a:rPr>
              <a:t> </a:t>
            </a:r>
            <a:r>
              <a:rPr lang="de-DE" altLang="tr-TR" sz="2400" b="1" dirty="0">
                <a:latin typeface="Tahoma" panose="020B0604030504040204" pitchFamily="34" charset="0"/>
              </a:rPr>
              <a:t> </a:t>
            </a:r>
            <a:r>
              <a:rPr lang="de-DE" altLang="tr-TR" sz="2400" dirty="0">
                <a:latin typeface="Tahoma" panose="020B0604030504040204" pitchFamily="34" charset="0"/>
              </a:rPr>
              <a:t>*</a:t>
            </a:r>
            <a:r>
              <a:rPr lang="tr-TR" altLang="tr-TR" sz="2400" dirty="0">
                <a:latin typeface="Tahoma" panose="020B0604030504040204" pitchFamily="34" charset="0"/>
              </a:rPr>
              <a:t> </a:t>
            </a:r>
            <a:r>
              <a:rPr lang="de-DE" altLang="tr-TR" sz="2400" dirty="0" err="1">
                <a:latin typeface="Tahoma" panose="020B0604030504040204" pitchFamily="34" charset="0"/>
              </a:rPr>
              <a:t>Çıplak</a:t>
            </a:r>
            <a:r>
              <a:rPr lang="de-DE" altLang="tr-TR" sz="2400" dirty="0">
                <a:latin typeface="Tahoma" panose="020B0604030504040204" pitchFamily="34" charset="0"/>
              </a:rPr>
              <a:t> DNA (</a:t>
            </a:r>
            <a:r>
              <a:rPr lang="de-DE" altLang="tr-TR" sz="2400" dirty="0" err="1">
                <a:latin typeface="Tahoma" panose="020B0604030504040204" pitchFamily="34" charset="0"/>
              </a:rPr>
              <a:t>plazmid</a:t>
            </a:r>
            <a:r>
              <a:rPr lang="de-DE" altLang="tr-TR" sz="2400" dirty="0">
                <a:latin typeface="Tahoma" panose="020B0604030504040204" pitchFamily="34" charset="0"/>
              </a:rPr>
              <a:t> </a:t>
            </a:r>
            <a:r>
              <a:rPr lang="de-DE" altLang="tr-TR" sz="2400" dirty="0" err="1">
                <a:latin typeface="Tahoma" panose="020B0604030504040204" pitchFamily="34" charset="0"/>
              </a:rPr>
              <a:t>içine</a:t>
            </a:r>
            <a:r>
              <a:rPr lang="de-DE" altLang="tr-TR" sz="2400" dirty="0">
                <a:latin typeface="Tahoma" panose="020B0604030504040204" pitchFamily="34" charset="0"/>
              </a:rPr>
              <a:t> </a:t>
            </a:r>
            <a:r>
              <a:rPr lang="de-DE" altLang="tr-TR" sz="2400" dirty="0" err="1">
                <a:latin typeface="Tahoma" panose="020B0604030504040204" pitchFamily="34" charset="0"/>
              </a:rPr>
              <a:t>sokulmuş</a:t>
            </a:r>
            <a:r>
              <a:rPr lang="de-DE" altLang="tr-TR" sz="2400" dirty="0">
                <a:latin typeface="Tahoma" panose="020B0604030504040204" pitchFamily="34" charset="0"/>
              </a:rPr>
              <a:t> </a:t>
            </a:r>
            <a:r>
              <a:rPr lang="tr-TR" altLang="tr-TR" sz="2400" dirty="0">
                <a:latin typeface="Tahoma" panose="020B0604030504040204" pitchFamily="34" charset="0"/>
              </a:rPr>
              <a:t>hedef </a:t>
            </a:r>
            <a:r>
              <a:rPr lang="de-DE" altLang="tr-TR" sz="2400" dirty="0">
                <a:latin typeface="Tahoma" panose="020B0604030504040204" pitchFamily="34" charset="0"/>
              </a:rPr>
              <a:t>DNA)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tr-TR" sz="2400" dirty="0">
                <a:latin typeface="Tahoma" panose="020B0604030504040204" pitchFamily="34" charset="0"/>
              </a:rPr>
              <a:t>         *</a:t>
            </a:r>
            <a:r>
              <a:rPr lang="tr-TR" altLang="tr-TR" sz="2400" dirty="0">
                <a:latin typeface="Tahoma" panose="020B0604030504040204" pitchFamily="34" charset="0"/>
              </a:rPr>
              <a:t> </a:t>
            </a:r>
            <a:r>
              <a:rPr lang="de-DE" altLang="tr-TR" sz="2400" dirty="0" err="1">
                <a:latin typeface="Tahoma" panose="020B0604030504040204" pitchFamily="34" charset="0"/>
              </a:rPr>
              <a:t>Lipozomlar</a:t>
            </a:r>
            <a:r>
              <a:rPr lang="de-DE" altLang="tr-TR" sz="2400" dirty="0">
                <a:latin typeface="Tahoma" panose="020B0604030504040204" pitchFamily="34" charset="0"/>
              </a:rPr>
              <a:t> </a:t>
            </a:r>
            <a:r>
              <a:rPr lang="de-DE" altLang="tr-TR" sz="2400" dirty="0" err="1">
                <a:latin typeface="Tahoma" panose="020B0604030504040204" pitchFamily="34" charset="0"/>
              </a:rPr>
              <a:t>içine</a:t>
            </a:r>
            <a:r>
              <a:rPr lang="de-DE" altLang="tr-TR" sz="2400" dirty="0">
                <a:latin typeface="Tahoma" panose="020B0604030504040204" pitchFamily="34" charset="0"/>
              </a:rPr>
              <a:t> </a:t>
            </a:r>
            <a:r>
              <a:rPr lang="de-DE" altLang="tr-TR" sz="2400" dirty="0" err="1">
                <a:latin typeface="Tahoma" panose="020B0604030504040204" pitchFamily="34" charset="0"/>
              </a:rPr>
              <a:t>sokulmuş</a:t>
            </a:r>
            <a:r>
              <a:rPr lang="de-DE" altLang="tr-TR" sz="2400" dirty="0">
                <a:latin typeface="Tahoma" panose="020B0604030504040204" pitchFamily="34" charset="0"/>
              </a:rPr>
              <a:t> DNA </a:t>
            </a:r>
            <a:r>
              <a:rPr lang="de-DE" altLang="tr-TR" sz="2400" dirty="0" err="1">
                <a:latin typeface="Tahoma" panose="020B0604030504040204" pitchFamily="34" charset="0"/>
              </a:rPr>
              <a:t>paketleri</a:t>
            </a:r>
            <a:endParaRPr lang="de-DE" altLang="tr-TR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de-DE" altLang="tr-TR" sz="2400" dirty="0">
                <a:latin typeface="Tahoma" panose="020B0604030504040204" pitchFamily="34" charset="0"/>
              </a:rPr>
              <a:t>         </a:t>
            </a:r>
            <a:r>
              <a:rPr lang="en-AU" altLang="tr-TR" sz="2400" dirty="0">
                <a:latin typeface="Tahoma" panose="020B0604030504040204" pitchFamily="34" charset="0"/>
              </a:rPr>
              <a:t>*</a:t>
            </a:r>
            <a:r>
              <a:rPr lang="tr-TR" altLang="tr-TR" sz="2400" dirty="0">
                <a:latin typeface="Tahoma" panose="020B0604030504040204" pitchFamily="34" charset="0"/>
              </a:rPr>
              <a:t> </a:t>
            </a:r>
            <a:r>
              <a:rPr lang="en-AU" altLang="tr-TR" sz="2400" dirty="0">
                <a:latin typeface="Tahoma" panose="020B0604030504040204" pitchFamily="34" charset="0"/>
              </a:rPr>
              <a:t>Protein-DNA </a:t>
            </a:r>
            <a:r>
              <a:rPr lang="en-AU" altLang="tr-TR" sz="2400" dirty="0" err="1">
                <a:latin typeface="Tahoma" panose="020B0604030504040204" pitchFamily="34" charset="0"/>
              </a:rPr>
              <a:t>bileşenleri</a:t>
            </a:r>
            <a:r>
              <a:rPr lang="en-AU" altLang="tr-TR" sz="2400" dirty="0">
                <a:latin typeface="Tahoma" panose="020B0604030504040204" pitchFamily="34" charset="0"/>
              </a:rPr>
              <a:t> (</a:t>
            </a:r>
            <a:r>
              <a:rPr lang="en-AU" altLang="tr-TR" sz="2400" dirty="0" err="1">
                <a:latin typeface="Tahoma" panose="020B0604030504040204" pitchFamily="34" charset="0"/>
              </a:rPr>
              <a:t>hücre</a:t>
            </a:r>
            <a:r>
              <a:rPr lang="en-AU" altLang="tr-TR" sz="2400" dirty="0">
                <a:latin typeface="Tahoma" panose="020B0604030504040204" pitchFamily="34" charset="0"/>
              </a:rPr>
              <a:t> </a:t>
            </a:r>
            <a:r>
              <a:rPr lang="en-AU" altLang="tr-TR" sz="2400" dirty="0" err="1" smtClean="0">
                <a:latin typeface="Tahoma" panose="020B0604030504040204" pitchFamily="34" charset="0"/>
              </a:rPr>
              <a:t>yüzey</a:t>
            </a:r>
            <a:r>
              <a:rPr lang="tr-TR" altLang="tr-TR" sz="2400" dirty="0" smtClean="0">
                <a:latin typeface="Tahoma" panose="020B0604030504040204" pitchFamily="34" charset="0"/>
              </a:rPr>
              <a:t> </a:t>
            </a:r>
            <a:r>
              <a:rPr lang="en-AU" altLang="tr-TR" sz="2400" dirty="0" err="1" smtClean="0">
                <a:latin typeface="Tahoma" panose="020B0604030504040204" pitchFamily="34" charset="0"/>
              </a:rPr>
              <a:t>reseptörlerine</a:t>
            </a:r>
            <a:r>
              <a:rPr lang="en-AU" altLang="tr-TR" sz="2400" dirty="0" smtClean="0">
                <a:latin typeface="Tahoma" panose="020B0604030504040204" pitchFamily="34" charset="0"/>
              </a:rPr>
              <a:t>  </a:t>
            </a:r>
            <a:r>
              <a:rPr lang="en-AU" altLang="tr-TR" sz="2400" dirty="0" err="1">
                <a:latin typeface="Tahoma" panose="020B0604030504040204" pitchFamily="34" charset="0"/>
              </a:rPr>
              <a:t>bağlanan</a:t>
            </a:r>
            <a:r>
              <a:rPr lang="en-AU" altLang="tr-TR" sz="2400" dirty="0">
                <a:latin typeface="Tahoma" panose="020B0604030504040204" pitchFamily="34" charset="0"/>
              </a:rPr>
              <a:t> protein </a:t>
            </a:r>
            <a:r>
              <a:rPr lang="en-AU" altLang="tr-TR" sz="2400" dirty="0" err="1">
                <a:latin typeface="Tahoma" panose="020B0604030504040204" pitchFamily="34" charset="0"/>
              </a:rPr>
              <a:t>ve</a:t>
            </a:r>
            <a:r>
              <a:rPr lang="en-AU" altLang="tr-TR" sz="2400" dirty="0">
                <a:latin typeface="Tahoma" panose="020B0604030504040204" pitchFamily="34" charset="0"/>
              </a:rPr>
              <a:t> DNA </a:t>
            </a:r>
            <a:r>
              <a:rPr lang="en-AU" altLang="tr-TR" sz="2400" dirty="0" err="1">
                <a:latin typeface="Tahoma" panose="020B0604030504040204" pitchFamily="34" charset="0"/>
              </a:rPr>
              <a:t>bileşeni</a:t>
            </a:r>
            <a:r>
              <a:rPr lang="en-AU" altLang="tr-TR" sz="2400" dirty="0">
                <a:latin typeface="Tahoma" panose="020B0604030504040204" pitchFamily="34" charset="0"/>
              </a:rPr>
              <a:t>)</a:t>
            </a:r>
            <a:endParaRPr lang="tr-TR" altLang="tr-TR" sz="24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AU" altLang="tr-TR" sz="2400" dirty="0">
                <a:latin typeface="Tahoma" panose="020B0604030504040204" pitchFamily="34" charset="0"/>
              </a:rPr>
              <a:t>       </a:t>
            </a:r>
            <a:r>
              <a:rPr lang="tr-TR" altLang="tr-TR" sz="2400" dirty="0">
                <a:latin typeface="Tahoma" panose="020B0604030504040204" pitchFamily="34" charset="0"/>
              </a:rPr>
              <a:t>  </a:t>
            </a:r>
            <a:r>
              <a:rPr lang="en-AU" altLang="tr-TR" sz="2400" dirty="0">
                <a:latin typeface="Tahoma" panose="020B0604030504040204" pitchFamily="34" charset="0"/>
              </a:rPr>
              <a:t>*</a:t>
            </a:r>
            <a:r>
              <a:rPr lang="tr-TR" altLang="tr-TR" sz="2400" dirty="0">
                <a:latin typeface="Tahoma" panose="020B0604030504040204" pitchFamily="34" charset="0"/>
              </a:rPr>
              <a:t> Yapay</a:t>
            </a:r>
            <a:r>
              <a:rPr lang="en-AU" altLang="tr-TR" sz="2400" dirty="0">
                <a:latin typeface="Tahoma" panose="020B0604030504040204" pitchFamily="34" charset="0"/>
              </a:rPr>
              <a:t> </a:t>
            </a:r>
            <a:r>
              <a:rPr lang="en-AU" altLang="tr-TR" sz="2400" dirty="0" err="1">
                <a:latin typeface="Tahoma" panose="020B0604030504040204" pitchFamily="34" charset="0"/>
              </a:rPr>
              <a:t>kromozomlar</a:t>
            </a:r>
            <a:endParaRPr lang="tr-TR" altLang="tr-TR" sz="2400" dirty="0">
              <a:latin typeface="Tahoma" panose="020B060403050404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29801" y="813525"/>
            <a:ext cx="10500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Gen transferinde çeşitli yöntemler </a:t>
            </a:r>
            <a:r>
              <a:rPr lang="tr-TR" alt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 </a:t>
            </a:r>
            <a:endParaRPr lang="tr-TR" altLang="tr-T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r>
              <a:rPr lang="tr-TR" altLang="tr-TR" sz="2800" dirty="0">
                <a:latin typeface="Garamond" panose="02020404030301010803" pitchFamily="18" charset="0"/>
              </a:rPr>
              <a:t>Rekombinant- DNA'nın </a:t>
            </a:r>
            <a:r>
              <a:rPr lang="tr-TR" altLang="tr-TR" sz="2800" dirty="0">
                <a:solidFill>
                  <a:schemeClr val="hlink"/>
                </a:solidFill>
                <a:latin typeface="Garamond" panose="02020404030301010803" pitchFamily="18" charset="0"/>
              </a:rPr>
              <a:t>lipid vezikülleri</a:t>
            </a:r>
            <a:r>
              <a:rPr lang="tr-TR" altLang="tr-TR" sz="2800" dirty="0">
                <a:latin typeface="Garamond" panose="02020404030301010803" pitchFamily="18" charset="0"/>
              </a:rPr>
              <a:t> (lipozomlar) ile hücreye sokulması.</a:t>
            </a:r>
          </a:p>
          <a:p>
            <a:r>
              <a:rPr lang="tr-TR" altLang="tr-TR" sz="2800" dirty="0">
                <a:solidFill>
                  <a:schemeClr val="hlink"/>
                </a:solidFill>
                <a:latin typeface="Garamond" panose="02020404030301010803" pitchFamily="18" charset="0"/>
              </a:rPr>
              <a:t>Virus genomu</a:t>
            </a:r>
            <a:r>
              <a:rPr lang="tr-TR" altLang="tr-TR" sz="2800" dirty="0">
                <a:latin typeface="Garamond" panose="02020404030301010803" pitchFamily="18" charset="0"/>
              </a:rPr>
              <a:t> içine ilgili DNA parçasının sokularak tranfeksiyon</a:t>
            </a:r>
          </a:p>
          <a:p>
            <a:r>
              <a:rPr lang="tr-TR" altLang="tr-TR" sz="2800" dirty="0">
                <a:latin typeface="Garamond" panose="02020404030301010803" pitchFamily="18" charset="0"/>
              </a:rPr>
              <a:t>Nukleus içine </a:t>
            </a:r>
            <a:r>
              <a:rPr lang="tr-TR" altLang="tr-TR" sz="2800" dirty="0">
                <a:solidFill>
                  <a:schemeClr val="hlink"/>
                </a:solidFill>
                <a:latin typeface="Garamond" panose="02020404030301010803" pitchFamily="18" charset="0"/>
              </a:rPr>
              <a:t>mikroenjeksiyon </a:t>
            </a:r>
            <a:r>
              <a:rPr lang="tr-TR" altLang="tr-TR" sz="2800" dirty="0">
                <a:latin typeface="Garamond" panose="02020404030301010803" pitchFamily="18" charset="0"/>
              </a:rPr>
              <a:t>ile rekombinant- DNA'nın sokulması. </a:t>
            </a:r>
          </a:p>
        </p:txBody>
      </p:sp>
    </p:spTree>
    <p:extLst>
      <p:ext uri="{BB962C8B-B14F-4D97-AF65-F5344CB8AC3E}">
        <p14:creationId xmlns:p14="http://schemas.microsoft.com/office/powerpoint/2010/main" val="29913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tr-TR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Retroviruslar</a:t>
            </a:r>
            <a:r>
              <a:rPr lang="de-DE" altLang="tr-TR" dirty="0">
                <a:solidFill>
                  <a:srgbClr val="FF0066"/>
                </a:solidFill>
                <a:latin typeface="Century Gothic" panose="020B0502020202020204" pitchFamily="34" charset="0"/>
              </a:rPr>
              <a:t>:</a:t>
            </a:r>
            <a:r>
              <a:rPr lang="tr-TR" altLang="tr-TR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/>
            <a:r>
              <a:rPr lang="tr-TR" altLang="tr-TR" dirty="0">
                <a:latin typeface="Century Gothic" panose="020B0502020202020204" pitchFamily="34" charset="0"/>
              </a:rPr>
              <a:t>  v</a:t>
            </a:r>
            <a:r>
              <a:rPr lang="de-DE" altLang="tr-TR" dirty="0" err="1">
                <a:latin typeface="Century Gothic" panose="020B0502020202020204" pitchFamily="34" charset="0"/>
              </a:rPr>
              <a:t>iral</a:t>
            </a:r>
            <a:r>
              <a:rPr lang="de-DE" altLang="tr-TR" dirty="0">
                <a:latin typeface="Century Gothic" panose="020B0502020202020204" pitchFamily="34" charset="0"/>
              </a:rPr>
              <a:t> </a:t>
            </a:r>
            <a:r>
              <a:rPr lang="de-DE" altLang="tr-TR" dirty="0" err="1">
                <a:latin typeface="Century Gothic" panose="020B0502020202020204" pitchFamily="34" charset="0"/>
              </a:rPr>
              <a:t>genom</a:t>
            </a:r>
            <a:r>
              <a:rPr lang="tr-TR" altLang="tr-TR" dirty="0">
                <a:latin typeface="Century Gothic" panose="020B0502020202020204" pitchFamily="34" charset="0"/>
              </a:rPr>
              <a:t>,</a:t>
            </a:r>
            <a:r>
              <a:rPr lang="de-DE" altLang="tr-TR" dirty="0">
                <a:latin typeface="Century Gothic" panose="020B0502020202020204" pitchFamily="34" charset="0"/>
              </a:rPr>
              <a:t> </a:t>
            </a:r>
            <a:r>
              <a:rPr lang="de-DE" altLang="tr-TR" dirty="0" err="1">
                <a:latin typeface="Century Gothic" panose="020B0502020202020204" pitchFamily="34" charset="0"/>
              </a:rPr>
              <a:t>konak</a:t>
            </a:r>
            <a:r>
              <a:rPr lang="de-DE" altLang="tr-TR" dirty="0">
                <a:latin typeface="Century Gothic" panose="020B0502020202020204" pitchFamily="34" charset="0"/>
              </a:rPr>
              <a:t> </a:t>
            </a:r>
            <a:r>
              <a:rPr lang="de-DE" altLang="tr-TR" dirty="0" err="1">
                <a:latin typeface="Century Gothic" panose="020B0502020202020204" pitchFamily="34" charset="0"/>
              </a:rPr>
              <a:t>hücre</a:t>
            </a:r>
            <a:r>
              <a:rPr lang="de-DE" altLang="tr-TR" dirty="0">
                <a:latin typeface="Century Gothic" panose="020B0502020202020204" pitchFamily="34" charset="0"/>
              </a:rPr>
              <a:t> </a:t>
            </a:r>
            <a:r>
              <a:rPr lang="de-DE" altLang="tr-TR" dirty="0" err="1">
                <a:latin typeface="Century Gothic" panose="020B0502020202020204" pitchFamily="34" charset="0"/>
              </a:rPr>
              <a:t>DNA</a:t>
            </a:r>
            <a:r>
              <a:rPr lang="de-DE" altLang="en-US" dirty="0" err="1">
                <a:latin typeface="Century Gothic" panose="020B0502020202020204" pitchFamily="34" charset="0"/>
              </a:rPr>
              <a:t>’</a:t>
            </a:r>
            <a:r>
              <a:rPr lang="de-DE" altLang="tr-TR" dirty="0" err="1">
                <a:latin typeface="Century Gothic" panose="020B0502020202020204" pitchFamily="34" charset="0"/>
              </a:rPr>
              <a:t>sına</a:t>
            </a:r>
            <a:r>
              <a:rPr lang="de-DE" altLang="tr-TR" dirty="0">
                <a:latin typeface="Century Gothic" panose="020B0502020202020204" pitchFamily="34" charset="0"/>
              </a:rPr>
              <a:t> </a:t>
            </a:r>
            <a:r>
              <a:rPr lang="de-DE" altLang="tr-TR" dirty="0" err="1">
                <a:latin typeface="Century Gothic" panose="020B0502020202020204" pitchFamily="34" charset="0"/>
              </a:rPr>
              <a:t>katılır</a:t>
            </a:r>
            <a:r>
              <a:rPr lang="de-DE" altLang="tr-TR" dirty="0" smtClean="0">
                <a:latin typeface="Century Gothic" panose="020B0502020202020204" pitchFamily="34" charset="0"/>
              </a:rPr>
              <a:t>.</a:t>
            </a:r>
            <a:r>
              <a:rPr lang="tr-TR" altLang="tr-TR" dirty="0" smtClean="0">
                <a:latin typeface="Century Gothic" panose="020B0502020202020204" pitchFamily="34" charset="0"/>
              </a:rPr>
              <a:t> </a:t>
            </a:r>
            <a:r>
              <a:rPr lang="tr-TR" altLang="tr-TR" dirty="0" err="1" smtClean="0">
                <a:solidFill>
                  <a:srgbClr val="FF0066"/>
                </a:solidFill>
                <a:latin typeface="Century Gothic" panose="020B0502020202020204" pitchFamily="34" charset="0"/>
              </a:rPr>
              <a:t>Adenoviruslar</a:t>
            </a:r>
            <a:r>
              <a:rPr lang="tr-TR" altLang="tr-TR" dirty="0">
                <a:solidFill>
                  <a:srgbClr val="FF0066"/>
                </a:solidFill>
                <a:latin typeface="Century Gothic" panose="020B0502020202020204" pitchFamily="34" charset="0"/>
              </a:rPr>
              <a:t>:</a:t>
            </a:r>
          </a:p>
          <a:p>
            <a:pPr eaLnBrk="1" hangingPunct="1"/>
            <a:r>
              <a:rPr lang="tr-TR" altLang="tr-TR" dirty="0">
                <a:latin typeface="Century Gothic" panose="020B0502020202020204" pitchFamily="34" charset="0"/>
              </a:rPr>
              <a:t>  viral genom, konak hücre DNA</a:t>
            </a:r>
            <a:r>
              <a:rPr lang="tr-TR" altLang="en-US" dirty="0">
                <a:latin typeface="Century Gothic" panose="020B0502020202020204" pitchFamily="34" charset="0"/>
              </a:rPr>
              <a:t>’</a:t>
            </a:r>
            <a:r>
              <a:rPr lang="tr-TR" altLang="tr-TR" dirty="0">
                <a:latin typeface="Century Gothic" panose="020B0502020202020204" pitchFamily="34" charset="0"/>
              </a:rPr>
              <a:t>sına </a:t>
            </a:r>
            <a:r>
              <a:rPr lang="tr-TR" altLang="tr-TR" dirty="0" smtClean="0">
                <a:latin typeface="Century Gothic" panose="020B0502020202020204" pitchFamily="34" charset="0"/>
              </a:rPr>
              <a:t>katılmaz</a:t>
            </a:r>
          </a:p>
          <a:p>
            <a:pPr eaLnBrk="1" hangingPunct="1"/>
            <a:r>
              <a:rPr lang="tr-TR" altLang="tr-TR" dirty="0" smtClean="0">
                <a:latin typeface="Century Gothic" panose="020B0502020202020204" pitchFamily="34" charset="0"/>
              </a:rPr>
              <a:t>  </a:t>
            </a:r>
            <a:endParaRPr lang="tr-TR" alt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274639"/>
            <a:ext cx="8229600" cy="1138237"/>
          </a:xfrm>
        </p:spPr>
        <p:txBody>
          <a:bodyPr/>
          <a:lstStyle/>
          <a:p>
            <a:pPr eaLnBrk="1" hangingPunct="1"/>
            <a:r>
              <a:rPr lang="tr-TR" altLang="tr-TR" smtClean="0">
                <a:latin typeface="Garamond" panose="02020404030301010803" pitchFamily="18" charset="0"/>
              </a:rPr>
              <a:t>Gen tedavisi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r-TR" altLang="tr-TR" b="1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Vektörler iki yoldan organizmaya verilir</a:t>
            </a:r>
            <a:r>
              <a:rPr lang="tr-TR" altLang="tr-TR" b="1" dirty="0" smtClean="0">
                <a:latin typeface="Garamond" panose="02020404030301010803" pitchFamily="18" charset="0"/>
              </a:rPr>
              <a:t> </a:t>
            </a:r>
          </a:p>
          <a:p>
            <a:pPr eaLnBrk="1" hangingPunct="1"/>
            <a:r>
              <a:rPr lang="tr-TR" altLang="tr-TR" b="1" u="sng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Ex vivo:</a:t>
            </a:r>
            <a:r>
              <a:rPr lang="tr-TR" altLang="tr-TR" dirty="0" smtClean="0">
                <a:latin typeface="Garamond" panose="02020404030301010803" pitchFamily="18" charset="0"/>
              </a:rPr>
              <a:t> </a:t>
            </a:r>
            <a:endParaRPr lang="tr-TR" altLang="tr-TR" dirty="0" smtClean="0">
              <a:latin typeface="Garamond" panose="02020404030301010803" pitchFamily="18" charset="0"/>
            </a:endParaRPr>
          </a:p>
          <a:p>
            <a:pPr eaLnBrk="1" hangingPunct="1"/>
            <a:endParaRPr lang="tr-TR" altLang="tr-TR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tr-TR" altLang="tr-TR" b="1" u="sng" dirty="0" err="1" smtClean="0">
                <a:solidFill>
                  <a:schemeClr val="hlink"/>
                </a:solidFill>
                <a:latin typeface="Garamond" panose="02020404030301010803" pitchFamily="18" charset="0"/>
              </a:rPr>
              <a:t>In</a:t>
            </a:r>
            <a:r>
              <a:rPr lang="tr-TR" altLang="tr-TR" b="1" u="sng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 </a:t>
            </a:r>
            <a:r>
              <a:rPr lang="tr-TR" altLang="tr-TR" b="1" u="sng" dirty="0" smtClean="0">
                <a:solidFill>
                  <a:schemeClr val="hlink"/>
                </a:solidFill>
                <a:latin typeface="Garamond" panose="02020404030301010803" pitchFamily="18" charset="0"/>
              </a:rPr>
              <a:t>vivo:</a:t>
            </a:r>
            <a:r>
              <a:rPr lang="tr-TR" altLang="tr-TR" dirty="0" smtClean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3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>
                <a:latin typeface="Garamond" panose="02020404030301010803" pitchFamily="18" charset="0"/>
              </a:rPr>
              <a:t>Gen tedavisi örnekleri</a:t>
            </a:r>
            <a:br>
              <a:rPr lang="tr-TR" altLang="tr-TR" sz="4000">
                <a:latin typeface="Garamond" panose="02020404030301010803" pitchFamily="18" charset="0"/>
              </a:rPr>
            </a:br>
            <a:endParaRPr lang="tr-TR" altLang="tr-TR" sz="4000">
              <a:latin typeface="Garamond" panose="02020404030301010803" pitchFamily="18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81076"/>
            <a:ext cx="8229600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tr-TR" b="1" i="1" u="sng" dirty="0">
                <a:solidFill>
                  <a:srgbClr val="FF0066"/>
                </a:solidFill>
                <a:latin typeface="Garamond" panose="02020404030301010803" pitchFamily="18" charset="0"/>
              </a:rPr>
              <a:t>Ex vivo </a:t>
            </a:r>
            <a:endParaRPr lang="tr-TR" altLang="tr-TR" b="1" i="1" u="sng" dirty="0">
              <a:solidFill>
                <a:srgbClr val="FF0066"/>
              </a:solidFill>
              <a:latin typeface="Garamond" panose="02020404030301010803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b="1" dirty="0">
              <a:solidFill>
                <a:srgbClr val="FF0066"/>
              </a:solidFill>
              <a:latin typeface="Garamond" panose="02020404030301010803" pitchFamily="18" charset="0"/>
            </a:endParaRPr>
          </a:p>
          <a:p>
            <a:pPr eaLnBrk="1" hangingPunct="1"/>
            <a:r>
              <a:rPr lang="tr-TR" altLang="tr-TR" b="1" dirty="0">
                <a:solidFill>
                  <a:schemeClr val="hlink"/>
                </a:solidFill>
                <a:latin typeface="Garamond" panose="02020404030301010803" pitchFamily="18" charset="0"/>
              </a:rPr>
              <a:t>SCID: Ciddi kombine immun yetmezlik hastalığı</a:t>
            </a: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latin typeface="Garamond" panose="02020404030301010803" pitchFamily="18" charset="0"/>
              </a:rPr>
              <a:t>     </a:t>
            </a:r>
            <a:r>
              <a:rPr lang="en-AU" altLang="tr-TR" b="1" dirty="0" err="1">
                <a:latin typeface="Garamond" panose="02020404030301010803" pitchFamily="18" charset="0"/>
              </a:rPr>
              <a:t>Adenozin</a:t>
            </a:r>
            <a:r>
              <a:rPr lang="en-AU" altLang="tr-TR" b="1" dirty="0">
                <a:latin typeface="Garamond" panose="02020404030301010803" pitchFamily="18" charset="0"/>
              </a:rPr>
              <a:t> </a:t>
            </a:r>
            <a:r>
              <a:rPr lang="en-AU" altLang="tr-TR" b="1" dirty="0" err="1">
                <a:latin typeface="Garamond" panose="02020404030301010803" pitchFamily="18" charset="0"/>
              </a:rPr>
              <a:t>deaminaz</a:t>
            </a:r>
            <a:r>
              <a:rPr lang="en-AU" altLang="tr-TR" b="1" dirty="0">
                <a:latin typeface="Garamond" panose="02020404030301010803" pitchFamily="18" charset="0"/>
              </a:rPr>
              <a:t> (ADA ) </a:t>
            </a:r>
            <a:r>
              <a:rPr lang="en-AU" altLang="tr-TR" b="1" dirty="0" err="1">
                <a:latin typeface="Garamond" panose="02020404030301010803" pitchFamily="18" charset="0"/>
              </a:rPr>
              <a:t>mutasyonu</a:t>
            </a:r>
            <a:endParaRPr lang="en-AU" altLang="tr-TR" b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latin typeface="Garamond" panose="02020404030301010803" pitchFamily="18" charset="0"/>
              </a:rPr>
              <a:t>           </a:t>
            </a:r>
            <a:r>
              <a:rPr lang="en-AU" altLang="tr-TR" dirty="0" err="1">
                <a:latin typeface="Garamond" panose="02020404030301010803" pitchFamily="18" charset="0"/>
              </a:rPr>
              <a:t>Kemik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iliğinden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kan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kök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hücreleri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çıkarılır</a:t>
            </a:r>
            <a:r>
              <a:rPr lang="en-AU" altLang="tr-TR" dirty="0">
                <a:latin typeface="Garamond" panose="02020404030301010803" pitchFamily="18" charset="0"/>
              </a:rPr>
              <a:t>.</a:t>
            </a:r>
            <a:endParaRPr lang="tr-TR" altLang="tr-TR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latin typeface="Garamond" panose="02020404030301010803" pitchFamily="18" charset="0"/>
              </a:rPr>
              <a:t>           </a:t>
            </a:r>
            <a:r>
              <a:rPr lang="en-AU" altLang="tr-TR" dirty="0" err="1">
                <a:latin typeface="Garamond" panose="02020404030301010803" pitchFamily="18" charset="0"/>
              </a:rPr>
              <a:t>Sağlam</a:t>
            </a:r>
            <a:r>
              <a:rPr lang="en-AU" altLang="tr-TR" dirty="0">
                <a:latin typeface="Garamond" panose="02020404030301010803" pitchFamily="18" charset="0"/>
              </a:rPr>
              <a:t> gen </a:t>
            </a:r>
            <a:r>
              <a:rPr lang="en-AU" altLang="tr-TR" dirty="0" err="1">
                <a:latin typeface="Garamond" panose="02020404030301010803" pitchFamily="18" charset="0"/>
              </a:rPr>
              <a:t>bir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tr-TR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vektör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yardımı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ile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kök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hücreye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nakledilir</a:t>
            </a:r>
            <a:r>
              <a:rPr lang="en-AU" altLang="tr-TR" dirty="0">
                <a:latin typeface="Garamond" panose="02020404030301010803" pitchFamily="18" charset="0"/>
              </a:rPr>
              <a:t>.</a:t>
            </a:r>
            <a:endParaRPr lang="tr-TR" altLang="tr-TR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latin typeface="Garamond" panose="02020404030301010803" pitchFamily="18" charset="0"/>
              </a:rPr>
              <a:t>           </a:t>
            </a:r>
            <a:r>
              <a:rPr lang="en-AU" altLang="tr-TR" dirty="0" err="1">
                <a:latin typeface="Garamond" panose="02020404030301010803" pitchFamily="18" charset="0"/>
              </a:rPr>
              <a:t>Kök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hücre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organizmaya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geri</a:t>
            </a:r>
            <a:r>
              <a:rPr lang="en-AU" altLang="tr-TR" dirty="0">
                <a:latin typeface="Garamond" panose="02020404030301010803" pitchFamily="18" charset="0"/>
              </a:rPr>
              <a:t> </a:t>
            </a:r>
            <a:r>
              <a:rPr lang="en-AU" altLang="tr-TR" dirty="0" err="1">
                <a:latin typeface="Garamond" panose="02020404030301010803" pitchFamily="18" charset="0"/>
              </a:rPr>
              <a:t>sokulur</a:t>
            </a:r>
            <a:r>
              <a:rPr lang="en-AU" altLang="tr-TR" dirty="0">
                <a:latin typeface="Garamond" panose="02020404030301010803" pitchFamily="18" charset="0"/>
              </a:rPr>
              <a:t>.</a:t>
            </a:r>
            <a:endParaRPr lang="tr-TR" altLang="tr-TR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endParaRPr lang="tr-TR" altLang="tr-T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3502" y="2276386"/>
            <a:ext cx="10515600" cy="4351338"/>
          </a:xfrm>
        </p:spPr>
        <p:txBody>
          <a:bodyPr/>
          <a:lstStyle/>
          <a:p>
            <a:r>
              <a:rPr lang="tr-TR" dirty="0"/>
              <a:t>Adenozin deaminaz (ADA) pürin bazların yıkımıyla ilgili olan ve adenozinin amin molekülünü kopararak inozine dönüşmesini sağlayan bir enzimdir. </a:t>
            </a:r>
            <a:endParaRPr lang="tr-TR" dirty="0" smtClean="0"/>
          </a:p>
          <a:p>
            <a:r>
              <a:rPr lang="tr-TR" dirty="0" smtClean="0"/>
              <a:t>Temel </a:t>
            </a:r>
            <a:r>
              <a:rPr lang="tr-TR" dirty="0"/>
              <a:t>etkinliği lenfosit çoğalması ve farklılaşmasıyla ilişkilidir. ADA enziminde eksiklik ve mutasyona bağlı değişimler, şiddetli T lenfosit işlev bozukluğu ve agamaglobülinemiyle karakterize ağır kombine immün yetmezlikle (AKİY) sonuçlanan, immün sistem bozukluğuna neden olur. ADA-AKİY nadir rastlanan kalıtsal bir hastalıktır ve son 20 yıldır retroviral vektörler kullanılarak gen tedavileriyle başarılı bir şekilde tedavi edilmektedir.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71977" y="150743"/>
            <a:ext cx="10805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222222"/>
                </a:solidFill>
                <a:latin typeface="Verdana" panose="020B0604030504040204" pitchFamily="34" charset="0"/>
              </a:rPr>
              <a:t> DERLEME</a:t>
            </a:r>
          </a:p>
          <a:p>
            <a:r>
              <a:rPr lang="tr-TR" b="1" dirty="0">
                <a:solidFill>
                  <a:srgbClr val="AD0F15"/>
                </a:solidFill>
              </a:rPr>
              <a:t>Adenozin Deaminaz (ADA) Eksikliğinde Gen Tedavileri</a:t>
            </a:r>
          </a:p>
          <a:p>
            <a:r>
              <a:rPr lang="tr-TR" b="1" dirty="0">
                <a:solidFill>
                  <a:srgbClr val="222222"/>
                </a:solidFill>
                <a:latin typeface="Verdana" panose="020B0604030504040204" pitchFamily="34" charset="0"/>
              </a:rPr>
              <a:t>Gene Therapies in Adenosine Deaminase (ADA) Deficiency</a:t>
            </a:r>
          </a:p>
          <a:p>
            <a:r>
              <a:rPr lang="tr-TR" i="1" dirty="0">
                <a:solidFill>
                  <a:srgbClr val="222222"/>
                </a:solidFill>
                <a:latin typeface="Verdana" panose="020B0604030504040204" pitchFamily="34" charset="0"/>
              </a:rPr>
              <a:t>Dr. Vedat BULUT</a:t>
            </a:r>
            <a:r>
              <a:rPr lang="tr-TR" i="1" baseline="30000" dirty="0">
                <a:solidFill>
                  <a:srgbClr val="222222"/>
                </a:solidFill>
                <a:latin typeface="Verdana" panose="020B0604030504040204" pitchFamily="34" charset="0"/>
              </a:rPr>
              <a:t>a</a:t>
            </a:r>
            <a:r>
              <a:rPr lang="tr-TR" i="1" dirty="0">
                <a:solidFill>
                  <a:srgbClr val="222222"/>
                </a:solidFill>
                <a:latin typeface="Verdana" panose="020B0604030504040204" pitchFamily="34" charset="0"/>
              </a:rPr>
              <a:t/>
            </a:r>
            <a:br>
              <a:rPr lang="tr-TR" i="1" dirty="0">
                <a:solidFill>
                  <a:srgbClr val="222222"/>
                </a:solidFill>
                <a:latin typeface="Verdana" panose="020B0604030504040204" pitchFamily="34" charset="0"/>
              </a:rPr>
            </a:br>
            <a:r>
              <a:rPr lang="tr-TR" i="1" baseline="30000" dirty="0">
                <a:solidFill>
                  <a:srgbClr val="222222"/>
                </a:solidFill>
                <a:latin typeface="Verdana" panose="020B0604030504040204" pitchFamily="34" charset="0"/>
              </a:rPr>
              <a:t>a</a:t>
            </a:r>
            <a:r>
              <a:rPr lang="tr-TR" i="1" dirty="0">
                <a:solidFill>
                  <a:srgbClr val="222222"/>
                </a:solidFill>
                <a:latin typeface="Verdana" panose="020B0604030504040204" pitchFamily="34" charset="0"/>
              </a:rPr>
              <a:t>Temel İmmünoloji BD, Gazi Üniversitesi Tıp Fakültesi, Ankara</a:t>
            </a:r>
          </a:p>
          <a:p>
            <a:r>
              <a:rPr lang="tr-TR" b="1" dirty="0">
                <a:solidFill>
                  <a:srgbClr val="222222"/>
                </a:solidFill>
                <a:latin typeface="Verdana" panose="020B0604030504040204" pitchFamily="34" charset="0"/>
              </a:rPr>
              <a:t>Turkiye Klinikleri J Immunol Rheumatol-Special Topics 2010;3(3):7-10</a:t>
            </a:r>
            <a:endParaRPr lang="tr-TR" b="1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Geniş ekran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Chiller</vt:lpstr>
      <vt:lpstr>Garamond</vt:lpstr>
      <vt:lpstr>Tahoma</vt:lpstr>
      <vt:lpstr>Verdana</vt:lpstr>
      <vt:lpstr>Wingdings</vt:lpstr>
      <vt:lpstr>Office Teması</vt:lpstr>
      <vt:lpstr>PowerPoint Sunusu</vt:lpstr>
      <vt:lpstr>Gen tedavisi</vt:lpstr>
      <vt:lpstr>PowerPoint Sunusu</vt:lpstr>
      <vt:lpstr>PowerPoint Sunusu</vt:lpstr>
      <vt:lpstr>PowerPoint Sunusu</vt:lpstr>
      <vt:lpstr>PowerPoint Sunusu</vt:lpstr>
      <vt:lpstr>Gen tedavisi</vt:lpstr>
      <vt:lpstr>Gen tedavisi örnekleri </vt:lpstr>
      <vt:lpstr>PowerPoint Sunusu</vt:lpstr>
      <vt:lpstr>PowerPoint Sunusu</vt:lpstr>
      <vt:lpstr>Gen tedavisi örnekleri </vt:lpstr>
      <vt:lpstr>PowerPoint Sunusu</vt:lpstr>
      <vt:lpstr>PowerPoint Sunusu</vt:lpstr>
      <vt:lpstr>Hemophilia</vt:lpstr>
      <vt:lpstr>PowerPoint Sunusu</vt:lpstr>
      <vt:lpstr>Gen tedavisi örnekleri </vt:lpstr>
      <vt:lpstr>Transgenik çiftlik hayvanı örnekleri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Bengi ÇINAR KUL</dc:creator>
  <cp:lastModifiedBy>Bengi ÇINAR KUL</cp:lastModifiedBy>
  <cp:revision>1</cp:revision>
  <dcterms:created xsi:type="dcterms:W3CDTF">2017-11-06T09:24:42Z</dcterms:created>
  <dcterms:modified xsi:type="dcterms:W3CDTF">2017-11-06T09:24:51Z</dcterms:modified>
</cp:coreProperties>
</file>