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5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2" d="100"/>
          <a:sy n="72" d="100"/>
        </p:scale>
        <p:origin x="-404" y="3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10733828" y="1110597"/>
            <a:ext cx="2286000" cy="508000"/>
          </a:xfrm>
        </p:spPr>
        <p:txBody>
          <a:bodyPr/>
          <a:lstStyle/>
          <a:p>
            <a:fld id="{117E5044-966C-4B89-89F9-F10E7C29077D}" type="datetimeFigureOut">
              <a:rPr lang="en-GB" smtClean="0"/>
              <a:t>03/05/2020</a:t>
            </a:fld>
            <a:endParaRPr lang="en-GB"/>
          </a:p>
        </p:txBody>
      </p:sp>
      <p:sp>
        <p:nvSpPr>
          <p:cNvPr id="17" name="Altbilgi Yer Tutucusu 16"/>
          <p:cNvSpPr>
            <a:spLocks noGrp="1"/>
          </p:cNvSpPr>
          <p:nvPr>
            <p:ph type="ftr" sz="quarter" idx="11"/>
          </p:nvPr>
        </p:nvSpPr>
        <p:spPr bwMode="auto">
          <a:xfrm rot="5400000">
            <a:off x="10045959" y="4117661"/>
            <a:ext cx="3657600" cy="512064"/>
          </a:xfrm>
        </p:spPr>
        <p:txBody>
          <a:bodyPr/>
          <a:lstStyle/>
          <a:p>
            <a:endParaRPr lang="en-GB"/>
          </a:p>
        </p:txBody>
      </p:sp>
      <p:sp>
        <p:nvSpPr>
          <p:cNvPr id="10" name="Dikdörtgen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767392" y="4928702"/>
            <a:ext cx="812800" cy="517524"/>
          </a:xfrm>
        </p:spPr>
        <p:txBody>
          <a:bodyPr/>
          <a:lstStyle/>
          <a:p>
            <a:fld id="{93F81445-5F53-46E5-A5B5-7CC9B59B98AD}"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117E5044-966C-4B89-89F9-F10E7C29077D}"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93F81445-5F53-46E5-A5B5-7CC9B59B98A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117E5044-966C-4B89-89F9-F10E7C29077D}"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93F81445-5F53-46E5-A5B5-7CC9B59B98AD}"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117E5044-966C-4B89-89F9-F10E7C29077D}" type="datetimeFigureOut">
              <a:rPr lang="en-GB" smtClean="0"/>
              <a:t>03/05/2020</a:t>
            </a:fld>
            <a:endParaRPr lang="en-GB"/>
          </a:p>
        </p:txBody>
      </p:sp>
      <p:sp>
        <p:nvSpPr>
          <p:cNvPr id="9" name="Slayt Numarası Yer Tutucusu 8"/>
          <p:cNvSpPr>
            <a:spLocks noGrp="1"/>
          </p:cNvSpPr>
          <p:nvPr>
            <p:ph type="sldNum" sz="quarter" idx="15"/>
          </p:nvPr>
        </p:nvSpPr>
        <p:spPr/>
        <p:txBody>
          <a:bodyPr rtlCol="0"/>
          <a:lstStyle/>
          <a:p>
            <a:fld id="{93F81445-5F53-46E5-A5B5-7CC9B59B98AD}" type="slidenum">
              <a:rPr lang="en-GB" smtClean="0"/>
              <a:t>‹#›</a:t>
            </a:fld>
            <a:endParaRPr lang="en-GB"/>
          </a:p>
        </p:txBody>
      </p:sp>
      <p:sp>
        <p:nvSpPr>
          <p:cNvPr id="10" name="Altbilgi Yer Tutucusu 9"/>
          <p:cNvSpPr>
            <a:spLocks noGrp="1"/>
          </p:cNvSpPr>
          <p:nvPr>
            <p:ph type="ftr" sz="quarter" idx="16"/>
          </p:nvPr>
        </p:nvSpPr>
        <p:spPr/>
        <p:txBody>
          <a:bodyPr rtlCol="0"/>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10732008" y="1106932"/>
            <a:ext cx="2286000" cy="508000"/>
          </a:xfrm>
        </p:spPr>
        <p:txBody>
          <a:bodyPr/>
          <a:lstStyle/>
          <a:p>
            <a:fld id="{117E5044-966C-4B89-89F9-F10E7C29077D}" type="datetimeFigureOut">
              <a:rPr lang="en-GB" smtClean="0"/>
              <a:t>03/05/2020</a:t>
            </a:fld>
            <a:endParaRPr lang="en-GB"/>
          </a:p>
        </p:txBody>
      </p:sp>
      <p:sp>
        <p:nvSpPr>
          <p:cNvPr id="5" name="Altbilgi Yer Tutucusu 4"/>
          <p:cNvSpPr>
            <a:spLocks noGrp="1"/>
          </p:cNvSpPr>
          <p:nvPr>
            <p:ph type="ftr" sz="quarter" idx="11"/>
          </p:nvPr>
        </p:nvSpPr>
        <p:spPr bwMode="auto">
          <a:xfrm rot="5400000">
            <a:off x="10046208" y="4114800"/>
            <a:ext cx="3657600" cy="512064"/>
          </a:xfrm>
        </p:spPr>
        <p:txBody>
          <a:bodyPr/>
          <a:lstStyle/>
          <a:p>
            <a:endParaRPr lang="en-GB"/>
          </a:p>
        </p:txBody>
      </p:sp>
      <p:sp>
        <p:nvSpPr>
          <p:cNvPr id="9" name="Dikdörtgen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787488" y="4928702"/>
            <a:ext cx="812800" cy="517524"/>
          </a:xfrm>
        </p:spPr>
        <p:txBody>
          <a:bodyPr/>
          <a:lstStyle/>
          <a:p>
            <a:fld id="{93F81445-5F53-46E5-A5B5-7CC9B59B98AD}"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117E5044-966C-4B89-89F9-F10E7C29077D}"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93F81445-5F53-46E5-A5B5-7CC9B59B98AD}" type="slidenum">
              <a:rPr lang="en-GB" smtClean="0"/>
              <a:t>‹#›</a:t>
            </a:fld>
            <a:endParaRPr lang="en-GB"/>
          </a:p>
        </p:txBody>
      </p:sp>
      <p:sp>
        <p:nvSpPr>
          <p:cNvPr id="9" name="İçerik Yer Tutucusu 8"/>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117E5044-966C-4B89-89F9-F10E7C29077D}" type="datetimeFigureOut">
              <a:rPr lang="en-GB" smtClean="0"/>
              <a:t>03/05/2020</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93F81445-5F53-46E5-A5B5-7CC9B59B98AD}" type="slidenum">
              <a:rPr lang="en-GB" smtClean="0"/>
              <a:t>‹#›</a:t>
            </a:fld>
            <a:endParaRPr lang="en-GB"/>
          </a:p>
        </p:txBody>
      </p:sp>
      <p:sp>
        <p:nvSpPr>
          <p:cNvPr id="11" name="İçerik Yer Tutucusu 10"/>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117E5044-966C-4B89-89F9-F10E7C29077D}" type="datetimeFigureOut">
              <a:rPr lang="en-GB" smtClean="0"/>
              <a:t>03/05/2020</a:t>
            </a:fld>
            <a:endParaRPr lang="en-GB"/>
          </a:p>
        </p:txBody>
      </p:sp>
      <p:sp>
        <p:nvSpPr>
          <p:cNvPr id="7" name="Slayt Numarası Yer Tutucusu 6"/>
          <p:cNvSpPr>
            <a:spLocks noGrp="1"/>
          </p:cNvSpPr>
          <p:nvPr>
            <p:ph type="sldNum" sz="quarter" idx="11"/>
          </p:nvPr>
        </p:nvSpPr>
        <p:spPr/>
        <p:txBody>
          <a:bodyPr rtlCol="0"/>
          <a:lstStyle/>
          <a:p>
            <a:fld id="{93F81445-5F53-46E5-A5B5-7CC9B59B98AD}" type="slidenum">
              <a:rPr lang="en-GB" smtClean="0"/>
              <a:t>‹#›</a:t>
            </a:fld>
            <a:endParaRPr lang="en-GB"/>
          </a:p>
        </p:txBody>
      </p:sp>
      <p:sp>
        <p:nvSpPr>
          <p:cNvPr id="8" name="Altbilgi Yer Tutucusu 7"/>
          <p:cNvSpPr>
            <a:spLocks noGrp="1"/>
          </p:cNvSpPr>
          <p:nvPr>
            <p:ph type="ftr" sz="quarter" idx="12"/>
          </p:nvPr>
        </p:nvSpPr>
        <p:spPr/>
        <p:txBody>
          <a:bodyPr rtlCol="0"/>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17E5044-966C-4B89-89F9-F10E7C29077D}" type="datetimeFigureOut">
              <a:rPr lang="en-GB" smtClean="0"/>
              <a:t>03/05/2020</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93F81445-5F53-46E5-A5B5-7CC9B59B98A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117E5044-966C-4B89-89F9-F10E7C29077D}" type="datetimeFigureOut">
              <a:rPr lang="en-GB" smtClean="0"/>
              <a:t>03/05/2020</a:t>
            </a:fld>
            <a:endParaRPr lang="en-GB"/>
          </a:p>
        </p:txBody>
      </p:sp>
      <p:sp>
        <p:nvSpPr>
          <p:cNvPr id="22" name="Slayt Numarası Yer Tutucusu 21"/>
          <p:cNvSpPr>
            <a:spLocks noGrp="1"/>
          </p:cNvSpPr>
          <p:nvPr>
            <p:ph type="sldNum" sz="quarter" idx="15"/>
          </p:nvPr>
        </p:nvSpPr>
        <p:spPr/>
        <p:txBody>
          <a:bodyPr rtlCol="0"/>
          <a:lstStyle/>
          <a:p>
            <a:fld id="{93F81445-5F53-46E5-A5B5-7CC9B59B98AD}" type="slidenum">
              <a:rPr lang="en-GB" smtClean="0"/>
              <a:t>‹#›</a:t>
            </a:fld>
            <a:endParaRPr lang="en-GB"/>
          </a:p>
        </p:txBody>
      </p:sp>
      <p:sp>
        <p:nvSpPr>
          <p:cNvPr id="23" name="Altbilgi Yer Tutucusu 22"/>
          <p:cNvSpPr>
            <a:spLocks noGrp="1"/>
          </p:cNvSpPr>
          <p:nvPr>
            <p:ph type="ftr" sz="quarter" idx="16"/>
          </p:nvPr>
        </p:nvSpPr>
        <p:spPr/>
        <p:txBody>
          <a:bodyPr rtlCol="0"/>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117E5044-966C-4B89-89F9-F10E7C29077D}" type="datetimeFigureOut">
              <a:rPr lang="en-GB" smtClean="0"/>
              <a:t>03/05/2020</a:t>
            </a:fld>
            <a:endParaRPr lang="en-GB"/>
          </a:p>
        </p:txBody>
      </p:sp>
      <p:sp>
        <p:nvSpPr>
          <p:cNvPr id="18" name="Slayt Numarası Yer Tutucusu 17"/>
          <p:cNvSpPr>
            <a:spLocks noGrp="1"/>
          </p:cNvSpPr>
          <p:nvPr>
            <p:ph type="sldNum" sz="quarter" idx="11"/>
          </p:nvPr>
        </p:nvSpPr>
        <p:spPr/>
        <p:txBody>
          <a:bodyPr rtlCol="0"/>
          <a:lstStyle/>
          <a:p>
            <a:fld id="{93F81445-5F53-46E5-A5B5-7CC9B59B98AD}" type="slidenum">
              <a:rPr lang="en-GB" smtClean="0"/>
              <a:t>‹#›</a:t>
            </a:fld>
            <a:endParaRPr lang="en-GB"/>
          </a:p>
        </p:txBody>
      </p:sp>
      <p:sp>
        <p:nvSpPr>
          <p:cNvPr id="21" name="Altbilgi Yer Tutucusu 20"/>
          <p:cNvSpPr>
            <a:spLocks noGrp="1"/>
          </p:cNvSpPr>
          <p:nvPr>
            <p:ph type="ftr" sz="quarter" idx="12"/>
          </p:nvPr>
        </p:nvSpPr>
        <p:spPr/>
        <p:txBody>
          <a:bodyPr rtlCol="0"/>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117E5044-966C-4B89-89F9-F10E7C29077D}" type="datetimeFigureOut">
              <a:rPr lang="en-GB" smtClean="0"/>
              <a:t>03/05/2020</a:t>
            </a:fld>
            <a:endParaRPr lang="en-GB"/>
          </a:p>
        </p:txBody>
      </p:sp>
      <p:sp>
        <p:nvSpPr>
          <p:cNvPr id="3" name="Altbilgi Yer Tutucusu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en-GB"/>
          </a:p>
        </p:txBody>
      </p:sp>
      <p:sp>
        <p:nvSpPr>
          <p:cNvPr id="7" name="Düz Bağlayıcı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93F81445-5F53-46E5-A5B5-7CC9B59B98AD}"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743055"/>
          </a:xfrm>
        </p:spPr>
        <p:txBody>
          <a:bodyPr>
            <a:normAutofit/>
          </a:bodyPr>
          <a:lstStyle/>
          <a:p>
            <a:pPr algn="ctr"/>
            <a:r>
              <a:rPr lang="tr-TR" b="1" dirty="0"/>
              <a:t>9</a:t>
            </a:r>
            <a:r>
              <a:rPr lang="tr-TR" b="1" dirty="0" smtClean="0"/>
              <a:t>. HAFTA</a:t>
            </a:r>
            <a:endParaRPr lang="en-GB" b="1" dirty="0"/>
          </a:p>
        </p:txBody>
      </p:sp>
    </p:spTree>
    <p:extLst>
      <p:ext uri="{BB962C8B-B14F-4D97-AF65-F5344CB8AC3E}">
        <p14:creationId xmlns:p14="http://schemas.microsoft.com/office/powerpoint/2010/main" val="784092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1828800" y="0"/>
            <a:ext cx="8515350" cy="6858000"/>
          </a:xfrm>
          <a:solidFill>
            <a:srgbClr val="CCFFFF"/>
          </a:solidFill>
          <a:ln w="28575">
            <a:solidFill>
              <a:srgbClr val="FF0000"/>
            </a:solidFill>
            <a:miter lim="800000"/>
            <a:headEnd/>
            <a:tailEnd/>
          </a:ln>
        </p:spPr>
        <p:txBody>
          <a:bodyPr>
            <a:normAutofit fontScale="90000"/>
          </a:bodyPr>
          <a:lstStyle/>
          <a:p>
            <a:pPr algn="l" eaLnBrk="1" hangingPunct="1">
              <a:lnSpc>
                <a:spcPct val="160000"/>
              </a:lnSpc>
            </a:pPr>
            <a:r>
              <a:rPr lang="tr-TR" altLang="tr-TR" sz="2800" b="1"/>
              <a:t>9.</a:t>
            </a:r>
            <a:r>
              <a:rPr lang="tr-TR" altLang="tr-TR" sz="2800"/>
              <a:t> Hamleleri yazmak için iki yol vardır. </a:t>
            </a:r>
            <a:r>
              <a:rPr lang="tr-TR" altLang="tr-TR" sz="2800" b="1"/>
              <a:t>UZUN YOLDA,</a:t>
            </a:r>
            <a:r>
              <a:rPr lang="tr-TR" altLang="tr-TR" sz="2800"/>
              <a:t> önce aletin harfi yazılır sonra bulunduğu kare, sonra da gittiği kare yazılır. </a:t>
            </a:r>
            <a:r>
              <a:rPr lang="tr-TR" altLang="tr-TR" sz="2800" b="1"/>
              <a:t>KISA YOLDA</a:t>
            </a:r>
            <a:r>
              <a:rPr lang="tr-TR" altLang="tr-TR" sz="2800"/>
              <a:t> taşın nereden geldiğini yazmazsınız , sadece gittiği yeri yazarsınız. Daha kolay derslerimizde </a:t>
            </a:r>
            <a:r>
              <a:rPr lang="tr-TR" altLang="tr-TR" sz="2800" b="1"/>
              <a:t>UZUN YOLU</a:t>
            </a:r>
            <a:r>
              <a:rPr lang="tr-TR" altLang="tr-TR" sz="2800"/>
              <a:t> kullanacağız. Örneğin Eğer Atı g1'den f3'e gidersek Ag1-f3 yazarız veya, Af3 Piyon sadece kareler kullanarak yazılır. e2-e4 veya sadece e4 </a:t>
            </a:r>
          </a:p>
        </p:txBody>
      </p:sp>
    </p:spTree>
    <p:extLst>
      <p:ext uri="{BB962C8B-B14F-4D97-AF65-F5344CB8AC3E}">
        <p14:creationId xmlns:p14="http://schemas.microsoft.com/office/powerpoint/2010/main" val="1965629516"/>
      </p:ext>
    </p:extLst>
  </p:cSld>
  <p:clrMapOvr>
    <a:masterClrMapping/>
  </p:clrMapOvr>
  <p:transition spd="slow">
    <p:fade/>
    <p:sndAc>
      <p:stSnd>
        <p:snd r:embed="rId2" name="chimes.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a:xfrm>
            <a:off x="1847851" y="765176"/>
            <a:ext cx="8424863" cy="5184775"/>
          </a:xfrm>
          <a:solidFill>
            <a:srgbClr val="CCFFFF"/>
          </a:solidFill>
          <a:ln w="28575">
            <a:solidFill>
              <a:srgbClr val="FF0000"/>
            </a:solidFill>
            <a:miter lim="800000"/>
            <a:headEnd/>
            <a:tailEnd/>
          </a:ln>
        </p:spPr>
        <p:txBody>
          <a:bodyPr>
            <a:normAutofit fontScale="90000"/>
          </a:bodyPr>
          <a:lstStyle/>
          <a:p>
            <a:pPr algn="l" eaLnBrk="1" hangingPunct="1">
              <a:lnSpc>
                <a:spcPct val="140000"/>
              </a:lnSpc>
            </a:pPr>
            <a:r>
              <a:rPr lang="tr-TR" altLang="tr-TR" sz="2400" b="1"/>
              <a:t>10.</a:t>
            </a:r>
            <a:r>
              <a:rPr lang="tr-TR" altLang="tr-TR" sz="2400"/>
              <a:t> Alışları ifade etmek için x harfini kullanırız. Eğer f3'deki bir At e5'deki bir piyonu </a:t>
            </a:r>
            <a:r>
              <a:rPr lang="tr-TR" altLang="tr-TR" sz="2400" b="1"/>
              <a:t>ALIRSA,</a:t>
            </a:r>
            <a:r>
              <a:rPr lang="tr-TR" altLang="tr-TR" sz="2400"/>
              <a:t> Af3xe5 yazarız veya sadece Axe5. Eğer e4'deki piyon d5'den bir şey alırsa exd5 yazarız, kısa hali de exd5'dir. </a:t>
            </a:r>
            <a:br>
              <a:rPr lang="tr-TR" altLang="tr-TR" sz="2400"/>
            </a:br>
            <a:r>
              <a:rPr lang="tr-TR" altLang="tr-TR" sz="2400"/>
              <a:t>Eğer şah çekersek hamleden sonra + işareti koyarız: Ff1-b5+ </a:t>
            </a:r>
            <a:br>
              <a:rPr lang="tr-TR" altLang="tr-TR" sz="2400"/>
            </a:br>
            <a:r>
              <a:rPr lang="tr-TR" altLang="tr-TR" sz="2400"/>
              <a:t>Mat için # işaretini kullanırız: Vh5xf7# </a:t>
            </a:r>
            <a:br>
              <a:rPr lang="tr-TR" altLang="tr-TR" sz="2400"/>
            </a:br>
            <a:r>
              <a:rPr lang="tr-TR" altLang="tr-TR" sz="2400"/>
              <a:t>Şah kanadına rok atarsanız 0-0 , Vezir kanadına rok atarsanız 0-0-0 yazarız. </a:t>
            </a:r>
            <a:br>
              <a:rPr lang="tr-TR" altLang="tr-TR" sz="2400"/>
            </a:br>
            <a:endParaRPr lang="tr-TR" altLang="tr-TR" sz="2400"/>
          </a:p>
        </p:txBody>
      </p:sp>
    </p:spTree>
    <p:extLst>
      <p:ext uri="{BB962C8B-B14F-4D97-AF65-F5344CB8AC3E}">
        <p14:creationId xmlns:p14="http://schemas.microsoft.com/office/powerpoint/2010/main" val="1654575896"/>
      </p:ext>
    </p:extLst>
  </p:cSld>
  <p:clrMapOvr>
    <a:masterClrMapping/>
  </p:clrMapOvr>
  <p:transition spd="slow">
    <p:fade/>
    <p:sndAc>
      <p:stSnd>
        <p:snd r:embed="rId2" name="chimes.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1847850" y="1412875"/>
            <a:ext cx="8351838" cy="4883150"/>
          </a:xfrm>
          <a:solidFill>
            <a:srgbClr val="CCFFFF"/>
          </a:solidFill>
          <a:ln w="57150" cmpd="thickThin">
            <a:solidFill>
              <a:srgbClr val="FF0000"/>
            </a:solidFill>
            <a:miter lim="800000"/>
            <a:headEnd/>
            <a:tailEnd/>
          </a:ln>
        </p:spPr>
        <p:txBody>
          <a:bodyPr>
            <a:normAutofit fontScale="90000"/>
          </a:bodyPr>
          <a:lstStyle/>
          <a:p>
            <a:pPr algn="l" eaLnBrk="1" hangingPunct="1">
              <a:lnSpc>
                <a:spcPct val="130000"/>
              </a:lnSpc>
            </a:pPr>
            <a:r>
              <a:rPr lang="tr-TR" altLang="tr-TR" sz="2800" b="1"/>
              <a:t>1.</a:t>
            </a:r>
            <a:r>
              <a:rPr lang="tr-TR" altLang="tr-TR" sz="2800"/>
              <a:t> Bol bol satranç oynamak güzeldir ama daha çok zevk alabilmek için satranç hamlelerini yazmayı ve okumayı öğrenmeniz gereklidir. Bunu öğrenmenizi istememde başka iyi bir sebep daha var. Her karenin bir ismi vardır. "At f6'da" demek "At Şahın yanındaki Filin önündeki Piyonun önünde" demekten daha kolaydır. Beğenmiyorsanız siz bilirsiniz! </a:t>
            </a:r>
          </a:p>
        </p:txBody>
      </p:sp>
      <p:sp>
        <p:nvSpPr>
          <p:cNvPr id="109571" name="WordArt 4"/>
          <p:cNvSpPr>
            <a:spLocks noChangeArrowheads="1" noChangeShapeType="1" noTextEdit="1"/>
          </p:cNvSpPr>
          <p:nvPr/>
        </p:nvSpPr>
        <p:spPr bwMode="auto">
          <a:xfrm>
            <a:off x="2927351" y="404813"/>
            <a:ext cx="5794375" cy="571500"/>
          </a:xfrm>
          <a:prstGeom prst="rect">
            <a:avLst/>
          </a:prstGeom>
        </p:spPr>
        <p:txBody>
          <a:bodyPr wrap="none" fromWordArt="1">
            <a:prstTxWarp prst="textPlain">
              <a:avLst>
                <a:gd name="adj" fmla="val 50000"/>
              </a:avLst>
            </a:prstTxWarp>
          </a:bodyPr>
          <a:lstStyle/>
          <a:p>
            <a:pPr algn="ctr"/>
            <a:r>
              <a:rPr lang="en-GB" sz="3200" kern="10">
                <a:ln w="9525">
                  <a:solidFill>
                    <a:srgbClr val="993366"/>
                  </a:solidFill>
                  <a:round/>
                  <a:headEnd/>
                  <a:tailEnd/>
                </a:ln>
                <a:solidFill>
                  <a:srgbClr val="FFFF00"/>
                </a:solidFill>
                <a:latin typeface="Arial Black" panose="020B0A04020102020204" pitchFamily="34" charset="0"/>
              </a:rPr>
              <a:t>OKUMAK VE YAZMAK</a:t>
            </a:r>
          </a:p>
        </p:txBody>
      </p:sp>
    </p:spTree>
    <p:extLst>
      <p:ext uri="{BB962C8B-B14F-4D97-AF65-F5344CB8AC3E}">
        <p14:creationId xmlns:p14="http://schemas.microsoft.com/office/powerpoint/2010/main" val="3262065703"/>
      </p:ext>
    </p:extLst>
  </p:cSld>
  <p:clrMapOvr>
    <a:masterClrMapping/>
  </p:clrMapOvr>
  <p:transition spd="slow">
    <p:fade/>
    <p:sndAc>
      <p:stSnd>
        <p:snd r:embed="rId2"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1847850" y="476250"/>
            <a:ext cx="8439150" cy="6153150"/>
          </a:xfrm>
          <a:solidFill>
            <a:srgbClr val="CCFFFF"/>
          </a:solidFill>
          <a:ln w="57150" cmpd="thickThin">
            <a:solidFill>
              <a:srgbClr val="FF0000"/>
            </a:solidFill>
            <a:miter lim="800000"/>
            <a:headEnd/>
            <a:tailEnd/>
          </a:ln>
        </p:spPr>
        <p:txBody>
          <a:bodyPr/>
          <a:lstStyle/>
          <a:p>
            <a:pPr algn="l" eaLnBrk="1" hangingPunct="1">
              <a:lnSpc>
                <a:spcPct val="150000"/>
              </a:lnSpc>
            </a:pPr>
            <a:r>
              <a:rPr lang="tr-TR" altLang="tr-TR" sz="3200" b="1"/>
              <a:t>2. </a:t>
            </a:r>
            <a:r>
              <a:rPr lang="tr-TR" altLang="tr-TR" sz="3200"/>
              <a:t>Satranç hamlelerini okumayı öğrenirseniz satranç kitaplarının ve dergilerinin şaşırtıcı dünyasına adımınızı atabilirsiniz. </a:t>
            </a:r>
            <a:br>
              <a:rPr lang="tr-TR" altLang="tr-TR" sz="3200"/>
            </a:br>
            <a:r>
              <a:rPr lang="tr-TR" altLang="tr-TR" sz="3200"/>
              <a:t/>
            </a:r>
            <a:br>
              <a:rPr lang="tr-TR" altLang="tr-TR" sz="3200"/>
            </a:br>
            <a:r>
              <a:rPr lang="tr-TR" altLang="tr-TR" sz="3200" b="1"/>
              <a:t>3.</a:t>
            </a:r>
            <a:r>
              <a:rPr lang="tr-TR" altLang="tr-TR" sz="3200"/>
              <a:t> Hamleleri yazmayı öğrenirseniz, bütün oyunlarınızı kaydedebilirsiniz. Bunu şu sebeplerden yapmalısınız. </a:t>
            </a:r>
          </a:p>
        </p:txBody>
      </p:sp>
    </p:spTree>
    <p:extLst>
      <p:ext uri="{BB962C8B-B14F-4D97-AF65-F5344CB8AC3E}">
        <p14:creationId xmlns:p14="http://schemas.microsoft.com/office/powerpoint/2010/main" val="595043293"/>
      </p:ext>
    </p:extLst>
  </p:cSld>
  <p:clrMapOvr>
    <a:masterClrMapping/>
  </p:clrMapOvr>
  <p:transition spd="slow">
    <p:fade/>
    <p:sndAc>
      <p:stSnd>
        <p:snd r:embed="rId2" name="chimes.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1919289" y="333375"/>
            <a:ext cx="8497887" cy="5975350"/>
          </a:xfrm>
          <a:solidFill>
            <a:srgbClr val="CCFFFF"/>
          </a:solidFill>
          <a:ln w="57150" cmpd="thickThin">
            <a:solidFill>
              <a:srgbClr val="FF0000"/>
            </a:solidFill>
            <a:miter lim="800000"/>
            <a:headEnd/>
            <a:tailEnd/>
          </a:ln>
        </p:spPr>
        <p:txBody>
          <a:bodyPr/>
          <a:lstStyle/>
          <a:p>
            <a:pPr algn="l" eaLnBrk="1" hangingPunct="1">
              <a:lnSpc>
                <a:spcPct val="150000"/>
              </a:lnSpc>
            </a:pPr>
            <a:r>
              <a:rPr lang="tr-TR" altLang="tr-TR" sz="2000"/>
              <a:t>1.Çocuklarınıza ve torunlarınıza göstermek üzere oyunlarınızı toplayabilirsiniz. </a:t>
            </a:r>
            <a:br>
              <a:rPr lang="tr-TR" altLang="tr-TR" sz="2000"/>
            </a:br>
            <a:r>
              <a:rPr lang="tr-TR" altLang="tr-TR" sz="2000"/>
              <a:t>2.Oyunlarınızı nerelerde hata yaptığınızı görebilmek için tekrar edebilirsiniz (mümkünse daha kuvvetli bir oyuncuyla) </a:t>
            </a:r>
            <a:br>
              <a:rPr lang="tr-TR" altLang="tr-TR" sz="2000"/>
            </a:br>
            <a:r>
              <a:rPr lang="tr-TR" altLang="tr-TR" sz="2000"/>
              <a:t>3.Eğer iyi bir oyun kazanırsanız, ne harika olduğunuzu arkadaşlarınıza gösterebilirsiniz. </a:t>
            </a:r>
            <a:br>
              <a:rPr lang="tr-TR" altLang="tr-TR" sz="2000"/>
            </a:br>
            <a:r>
              <a:rPr lang="tr-TR" altLang="tr-TR" sz="2000"/>
              <a:t>4. 50 hamle kuralından veya üç kez konum tekrarından dolayı berabere iddia edebilirsiniz. </a:t>
            </a:r>
            <a:br>
              <a:rPr lang="tr-TR" altLang="tr-TR" sz="2000"/>
            </a:br>
            <a:r>
              <a:rPr lang="tr-TR" altLang="tr-TR" sz="2000"/>
              <a:t>5.Eğer tahtadan bir taş düşerse o­nun nerede olduğunu bulabilirsiniz. </a:t>
            </a:r>
            <a:br>
              <a:rPr lang="tr-TR" altLang="tr-TR" sz="2000"/>
            </a:br>
            <a:r>
              <a:rPr lang="tr-TR" altLang="tr-TR" sz="2000"/>
              <a:t>6.Siz yokken rakibiniz taşların yerini değiştirip sizi kandıramaz. </a:t>
            </a:r>
            <a:br>
              <a:rPr lang="tr-TR" altLang="tr-TR" sz="2000"/>
            </a:br>
            <a:r>
              <a:rPr lang="tr-TR" altLang="tr-TR" sz="2000"/>
              <a:t>7.Önemli turnuvalarda hamlelerinizi yazmak zorundasınızdır. </a:t>
            </a:r>
          </a:p>
        </p:txBody>
      </p:sp>
    </p:spTree>
    <p:extLst>
      <p:ext uri="{BB962C8B-B14F-4D97-AF65-F5344CB8AC3E}">
        <p14:creationId xmlns:p14="http://schemas.microsoft.com/office/powerpoint/2010/main" val="1365583938"/>
      </p:ext>
    </p:extLst>
  </p:cSld>
  <p:clrMapOvr>
    <a:masterClrMapping/>
  </p:clrMapOvr>
  <p:transition spd="slow">
    <p:fade/>
    <p:sndAc>
      <p:stSnd>
        <p:snd r:embed="rId2" name="chimes.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1774826" y="476250"/>
            <a:ext cx="8588375" cy="6076950"/>
          </a:xfrm>
          <a:solidFill>
            <a:srgbClr val="CCFFFF"/>
          </a:solidFill>
          <a:ln w="57150" cmpd="thickThin">
            <a:solidFill>
              <a:srgbClr val="FF0000"/>
            </a:solidFill>
            <a:miter lim="800000"/>
            <a:headEnd/>
            <a:tailEnd/>
          </a:ln>
        </p:spPr>
        <p:txBody>
          <a:bodyPr/>
          <a:lstStyle/>
          <a:p>
            <a:pPr eaLnBrk="1" hangingPunct="1">
              <a:lnSpc>
                <a:spcPct val="140000"/>
              </a:lnSpc>
            </a:pPr>
            <a:r>
              <a:rPr lang="tr-TR" altLang="tr-TR" sz="4000" b="1"/>
              <a:t>4.</a:t>
            </a:r>
            <a:r>
              <a:rPr lang="tr-TR" altLang="tr-TR" sz="4000"/>
              <a:t> Bazı insanlar hamleleri yazmanın sıkıcı olduğunu düşünürler ama buna alışırsanız satrançta çok daha iyi ilerlersiniz. Büyük olasılıkla en iyisi 1 sene oynamak, sonra yazmaya başlamaktır. </a:t>
            </a:r>
          </a:p>
        </p:txBody>
      </p:sp>
    </p:spTree>
    <p:extLst>
      <p:ext uri="{BB962C8B-B14F-4D97-AF65-F5344CB8AC3E}">
        <p14:creationId xmlns:p14="http://schemas.microsoft.com/office/powerpoint/2010/main" val="3168392893"/>
      </p:ext>
    </p:extLst>
  </p:cSld>
  <p:clrMapOvr>
    <a:masterClrMapping/>
  </p:clrMapOvr>
  <p:transition spd="slow">
    <p:fade/>
    <p:sndAc>
      <p:stSnd>
        <p:snd r:embed="rId2" name="chimes.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6"/>
          <p:cNvSpPr>
            <a:spLocks noGrp="1" noChangeArrowheads="1"/>
          </p:cNvSpPr>
          <p:nvPr>
            <p:ph type="title"/>
          </p:nvPr>
        </p:nvSpPr>
        <p:spPr>
          <a:xfrm>
            <a:off x="1703388" y="187326"/>
            <a:ext cx="3035300" cy="5834063"/>
          </a:xfrm>
          <a:solidFill>
            <a:srgbClr val="CCFFFF"/>
          </a:solidFill>
          <a:ln w="57150" cmpd="thickThin">
            <a:solidFill>
              <a:srgbClr val="FF0000"/>
            </a:solidFill>
            <a:miter lim="800000"/>
            <a:headEnd/>
            <a:tailEnd/>
          </a:ln>
        </p:spPr>
        <p:txBody>
          <a:bodyPr/>
          <a:lstStyle/>
          <a:p>
            <a:pPr algn="l" eaLnBrk="1" hangingPunct="1"/>
            <a:r>
              <a:rPr lang="tr-TR" altLang="tr-TR" sz="2400" b="1"/>
              <a:t>5.</a:t>
            </a:r>
            <a:r>
              <a:rPr lang="tr-TR" altLang="tr-TR" sz="2400"/>
              <a:t>İşte bir satranç tahtası. Dikkatliyseniz kenarlardaki numaraları ve harfleri fark etmişsinizdir. </a:t>
            </a:r>
            <a:br>
              <a:rPr lang="tr-TR" altLang="tr-TR" sz="2400"/>
            </a:br>
            <a:r>
              <a:rPr lang="tr-TR" altLang="tr-TR" sz="2400"/>
              <a:t/>
            </a:r>
            <a:br>
              <a:rPr lang="tr-TR" altLang="tr-TR" sz="2400"/>
            </a:br>
            <a:r>
              <a:rPr lang="tr-TR" altLang="tr-TR" sz="2400"/>
              <a:t>Her yatayda A'dan H'a kadar harfler vardır. </a:t>
            </a:r>
            <a:br>
              <a:rPr lang="tr-TR" altLang="tr-TR" sz="2400"/>
            </a:br>
            <a:r>
              <a:rPr lang="tr-TR" altLang="tr-TR" sz="2400"/>
              <a:t/>
            </a:r>
            <a:br>
              <a:rPr lang="tr-TR" altLang="tr-TR" sz="2400"/>
            </a:br>
            <a:r>
              <a:rPr lang="tr-TR" altLang="tr-TR" sz="2400"/>
              <a:t>Ve her dikeyde de 1'den 8'e kadar sayılar vardır. </a:t>
            </a:r>
          </a:p>
        </p:txBody>
      </p:sp>
      <p:pic>
        <p:nvPicPr>
          <p:cNvPr id="113667" name="Picture 5" descr="empcoords"/>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4943476" y="188914"/>
            <a:ext cx="5597525" cy="5832475"/>
          </a:xfrm>
          <a:noFill/>
          <a:ln w="57150" cmpd="thickThin">
            <a:solidFill>
              <a:srgbClr val="FF0000"/>
            </a:solidFill>
            <a:miter lim="800000"/>
            <a:headEnd/>
            <a:tailEnd/>
          </a:ln>
        </p:spPr>
      </p:pic>
    </p:spTree>
    <p:extLst>
      <p:ext uri="{BB962C8B-B14F-4D97-AF65-F5344CB8AC3E}">
        <p14:creationId xmlns:p14="http://schemas.microsoft.com/office/powerpoint/2010/main" val="346324300"/>
      </p:ext>
    </p:extLst>
  </p:cSld>
  <p:clrMapOvr>
    <a:masterClrMapping/>
  </p:clrMapOvr>
  <p:transition spd="slow">
    <p:fade/>
    <p:sndAc>
      <p:stSnd>
        <p:snd r:embed="rId2" name="chimes.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6"/>
          <p:cNvSpPr>
            <a:spLocks noGrp="1" noChangeArrowheads="1"/>
          </p:cNvSpPr>
          <p:nvPr>
            <p:ph type="title"/>
          </p:nvPr>
        </p:nvSpPr>
        <p:spPr>
          <a:xfrm>
            <a:off x="7543801" y="0"/>
            <a:ext cx="2987675" cy="6669088"/>
          </a:xfrm>
          <a:solidFill>
            <a:srgbClr val="CCFFFF"/>
          </a:solidFill>
          <a:ln w="57150" cmpd="thickThin">
            <a:solidFill>
              <a:srgbClr val="FF0000"/>
            </a:solidFill>
            <a:miter lim="800000"/>
            <a:headEnd/>
            <a:tailEnd/>
          </a:ln>
        </p:spPr>
        <p:txBody>
          <a:bodyPr>
            <a:normAutofit fontScale="90000"/>
          </a:bodyPr>
          <a:lstStyle/>
          <a:p>
            <a:pPr algn="l" eaLnBrk="1" hangingPunct="1">
              <a:lnSpc>
                <a:spcPct val="200000"/>
              </a:lnSpc>
            </a:pPr>
            <a:r>
              <a:rPr lang="tr-TR" altLang="tr-TR" sz="2000" b="1"/>
              <a:t>6.</a:t>
            </a:r>
            <a:r>
              <a:rPr lang="tr-TR" altLang="tr-TR" sz="2000"/>
              <a:t> Satranç tahtasındaki Her </a:t>
            </a:r>
            <a:r>
              <a:rPr lang="tr-TR" altLang="tr-TR" sz="2000" b="1"/>
              <a:t>KARENİN</a:t>
            </a:r>
            <a:r>
              <a:rPr lang="tr-TR" altLang="tr-TR" sz="2000"/>
              <a:t> bir ismi vardır. Bu kareler dikey ve yataydaki harf ve sayıların kesişiminden ortaya çıkmaktadır. "Amiral Battı" oynadıysanız bu size yabancı değildir. </a:t>
            </a:r>
          </a:p>
        </p:txBody>
      </p:sp>
      <p:pic>
        <p:nvPicPr>
          <p:cNvPr id="114691" name="Picture 5" descr="squares"/>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1630363" y="187326"/>
            <a:ext cx="5834062" cy="6442075"/>
          </a:xfrm>
          <a:noFill/>
          <a:ln w="57150" cmpd="thickThin">
            <a:solidFill>
              <a:srgbClr val="FF0000"/>
            </a:solidFill>
            <a:miter lim="800000"/>
            <a:headEnd/>
            <a:tailEnd/>
          </a:ln>
        </p:spPr>
      </p:pic>
    </p:spTree>
    <p:extLst>
      <p:ext uri="{BB962C8B-B14F-4D97-AF65-F5344CB8AC3E}">
        <p14:creationId xmlns:p14="http://schemas.microsoft.com/office/powerpoint/2010/main" val="60931267"/>
      </p:ext>
    </p:extLst>
  </p:cSld>
  <p:clrMapOvr>
    <a:masterClrMapping/>
  </p:clrMapOvr>
  <p:transition spd="slow">
    <p:fade/>
    <p:sndAc>
      <p:stSnd>
        <p:snd r:embed="rId2" name="chimes.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6"/>
          <p:cNvSpPr>
            <a:spLocks noGrp="1" noChangeArrowheads="1"/>
          </p:cNvSpPr>
          <p:nvPr>
            <p:ph type="title"/>
          </p:nvPr>
        </p:nvSpPr>
        <p:spPr>
          <a:xfrm>
            <a:off x="1703388" y="188914"/>
            <a:ext cx="3097212" cy="6516687"/>
          </a:xfrm>
          <a:solidFill>
            <a:srgbClr val="CCFFFF"/>
          </a:solidFill>
          <a:ln w="57150" cmpd="thickThin">
            <a:solidFill>
              <a:srgbClr val="FF0000"/>
            </a:solidFill>
            <a:miter lim="800000"/>
            <a:headEnd/>
            <a:tailEnd/>
          </a:ln>
        </p:spPr>
        <p:txBody>
          <a:bodyPr/>
          <a:lstStyle/>
          <a:p>
            <a:pPr algn="l" eaLnBrk="1" hangingPunct="1"/>
            <a:r>
              <a:rPr lang="tr-TR" altLang="tr-TR" sz="1800" b="1"/>
              <a:t>7.</a:t>
            </a:r>
            <a:r>
              <a:rPr lang="tr-TR" altLang="tr-TR" sz="1800"/>
              <a:t> İşte başlangıç konumu</a:t>
            </a:r>
            <a:br>
              <a:rPr lang="tr-TR" altLang="tr-TR" sz="1800"/>
            </a:br>
            <a:r>
              <a:rPr lang="tr-TR" altLang="tr-TR" sz="1800"/>
              <a:t/>
            </a:r>
            <a:br>
              <a:rPr lang="tr-TR" altLang="tr-TR" sz="1800"/>
            </a:br>
            <a:r>
              <a:rPr lang="tr-TR" altLang="tr-TR" sz="1800"/>
              <a:t>Dikkat edin ki </a:t>
            </a:r>
            <a:r>
              <a:rPr lang="tr-TR" altLang="tr-TR" sz="1800" b="1"/>
              <a:t>BEYAZ TAŞLAR </a:t>
            </a:r>
            <a:r>
              <a:rPr lang="tr-TR" altLang="tr-TR" sz="1800"/>
              <a:t>1 ve 2 numarada başlarlar.</a:t>
            </a:r>
            <a:br>
              <a:rPr lang="tr-TR" altLang="tr-TR" sz="1800"/>
            </a:br>
            <a:r>
              <a:rPr lang="tr-TR" altLang="tr-TR" sz="1800"/>
              <a:t/>
            </a:r>
            <a:br>
              <a:rPr lang="tr-TR" altLang="tr-TR" sz="1800"/>
            </a:br>
            <a:r>
              <a:rPr lang="tr-TR" altLang="tr-TR" sz="1800"/>
              <a:t>Ve </a:t>
            </a:r>
            <a:r>
              <a:rPr lang="tr-TR" altLang="tr-TR" sz="1800" b="1"/>
              <a:t>SİYAH TAŞLAR</a:t>
            </a:r>
            <a:r>
              <a:rPr lang="tr-TR" altLang="tr-TR" sz="1800"/>
              <a:t> 7 ve 8 numarada başlarlar.</a:t>
            </a:r>
            <a:br>
              <a:rPr lang="tr-TR" altLang="tr-TR" sz="1800"/>
            </a:br>
            <a:r>
              <a:rPr lang="tr-TR" altLang="tr-TR" sz="1800"/>
              <a:t/>
            </a:r>
            <a:br>
              <a:rPr lang="tr-TR" altLang="tr-TR" sz="1800"/>
            </a:br>
            <a:r>
              <a:rPr lang="tr-TR" altLang="tr-TR" sz="1800" b="1"/>
              <a:t>BEYAZ ŞAH</a:t>
            </a:r>
            <a:r>
              <a:rPr lang="tr-TR" altLang="tr-TR" sz="1800"/>
              <a:t> nerededir? e1'de</a:t>
            </a:r>
            <a:br>
              <a:rPr lang="tr-TR" altLang="tr-TR" sz="1800"/>
            </a:br>
            <a:r>
              <a:rPr lang="tr-TR" altLang="tr-TR" sz="1800"/>
              <a:t/>
            </a:r>
            <a:br>
              <a:rPr lang="tr-TR" altLang="tr-TR" sz="1800"/>
            </a:br>
            <a:r>
              <a:rPr lang="tr-TR" altLang="tr-TR" sz="1800" b="1"/>
              <a:t>SİYAH ATLAR NEREDEDİR?</a:t>
            </a:r>
            <a:r>
              <a:rPr lang="tr-TR" altLang="tr-TR" sz="1800"/>
              <a:t> b8 ve g8'de</a:t>
            </a:r>
            <a:br>
              <a:rPr lang="tr-TR" altLang="tr-TR" sz="1800"/>
            </a:br>
            <a:r>
              <a:rPr lang="tr-TR" altLang="tr-TR" sz="1800"/>
              <a:t/>
            </a:r>
            <a:br>
              <a:rPr lang="tr-TR" altLang="tr-TR" sz="1800"/>
            </a:br>
            <a:r>
              <a:rPr lang="tr-TR" altLang="tr-TR" sz="1800" b="1"/>
              <a:t>BEYAZ PİYONLAR</a:t>
            </a:r>
            <a:r>
              <a:rPr lang="tr-TR" altLang="tr-TR" sz="1800"/>
              <a:t> a2, b2, c2, d2, e2, f2, g2, ve h2'dedir</a:t>
            </a:r>
            <a:br>
              <a:rPr lang="tr-TR" altLang="tr-TR" sz="1800"/>
            </a:br>
            <a:r>
              <a:rPr lang="tr-TR" altLang="tr-TR" sz="1800"/>
              <a:t/>
            </a:r>
            <a:br>
              <a:rPr lang="tr-TR" altLang="tr-TR" sz="1800"/>
            </a:br>
            <a:r>
              <a:rPr lang="tr-TR" altLang="tr-TR" sz="1800" b="1"/>
              <a:t>SİYAH VEZİR</a:t>
            </a:r>
            <a:r>
              <a:rPr lang="tr-TR" altLang="tr-TR" sz="1800"/>
              <a:t> d8'dedir. </a:t>
            </a:r>
          </a:p>
        </p:txBody>
      </p:sp>
      <p:pic>
        <p:nvPicPr>
          <p:cNvPr id="115715" name="Picture 5" descr="fullcoords"/>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4943475" y="188914"/>
            <a:ext cx="5689600" cy="5976937"/>
          </a:xfrm>
          <a:noFill/>
          <a:ln w="57150" cmpd="thickThin">
            <a:solidFill>
              <a:srgbClr val="FF0000"/>
            </a:solidFill>
            <a:miter lim="800000"/>
            <a:headEnd/>
            <a:tailEnd/>
          </a:ln>
        </p:spPr>
      </p:pic>
    </p:spTree>
    <p:extLst>
      <p:ext uri="{BB962C8B-B14F-4D97-AF65-F5344CB8AC3E}">
        <p14:creationId xmlns:p14="http://schemas.microsoft.com/office/powerpoint/2010/main" val="2361781985"/>
      </p:ext>
    </p:extLst>
  </p:cSld>
  <p:clrMapOvr>
    <a:masterClrMapping/>
  </p:clrMapOvr>
  <p:transition spd="slow">
    <p:fade/>
    <p:sndAc>
      <p:stSnd>
        <p:snd r:embed="rId2" name="chimes.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xfrm>
            <a:off x="1774826" y="476251"/>
            <a:ext cx="8424863" cy="5400675"/>
          </a:xfrm>
          <a:solidFill>
            <a:srgbClr val="CCFFFF"/>
          </a:solidFill>
          <a:ln w="38100">
            <a:solidFill>
              <a:srgbClr val="FF0000"/>
            </a:solidFill>
            <a:miter lim="800000"/>
            <a:headEnd/>
            <a:tailEnd/>
          </a:ln>
        </p:spPr>
        <p:txBody>
          <a:bodyPr>
            <a:normAutofit fontScale="90000"/>
          </a:bodyPr>
          <a:lstStyle/>
          <a:p>
            <a:pPr algn="l" eaLnBrk="1" hangingPunct="1">
              <a:lnSpc>
                <a:spcPct val="180000"/>
              </a:lnSpc>
            </a:pPr>
            <a:r>
              <a:rPr lang="tr-TR" altLang="tr-TR" sz="3200" b="1"/>
              <a:t>8.</a:t>
            </a:r>
            <a:r>
              <a:rPr lang="tr-TR" altLang="tr-TR" sz="3200"/>
              <a:t> Her taş türü için bir harf vardır. Şah için 'Ş', Vezir için 'V', Kale için 'K' Fil için 'F', At için 'A'. Ya Piyonlar? o­nlar ufak taşlardır ve herhangi bir harf almazlar. Dikkat edin ki aletler için </a:t>
            </a:r>
            <a:r>
              <a:rPr lang="tr-TR" altLang="tr-TR" sz="3200" b="1"/>
              <a:t>BÜYÜK HARF</a:t>
            </a:r>
            <a:r>
              <a:rPr lang="tr-TR" altLang="tr-TR" sz="3200"/>
              <a:t> kareler için </a:t>
            </a:r>
            <a:r>
              <a:rPr lang="tr-TR" altLang="tr-TR" sz="3200" b="1"/>
              <a:t>KÜÇÜK HARF</a:t>
            </a:r>
            <a:r>
              <a:rPr lang="tr-TR" altLang="tr-TR" sz="3200"/>
              <a:t> kullanılır. </a:t>
            </a:r>
          </a:p>
        </p:txBody>
      </p:sp>
    </p:spTree>
    <p:extLst>
      <p:ext uri="{BB962C8B-B14F-4D97-AF65-F5344CB8AC3E}">
        <p14:creationId xmlns:p14="http://schemas.microsoft.com/office/powerpoint/2010/main" val="873036875"/>
      </p:ext>
    </p:extLst>
  </p:cSld>
  <p:clrMapOvr>
    <a:masterClrMapping/>
  </p:clrMapOvr>
  <p:transition spd="slow">
    <p:fade/>
    <p:sndAc>
      <p:stSnd>
        <p:snd r:embed="rId2" name="chimes.wav"/>
      </p:stSnd>
    </p:sndAc>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TotalTime>
  <Words>329</Words>
  <Application>Microsoft Office PowerPoint</Application>
  <PresentationFormat>Özel</PresentationFormat>
  <Paragraphs>12</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Cumba</vt:lpstr>
      <vt:lpstr>9. HAFTA</vt:lpstr>
      <vt:lpstr>1. Bol bol satranç oynamak güzeldir ama daha çok zevk alabilmek için satranç hamlelerini yazmayı ve okumayı öğrenmeniz gereklidir. Bunu öğrenmenizi istememde başka iyi bir sebep daha var. Her karenin bir ismi vardır. "At f6'da" demek "At Şahın yanındaki Filin önündeki Piyonun önünde" demekten daha kolaydır. Beğenmiyorsanız siz bilirsiniz! </vt:lpstr>
      <vt:lpstr>2. Satranç hamlelerini okumayı öğrenirseniz satranç kitaplarının ve dergilerinin şaşırtıcı dünyasına adımınızı atabilirsiniz.   3. Hamleleri yazmayı öğrenirseniz, bütün oyunlarınızı kaydedebilirsiniz. Bunu şu sebeplerden yapmalısınız. </vt:lpstr>
      <vt:lpstr>1.Çocuklarınıza ve torunlarınıza göstermek üzere oyunlarınızı toplayabilirsiniz.  2.Oyunlarınızı nerelerde hata yaptığınızı görebilmek için tekrar edebilirsiniz (mümkünse daha kuvvetli bir oyuncuyla)  3.Eğer iyi bir oyun kazanırsanız, ne harika olduğunuzu arkadaşlarınıza gösterebilirsiniz.  4. 50 hamle kuralından veya üç kez konum tekrarından dolayı berabere iddia edebilirsiniz.  5.Eğer tahtadan bir taş düşerse o­nun nerede olduğunu bulabilirsiniz.  6.Siz yokken rakibiniz taşların yerini değiştirip sizi kandıramaz.  7.Önemli turnuvalarda hamlelerinizi yazmak zorundasınızdır. </vt:lpstr>
      <vt:lpstr>4. Bazı insanlar hamleleri yazmanın sıkıcı olduğunu düşünürler ama buna alışırsanız satrançta çok daha iyi ilerlersiniz. Büyük olasılıkla en iyisi 1 sene oynamak, sonra yazmaya başlamaktır. </vt:lpstr>
      <vt:lpstr>5.İşte bir satranç tahtası. Dikkatliyseniz kenarlardaki numaraları ve harfleri fark etmişsinizdir.   Her yatayda A'dan H'a kadar harfler vardır.   Ve her dikeyde de 1'den 8'e kadar sayılar vardır. </vt:lpstr>
      <vt:lpstr>6. Satranç tahtasındaki Her KARENİN bir ismi vardır. Bu kareler dikey ve yataydaki harf ve sayıların kesişiminden ortaya çıkmaktadır. "Amiral Battı" oynadıysanız bu size yabancı değildir. </vt:lpstr>
      <vt:lpstr>7. İşte başlangıç konumu  Dikkat edin ki BEYAZ TAŞLAR 1 ve 2 numarada başlarlar.  Ve SİYAH TAŞLAR 7 ve 8 numarada başlarlar.  BEYAZ ŞAH nerededir? e1'de  SİYAH ATLAR NEREDEDİR? b8 ve g8'de  BEYAZ PİYONLAR a2, b2, c2, d2, e2, f2, g2, ve h2'dedir  SİYAH VEZİR d8'dedir. </vt:lpstr>
      <vt:lpstr>8. Her taş türü için bir harf vardır. Şah için 'Ş', Vezir için 'V', Kale için 'K' Fil için 'F', At için 'A'. Ya Piyonlar? o­nlar ufak taşlardır ve herhangi bir harf almazlar. Dikkat edin ki aletler için BÜYÜK HARF kareler için KÜÇÜK HARF kullanılır. </vt:lpstr>
      <vt:lpstr>9. Hamleleri yazmak için iki yol vardır. UZUN YOLDA, önce aletin harfi yazılır sonra bulunduğu kare, sonra da gittiği kare yazılır. KISA YOLDA taşın nereden geldiğini yazmazsınız , sadece gittiği yeri yazarsınız. Daha kolay derslerimizde UZUN YOLU kullanacağız. Örneğin Eğer Atı g1'den f3'e gidersek Ag1-f3 yazarız veya, Af3 Piyon sadece kareler kullanarak yazılır. e2-e4 veya sadece e4 </vt:lpstr>
      <vt:lpstr>10. Alışları ifade etmek için x harfini kullanırız. Eğer f3'deki bir At e5'deki bir piyonu ALIRSA, Af3xe5 yazarız veya sadece Axe5. Eğer e4'deki piyon d5'den bir şey alırsa exd5 yazarız, kısa hali de exd5'dir.  Eğer şah çekersek hamleden sonra + işareti koyarız: Ff1-b5+  Mat için # işaretini kullanırız: Vh5xf7#  Şah kanadına rok atarsanız 0-0 , Vezir kanadına rok atarsanız 0-0-0 yazarız.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HAFTA</dc:title>
  <dc:creator>user</dc:creator>
  <cp:lastModifiedBy>user</cp:lastModifiedBy>
  <cp:revision>5</cp:revision>
  <dcterms:created xsi:type="dcterms:W3CDTF">2020-04-27T08:36:12Z</dcterms:created>
  <dcterms:modified xsi:type="dcterms:W3CDTF">2020-05-03T13:14:17Z</dcterms:modified>
</cp:coreProperties>
</file>