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076A0B8-9CFC-4888-ADDE-C22A40C51863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DCDC2E-3FDC-4ED4-96B8-3E02E62506D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Ekoloji biliminin gelişmesi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775"/>
            <a:ext cx="8229600" cy="450215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mtClean="0"/>
              <a:t>Ekoloji, biyoloji biliminin organizmalar ve onların çevreleri ile olan ilişkilerini inceleyen bilim dalı olarak ortaya çıkmıştır.</a:t>
            </a:r>
          </a:p>
          <a:p>
            <a:pPr eaLnBrk="1" hangingPunct="1"/>
            <a:r>
              <a:rPr lang="tr-TR" altLang="tr-TR" b="1" smtClean="0"/>
              <a:t>Ernst Haeckel </a:t>
            </a:r>
            <a:r>
              <a:rPr lang="tr-TR" altLang="tr-TR" smtClean="0"/>
              <a:t>1869 yılında ekoloji teriminin bilimsel tanımını yapmıştır.</a:t>
            </a:r>
          </a:p>
          <a:p>
            <a:pPr eaLnBrk="1" hangingPunct="1"/>
            <a:r>
              <a:rPr lang="tr-TR" altLang="tr-TR" b="1" smtClean="0"/>
              <a:t>Justus von Liebig </a:t>
            </a:r>
            <a:r>
              <a:rPr lang="tr-TR" altLang="tr-TR" smtClean="0"/>
              <a:t>1840,ekolojide biyotopik faktörlerin önemini vurgulamış,</a:t>
            </a:r>
          </a:p>
          <a:p>
            <a:pPr eaLnBrk="1" hangingPunct="1"/>
            <a:r>
              <a:rPr lang="tr-TR" altLang="tr-TR" b="1" smtClean="0"/>
              <a:t>Edward Forbes </a:t>
            </a:r>
            <a:r>
              <a:rPr lang="tr-TR" altLang="tr-TR" smtClean="0"/>
              <a:t>1849, Ege denizindeki hayvan toplulukları ve Akdeniz bölgesinin flora,fauna ve fosillerini araştırmıştır.</a:t>
            </a:r>
          </a:p>
        </p:txBody>
      </p:sp>
    </p:spTree>
    <p:extLst>
      <p:ext uri="{BB962C8B-B14F-4D97-AF65-F5344CB8AC3E}">
        <p14:creationId xmlns:p14="http://schemas.microsoft.com/office/powerpoint/2010/main" val="243758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Ekoloji biliminin gelişmesi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44675"/>
            <a:ext cx="8229600" cy="428625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b="1" dirty="0" smtClean="0"/>
              <a:t>Charles Darwin, </a:t>
            </a:r>
            <a:r>
              <a:rPr lang="tr-TR" altLang="tr-TR" dirty="0" smtClean="0"/>
              <a:t>adalar ekolojisi üzerine çalışmalar yaparak evrim teorisini açıklamıştır.</a:t>
            </a:r>
          </a:p>
          <a:p>
            <a:pPr algn="just" eaLnBrk="1" hangingPunct="1"/>
            <a:r>
              <a:rPr lang="tr-TR" altLang="tr-TR" b="1" dirty="0" smtClean="0"/>
              <a:t>Charles </a:t>
            </a:r>
            <a:r>
              <a:rPr lang="tr-TR" altLang="tr-TR" b="1" dirty="0" err="1" smtClean="0"/>
              <a:t>Elton</a:t>
            </a:r>
            <a:r>
              <a:rPr lang="tr-TR" altLang="tr-TR" b="1" dirty="0" smtClean="0"/>
              <a:t>, </a:t>
            </a:r>
            <a:r>
              <a:rPr lang="tr-TR" altLang="tr-TR" dirty="0" smtClean="0"/>
              <a:t>ekolojiyi Doğa tarihi bilimi</a:t>
            </a:r>
          </a:p>
          <a:p>
            <a:pPr algn="just" eaLnBrk="1" hangingPunct="1"/>
            <a:r>
              <a:rPr lang="tr-TR" altLang="tr-TR" b="1" dirty="0" err="1" smtClean="0"/>
              <a:t>Frederick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Clem</a:t>
            </a:r>
            <a:r>
              <a:rPr lang="tr-TR" altLang="tr-TR" dirty="0" err="1" smtClean="0"/>
              <a:t>ents</a:t>
            </a:r>
            <a:r>
              <a:rPr lang="tr-TR" altLang="tr-TR" dirty="0" smtClean="0"/>
              <a:t>, birlik (</a:t>
            </a:r>
            <a:r>
              <a:rPr lang="tr-TR" altLang="tr-TR" dirty="0" err="1" smtClean="0"/>
              <a:t>kommümite</a:t>
            </a:r>
            <a:r>
              <a:rPr lang="tr-TR" altLang="tr-TR" dirty="0" smtClean="0"/>
              <a:t>)</a:t>
            </a:r>
            <a:r>
              <a:rPr lang="tr-TR" altLang="tr-TR" dirty="0" err="1" smtClean="0"/>
              <a:t>lerin</a:t>
            </a:r>
            <a:r>
              <a:rPr lang="tr-TR" altLang="tr-TR" dirty="0" smtClean="0"/>
              <a:t> bilimi</a:t>
            </a:r>
          </a:p>
          <a:p>
            <a:pPr algn="just" eaLnBrk="1" hangingPunct="1"/>
            <a:r>
              <a:rPr lang="tr-TR" altLang="tr-TR" b="1" dirty="0" smtClean="0"/>
              <a:t>Karl </a:t>
            </a:r>
            <a:r>
              <a:rPr lang="tr-TR" altLang="tr-TR" b="1" dirty="0" err="1" smtClean="0"/>
              <a:t>Friedericks</a:t>
            </a:r>
            <a:r>
              <a:rPr lang="tr-TR" altLang="tr-TR" dirty="0" smtClean="0"/>
              <a:t>, çevre bilimi</a:t>
            </a:r>
          </a:p>
          <a:p>
            <a:pPr algn="just" eaLnBrk="1" hangingPunct="1"/>
            <a:r>
              <a:rPr lang="tr-TR" altLang="tr-TR" b="1" dirty="0" err="1" smtClean="0"/>
              <a:t>Eugene</a:t>
            </a:r>
            <a:r>
              <a:rPr lang="tr-TR" altLang="tr-TR" b="1" dirty="0" smtClean="0"/>
              <a:t> Odum, </a:t>
            </a:r>
            <a:r>
              <a:rPr lang="tr-TR" altLang="tr-TR" dirty="0" smtClean="0"/>
              <a:t>Doğanın yapı ve işlevlerinin bilimi olarak tanımlamıştır.</a:t>
            </a:r>
          </a:p>
        </p:txBody>
      </p:sp>
    </p:spTree>
    <p:extLst>
      <p:ext uri="{BB962C8B-B14F-4D97-AF65-F5344CB8AC3E}">
        <p14:creationId xmlns:p14="http://schemas.microsoft.com/office/powerpoint/2010/main" val="301967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Ekoloji biliminin gelişmesi</a:t>
            </a:r>
          </a:p>
        </p:txBody>
      </p:sp>
      <p:sp>
        <p:nvSpPr>
          <p:cNvPr id="20483" name="2 İçerik Yer Tutucusu"/>
          <p:cNvSpPr>
            <a:spLocks noGrp="1"/>
          </p:cNvSpPr>
          <p:nvPr>
            <p:ph sz="quarter" idx="1"/>
          </p:nvPr>
        </p:nvSpPr>
        <p:spPr>
          <a:xfrm>
            <a:off x="214313" y="1600200"/>
            <a:ext cx="8715375" cy="45307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dirty="0" smtClean="0"/>
              <a:t>19.yüzyılın son çeyreğinde ekosistem, </a:t>
            </a:r>
            <a:r>
              <a:rPr lang="tr-TR" altLang="tr-TR" dirty="0" err="1" smtClean="0"/>
              <a:t>kommünite</a:t>
            </a:r>
            <a:r>
              <a:rPr lang="tr-TR" altLang="tr-TR" dirty="0" smtClean="0"/>
              <a:t> kavramları gelişmiştir.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Çağdaş ekoloji </a:t>
            </a:r>
            <a:r>
              <a:rPr lang="tr-TR" altLang="tr-TR" b="1" dirty="0" smtClean="0"/>
              <a:t>Charles </a:t>
            </a:r>
            <a:r>
              <a:rPr lang="tr-TR" altLang="tr-TR" b="1" dirty="0" err="1" smtClean="0"/>
              <a:t>Elton</a:t>
            </a:r>
            <a:r>
              <a:rPr lang="tr-TR" altLang="tr-TR" b="1" dirty="0" smtClean="0"/>
              <a:t>’ </a:t>
            </a:r>
            <a:r>
              <a:rPr lang="tr-TR" altLang="tr-TR" dirty="0" smtClean="0"/>
              <a:t>un 1927 de hayvan ekolojisi isimli yapıtı ile önem kazanmıştır.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b="1" dirty="0" err="1" smtClean="0"/>
              <a:t>Tansley</a:t>
            </a:r>
            <a:r>
              <a:rPr lang="tr-TR" altLang="tr-TR" dirty="0" smtClean="0"/>
              <a:t> 1935, </a:t>
            </a:r>
            <a:r>
              <a:rPr lang="tr-TR" altLang="tr-TR" b="1" dirty="0" err="1" smtClean="0"/>
              <a:t>Allee</a:t>
            </a:r>
            <a:r>
              <a:rPr lang="tr-TR" altLang="tr-TR" b="1" dirty="0" smtClean="0"/>
              <a:t> ve ark</a:t>
            </a:r>
            <a:r>
              <a:rPr lang="tr-TR" altLang="tr-TR" dirty="0" smtClean="0"/>
              <a:t>.1949, </a:t>
            </a:r>
            <a:r>
              <a:rPr lang="tr-TR" altLang="tr-TR" b="1" dirty="0" err="1" smtClean="0"/>
              <a:t>Lack</a:t>
            </a:r>
            <a:r>
              <a:rPr lang="tr-TR" altLang="tr-TR" dirty="0" smtClean="0"/>
              <a:t> 1954, </a:t>
            </a:r>
            <a:r>
              <a:rPr lang="tr-TR" altLang="tr-TR" b="1" dirty="0" err="1" smtClean="0"/>
              <a:t>Kormondy</a:t>
            </a:r>
            <a:r>
              <a:rPr lang="tr-TR" altLang="tr-TR" b="1" dirty="0" smtClean="0"/>
              <a:t> ve </a:t>
            </a:r>
            <a:r>
              <a:rPr lang="tr-TR" altLang="tr-TR" b="1" dirty="0" err="1" smtClean="0"/>
              <a:t>Mc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Cormick</a:t>
            </a:r>
            <a:r>
              <a:rPr lang="tr-TR" altLang="tr-TR" b="1" dirty="0" smtClean="0"/>
              <a:t> </a:t>
            </a:r>
            <a:r>
              <a:rPr lang="tr-TR" altLang="tr-TR" dirty="0" smtClean="0"/>
              <a:t>1981 ekoloji biliminde temel yapıtları ve kavramları ortaya çıkaran kişilerdir.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662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zoolojisinin gelişmesi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00213"/>
            <a:ext cx="8229600" cy="443071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dirty="0" smtClean="0"/>
              <a:t>Yaklaşık 130 yıl önce </a:t>
            </a:r>
            <a:r>
              <a:rPr lang="tr-TR" altLang="tr-TR" b="1" dirty="0" err="1" smtClean="0"/>
              <a:t>Ehrenberg</a:t>
            </a:r>
            <a:r>
              <a:rPr lang="tr-TR" altLang="tr-TR" dirty="0" smtClean="0"/>
              <a:t> ile başlamıştır.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Ehrenberg</a:t>
            </a:r>
            <a:r>
              <a:rPr lang="tr-TR" altLang="tr-TR" dirty="0" smtClean="0"/>
              <a:t> toprakta yaşayan küçük hayvansal canlıların aktiviteleri ve önemi üzerine eserler vermiştir.</a:t>
            </a:r>
          </a:p>
          <a:p>
            <a:pPr algn="just" eaLnBrk="1" hangingPunct="1"/>
            <a:r>
              <a:rPr lang="tr-TR" altLang="tr-TR" b="1" dirty="0" smtClean="0"/>
              <a:t>Miller</a:t>
            </a:r>
            <a:r>
              <a:rPr lang="tr-TR" altLang="tr-TR" dirty="0" smtClean="0"/>
              <a:t> ‘in 1887 , Doğal humus formları ve bunların toprak ve vejetasyon üzerine etkileri </a:t>
            </a:r>
          </a:p>
          <a:p>
            <a:pPr algn="just" eaLnBrk="1" hangingPunct="1"/>
            <a:r>
              <a:rPr lang="tr-TR" altLang="tr-TR" b="1" dirty="0" err="1" smtClean="0"/>
              <a:t>Derwin</a:t>
            </a:r>
            <a:r>
              <a:rPr lang="tr-TR" altLang="tr-TR" dirty="0" smtClean="0"/>
              <a:t> ‘in 1882 de yazdığı Solucanların aktiviteleri yolu ile tarla topraklarının etkilenmesi ve bu organizmaların yaşam tarzları üzerine gözlemler adlı eserler büyük önem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1495447407"/>
      </p:ext>
    </p:extLst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Biyolojik </a:t>
            </a:r>
            <a:r>
              <a:rPr lang="tr-TR" dirty="0" smtClean="0"/>
              <a:t>sistemler</a:t>
            </a:r>
            <a:r>
              <a:rPr lang="tr-TR" dirty="0" smtClean="0"/>
              <a:t>, basamakları </a:t>
            </a:r>
            <a:r>
              <a:rPr lang="tr-TR" dirty="0" smtClean="0"/>
              <a:t>ve biyolojik spektrum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sz="quarter" idx="1"/>
          </p:nvPr>
        </p:nvSpPr>
        <p:spPr>
          <a:xfrm>
            <a:off x="142875" y="1600200"/>
            <a:ext cx="8786813" cy="4972050"/>
          </a:xfrm>
        </p:spPr>
        <p:txBody>
          <a:bodyPr/>
          <a:lstStyle/>
          <a:p>
            <a:pPr algn="just" eaLnBrk="1" hangingPunct="1"/>
            <a:r>
              <a:rPr lang="tr-TR" altLang="tr-TR" sz="2800" dirty="0" smtClean="0"/>
              <a:t>Canlılar organizasyon derecesine göre sıralanacak olursa BİYOLOJİK SPEKTRUM tanımı ortaya çıkar.</a:t>
            </a:r>
          </a:p>
          <a:p>
            <a:pPr algn="just" eaLnBrk="1" hangingPunct="1"/>
            <a:r>
              <a:rPr lang="tr-TR" altLang="tr-TR" sz="2800" dirty="0" smtClean="0"/>
              <a:t>Ekolojinin kapsamına giren en küçük birim ORGANİZMA </a:t>
            </a:r>
            <a:r>
              <a:rPr lang="tr-TR" altLang="tr-TR" sz="2800" dirty="0" err="1" smtClean="0"/>
              <a:t>dır</a:t>
            </a:r>
            <a:r>
              <a:rPr lang="tr-TR" altLang="tr-TR" sz="2800" dirty="0" smtClean="0"/>
              <a:t>.</a:t>
            </a:r>
          </a:p>
          <a:p>
            <a:pPr algn="just" eaLnBrk="1" hangingPunct="1"/>
            <a:r>
              <a:rPr lang="tr-TR" altLang="tr-TR" sz="2800" dirty="0" smtClean="0"/>
              <a:t>Canlı dünya için kullanılan terim </a:t>
            </a:r>
            <a:r>
              <a:rPr lang="tr-TR" altLang="tr-TR" sz="2800" b="1" dirty="0" smtClean="0"/>
              <a:t>biyosfer</a:t>
            </a:r>
            <a:r>
              <a:rPr lang="tr-TR" altLang="tr-TR" sz="2800" dirty="0" smtClean="0"/>
              <a:t>dir.</a:t>
            </a:r>
          </a:p>
          <a:p>
            <a:pPr algn="just" eaLnBrk="1" hangingPunct="1"/>
            <a:r>
              <a:rPr lang="tr-TR" altLang="tr-TR" sz="2800" dirty="0" err="1" smtClean="0"/>
              <a:t>Ekologlar</a:t>
            </a:r>
            <a:r>
              <a:rPr lang="tr-TR" altLang="tr-TR" sz="2800" dirty="0" smtClean="0"/>
              <a:t> biyosferin ekolojik bir sistem olduğunu vurgulamak amacı ile </a:t>
            </a:r>
            <a:r>
              <a:rPr lang="tr-TR" altLang="tr-TR" sz="2800" b="1" dirty="0" err="1" smtClean="0"/>
              <a:t>ekosfer</a:t>
            </a:r>
            <a:r>
              <a:rPr lang="tr-TR" altLang="tr-TR" sz="2800" b="1" dirty="0" smtClean="0"/>
              <a:t> </a:t>
            </a:r>
            <a:r>
              <a:rPr lang="tr-TR" altLang="tr-TR" sz="2800" dirty="0" smtClean="0"/>
              <a:t>tanımını </a:t>
            </a:r>
            <a:r>
              <a:rPr lang="tr-TR" altLang="tr-TR" sz="2800" dirty="0" err="1" smtClean="0"/>
              <a:t>kullanmaktadırlar.Ekosferdeki</a:t>
            </a:r>
            <a:r>
              <a:rPr lang="tr-TR" altLang="tr-TR" sz="2800" dirty="0" smtClean="0"/>
              <a:t> tüm canlı türleri çeşitli ekolojik ilişkiler ile birbirlerine bağlıdırlar.</a:t>
            </a:r>
          </a:p>
          <a:p>
            <a:pPr algn="just" eaLnBrk="1" hangingPunct="1"/>
            <a:endParaRPr lang="tr-TR" alt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65076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solidFill>
                  <a:srgbClr val="7B9899"/>
                </a:solidFill>
              </a:rPr>
              <a:t>Biyosferde Biyolojik Spektrum Düzeyleri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250825" y="1643063"/>
            <a:ext cx="1235075" cy="9144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Biyotik</a:t>
            </a:r>
            <a:r>
              <a:rPr lang="tr-TR" baseline="0" dirty="0"/>
              <a:t> bileşenler</a:t>
            </a:r>
          </a:p>
        </p:txBody>
      </p:sp>
      <p:cxnSp>
        <p:nvCxnSpPr>
          <p:cNvPr id="6" name="5 Düz Ok Bağlayıcısı"/>
          <p:cNvCxnSpPr/>
          <p:nvPr/>
        </p:nvCxnSpPr>
        <p:spPr>
          <a:xfrm>
            <a:off x="1571625" y="2143125"/>
            <a:ext cx="5715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Dikdörtgen"/>
          <p:cNvSpPr/>
          <p:nvPr/>
        </p:nvSpPr>
        <p:spPr>
          <a:xfrm>
            <a:off x="2500313" y="1714500"/>
            <a:ext cx="1643062" cy="21431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G</a:t>
            </a:r>
            <a:r>
              <a:rPr lang="tr-TR" baseline="0" dirty="0" smtClean="0"/>
              <a:t>enler</a:t>
            </a:r>
            <a:endParaRPr lang="tr-TR" baseline="0" dirty="0"/>
          </a:p>
        </p:txBody>
      </p:sp>
      <p:sp>
        <p:nvSpPr>
          <p:cNvPr id="8" name="7 Dikdörtgen"/>
          <p:cNvSpPr/>
          <p:nvPr/>
        </p:nvSpPr>
        <p:spPr>
          <a:xfrm>
            <a:off x="2428875" y="2214563"/>
            <a:ext cx="1643063" cy="21431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O</a:t>
            </a:r>
            <a:r>
              <a:rPr lang="tr-TR" baseline="0" dirty="0" smtClean="0"/>
              <a:t>rganizmalar</a:t>
            </a:r>
            <a:endParaRPr lang="tr-TR" baseline="0" dirty="0"/>
          </a:p>
        </p:txBody>
      </p:sp>
      <p:cxnSp>
        <p:nvCxnSpPr>
          <p:cNvPr id="14" name="13 Düz Bağlayıcı"/>
          <p:cNvCxnSpPr/>
          <p:nvPr/>
        </p:nvCxnSpPr>
        <p:spPr>
          <a:xfrm rot="5400000">
            <a:off x="3215482" y="2070894"/>
            <a:ext cx="214312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Dikdörtgen"/>
          <p:cNvSpPr/>
          <p:nvPr/>
        </p:nvSpPr>
        <p:spPr>
          <a:xfrm>
            <a:off x="4572000" y="1714500"/>
            <a:ext cx="1500188" cy="21431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H</a:t>
            </a:r>
            <a:r>
              <a:rPr lang="tr-TR" baseline="0" dirty="0" smtClean="0"/>
              <a:t>ücreler</a:t>
            </a:r>
            <a:endParaRPr lang="tr-TR" baseline="0" dirty="0"/>
          </a:p>
        </p:txBody>
      </p:sp>
      <p:sp>
        <p:nvSpPr>
          <p:cNvPr id="17" name="16 Dikdörtgen"/>
          <p:cNvSpPr/>
          <p:nvPr/>
        </p:nvSpPr>
        <p:spPr>
          <a:xfrm>
            <a:off x="4500563" y="2214563"/>
            <a:ext cx="1643062" cy="277812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P</a:t>
            </a:r>
            <a:r>
              <a:rPr lang="tr-TR" baseline="0" dirty="0" err="1" smtClean="0"/>
              <a:t>opulasyonlar</a:t>
            </a:r>
            <a:endParaRPr lang="tr-TR" baseline="0" dirty="0"/>
          </a:p>
        </p:txBody>
      </p:sp>
      <p:sp>
        <p:nvSpPr>
          <p:cNvPr id="18" name="17 Dikdörtgen"/>
          <p:cNvSpPr/>
          <p:nvPr/>
        </p:nvSpPr>
        <p:spPr>
          <a:xfrm>
            <a:off x="6572250" y="1714500"/>
            <a:ext cx="1343025" cy="21431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O</a:t>
            </a:r>
            <a:r>
              <a:rPr lang="tr-TR" baseline="0" dirty="0" smtClean="0"/>
              <a:t>rganlar</a:t>
            </a:r>
            <a:endParaRPr lang="tr-TR" baseline="0" dirty="0"/>
          </a:p>
        </p:txBody>
      </p:sp>
      <p:sp>
        <p:nvSpPr>
          <p:cNvPr id="19" name="18 Dikdörtgen"/>
          <p:cNvSpPr/>
          <p:nvPr/>
        </p:nvSpPr>
        <p:spPr>
          <a:xfrm>
            <a:off x="6659563" y="2133600"/>
            <a:ext cx="1728787" cy="358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K</a:t>
            </a:r>
            <a:r>
              <a:rPr lang="tr-TR" baseline="0" dirty="0" err="1" smtClean="0"/>
              <a:t>ommüniteler</a:t>
            </a:r>
            <a:endParaRPr lang="tr-TR" baseline="0" dirty="0"/>
          </a:p>
        </p:txBody>
      </p:sp>
      <p:cxnSp>
        <p:nvCxnSpPr>
          <p:cNvPr id="23565" name="20 Düz Bağlayıcı"/>
          <p:cNvCxnSpPr>
            <a:cxnSpLocks noChangeShapeType="1"/>
            <a:stCxn id="15" idx="2"/>
            <a:endCxn id="17" idx="0"/>
          </p:cNvCxnSpPr>
          <p:nvPr/>
        </p:nvCxnSpPr>
        <p:spPr bwMode="auto">
          <a:xfrm>
            <a:off x="5322888" y="1928813"/>
            <a:ext cx="0" cy="285750"/>
          </a:xfrm>
          <a:prstGeom prst="line">
            <a:avLst/>
          </a:prstGeom>
          <a:noFill/>
          <a:ln w="381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26 Düz Bağlayıcı"/>
          <p:cNvCxnSpPr/>
          <p:nvPr/>
        </p:nvCxnSpPr>
        <p:spPr>
          <a:xfrm>
            <a:off x="4214813" y="1785938"/>
            <a:ext cx="28575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Düz Bağlayıcı"/>
          <p:cNvCxnSpPr/>
          <p:nvPr/>
        </p:nvCxnSpPr>
        <p:spPr>
          <a:xfrm>
            <a:off x="4143375" y="2357438"/>
            <a:ext cx="28575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Bağlayıcı"/>
          <p:cNvCxnSpPr/>
          <p:nvPr/>
        </p:nvCxnSpPr>
        <p:spPr>
          <a:xfrm>
            <a:off x="6143625" y="1785938"/>
            <a:ext cx="392906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Bağlayıcı"/>
          <p:cNvCxnSpPr/>
          <p:nvPr/>
        </p:nvCxnSpPr>
        <p:spPr>
          <a:xfrm>
            <a:off x="6215063" y="2357438"/>
            <a:ext cx="357187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Bağlayıcı"/>
          <p:cNvCxnSpPr>
            <a:stCxn id="18" idx="2"/>
          </p:cNvCxnSpPr>
          <p:nvPr/>
        </p:nvCxnSpPr>
        <p:spPr>
          <a:xfrm flipH="1">
            <a:off x="7243762" y="1928813"/>
            <a:ext cx="1" cy="171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Dikdörtgen"/>
          <p:cNvSpPr/>
          <p:nvPr/>
        </p:nvSpPr>
        <p:spPr>
          <a:xfrm>
            <a:off x="500063" y="2928938"/>
            <a:ext cx="1214437" cy="85725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Abiyotik</a:t>
            </a:r>
            <a:r>
              <a:rPr lang="tr-TR" baseline="0" dirty="0"/>
              <a:t> bileşenler</a:t>
            </a:r>
          </a:p>
        </p:txBody>
      </p:sp>
      <p:cxnSp>
        <p:nvCxnSpPr>
          <p:cNvPr id="43" name="42 Düz Ok Bağlayıcısı"/>
          <p:cNvCxnSpPr/>
          <p:nvPr/>
        </p:nvCxnSpPr>
        <p:spPr>
          <a:xfrm>
            <a:off x="1928813" y="3286125"/>
            <a:ext cx="1143000" cy="142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Dikdörtgen"/>
          <p:cNvSpPr/>
          <p:nvPr/>
        </p:nvSpPr>
        <p:spPr>
          <a:xfrm>
            <a:off x="3214688" y="2857500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M</a:t>
            </a:r>
            <a:r>
              <a:rPr lang="tr-TR" baseline="0" dirty="0" smtClean="0"/>
              <a:t>adde</a:t>
            </a:r>
            <a:endParaRPr lang="tr-TR" baseline="0" dirty="0"/>
          </a:p>
        </p:txBody>
      </p:sp>
      <p:cxnSp>
        <p:nvCxnSpPr>
          <p:cNvPr id="46" name="45 Düz Bağlayıcı"/>
          <p:cNvCxnSpPr/>
          <p:nvPr/>
        </p:nvCxnSpPr>
        <p:spPr>
          <a:xfrm>
            <a:off x="4286250" y="3243263"/>
            <a:ext cx="16539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Dikdörtgen"/>
          <p:cNvSpPr/>
          <p:nvPr/>
        </p:nvSpPr>
        <p:spPr>
          <a:xfrm>
            <a:off x="6000750" y="2786063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E</a:t>
            </a:r>
            <a:r>
              <a:rPr lang="tr-TR" baseline="0" dirty="0" smtClean="0"/>
              <a:t>nerji</a:t>
            </a:r>
            <a:endParaRPr lang="tr-TR" baseline="0" dirty="0"/>
          </a:p>
        </p:txBody>
      </p:sp>
      <p:sp>
        <p:nvSpPr>
          <p:cNvPr id="48" name="47 Dikdörtgen"/>
          <p:cNvSpPr/>
          <p:nvPr/>
        </p:nvSpPr>
        <p:spPr>
          <a:xfrm>
            <a:off x="500063" y="4429125"/>
            <a:ext cx="1571625" cy="107156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B</a:t>
            </a:r>
            <a:r>
              <a:rPr lang="tr-TR" baseline="0" dirty="0" err="1" smtClean="0"/>
              <a:t>iyosistemler</a:t>
            </a:r>
            <a:endParaRPr lang="tr-TR" baseline="0" dirty="0"/>
          </a:p>
        </p:txBody>
      </p:sp>
      <p:cxnSp>
        <p:nvCxnSpPr>
          <p:cNvPr id="52" name="51 Düz Ok Bağlayıcısı"/>
          <p:cNvCxnSpPr/>
          <p:nvPr/>
        </p:nvCxnSpPr>
        <p:spPr>
          <a:xfrm>
            <a:off x="2214563" y="4929188"/>
            <a:ext cx="855662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Dikdörtgen"/>
          <p:cNvSpPr/>
          <p:nvPr/>
        </p:nvSpPr>
        <p:spPr>
          <a:xfrm>
            <a:off x="3000375" y="4214813"/>
            <a:ext cx="1357313" cy="500062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Genetik sistemler</a:t>
            </a:r>
          </a:p>
        </p:txBody>
      </p:sp>
      <p:sp>
        <p:nvSpPr>
          <p:cNvPr id="54" name="53 Dikdörtgen"/>
          <p:cNvSpPr/>
          <p:nvPr/>
        </p:nvSpPr>
        <p:spPr>
          <a:xfrm>
            <a:off x="4786313" y="4214813"/>
            <a:ext cx="1285875" cy="5715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Hücre sistemleri</a:t>
            </a:r>
          </a:p>
        </p:txBody>
      </p:sp>
      <p:sp>
        <p:nvSpPr>
          <p:cNvPr id="56" name="55 Dikdörtgen"/>
          <p:cNvSpPr/>
          <p:nvPr/>
        </p:nvSpPr>
        <p:spPr>
          <a:xfrm>
            <a:off x="6643688" y="4214813"/>
            <a:ext cx="1428750" cy="500062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Organ sistemleri</a:t>
            </a:r>
          </a:p>
        </p:txBody>
      </p:sp>
      <p:sp>
        <p:nvSpPr>
          <p:cNvPr id="57" name="56 Dikdörtgen"/>
          <p:cNvSpPr/>
          <p:nvPr/>
        </p:nvSpPr>
        <p:spPr>
          <a:xfrm>
            <a:off x="3000375" y="5286375"/>
            <a:ext cx="1500188" cy="5715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Organizma sistemleri</a:t>
            </a:r>
          </a:p>
        </p:txBody>
      </p:sp>
      <p:sp>
        <p:nvSpPr>
          <p:cNvPr id="58" name="57 Dikdörtgen"/>
          <p:cNvSpPr/>
          <p:nvPr/>
        </p:nvSpPr>
        <p:spPr>
          <a:xfrm>
            <a:off x="4786313" y="5286375"/>
            <a:ext cx="1571625" cy="571500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Populasyon</a:t>
            </a:r>
            <a:r>
              <a:rPr lang="tr-TR" baseline="0" dirty="0"/>
              <a:t> sistemler</a:t>
            </a:r>
          </a:p>
        </p:txBody>
      </p:sp>
      <p:sp>
        <p:nvSpPr>
          <p:cNvPr id="59" name="58 Dikdörtgen"/>
          <p:cNvSpPr/>
          <p:nvPr/>
        </p:nvSpPr>
        <p:spPr>
          <a:xfrm>
            <a:off x="6715125" y="5286375"/>
            <a:ext cx="1571625" cy="50006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E</a:t>
            </a:r>
            <a:r>
              <a:rPr lang="tr-TR" baseline="0" dirty="0" smtClean="0"/>
              <a:t>kosistem</a:t>
            </a:r>
            <a:endParaRPr lang="tr-TR" baseline="0" dirty="0"/>
          </a:p>
        </p:txBody>
      </p:sp>
      <p:cxnSp>
        <p:nvCxnSpPr>
          <p:cNvPr id="61" name="60 Düz Bağlayıcı"/>
          <p:cNvCxnSpPr/>
          <p:nvPr/>
        </p:nvCxnSpPr>
        <p:spPr>
          <a:xfrm rot="5400000">
            <a:off x="3499644" y="5001419"/>
            <a:ext cx="428625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Düz Bağlayıcı"/>
          <p:cNvCxnSpPr/>
          <p:nvPr/>
        </p:nvCxnSpPr>
        <p:spPr>
          <a:xfrm flipH="1">
            <a:off x="5357813" y="4859338"/>
            <a:ext cx="1588" cy="3571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Düz Bağlayıcı"/>
          <p:cNvCxnSpPr/>
          <p:nvPr/>
        </p:nvCxnSpPr>
        <p:spPr>
          <a:xfrm rot="5400000">
            <a:off x="7287419" y="5001419"/>
            <a:ext cx="428625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Düz Bağlayıcı"/>
          <p:cNvCxnSpPr/>
          <p:nvPr/>
        </p:nvCxnSpPr>
        <p:spPr>
          <a:xfrm>
            <a:off x="4429125" y="4429125"/>
            <a:ext cx="28575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Düz Bağlayıcı"/>
          <p:cNvCxnSpPr/>
          <p:nvPr/>
        </p:nvCxnSpPr>
        <p:spPr>
          <a:xfrm>
            <a:off x="6429375" y="5572125"/>
            <a:ext cx="214313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Düz Bağlayıcı"/>
          <p:cNvCxnSpPr/>
          <p:nvPr/>
        </p:nvCxnSpPr>
        <p:spPr>
          <a:xfrm>
            <a:off x="4572000" y="5572125"/>
            <a:ext cx="142875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Düz Bağlayıcı"/>
          <p:cNvCxnSpPr/>
          <p:nvPr/>
        </p:nvCxnSpPr>
        <p:spPr>
          <a:xfrm>
            <a:off x="6143625" y="4500563"/>
            <a:ext cx="357188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1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smtClean="0">
                <a:solidFill>
                  <a:srgbClr val="7B9899"/>
                </a:solidFill>
              </a:rPr>
              <a:t>Biyolojik sistemler, basamakları ve biyolojik spektrum</a:t>
            </a:r>
            <a:endParaRPr lang="tr-TR" altLang="tr-TR" dirty="0" smtClean="0">
              <a:solidFill>
                <a:srgbClr val="7B9899"/>
              </a:solidFill>
            </a:endParaRPr>
          </a:p>
        </p:txBody>
      </p:sp>
      <p:sp>
        <p:nvSpPr>
          <p:cNvPr id="2457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Ekolojik sistemler, değişik türde organizmalar ile onların cansız çevrelerinin oluşturduğu ve bir bütün olarak ele alınabilen birimlerdir</a:t>
            </a:r>
            <a:r>
              <a:rPr lang="tr-TR" altLang="tr-TR" dirty="0" smtClean="0"/>
              <a:t>. Ekolojik </a:t>
            </a:r>
            <a:r>
              <a:rPr lang="tr-TR" altLang="tr-TR" dirty="0" smtClean="0"/>
              <a:t>sistemlere kısaca </a:t>
            </a:r>
            <a:r>
              <a:rPr lang="tr-TR" altLang="tr-TR" b="1" dirty="0" smtClean="0"/>
              <a:t>Ekosistem</a:t>
            </a:r>
            <a:r>
              <a:rPr lang="tr-TR" altLang="tr-TR" dirty="0" smtClean="0"/>
              <a:t> denmektedir</a:t>
            </a:r>
            <a:r>
              <a:rPr lang="tr-TR" altLang="tr-TR" dirty="0" smtClean="0"/>
              <a:t>.</a:t>
            </a:r>
          </a:p>
          <a:p>
            <a:pPr algn="just" eaLnBrk="1" hangingPunct="1"/>
            <a:r>
              <a:rPr lang="tr-TR" altLang="tr-TR" dirty="0" smtClean="0"/>
              <a:t>Ekosistemin bir bütün olarak işleyişini incelemeden önce, ekosistemi oluşturan öğeleri tanımak gerekmektedir.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40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</TotalTime>
  <Words>343</Words>
  <Application>Microsoft Office PowerPoint</Application>
  <PresentationFormat>Ekran Gösterisi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Kent</vt:lpstr>
      <vt:lpstr>Ekoloji biliminin gelişmesi</vt:lpstr>
      <vt:lpstr>Ekoloji biliminin gelişmesi</vt:lpstr>
      <vt:lpstr>Ekoloji biliminin gelişmesi</vt:lpstr>
      <vt:lpstr>Toprak zoolojisinin gelişmesi</vt:lpstr>
      <vt:lpstr>  Biyolojik sistemler, basamakları ve biyolojik spektrum</vt:lpstr>
      <vt:lpstr>Biyosferde Biyolojik Spektrum Düzeyleri</vt:lpstr>
      <vt:lpstr>Biyolojik sistemler, basamakları ve biyolojik spektrum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2019-04-27T07:43:47Z</dcterms:created>
  <dcterms:modified xsi:type="dcterms:W3CDTF">2019-04-27T07:59:20Z</dcterms:modified>
</cp:coreProperties>
</file>