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0" r:id="rId4"/>
    <p:sldId id="261"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619545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856314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3826662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3652697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286220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64259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257172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819929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810281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4119335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2013431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24654040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5585836"/>
          </a:xfrm>
        </p:spPr>
        <p:txBody>
          <a:bodyPr>
            <a:normAutofit lnSpcReduction="10000"/>
          </a:bodyPr>
          <a:lstStyle/>
          <a:p>
            <a:pPr marL="0" indent="0" algn="ctr">
              <a:buNone/>
            </a:pPr>
            <a:r>
              <a:rPr lang="tr-TR" sz="4000" b="1" cap="all" dirty="0" err="1" smtClean="0"/>
              <a:t>Sebepsİz</a:t>
            </a:r>
            <a:r>
              <a:rPr lang="tr-TR" sz="4000" b="1" cap="all" dirty="0" smtClean="0"/>
              <a:t> </a:t>
            </a:r>
            <a:r>
              <a:rPr lang="tr-TR" sz="4000" b="1" cap="all" dirty="0" err="1" smtClean="0"/>
              <a:t>Zengİnleşmeden</a:t>
            </a:r>
            <a:r>
              <a:rPr lang="tr-TR" sz="4000" b="1" cap="all" dirty="0" smtClean="0"/>
              <a:t> </a:t>
            </a:r>
            <a:r>
              <a:rPr lang="tr-TR" sz="4000" b="1" cap="all" dirty="0"/>
              <a:t>Doğan Borç </a:t>
            </a:r>
            <a:r>
              <a:rPr lang="tr-TR" sz="4000" b="1" cap="all" dirty="0" err="1" smtClean="0"/>
              <a:t>İlİŞKİLERİ</a:t>
            </a:r>
            <a:endParaRPr lang="tr-TR" b="1" cap="all" dirty="0"/>
          </a:p>
          <a:p>
            <a:pPr marL="0" indent="0">
              <a:buNone/>
            </a:pPr>
            <a:endParaRPr lang="tr-TR" cap="all" dirty="0"/>
          </a:p>
          <a:p>
            <a:pPr marL="0" indent="0">
              <a:buNone/>
            </a:pPr>
            <a:r>
              <a:rPr lang="tr-TR" cap="all" dirty="0" err="1" smtClean="0"/>
              <a:t>I.Sebepsİz</a:t>
            </a:r>
            <a:r>
              <a:rPr lang="tr-TR" cap="all" dirty="0" smtClean="0"/>
              <a:t> </a:t>
            </a:r>
            <a:r>
              <a:rPr lang="tr-TR" cap="all" dirty="0" err="1" smtClean="0"/>
              <a:t>Zengİnleşme</a:t>
            </a:r>
            <a:r>
              <a:rPr lang="tr-TR" cap="all" dirty="0" smtClean="0"/>
              <a:t> İLİŞKİSİNİN </a:t>
            </a:r>
            <a:r>
              <a:rPr lang="tr-TR" cap="all" dirty="0" err="1" smtClean="0"/>
              <a:t>TaraflarI</a:t>
            </a:r>
            <a:r>
              <a:rPr lang="tr-TR" cap="all" dirty="0"/>
              <a:t>	</a:t>
            </a:r>
          </a:p>
          <a:p>
            <a:pPr marL="0" indent="0">
              <a:buNone/>
            </a:pPr>
            <a:r>
              <a:rPr lang="tr-TR" cap="all" dirty="0" err="1" smtClean="0"/>
              <a:t>II.Sebepsİz</a:t>
            </a:r>
            <a:r>
              <a:rPr lang="tr-TR" cap="all" dirty="0" smtClean="0"/>
              <a:t> </a:t>
            </a:r>
            <a:r>
              <a:rPr lang="tr-TR" cap="all" dirty="0" err="1" smtClean="0"/>
              <a:t>Zengİnleşme</a:t>
            </a:r>
            <a:r>
              <a:rPr lang="tr-TR" cap="all" dirty="0" smtClean="0"/>
              <a:t> </a:t>
            </a:r>
            <a:r>
              <a:rPr lang="tr-TR" cap="all" dirty="0" err="1" smtClean="0"/>
              <a:t>DavasInIn</a:t>
            </a:r>
            <a:r>
              <a:rPr lang="tr-TR" cap="all" dirty="0" smtClean="0"/>
              <a:t> </a:t>
            </a:r>
            <a:r>
              <a:rPr lang="tr-TR" cap="all" dirty="0" err="1" smtClean="0"/>
              <a:t>AmacI</a:t>
            </a:r>
            <a:r>
              <a:rPr lang="tr-TR" cap="all" dirty="0" smtClean="0"/>
              <a:t>, </a:t>
            </a:r>
            <a:r>
              <a:rPr lang="tr-TR" cap="all" dirty="0"/>
              <a:t>Hukukî </a:t>
            </a:r>
            <a:r>
              <a:rPr lang="tr-TR" cap="all" dirty="0" err="1" smtClean="0"/>
              <a:t>Nİtelİğİ</a:t>
            </a:r>
            <a:endParaRPr lang="tr-TR" cap="all" dirty="0" smtClean="0"/>
          </a:p>
          <a:p>
            <a:pPr marL="0" indent="0">
              <a:buNone/>
            </a:pPr>
            <a:r>
              <a:rPr lang="tr-TR" dirty="0"/>
              <a:t>IV.SEBEPSİZ ZENGİNLEŞME DAVASININ BENZER DAVALARLA İLİŞKİSİ </a:t>
            </a:r>
            <a:endParaRPr lang="tr-TR" dirty="0" smtClean="0"/>
          </a:p>
          <a:p>
            <a:pPr marL="0" indent="0">
              <a:buNone/>
            </a:pPr>
            <a:r>
              <a:rPr lang="tr-TR" dirty="0" smtClean="0"/>
              <a:t>V.SEBEPSİZ </a:t>
            </a:r>
            <a:r>
              <a:rPr lang="tr-TR" dirty="0"/>
              <a:t>ZENGİNLEŞMEYİ DOĞURAN OLAYLAR</a:t>
            </a:r>
          </a:p>
          <a:p>
            <a:pPr marL="0" indent="0">
              <a:buNone/>
            </a:pPr>
            <a:r>
              <a:rPr lang="tr-TR" dirty="0"/>
              <a:t>  </a:t>
            </a:r>
            <a:r>
              <a:rPr lang="tr-TR" dirty="0" smtClean="0"/>
              <a:t>    </a:t>
            </a:r>
            <a:r>
              <a:rPr lang="tr-TR" dirty="0"/>
              <a:t>1.Edimin </a:t>
            </a:r>
            <a:r>
              <a:rPr lang="tr-TR" dirty="0" smtClean="0"/>
              <a:t>ifasından doğan </a:t>
            </a:r>
            <a:r>
              <a:rPr lang="tr-TR" dirty="0"/>
              <a:t>zenginleşme</a:t>
            </a:r>
          </a:p>
          <a:p>
            <a:pPr marL="0" indent="0">
              <a:buNone/>
            </a:pPr>
            <a:r>
              <a:rPr lang="tr-TR" dirty="0"/>
              <a:t>    2.Müdahaleden doğan zenginleşme	</a:t>
            </a:r>
          </a:p>
          <a:p>
            <a:pPr marL="0" indent="0">
              <a:buNone/>
            </a:pPr>
            <a:r>
              <a:rPr lang="tr-TR" dirty="0"/>
              <a:t>    3.Umulmayan olaydan doğan zenginleşme	</a:t>
            </a:r>
          </a:p>
          <a:p>
            <a:pPr marL="0" indent="0">
              <a:buNone/>
            </a:pPr>
            <a:r>
              <a:rPr lang="tr-TR" dirty="0"/>
              <a:t>        </a:t>
            </a:r>
            <a:endParaRPr lang="tr-TR" cap="all" dirty="0"/>
          </a:p>
        </p:txBody>
      </p:sp>
    </p:spTree>
    <p:extLst>
      <p:ext uri="{BB962C8B-B14F-4D97-AF65-F5344CB8AC3E}">
        <p14:creationId xmlns:p14="http://schemas.microsoft.com/office/powerpoint/2010/main" val="42119620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5585836"/>
          </a:xfrm>
        </p:spPr>
        <p:txBody>
          <a:bodyPr>
            <a:normAutofit/>
          </a:bodyPr>
          <a:lstStyle/>
          <a:p>
            <a:pPr marL="0" indent="0">
              <a:buNone/>
            </a:pPr>
            <a:endParaRPr lang="tr-TR" cap="all" dirty="0" smtClean="0"/>
          </a:p>
          <a:p>
            <a:pPr marL="0" indent="0">
              <a:buNone/>
            </a:pPr>
            <a:endParaRPr lang="tr-TR" cap="all" dirty="0"/>
          </a:p>
          <a:p>
            <a:pPr marL="0" indent="0">
              <a:buNone/>
            </a:pPr>
            <a:endParaRPr lang="tr-TR" cap="all" dirty="0" smtClean="0"/>
          </a:p>
          <a:p>
            <a:pPr marL="0" indent="0">
              <a:buNone/>
            </a:pPr>
            <a:r>
              <a:rPr lang="tr-TR" cap="all" dirty="0"/>
              <a:t>	</a:t>
            </a:r>
          </a:p>
          <a:p>
            <a:pPr marL="0" indent="0">
              <a:buNone/>
            </a:pPr>
            <a:r>
              <a:rPr lang="tr-TR" dirty="0" smtClean="0"/>
              <a:t>    1.Sebepsiz </a:t>
            </a:r>
            <a:r>
              <a:rPr lang="tr-TR" dirty="0"/>
              <a:t>zenginleşme davasının istihkak (mülkiyet) davası ile ilişkisi	</a:t>
            </a:r>
          </a:p>
          <a:p>
            <a:pPr marL="0" indent="0">
              <a:buNone/>
            </a:pPr>
            <a:r>
              <a:rPr lang="tr-TR" dirty="0" smtClean="0"/>
              <a:t>    2.Sebepsiz </a:t>
            </a:r>
            <a:r>
              <a:rPr lang="tr-TR" dirty="0"/>
              <a:t>zenginleşme davasının sözleşmeden </a:t>
            </a:r>
            <a:r>
              <a:rPr lang="tr-TR" dirty="0" smtClean="0"/>
              <a:t>doğan alacak </a:t>
            </a:r>
            <a:r>
              <a:rPr lang="tr-TR" dirty="0"/>
              <a:t>davası ile ilişkisi	</a:t>
            </a:r>
          </a:p>
          <a:p>
            <a:pPr marL="0" indent="0">
              <a:buNone/>
            </a:pPr>
            <a:r>
              <a:rPr lang="tr-TR" dirty="0" smtClean="0"/>
              <a:t>    3.Sebepsiz </a:t>
            </a:r>
            <a:r>
              <a:rPr lang="tr-TR" dirty="0"/>
              <a:t>zenginleşme davasının haksız fiil davası ile </a:t>
            </a:r>
            <a:r>
              <a:rPr lang="tr-TR" dirty="0" smtClean="0"/>
              <a:t>ilişkisi</a:t>
            </a:r>
          </a:p>
          <a:p>
            <a:pPr marL="0" indent="0">
              <a:buNone/>
            </a:pPr>
            <a:r>
              <a:rPr lang="tr-TR" dirty="0" smtClean="0"/>
              <a:t>    </a:t>
            </a:r>
            <a:r>
              <a:rPr lang="en-GB" dirty="0" smtClean="0"/>
              <a:t>4.</a:t>
            </a:r>
            <a:r>
              <a:rPr lang="tr-TR" dirty="0" smtClean="0"/>
              <a:t> </a:t>
            </a:r>
            <a:r>
              <a:rPr lang="en-GB" dirty="0" err="1" smtClean="0"/>
              <a:t>Sebepsiz</a:t>
            </a:r>
            <a:r>
              <a:rPr lang="en-GB" dirty="0" smtClean="0"/>
              <a:t> </a:t>
            </a:r>
            <a:r>
              <a:rPr lang="en-GB" dirty="0" err="1" smtClean="0"/>
              <a:t>zenginleşme</a:t>
            </a:r>
            <a:r>
              <a:rPr lang="en-GB" dirty="0" smtClean="0"/>
              <a:t> </a:t>
            </a:r>
            <a:r>
              <a:rPr lang="en-GB" dirty="0" err="1" smtClean="0"/>
              <a:t>davasının</a:t>
            </a:r>
            <a:r>
              <a:rPr lang="en-GB" dirty="0" smtClean="0"/>
              <a:t> </a:t>
            </a:r>
            <a:r>
              <a:rPr lang="en-GB" dirty="0" err="1" smtClean="0"/>
              <a:t>vekâletsiz</a:t>
            </a:r>
            <a:r>
              <a:rPr lang="en-GB" dirty="0" smtClean="0"/>
              <a:t> </a:t>
            </a:r>
            <a:r>
              <a:rPr lang="en-GB" dirty="0" err="1" smtClean="0"/>
              <a:t>işgörme</a:t>
            </a:r>
            <a:r>
              <a:rPr lang="en-GB" dirty="0" smtClean="0"/>
              <a:t> </a:t>
            </a:r>
            <a:r>
              <a:rPr lang="en-GB" dirty="0" err="1" smtClean="0"/>
              <a:t>ile</a:t>
            </a:r>
            <a:r>
              <a:rPr lang="en-GB" dirty="0" smtClean="0"/>
              <a:t> </a:t>
            </a:r>
            <a:r>
              <a:rPr lang="en-GB" dirty="0" err="1" smtClean="0"/>
              <a:t>ilişkisi</a:t>
            </a:r>
            <a:endParaRPr lang="tr-TR" dirty="0"/>
          </a:p>
        </p:txBody>
      </p:sp>
    </p:spTree>
    <p:extLst>
      <p:ext uri="{BB962C8B-B14F-4D97-AF65-F5344CB8AC3E}">
        <p14:creationId xmlns:p14="http://schemas.microsoft.com/office/powerpoint/2010/main" val="31782018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5585836"/>
          </a:xfrm>
        </p:spPr>
        <p:txBody>
          <a:bodyPr>
            <a:normAutofit lnSpcReduction="10000"/>
          </a:bodyPr>
          <a:lstStyle/>
          <a:p>
            <a:pPr marL="0" indent="0">
              <a:buNone/>
            </a:pPr>
            <a:endParaRPr lang="tr-TR" dirty="0" smtClean="0"/>
          </a:p>
          <a:p>
            <a:pPr marL="0" indent="0">
              <a:buNone/>
            </a:pPr>
            <a:r>
              <a:rPr lang="tr-TR" dirty="0" smtClean="0"/>
              <a:t>VI.SEBEPSİZ ZENGİNLEŞMENİN </a:t>
            </a:r>
            <a:r>
              <a:rPr lang="tr-TR" dirty="0" smtClean="0"/>
              <a:t>ŞARTLARI</a:t>
            </a:r>
          </a:p>
          <a:p>
            <a:pPr marL="0" indent="0">
              <a:buNone/>
            </a:pPr>
            <a:r>
              <a:rPr lang="tr-TR" dirty="0" smtClean="0"/>
              <a:t>Haklı </a:t>
            </a:r>
            <a:r>
              <a:rPr lang="tr-TR" dirty="0"/>
              <a:t>bir sebep olmaksızın meydana gelen zenginleşmeler	</a:t>
            </a:r>
          </a:p>
          <a:p>
            <a:pPr marL="0" indent="0">
              <a:buNone/>
            </a:pPr>
            <a:r>
              <a:rPr lang="tr-TR" dirty="0" smtClean="0"/>
              <a:t>a)Hukukî </a:t>
            </a:r>
            <a:r>
              <a:rPr lang="tr-TR" dirty="0"/>
              <a:t>sebebin geçersiz olması	</a:t>
            </a:r>
          </a:p>
          <a:p>
            <a:pPr marL="0" indent="0">
              <a:buNone/>
            </a:pPr>
            <a:r>
              <a:rPr lang="tr-TR" dirty="0"/>
              <a:t>	</a:t>
            </a:r>
            <a:r>
              <a:rPr lang="tr-TR" dirty="0" err="1" smtClean="0"/>
              <a:t>aa</a:t>
            </a:r>
            <a:r>
              <a:rPr lang="tr-TR" dirty="0" smtClean="0"/>
              <a:t>) </a:t>
            </a:r>
            <a:r>
              <a:rPr lang="tr-TR" dirty="0"/>
              <a:t>Hukukî işlem kurulmamıştır	</a:t>
            </a:r>
          </a:p>
          <a:p>
            <a:pPr marL="0" indent="0">
              <a:buNone/>
            </a:pPr>
            <a:r>
              <a:rPr lang="tr-TR" dirty="0"/>
              <a:t>	</a:t>
            </a:r>
            <a:r>
              <a:rPr lang="tr-TR" dirty="0" err="1" smtClean="0"/>
              <a:t>bb</a:t>
            </a:r>
            <a:r>
              <a:rPr lang="tr-TR" dirty="0" smtClean="0"/>
              <a:t>) </a:t>
            </a:r>
            <a:r>
              <a:rPr lang="tr-TR" dirty="0"/>
              <a:t>Hukukî işlem eksik kurulmuştur	</a:t>
            </a:r>
          </a:p>
          <a:p>
            <a:pPr marL="0" indent="0">
              <a:buNone/>
            </a:pPr>
            <a:r>
              <a:rPr lang="tr-TR" dirty="0"/>
              <a:t>	</a:t>
            </a:r>
            <a:r>
              <a:rPr lang="tr-TR" dirty="0" smtClean="0"/>
              <a:t>cc) </a:t>
            </a:r>
            <a:r>
              <a:rPr lang="tr-TR" dirty="0"/>
              <a:t>Hukukî işlem geçersizdir	</a:t>
            </a:r>
          </a:p>
          <a:p>
            <a:pPr marL="0" indent="0">
              <a:buNone/>
            </a:pPr>
            <a:r>
              <a:rPr lang="tr-TR" dirty="0"/>
              <a:t> </a:t>
            </a:r>
            <a:r>
              <a:rPr lang="tr-TR" dirty="0" smtClean="0"/>
              <a:t>b)Hukukî </a:t>
            </a:r>
            <a:r>
              <a:rPr lang="tr-TR" dirty="0"/>
              <a:t>sebebin gerçekleşmemiş olması	</a:t>
            </a:r>
            <a:endParaRPr lang="tr-TR" dirty="0" smtClean="0"/>
          </a:p>
          <a:p>
            <a:pPr marL="0" indent="0">
              <a:buNone/>
            </a:pPr>
            <a:r>
              <a:rPr lang="tr-TR" dirty="0" smtClean="0"/>
              <a:t>c)Hukukî </a:t>
            </a:r>
            <a:r>
              <a:rPr lang="tr-TR" dirty="0"/>
              <a:t>sebebin sona ermesi</a:t>
            </a:r>
          </a:p>
          <a:p>
            <a:pPr marL="0" indent="0">
              <a:buNone/>
            </a:pPr>
            <a:r>
              <a:rPr lang="tr-TR" dirty="0"/>
              <a:t> </a:t>
            </a:r>
            <a:r>
              <a:rPr lang="tr-TR" dirty="0" smtClean="0"/>
              <a:t>d)Borçlanılmayan </a:t>
            </a:r>
            <a:r>
              <a:rPr lang="tr-TR" dirty="0"/>
              <a:t>bir edimin yanlışlıkla ifa edilmesi </a:t>
            </a:r>
          </a:p>
          <a:p>
            <a:pPr marL="0" indent="0">
              <a:buNone/>
            </a:pPr>
            <a:r>
              <a:rPr lang="tr-TR" cap="all" dirty="0"/>
              <a:t>	</a:t>
            </a:r>
          </a:p>
          <a:p>
            <a:pPr marL="0" indent="0">
              <a:buNone/>
            </a:pPr>
            <a:r>
              <a:rPr lang="tr-TR" dirty="0"/>
              <a:t> </a:t>
            </a:r>
            <a:r>
              <a:rPr lang="tr-TR" dirty="0" smtClean="0"/>
              <a:t>        	</a:t>
            </a:r>
          </a:p>
        </p:txBody>
      </p:sp>
    </p:spTree>
    <p:extLst>
      <p:ext uri="{BB962C8B-B14F-4D97-AF65-F5344CB8AC3E}">
        <p14:creationId xmlns:p14="http://schemas.microsoft.com/office/powerpoint/2010/main" val="13997524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1484784"/>
            <a:ext cx="8640959" cy="5256583"/>
          </a:xfrm>
        </p:spPr>
        <p:txBody>
          <a:bodyPr>
            <a:normAutofit fontScale="85000" lnSpcReduction="10000"/>
          </a:bodyPr>
          <a:lstStyle/>
          <a:p>
            <a:pPr algn="just"/>
            <a:r>
              <a:rPr lang="tr-TR" dirty="0">
                <a:latin typeface="Times New Roman" pitchFamily="18" charset="0"/>
                <a:cs typeface="Times New Roman" pitchFamily="18" charset="0"/>
              </a:rPr>
              <a:t>Sebepsiz zenginleşme halinde zenginleşen ve fakirleşen arasında kanun gereği bir borç ilişkisi doğmakta olup, bu borcun konusu malvarlığında meydana gelen fazlalığın geri verilmesidir</a:t>
            </a:r>
            <a:r>
              <a:rPr lang="tr-TR" dirty="0" smtClean="0">
                <a:latin typeface="Times New Roman" pitchFamily="18" charset="0"/>
                <a:cs typeface="Times New Roman" pitchFamily="18" charset="0"/>
              </a:rPr>
              <a:t>. Geri </a:t>
            </a:r>
            <a:r>
              <a:rPr lang="tr-TR" dirty="0">
                <a:latin typeface="Times New Roman" pitchFamily="18" charset="0"/>
                <a:cs typeface="Times New Roman" pitchFamily="18" charset="0"/>
              </a:rPr>
              <a:t>alma hakkı, bu zenginleşme ve fakirleşme sonucu doğmakta olup, bu olgu gerçekleşmeden geri alma söz konusu edilemeyeceği gibi iade borcunun kapsamı da anılan hak ve borcun doğduğu tarihten önce belirlenemez. Özellikle, uyuşmazlık konusu olayda olduğu gibi dava tarihinden çok önce yapılan ve davacı tarafından kullanılmak suretiyle istifade edilen giderler sebebiyle sebepsiz zenginleşme borçlusunun giderlerin yapıldığı tarihte zenginleştiği, giderleri yapan kişinin de o anda fakirleştiğinden söz edilemez. Malvarlıklarındaki azalma ve çoğalmanın, diğer bir deyişle sebepsiz zenginleşme olgusunun davaya konu taşınmazın karşı tarafa teslim edildiği tarihte gerçekleşeceği açıktır</a:t>
            </a:r>
            <a:r>
              <a:rPr lang="tr-TR" dirty="0" smtClean="0">
                <a:latin typeface="Times New Roman" pitchFamily="18" charset="0"/>
                <a:cs typeface="Times New Roman" pitchFamily="18" charset="0"/>
              </a:rPr>
              <a:t>. Giderlerin </a:t>
            </a:r>
            <a:r>
              <a:rPr lang="tr-TR" dirty="0">
                <a:latin typeface="Times New Roman" pitchFamily="18" charset="0"/>
                <a:cs typeface="Times New Roman" pitchFamily="18" charset="0"/>
              </a:rPr>
              <a:t>yapıldığı taşınmaz davalıya teslim edilmediği sürece iade borcunun doğduğundan da bahsedilemez. Diğer taraftan, dava ve cevap dilekçelerinde bildirilmiş olan vakıalar davanın sınırını çizmekte ve mahkemece ancak bu vakıalar hakkında inceleme ve değerlendirme yapılabilmektedir</a:t>
            </a:r>
            <a:r>
              <a:rPr lang="tr-TR" dirty="0" smtClean="0">
                <a:latin typeface="Times New Roman" pitchFamily="18" charset="0"/>
                <a:cs typeface="Times New Roman" pitchFamily="18" charset="0"/>
              </a:rPr>
              <a:t>. İşte </a:t>
            </a:r>
            <a:r>
              <a:rPr lang="tr-TR" dirty="0">
                <a:latin typeface="Times New Roman" pitchFamily="18" charset="0"/>
                <a:cs typeface="Times New Roman" pitchFamily="18" charset="0"/>
              </a:rPr>
              <a:t>bu nedenledir ki, her dava açıldığı tarihteki fiili ve hukuki duruma göre karara bağlanır. Bir başka ifadeyle hüküm, uyuşmazlığın başlangıcından dava açılan güne kadar gerçekleşmiş olayları kapsar</a:t>
            </a:r>
          </a:p>
        </p:txBody>
      </p:sp>
      <p:sp>
        <p:nvSpPr>
          <p:cNvPr id="3" name="Başlık 2"/>
          <p:cNvSpPr>
            <a:spLocks noGrp="1"/>
          </p:cNvSpPr>
          <p:nvPr>
            <p:ph type="title"/>
          </p:nvPr>
        </p:nvSpPr>
        <p:spPr>
          <a:xfrm>
            <a:off x="457200" y="338328"/>
            <a:ext cx="8229600" cy="858424"/>
          </a:xfrm>
        </p:spPr>
        <p:txBody>
          <a:bodyPr>
            <a:normAutofit/>
          </a:bodyPr>
          <a:lstStyle/>
          <a:p>
            <a:r>
              <a:rPr lang="tr-TR" sz="3200" dirty="0" smtClean="0">
                <a:solidFill>
                  <a:schemeClr val="tx1"/>
                </a:solidFill>
                <a:latin typeface="Times New Roman" pitchFamily="18" charset="0"/>
                <a:cs typeface="Times New Roman" pitchFamily="18" charset="0"/>
              </a:rPr>
              <a:t>HGK. T. 10.5.2017, E. 2017/3-990, K. 2017/954</a:t>
            </a:r>
            <a:endParaRPr lang="tr-TR" sz="32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8135050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220</Words>
  <Application>Microsoft Office PowerPoint</Application>
  <PresentationFormat>Ekran Gösterisi (4:3)</PresentationFormat>
  <Paragraphs>32</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Dalga Biçimi</vt:lpstr>
      <vt:lpstr>PowerPoint Sunusu</vt:lpstr>
      <vt:lpstr>PowerPoint Sunusu</vt:lpstr>
      <vt:lpstr>PowerPoint Sunusu</vt:lpstr>
      <vt:lpstr>HGK. T. 10.5.2017, E. 2017/3-990, K. 2017/954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9</cp:revision>
  <dcterms:created xsi:type="dcterms:W3CDTF">2018-02-28T12:59:24Z</dcterms:created>
  <dcterms:modified xsi:type="dcterms:W3CDTF">2018-03-03T12:24:06Z</dcterms:modified>
</cp:coreProperties>
</file>