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4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Feminist </a:t>
            </a:r>
            <a:r>
              <a:rPr lang="en-US" dirty="0" err="1"/>
              <a:t>Teori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Walby</a:t>
            </a:r>
            <a:r>
              <a:rPr lang="en-US" dirty="0"/>
              <a:t>/Connell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Walby’nin</a:t>
            </a:r>
            <a:r>
              <a:rPr lang="en-US" dirty="0"/>
              <a:t> </a:t>
            </a:r>
            <a:r>
              <a:rPr lang="en-US" dirty="0" err="1"/>
              <a:t>yapısalcı</a:t>
            </a:r>
            <a:r>
              <a:rPr lang="en-US" dirty="0"/>
              <a:t> </a:t>
            </a:r>
            <a:r>
              <a:rPr lang="en-US" dirty="0" err="1"/>
              <a:t>feminizmi</a:t>
            </a:r>
            <a:endParaRPr lang="en-US" dirty="0"/>
          </a:p>
          <a:p>
            <a:pPr lvl="1"/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kadınlık</a:t>
            </a:r>
            <a:r>
              <a:rPr lang="en-US" dirty="0"/>
              <a:t>/</a:t>
            </a:r>
            <a:r>
              <a:rPr lang="en-US" dirty="0" err="1"/>
              <a:t>erkeklik</a:t>
            </a:r>
            <a:r>
              <a:rPr lang="en-US" dirty="0"/>
              <a:t> </a:t>
            </a:r>
            <a:r>
              <a:rPr lang="en-US" dirty="0" err="1"/>
              <a:t>kategorilerinin</a:t>
            </a:r>
            <a:r>
              <a:rPr lang="en-US" dirty="0"/>
              <a:t> </a:t>
            </a:r>
            <a:r>
              <a:rPr lang="en-US" dirty="0" err="1"/>
              <a:t>heterojenliğini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etse</a:t>
            </a:r>
            <a:r>
              <a:rPr lang="en-US" dirty="0"/>
              <a:t> de, </a:t>
            </a:r>
            <a:r>
              <a:rPr lang="en-US" dirty="0" err="1"/>
              <a:t>eşitsizliklerin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niteliğinde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heterojenliği</a:t>
            </a:r>
            <a:r>
              <a:rPr lang="en-US" dirty="0"/>
              <a:t> </a:t>
            </a:r>
            <a:r>
              <a:rPr lang="en-US" dirty="0" err="1"/>
              <a:t>silikleştirir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Walby’nin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yapısalcı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izleği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etkinliklerinin</a:t>
            </a:r>
            <a:r>
              <a:rPr lang="en-US" dirty="0"/>
              <a:t> </a:t>
            </a:r>
            <a:r>
              <a:rPr lang="en-US" dirty="0" err="1"/>
              <a:t>faillik</a:t>
            </a:r>
            <a:r>
              <a:rPr lang="en-US" dirty="0"/>
              <a:t> </a:t>
            </a:r>
            <a:r>
              <a:rPr lang="en-US" dirty="0" err="1"/>
              <a:t>kapasitelerini</a:t>
            </a:r>
            <a:r>
              <a:rPr lang="en-US" dirty="0"/>
              <a:t> de </a:t>
            </a:r>
            <a:r>
              <a:rPr lang="en-US" dirty="0" err="1"/>
              <a:t>önemsizleştirir</a:t>
            </a:r>
            <a:r>
              <a:rPr lang="en-US" dirty="0"/>
              <a:t>.</a:t>
            </a:r>
          </a:p>
          <a:p>
            <a:r>
              <a:rPr lang="en-US" dirty="0" err="1"/>
              <a:t>Connell’ın</a:t>
            </a:r>
            <a:r>
              <a:rPr lang="en-US" dirty="0"/>
              <a:t> Gramsci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Foucault’nun</a:t>
            </a:r>
            <a:r>
              <a:rPr lang="en-US" dirty="0"/>
              <a:t> </a:t>
            </a:r>
            <a:r>
              <a:rPr lang="en-US" dirty="0" err="1"/>
              <a:t>düşüncelerinden</a:t>
            </a:r>
            <a:r>
              <a:rPr lang="en-US" dirty="0"/>
              <a:t> </a:t>
            </a:r>
            <a:r>
              <a:rPr lang="en-US" dirty="0" err="1"/>
              <a:t>etkilenen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güçlükleri</a:t>
            </a:r>
            <a:r>
              <a:rPr lang="en-US" dirty="0"/>
              <a:t> </a:t>
            </a:r>
            <a:r>
              <a:rPr lang="en-US" dirty="0" err="1"/>
              <a:t>aşmayı</a:t>
            </a:r>
            <a:r>
              <a:rPr lang="en-US" dirty="0"/>
              <a:t> </a:t>
            </a:r>
            <a:r>
              <a:rPr lang="en-US" dirty="0" err="1"/>
              <a:t>hedefler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Connell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Connell </a:t>
            </a:r>
            <a:r>
              <a:rPr lang="en-US" dirty="0" err="1"/>
              <a:t>insanın</a:t>
            </a:r>
            <a:r>
              <a:rPr lang="en-US" dirty="0"/>
              <a:t> </a:t>
            </a:r>
            <a:r>
              <a:rPr lang="en-US" dirty="0" err="1"/>
              <a:t>bedeni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düzenleyici</a:t>
            </a:r>
            <a:r>
              <a:rPr lang="en-US" dirty="0"/>
              <a:t> </a:t>
            </a:r>
            <a:r>
              <a:rPr lang="en-US" dirty="0" err="1"/>
              <a:t>ilkelerin</a:t>
            </a:r>
            <a:r>
              <a:rPr lang="en-US" dirty="0"/>
              <a:t> </a:t>
            </a:r>
            <a:r>
              <a:rPr lang="en-US" dirty="0" err="1"/>
              <a:t>cinsiyeti</a:t>
            </a:r>
            <a:r>
              <a:rPr lang="en-US" dirty="0"/>
              <a:t> </a:t>
            </a:r>
            <a:r>
              <a:rPr lang="en-US" dirty="0" err="1"/>
              <a:t>ürettiğini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ettirdiğini</a:t>
            </a:r>
            <a:r>
              <a:rPr lang="en-US" dirty="0"/>
              <a:t> </a:t>
            </a:r>
            <a:r>
              <a:rPr lang="en-US" dirty="0" err="1"/>
              <a:t>savunur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Erkeklikler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kadınlıklar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söylemsel</a:t>
            </a:r>
            <a:r>
              <a:rPr lang="en-US" dirty="0"/>
              <a:t> </a:t>
            </a:r>
            <a:r>
              <a:rPr lang="en-US" dirty="0" err="1"/>
              <a:t>tertiplerin</a:t>
            </a:r>
            <a:r>
              <a:rPr lang="en-US" dirty="0"/>
              <a:t> </a:t>
            </a:r>
            <a:r>
              <a:rPr lang="en-US" dirty="0" err="1"/>
              <a:t>düzenlediği</a:t>
            </a:r>
            <a:r>
              <a:rPr lang="en-US" dirty="0"/>
              <a:t> </a:t>
            </a:r>
            <a:r>
              <a:rPr lang="en-US" dirty="0" err="1"/>
              <a:t>kurumlaşmış</a:t>
            </a:r>
            <a:r>
              <a:rPr lang="en-US" dirty="0"/>
              <a:t> </a:t>
            </a:r>
            <a:r>
              <a:rPr lang="en-US" dirty="0" err="1"/>
              <a:t>tezahürlerdir</a:t>
            </a:r>
            <a:r>
              <a:rPr lang="en-US" dirty="0"/>
              <a:t>. </a:t>
            </a:r>
          </a:p>
          <a:p>
            <a:r>
              <a:rPr lang="en-US" dirty="0" err="1"/>
              <a:t>Emek</a:t>
            </a:r>
            <a:r>
              <a:rPr lang="en-US" dirty="0"/>
              <a:t>, </a:t>
            </a:r>
            <a:r>
              <a:rPr lang="en-US" dirty="0" err="1"/>
              <a:t>iktidar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cinsellik</a:t>
            </a:r>
            <a:r>
              <a:rPr lang="en-US" dirty="0"/>
              <a:t> </a:t>
            </a:r>
            <a:r>
              <a:rPr lang="en-US" dirty="0" err="1"/>
              <a:t>etrafındaki</a:t>
            </a:r>
            <a:r>
              <a:rPr lang="en-US" dirty="0"/>
              <a:t> </a:t>
            </a:r>
            <a:r>
              <a:rPr lang="en-US" dirty="0" err="1"/>
              <a:t>yapılar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tarihsel</a:t>
            </a:r>
            <a:r>
              <a:rPr lang="en-US" dirty="0"/>
              <a:t> </a:t>
            </a:r>
            <a:r>
              <a:rPr lang="en-US" dirty="0" err="1"/>
              <a:t>momentte</a:t>
            </a:r>
            <a:r>
              <a:rPr lang="en-US" dirty="0"/>
              <a:t> “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düzeni”ni</a:t>
            </a:r>
            <a:r>
              <a:rPr lang="en-US" dirty="0"/>
              <a:t> </a:t>
            </a:r>
            <a:r>
              <a:rPr lang="en-US" dirty="0" err="1"/>
              <a:t>kurar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 hegemonic </a:t>
            </a:r>
            <a:r>
              <a:rPr lang="en-US" dirty="0" err="1"/>
              <a:t>erkeklik</a:t>
            </a:r>
            <a:r>
              <a:rPr lang="en-US" dirty="0"/>
              <a:t> </a:t>
            </a:r>
            <a:r>
              <a:rPr lang="en-US" dirty="0" err="1"/>
              <a:t>formunun</a:t>
            </a:r>
            <a:r>
              <a:rPr lang="en-US" dirty="0"/>
              <a:t> </a:t>
            </a:r>
            <a:r>
              <a:rPr lang="en-US" dirty="0" err="1"/>
              <a:t>kadınlıklar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tahakkümüdür</a:t>
            </a:r>
            <a:r>
              <a:rPr lang="en-US" dirty="0"/>
              <a:t>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455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Connell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Kadın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düzenini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kadın-erkek</a:t>
            </a:r>
            <a:r>
              <a:rPr lang="en-US" dirty="0"/>
              <a:t> </a:t>
            </a:r>
            <a:r>
              <a:rPr lang="en-US" dirty="0" err="1"/>
              <a:t>ikiliği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kuramlaştırmaz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hiyerarşisi</a:t>
            </a:r>
            <a:r>
              <a:rPr lang="en-US" dirty="0"/>
              <a:t> </a:t>
            </a:r>
            <a:r>
              <a:rPr lang="en-US" dirty="0" err="1"/>
              <a:t>hegemonikleşmiş</a:t>
            </a:r>
            <a:r>
              <a:rPr lang="en-US" dirty="0"/>
              <a:t> </a:t>
            </a:r>
            <a:r>
              <a:rPr lang="en-US" dirty="0" err="1"/>
              <a:t>erkeklik</a:t>
            </a:r>
            <a:r>
              <a:rPr lang="en-US" dirty="0"/>
              <a:t> </a:t>
            </a:r>
            <a:r>
              <a:rPr lang="en-US" dirty="0" err="1"/>
              <a:t>formunun</a:t>
            </a:r>
            <a:r>
              <a:rPr lang="en-US" dirty="0"/>
              <a:t> hem </a:t>
            </a:r>
            <a:r>
              <a:rPr lang="en-US" dirty="0" err="1"/>
              <a:t>kadınlıkları</a:t>
            </a:r>
            <a:r>
              <a:rPr lang="en-US" dirty="0"/>
              <a:t> hem de hegemonic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erkeklik</a:t>
            </a:r>
            <a:r>
              <a:rPr lang="en-US" dirty="0"/>
              <a:t> </a:t>
            </a:r>
            <a:r>
              <a:rPr lang="en-US" dirty="0" err="1"/>
              <a:t>biçimlerini</a:t>
            </a:r>
            <a:r>
              <a:rPr lang="en-US" dirty="0"/>
              <a:t> (</a:t>
            </a:r>
            <a:r>
              <a:rPr lang="en-US" dirty="0" err="1"/>
              <a:t>ikincilleşmiş</a:t>
            </a:r>
            <a:r>
              <a:rPr lang="en-US" dirty="0"/>
              <a:t>, </a:t>
            </a:r>
            <a:r>
              <a:rPr lang="en-US" dirty="0" err="1"/>
              <a:t>marjinalleşmiş</a:t>
            </a:r>
            <a:r>
              <a:rPr lang="en-US" dirty="0"/>
              <a:t>) </a:t>
            </a:r>
            <a:r>
              <a:rPr lang="en-US" dirty="0" err="1"/>
              <a:t>tahakküm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 </a:t>
            </a:r>
          </a:p>
          <a:p>
            <a:r>
              <a:rPr lang="en-US" dirty="0"/>
              <a:t>Connell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cinsiyeti</a:t>
            </a:r>
            <a:r>
              <a:rPr lang="en-US" dirty="0"/>
              <a:t> </a:t>
            </a:r>
            <a:r>
              <a:rPr lang="en-US" dirty="0" err="1"/>
              <a:t>tamamlanmış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süreç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kuramlaştırmaz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Tarihsel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etkinliklerinin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üretilir</a:t>
            </a:r>
            <a:r>
              <a:rPr lang="en-US" dirty="0"/>
              <a:t>,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üretilir</a:t>
            </a:r>
            <a:r>
              <a:rPr lang="en-US" dirty="0"/>
              <a:t>, </a:t>
            </a:r>
            <a:r>
              <a:rPr lang="en-US" dirty="0" err="1"/>
              <a:t>değiştirilir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müzakere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149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Connell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rejiminin</a:t>
            </a:r>
            <a:r>
              <a:rPr lang="en-US" dirty="0"/>
              <a:t> </a:t>
            </a:r>
            <a:r>
              <a:rPr lang="en-US" dirty="0" err="1"/>
              <a:t>kriz</a:t>
            </a:r>
            <a:r>
              <a:rPr lang="en-US" dirty="0"/>
              <a:t> </a:t>
            </a:r>
            <a:r>
              <a:rPr lang="en-US" dirty="0" err="1"/>
              <a:t>eğilimleri</a:t>
            </a:r>
            <a:endParaRPr lang="en-US" dirty="0"/>
          </a:p>
          <a:p>
            <a:r>
              <a:rPr lang="en-US" dirty="0"/>
              <a:t>Connell </a:t>
            </a:r>
            <a:r>
              <a:rPr lang="en-US" dirty="0" err="1"/>
              <a:t>tarihsel</a:t>
            </a:r>
            <a:r>
              <a:rPr lang="en-US" dirty="0"/>
              <a:t> </a:t>
            </a:r>
            <a:r>
              <a:rPr lang="en-US" dirty="0" err="1"/>
              <a:t>değişimlere</a:t>
            </a:r>
            <a:r>
              <a:rPr lang="en-US" dirty="0"/>
              <a:t> </a:t>
            </a:r>
            <a:r>
              <a:rPr lang="en-US" dirty="0" err="1"/>
              <a:t>duyarlı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modelinde</a:t>
            </a:r>
            <a:r>
              <a:rPr lang="en-US" dirty="0"/>
              <a:t> t.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rejiminin</a:t>
            </a:r>
            <a:r>
              <a:rPr lang="en-US" dirty="0"/>
              <a:t> modern </a:t>
            </a:r>
            <a:r>
              <a:rPr lang="en-US" dirty="0" err="1"/>
              <a:t>toplumlarda</a:t>
            </a:r>
            <a:r>
              <a:rPr lang="en-US" dirty="0"/>
              <a:t> </a:t>
            </a:r>
            <a:r>
              <a:rPr lang="en-US" dirty="0" err="1"/>
              <a:t>değişime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savunur</a:t>
            </a:r>
            <a:endParaRPr lang="en-US" dirty="0"/>
          </a:p>
          <a:p>
            <a:pPr lvl="1"/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reformlar</a:t>
            </a:r>
            <a:r>
              <a:rPr lang="en-US" dirty="0"/>
              <a:t>,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özgürlük</a:t>
            </a:r>
            <a:r>
              <a:rPr lang="en-US" dirty="0"/>
              <a:t> </a:t>
            </a:r>
            <a:r>
              <a:rPr lang="en-US" dirty="0" err="1"/>
              <a:t>hareketleri</a:t>
            </a:r>
            <a:r>
              <a:rPr lang="en-US" dirty="0"/>
              <a:t>, vs.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744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Connell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err="1"/>
              <a:t>Connell’ın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eşitsizlik</a:t>
            </a:r>
            <a:r>
              <a:rPr lang="en-US" dirty="0"/>
              <a:t> </a:t>
            </a:r>
            <a:r>
              <a:rPr lang="en-US" dirty="0" err="1"/>
              <a:t>çözümlemesini</a:t>
            </a:r>
            <a:r>
              <a:rPr lang="en-US" dirty="0"/>
              <a:t> </a:t>
            </a:r>
            <a:r>
              <a:rPr lang="en-US" dirty="0" err="1"/>
              <a:t>geliştirirken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faillik</a:t>
            </a:r>
            <a:r>
              <a:rPr lang="en-US" dirty="0"/>
              <a:t> </a:t>
            </a:r>
            <a:r>
              <a:rPr lang="en-US" dirty="0" err="1"/>
              <a:t>kapasitelerini</a:t>
            </a:r>
            <a:r>
              <a:rPr lang="en-US" dirty="0"/>
              <a:t> de </a:t>
            </a:r>
            <a:r>
              <a:rPr lang="en-US" dirty="0" err="1"/>
              <a:t>gözardı</a:t>
            </a:r>
            <a:r>
              <a:rPr lang="en-US" dirty="0"/>
              <a:t> </a:t>
            </a:r>
            <a:r>
              <a:rPr lang="en-US" dirty="0" err="1"/>
              <a:t>etmez</a:t>
            </a:r>
            <a:r>
              <a:rPr lang="en-US" dirty="0"/>
              <a:t>. </a:t>
            </a:r>
          </a:p>
          <a:p>
            <a:r>
              <a:rPr lang="en-US" dirty="0"/>
              <a:t>Connell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direniş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değişim</a:t>
            </a:r>
            <a:r>
              <a:rPr lang="en-US" dirty="0"/>
              <a:t> </a:t>
            </a:r>
            <a:r>
              <a:rPr lang="en-US" dirty="0" err="1"/>
              <a:t>konuları</a:t>
            </a:r>
            <a:r>
              <a:rPr lang="en-US" dirty="0"/>
              <a:t> </a:t>
            </a:r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önemdedir</a:t>
            </a:r>
            <a:r>
              <a:rPr lang="en-US" dirty="0"/>
              <a:t>. </a:t>
            </a:r>
          </a:p>
          <a:p>
            <a:r>
              <a:rPr lang="en-US" dirty="0"/>
              <a:t>Hem </a:t>
            </a:r>
            <a:r>
              <a:rPr lang="en-US" dirty="0" err="1"/>
              <a:t>tarihsel</a:t>
            </a:r>
            <a:r>
              <a:rPr lang="en-US" dirty="0"/>
              <a:t> hem de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farklılıkları</a:t>
            </a:r>
            <a:r>
              <a:rPr lang="en-US" dirty="0"/>
              <a:t> </a:t>
            </a:r>
            <a:r>
              <a:rPr lang="en-US" dirty="0" err="1"/>
              <a:t>çözümlemek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araçlar</a:t>
            </a:r>
            <a:r>
              <a:rPr lang="en-US" dirty="0"/>
              <a:t> </a:t>
            </a:r>
            <a:r>
              <a:rPr lang="en-US" dirty="0" err="1"/>
              <a:t>sunar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467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Postyapısalcı</a:t>
            </a:r>
            <a:r>
              <a:rPr lang="en-US" dirty="0"/>
              <a:t> feminist </a:t>
            </a:r>
            <a:r>
              <a:rPr lang="en-US" dirty="0" err="1"/>
              <a:t>eleştiri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Fark </a:t>
            </a:r>
            <a:r>
              <a:rPr lang="en-US" dirty="0" err="1"/>
              <a:t>kavramı</a:t>
            </a:r>
            <a:endParaRPr lang="en-US" dirty="0"/>
          </a:p>
          <a:p>
            <a:pPr lvl="1"/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kategorilerinin</a:t>
            </a:r>
            <a:r>
              <a:rPr lang="en-US" dirty="0"/>
              <a:t> </a:t>
            </a:r>
            <a:r>
              <a:rPr lang="en-US" dirty="0" err="1"/>
              <a:t>heterojenliğine</a:t>
            </a:r>
            <a:r>
              <a:rPr lang="en-US" dirty="0"/>
              <a:t> </a:t>
            </a:r>
            <a:r>
              <a:rPr lang="en-US" dirty="0" err="1"/>
              <a:t>vurgu</a:t>
            </a:r>
            <a:endParaRPr lang="en-US" dirty="0"/>
          </a:p>
          <a:p>
            <a:pPr lvl="1"/>
            <a:r>
              <a:rPr lang="en-US" dirty="0" err="1"/>
              <a:t>Evrenselleştirici</a:t>
            </a:r>
            <a:r>
              <a:rPr lang="en-US" dirty="0"/>
              <a:t> </a:t>
            </a:r>
            <a:r>
              <a:rPr lang="en-US" dirty="0" err="1"/>
              <a:t>terimler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sabit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, </a:t>
            </a:r>
            <a:r>
              <a:rPr lang="en-US" dirty="0" err="1"/>
              <a:t>istikrarsız</a:t>
            </a:r>
            <a:r>
              <a:rPr lang="en-US" dirty="0"/>
              <a:t>, </a:t>
            </a:r>
            <a:r>
              <a:rPr lang="en-US" dirty="0" err="1"/>
              <a:t>akışkan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kategorileri</a:t>
            </a:r>
            <a:endParaRPr lang="en-US" dirty="0"/>
          </a:p>
          <a:p>
            <a:r>
              <a:rPr lang="en-US" dirty="0" err="1"/>
              <a:t>Dilsel</a:t>
            </a:r>
            <a:r>
              <a:rPr lang="en-US" dirty="0"/>
              <a:t>/</a:t>
            </a:r>
            <a:r>
              <a:rPr lang="en-US" dirty="0" err="1"/>
              <a:t>söylemsel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kavramsallaştırması</a:t>
            </a:r>
            <a:r>
              <a:rPr lang="en-US" dirty="0"/>
              <a:t>	</a:t>
            </a:r>
          </a:p>
          <a:p>
            <a:pPr lvl="1"/>
            <a:r>
              <a:rPr lang="en-US" dirty="0" err="1"/>
              <a:t>Cinsiyet</a:t>
            </a:r>
            <a:r>
              <a:rPr lang="en-US" dirty="0"/>
              <a:t>/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ayrımı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sorunsallaştırılır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[Butler] </a:t>
            </a:r>
            <a:r>
              <a:rPr lang="en-US" dirty="0" err="1"/>
              <a:t>Cinsiyetin</a:t>
            </a:r>
            <a:r>
              <a:rPr lang="en-US" dirty="0"/>
              <a:t> de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oluşum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anlamlandırılarak</a:t>
            </a:r>
            <a:r>
              <a:rPr lang="en-US" dirty="0"/>
              <a:t> </a:t>
            </a:r>
            <a:r>
              <a:rPr lang="en-US" dirty="0" err="1"/>
              <a:t>kurulduğu</a:t>
            </a:r>
            <a:r>
              <a:rPr lang="en-US" dirty="0"/>
              <a:t>, </a:t>
            </a:r>
            <a:r>
              <a:rPr lang="en-US" dirty="0" err="1"/>
              <a:t>doğada</a:t>
            </a:r>
            <a:r>
              <a:rPr lang="en-US" dirty="0"/>
              <a:t> </a:t>
            </a:r>
            <a:r>
              <a:rPr lang="en-US" dirty="0" err="1"/>
              <a:t>verili</a:t>
            </a:r>
            <a:r>
              <a:rPr lang="en-US" dirty="0"/>
              <a:t> </a:t>
            </a:r>
            <a:r>
              <a:rPr lang="en-US" dirty="0" err="1"/>
              <a:t>maddi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varlık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düşünülemeyeceği</a:t>
            </a:r>
            <a:r>
              <a:rPr lang="en-US" dirty="0"/>
              <a:t> </a:t>
            </a:r>
            <a:r>
              <a:rPr lang="en-US" dirty="0" err="1"/>
              <a:t>eleştirileri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254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Kesişimsellik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Feminist </a:t>
            </a:r>
            <a:r>
              <a:rPr lang="en-US" dirty="0" err="1"/>
              <a:t>tartışmalarının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uğrağı</a:t>
            </a:r>
            <a:r>
              <a:rPr lang="en-US" dirty="0"/>
              <a:t> </a:t>
            </a:r>
            <a:r>
              <a:rPr lang="en-US" dirty="0" err="1"/>
              <a:t>kesişimsellik</a:t>
            </a:r>
            <a:r>
              <a:rPr lang="en-US" dirty="0"/>
              <a:t> </a:t>
            </a:r>
            <a:r>
              <a:rPr lang="en-US" dirty="0" err="1"/>
              <a:t>tartışmalarıdır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Feminist </a:t>
            </a:r>
            <a:r>
              <a:rPr lang="en-US" dirty="0" err="1"/>
              <a:t>kuramın</a:t>
            </a:r>
            <a:r>
              <a:rPr lang="en-US" dirty="0"/>
              <a:t> </a:t>
            </a:r>
            <a:r>
              <a:rPr lang="en-US" dirty="0" err="1"/>
              <a:t>kadınlar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vurgusunu</a:t>
            </a:r>
            <a:r>
              <a:rPr lang="en-US" dirty="0"/>
              <a:t>,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kadınlarla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r>
              <a:rPr lang="en-US" dirty="0"/>
              <a:t> </a:t>
            </a:r>
            <a:r>
              <a:rPr lang="en-US" dirty="0" err="1"/>
              <a:t>sınıfsal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ırksal</a:t>
            </a:r>
            <a:r>
              <a:rPr lang="en-US" dirty="0"/>
              <a:t>/</a:t>
            </a:r>
            <a:r>
              <a:rPr lang="en-US" dirty="0" err="1"/>
              <a:t>etnik</a:t>
            </a:r>
            <a:r>
              <a:rPr lang="en-US" dirty="0"/>
              <a:t> </a:t>
            </a:r>
            <a:r>
              <a:rPr lang="en-US" dirty="0" err="1"/>
              <a:t>baskı</a:t>
            </a:r>
            <a:r>
              <a:rPr lang="en-US" dirty="0"/>
              <a:t> </a:t>
            </a:r>
            <a:r>
              <a:rPr lang="en-US" dirty="0" err="1"/>
              <a:t>bağlamına</a:t>
            </a:r>
            <a:r>
              <a:rPr lang="en-US" dirty="0"/>
              <a:t> </a:t>
            </a:r>
            <a:r>
              <a:rPr lang="en-US" dirty="0" err="1"/>
              <a:t>yerleştiren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çerçeve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değiştirmektedir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«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içe</a:t>
            </a:r>
            <a:r>
              <a:rPr lang="en-US" dirty="0"/>
              <a:t> </a:t>
            </a:r>
            <a:r>
              <a:rPr lang="en-US" dirty="0" err="1"/>
              <a:t>geçmişlik</a:t>
            </a:r>
            <a:r>
              <a:rPr lang="en-US" dirty="0"/>
              <a:t>» </a:t>
            </a:r>
            <a:r>
              <a:rPr lang="en-US" dirty="0" err="1"/>
              <a:t>ırk</a:t>
            </a:r>
            <a:r>
              <a:rPr lang="en-US" dirty="0"/>
              <a:t>, </a:t>
            </a:r>
            <a:r>
              <a:rPr lang="en-US" dirty="0" err="1"/>
              <a:t>cinsiyet</a:t>
            </a:r>
            <a:r>
              <a:rPr lang="en-US" dirty="0"/>
              <a:t>, </a:t>
            </a:r>
            <a:r>
              <a:rPr lang="en-US" dirty="0" err="1"/>
              <a:t>sınıfı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bağlayan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 </a:t>
            </a:r>
            <a:r>
              <a:rPr lang="en-US" dirty="0" err="1"/>
              <a:t>düzeydeki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, «</a:t>
            </a:r>
            <a:r>
              <a:rPr lang="en-US" dirty="0" err="1"/>
              <a:t>kesişimlilik</a:t>
            </a:r>
            <a:r>
              <a:rPr lang="en-US" dirty="0"/>
              <a:t>»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 </a:t>
            </a:r>
            <a:r>
              <a:rPr lang="en-US" dirty="0" err="1"/>
              <a:t>düzlemdeki</a:t>
            </a:r>
            <a:r>
              <a:rPr lang="en-US" dirty="0"/>
              <a:t> </a:t>
            </a:r>
            <a:r>
              <a:rPr lang="en-US" dirty="0" err="1"/>
              <a:t>bağlantıları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etmektedir</a:t>
            </a:r>
            <a:r>
              <a:rPr lang="en-US"/>
              <a:t>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1777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397</TotalTime>
  <Words>329</Words>
  <Application>Microsoft Macintosh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Rockwell</vt:lpstr>
      <vt:lpstr>Wingdings 2</vt:lpstr>
      <vt:lpstr>Austin</vt:lpstr>
      <vt:lpstr>Feminist Teori</vt:lpstr>
      <vt:lpstr>Walby/Connell</vt:lpstr>
      <vt:lpstr>Connell</vt:lpstr>
      <vt:lpstr>Connell</vt:lpstr>
      <vt:lpstr>Connell</vt:lpstr>
      <vt:lpstr>Connell</vt:lpstr>
      <vt:lpstr>Postyapısalcı feminist eleştiri</vt:lpstr>
      <vt:lpstr>Kesişimsellik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42</cp:revision>
  <dcterms:created xsi:type="dcterms:W3CDTF">2018-12-07T09:28:51Z</dcterms:created>
  <dcterms:modified xsi:type="dcterms:W3CDTF">2019-02-19T10:08:56Z</dcterms:modified>
</cp:coreProperties>
</file>