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6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8.xml" ContentType="application/vnd.openxmlformats-officedocument.theme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9.xml" ContentType="application/vnd.openxmlformats-officedocument.them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2" r:id="rId2"/>
    <p:sldMasterId id="2147483725" r:id="rId3"/>
    <p:sldMasterId id="2147484083" r:id="rId4"/>
    <p:sldMasterId id="2147484096" r:id="rId5"/>
    <p:sldMasterId id="2147484109" r:id="rId6"/>
    <p:sldMasterId id="2147484122" r:id="rId7"/>
    <p:sldMasterId id="2147484135" r:id="rId8"/>
    <p:sldMasterId id="2147484653" r:id="rId9"/>
    <p:sldMasterId id="2147486040" r:id="rId10"/>
  </p:sldMasterIdLst>
  <p:notesMasterIdLst>
    <p:notesMasterId r:id="rId74"/>
  </p:notesMasterIdLst>
  <p:sldIdLst>
    <p:sldId id="256" r:id="rId11"/>
    <p:sldId id="371" r:id="rId12"/>
    <p:sldId id="259" r:id="rId13"/>
    <p:sldId id="288" r:id="rId14"/>
    <p:sldId id="273" r:id="rId15"/>
    <p:sldId id="260" r:id="rId16"/>
    <p:sldId id="268" r:id="rId17"/>
    <p:sldId id="373" r:id="rId18"/>
    <p:sldId id="374" r:id="rId19"/>
    <p:sldId id="375" r:id="rId20"/>
    <p:sldId id="376" r:id="rId21"/>
    <p:sldId id="377" r:id="rId22"/>
    <p:sldId id="378" r:id="rId23"/>
    <p:sldId id="379" r:id="rId24"/>
    <p:sldId id="380" r:id="rId25"/>
    <p:sldId id="382" r:id="rId26"/>
    <p:sldId id="320" r:id="rId27"/>
    <p:sldId id="287" r:id="rId28"/>
    <p:sldId id="289" r:id="rId29"/>
    <p:sldId id="290" r:id="rId30"/>
    <p:sldId id="369" r:id="rId31"/>
    <p:sldId id="383" r:id="rId32"/>
    <p:sldId id="372" r:id="rId33"/>
    <p:sldId id="296" r:id="rId34"/>
    <p:sldId id="291" r:id="rId35"/>
    <p:sldId id="293" r:id="rId36"/>
    <p:sldId id="294" r:id="rId37"/>
    <p:sldId id="297" r:id="rId38"/>
    <p:sldId id="300" r:id="rId39"/>
    <p:sldId id="301" r:id="rId40"/>
    <p:sldId id="302" r:id="rId41"/>
    <p:sldId id="304" r:id="rId42"/>
    <p:sldId id="305" r:id="rId43"/>
    <p:sldId id="306" r:id="rId44"/>
    <p:sldId id="308" r:id="rId45"/>
    <p:sldId id="303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39" r:id="rId54"/>
    <p:sldId id="384" r:id="rId55"/>
    <p:sldId id="388" r:id="rId56"/>
    <p:sldId id="385" r:id="rId57"/>
    <p:sldId id="336" r:id="rId58"/>
    <p:sldId id="337" r:id="rId59"/>
    <p:sldId id="329" r:id="rId60"/>
    <p:sldId id="330" r:id="rId61"/>
    <p:sldId id="386" r:id="rId62"/>
    <p:sldId id="335" r:id="rId63"/>
    <p:sldId id="334" r:id="rId64"/>
    <p:sldId id="387" r:id="rId65"/>
    <p:sldId id="361" r:id="rId66"/>
    <p:sldId id="362" r:id="rId67"/>
    <p:sldId id="366" r:id="rId68"/>
    <p:sldId id="363" r:id="rId69"/>
    <p:sldId id="364" r:id="rId70"/>
    <p:sldId id="365" r:id="rId71"/>
    <p:sldId id="368" r:id="rId72"/>
    <p:sldId id="370" r:id="rId73"/>
  </p:sldIdLst>
  <p:sldSz cx="12192000" cy="6858000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63" Type="http://schemas.openxmlformats.org/officeDocument/2006/relationships/slide" Target="slides/slide53.xml"/><Relationship Id="rId68" Type="http://schemas.openxmlformats.org/officeDocument/2006/relationships/slide" Target="slides/slide58.xml"/><Relationship Id="rId16" Type="http://schemas.openxmlformats.org/officeDocument/2006/relationships/slide" Target="slides/slide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slide" Target="slides/slide48.xml"/><Relationship Id="rId66" Type="http://schemas.openxmlformats.org/officeDocument/2006/relationships/slide" Target="slides/slide56.xml"/><Relationship Id="rId7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1.xml"/><Relationship Id="rId19" Type="http://schemas.openxmlformats.org/officeDocument/2006/relationships/slide" Target="slides/slide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slide" Target="slides/slide46.xml"/><Relationship Id="rId64" Type="http://schemas.openxmlformats.org/officeDocument/2006/relationships/slide" Target="slides/slide54.xml"/><Relationship Id="rId69" Type="http://schemas.openxmlformats.org/officeDocument/2006/relationships/slide" Target="slides/slide59.xml"/><Relationship Id="rId77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1.xml"/><Relationship Id="rId72" Type="http://schemas.openxmlformats.org/officeDocument/2006/relationships/slide" Target="slides/slide6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slide" Target="slides/slide49.xml"/><Relationship Id="rId67" Type="http://schemas.openxmlformats.org/officeDocument/2006/relationships/slide" Target="slides/slide57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62" Type="http://schemas.openxmlformats.org/officeDocument/2006/relationships/slide" Target="slides/slide52.xml"/><Relationship Id="rId70" Type="http://schemas.openxmlformats.org/officeDocument/2006/relationships/slide" Target="slides/slide60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slide" Target="slides/slide47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slide" Target="slides/slide50.xml"/><Relationship Id="rId65" Type="http://schemas.openxmlformats.org/officeDocument/2006/relationships/slide" Target="slides/slide55.xml"/><Relationship Id="rId73" Type="http://schemas.openxmlformats.org/officeDocument/2006/relationships/slide" Target="slides/slide63.xml"/><Relationship Id="rId78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9" Type="http://schemas.openxmlformats.org/officeDocument/2006/relationships/slide" Target="slides/slide29.xml"/><Relationship Id="rId34" Type="http://schemas.openxmlformats.org/officeDocument/2006/relationships/slide" Target="slides/slide24.xml"/><Relationship Id="rId50" Type="http://schemas.openxmlformats.org/officeDocument/2006/relationships/slide" Target="slides/slide40.xml"/><Relationship Id="rId55" Type="http://schemas.openxmlformats.org/officeDocument/2006/relationships/slide" Target="slides/slide45.xml"/><Relationship Id="rId76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1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0092D4-EEA5-46E2-85B1-65C9F72E598D}" type="doc">
      <dgm:prSet loTypeId="urn:microsoft.com/office/officeart/2005/8/layout/hList3" loCatId="list" qsTypeId="urn:microsoft.com/office/officeart/2005/8/quickstyle/simple3" qsCatId="simple" csTypeId="urn:microsoft.com/office/officeart/2005/8/colors/accent4_4" csCatId="accent4" phldr="1"/>
      <dgm:spPr/>
      <dgm:t>
        <a:bodyPr/>
        <a:lstStyle/>
        <a:p>
          <a:endParaRPr lang="tr-TR"/>
        </a:p>
      </dgm:t>
    </dgm:pt>
    <dgm:pt modelId="{6BAFC119-B328-48AE-892C-CBF37958AB01}">
      <dgm:prSet phldrT="[Metin]" custT="1"/>
      <dgm:spPr/>
      <dgm:t>
        <a:bodyPr/>
        <a:lstStyle/>
        <a:p>
          <a:r>
            <a:rPr lang="tr-TR" sz="3600" b="1" smtClean="0"/>
            <a:t>RENAL HASAR</a:t>
          </a:r>
          <a:endParaRPr lang="tr-TR" sz="3600" b="1" dirty="0"/>
        </a:p>
      </dgm:t>
    </dgm:pt>
    <dgm:pt modelId="{378CF21B-EAA5-4228-B92B-088D6D9303BE}" type="parTrans" cxnId="{B0A8710D-9025-46E0-9806-F8740DCAB85F}">
      <dgm:prSet/>
      <dgm:spPr/>
      <dgm:t>
        <a:bodyPr/>
        <a:lstStyle/>
        <a:p>
          <a:endParaRPr lang="tr-TR"/>
        </a:p>
      </dgm:t>
    </dgm:pt>
    <dgm:pt modelId="{88AE8BE8-A0EB-4AE4-8C16-3EED52764590}" type="sibTrans" cxnId="{B0A8710D-9025-46E0-9806-F8740DCAB85F}">
      <dgm:prSet/>
      <dgm:spPr/>
      <dgm:t>
        <a:bodyPr/>
        <a:lstStyle/>
        <a:p>
          <a:endParaRPr lang="tr-TR"/>
        </a:p>
      </dgm:t>
    </dgm:pt>
    <dgm:pt modelId="{8F68D6F3-0D8F-479C-A635-84259A1299B2}">
      <dgm:prSet phldrT="[Metin]" custT="1"/>
      <dgm:spPr/>
      <dgm:t>
        <a:bodyPr/>
        <a:lstStyle/>
        <a:p>
          <a:pPr algn="ctr"/>
          <a:r>
            <a:rPr lang="tr-TR" sz="3200" b="1" dirty="0" smtClean="0"/>
            <a:t>AKUT</a:t>
          </a:r>
          <a:endParaRPr lang="tr-TR" sz="3200" b="1" dirty="0"/>
        </a:p>
      </dgm:t>
    </dgm:pt>
    <dgm:pt modelId="{16969738-8569-4787-AA70-5C09CBF8573F}" type="parTrans" cxnId="{C46D6D20-9252-4198-BF62-ACC57C8C89F4}">
      <dgm:prSet/>
      <dgm:spPr/>
      <dgm:t>
        <a:bodyPr/>
        <a:lstStyle/>
        <a:p>
          <a:endParaRPr lang="tr-TR"/>
        </a:p>
      </dgm:t>
    </dgm:pt>
    <dgm:pt modelId="{14F8A16F-B8A0-4231-AC8A-E22881EAE5B4}" type="sibTrans" cxnId="{C46D6D20-9252-4198-BF62-ACC57C8C89F4}">
      <dgm:prSet/>
      <dgm:spPr/>
      <dgm:t>
        <a:bodyPr/>
        <a:lstStyle/>
        <a:p>
          <a:endParaRPr lang="tr-TR"/>
        </a:p>
      </dgm:t>
    </dgm:pt>
    <dgm:pt modelId="{A2E89356-EF46-44EA-A9F3-A1764AD019F5}">
      <dgm:prSet phldrT="[Metin]" custT="1"/>
      <dgm:spPr/>
      <dgm:t>
        <a:bodyPr/>
        <a:lstStyle/>
        <a:p>
          <a:pPr algn="ctr"/>
          <a:r>
            <a:rPr lang="tr-TR" sz="3200" b="1" dirty="0" smtClean="0"/>
            <a:t>KRONİK ZEMİNDE AKUT ALEVLENME</a:t>
          </a:r>
          <a:endParaRPr lang="tr-TR" sz="3200" b="1" dirty="0"/>
        </a:p>
      </dgm:t>
    </dgm:pt>
    <dgm:pt modelId="{89A3C633-F231-4C92-B1CE-703C62544A04}" type="parTrans" cxnId="{35D0B8B8-69B6-46A0-86CE-6F05B90D9352}">
      <dgm:prSet/>
      <dgm:spPr/>
      <dgm:t>
        <a:bodyPr/>
        <a:lstStyle/>
        <a:p>
          <a:endParaRPr lang="tr-TR"/>
        </a:p>
      </dgm:t>
    </dgm:pt>
    <dgm:pt modelId="{0F6F6374-5556-401F-B7F8-45FB21426408}" type="sibTrans" cxnId="{35D0B8B8-69B6-46A0-86CE-6F05B90D9352}">
      <dgm:prSet/>
      <dgm:spPr/>
      <dgm:t>
        <a:bodyPr/>
        <a:lstStyle/>
        <a:p>
          <a:endParaRPr lang="tr-TR"/>
        </a:p>
      </dgm:t>
    </dgm:pt>
    <dgm:pt modelId="{9BF4FA11-2E98-4CFC-8C2E-C5214DA1AFFD}">
      <dgm:prSet phldrT="[Metin]" custT="1"/>
      <dgm:spPr/>
      <dgm:t>
        <a:bodyPr/>
        <a:lstStyle/>
        <a:p>
          <a:pPr algn="ctr"/>
          <a:r>
            <a:rPr lang="tr-TR" sz="3200" b="1" dirty="0" smtClean="0"/>
            <a:t>KRONİK</a:t>
          </a:r>
          <a:endParaRPr lang="tr-TR" sz="3200" b="1" dirty="0"/>
        </a:p>
      </dgm:t>
    </dgm:pt>
    <dgm:pt modelId="{CAE4061C-3F14-4470-A71B-DAB45F858F6C}" type="parTrans" cxnId="{CDF28F16-FC60-4B46-B28D-EAB3CA0397C6}">
      <dgm:prSet/>
      <dgm:spPr/>
      <dgm:t>
        <a:bodyPr/>
        <a:lstStyle/>
        <a:p>
          <a:endParaRPr lang="tr-TR"/>
        </a:p>
      </dgm:t>
    </dgm:pt>
    <dgm:pt modelId="{5AF27487-2195-4E43-BD46-375409969D0F}" type="sibTrans" cxnId="{CDF28F16-FC60-4B46-B28D-EAB3CA0397C6}">
      <dgm:prSet/>
      <dgm:spPr/>
      <dgm:t>
        <a:bodyPr/>
        <a:lstStyle/>
        <a:p>
          <a:endParaRPr lang="tr-TR"/>
        </a:p>
      </dgm:t>
    </dgm:pt>
    <dgm:pt modelId="{FE0CE9FF-8780-4A5B-A46B-AF8E636B0876}" type="pres">
      <dgm:prSet presAssocID="{6D0092D4-EEA5-46E2-85B1-65C9F72E598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C066753-7D6D-4CAB-94F6-32E5C32BD099}" type="pres">
      <dgm:prSet presAssocID="{6BAFC119-B328-48AE-892C-CBF37958AB01}" presName="roof" presStyleLbl="dkBgShp" presStyleIdx="0" presStyleCnt="2" custLinFactNeighborY="-6803"/>
      <dgm:spPr/>
      <dgm:t>
        <a:bodyPr/>
        <a:lstStyle/>
        <a:p>
          <a:endParaRPr lang="tr-TR"/>
        </a:p>
      </dgm:t>
    </dgm:pt>
    <dgm:pt modelId="{EB02110B-481B-4ECC-9E14-18BB0FF666E7}" type="pres">
      <dgm:prSet presAssocID="{6BAFC119-B328-48AE-892C-CBF37958AB01}" presName="pillars" presStyleCnt="0"/>
      <dgm:spPr/>
      <dgm:t>
        <a:bodyPr/>
        <a:lstStyle/>
        <a:p>
          <a:endParaRPr lang="tr-TR"/>
        </a:p>
      </dgm:t>
    </dgm:pt>
    <dgm:pt modelId="{DD7877C3-E646-446E-82F0-A9913318E037}" type="pres">
      <dgm:prSet presAssocID="{6BAFC119-B328-48AE-892C-CBF37958AB0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7A865A-3316-43BC-B08A-F7CF893292E0}" type="pres">
      <dgm:prSet presAssocID="{A2E89356-EF46-44EA-A9F3-A1764AD019F5}" presName="pillarX" presStyleLbl="node1" presStyleIdx="1" presStyleCnt="3" custScaleX="11632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436F72-A478-48E7-89D5-379AA95254D8}" type="pres">
      <dgm:prSet presAssocID="{9BF4FA11-2E98-4CFC-8C2E-C5214DA1AFFD}" presName="pillarX" presStyleLbl="node1" presStyleIdx="2" presStyleCnt="3" custLinFactNeighborY="-55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C574D2-0386-4D79-95A5-6D7361EE4332}" type="pres">
      <dgm:prSet presAssocID="{6BAFC119-B328-48AE-892C-CBF37958AB01}" presName="base" presStyleLbl="dkBgShp" presStyleIdx="1" presStyleCnt="2"/>
      <dgm:spPr/>
      <dgm:t>
        <a:bodyPr/>
        <a:lstStyle/>
        <a:p>
          <a:endParaRPr lang="tr-TR"/>
        </a:p>
      </dgm:t>
    </dgm:pt>
  </dgm:ptLst>
  <dgm:cxnLst>
    <dgm:cxn modelId="{CDF28F16-FC60-4B46-B28D-EAB3CA0397C6}" srcId="{6BAFC119-B328-48AE-892C-CBF37958AB01}" destId="{9BF4FA11-2E98-4CFC-8C2E-C5214DA1AFFD}" srcOrd="2" destOrd="0" parTransId="{CAE4061C-3F14-4470-A71B-DAB45F858F6C}" sibTransId="{5AF27487-2195-4E43-BD46-375409969D0F}"/>
    <dgm:cxn modelId="{55B13D63-B80D-482A-B2C9-44B3A5A42BC1}" type="presOf" srcId="{8F68D6F3-0D8F-479C-A635-84259A1299B2}" destId="{DD7877C3-E646-446E-82F0-A9913318E037}" srcOrd="0" destOrd="0" presId="urn:microsoft.com/office/officeart/2005/8/layout/hList3"/>
    <dgm:cxn modelId="{B0A8710D-9025-46E0-9806-F8740DCAB85F}" srcId="{6D0092D4-EEA5-46E2-85B1-65C9F72E598D}" destId="{6BAFC119-B328-48AE-892C-CBF37958AB01}" srcOrd="0" destOrd="0" parTransId="{378CF21B-EAA5-4228-B92B-088D6D9303BE}" sibTransId="{88AE8BE8-A0EB-4AE4-8C16-3EED52764590}"/>
    <dgm:cxn modelId="{1FAE7643-7F9D-4E7D-B1A7-563C2B664448}" type="presOf" srcId="{9BF4FA11-2E98-4CFC-8C2E-C5214DA1AFFD}" destId="{33436F72-A478-48E7-89D5-379AA95254D8}" srcOrd="0" destOrd="0" presId="urn:microsoft.com/office/officeart/2005/8/layout/hList3"/>
    <dgm:cxn modelId="{C46D6D20-9252-4198-BF62-ACC57C8C89F4}" srcId="{6BAFC119-B328-48AE-892C-CBF37958AB01}" destId="{8F68D6F3-0D8F-479C-A635-84259A1299B2}" srcOrd="0" destOrd="0" parTransId="{16969738-8569-4787-AA70-5C09CBF8573F}" sibTransId="{14F8A16F-B8A0-4231-AC8A-E22881EAE5B4}"/>
    <dgm:cxn modelId="{35D0B8B8-69B6-46A0-86CE-6F05B90D9352}" srcId="{6BAFC119-B328-48AE-892C-CBF37958AB01}" destId="{A2E89356-EF46-44EA-A9F3-A1764AD019F5}" srcOrd="1" destOrd="0" parTransId="{89A3C633-F231-4C92-B1CE-703C62544A04}" sibTransId="{0F6F6374-5556-401F-B7F8-45FB21426408}"/>
    <dgm:cxn modelId="{19D5CBA3-0FE4-4CF9-82A8-577B16EE3C27}" type="presOf" srcId="{A2E89356-EF46-44EA-A9F3-A1764AD019F5}" destId="{547A865A-3316-43BC-B08A-F7CF893292E0}" srcOrd="0" destOrd="0" presId="urn:microsoft.com/office/officeart/2005/8/layout/hList3"/>
    <dgm:cxn modelId="{F8BD42ED-DC63-44AF-994F-0827A8780FAD}" type="presOf" srcId="{6BAFC119-B328-48AE-892C-CBF37958AB01}" destId="{EC066753-7D6D-4CAB-94F6-32E5C32BD099}" srcOrd="0" destOrd="0" presId="urn:microsoft.com/office/officeart/2005/8/layout/hList3"/>
    <dgm:cxn modelId="{F024163C-B2AD-4C8D-9177-7EBDE3E2CA35}" type="presOf" srcId="{6D0092D4-EEA5-46E2-85B1-65C9F72E598D}" destId="{FE0CE9FF-8780-4A5B-A46B-AF8E636B0876}" srcOrd="0" destOrd="0" presId="urn:microsoft.com/office/officeart/2005/8/layout/hList3"/>
    <dgm:cxn modelId="{F619FFB7-2C47-4110-A532-020AE1B432B2}" type="presParOf" srcId="{FE0CE9FF-8780-4A5B-A46B-AF8E636B0876}" destId="{EC066753-7D6D-4CAB-94F6-32E5C32BD099}" srcOrd="0" destOrd="0" presId="urn:microsoft.com/office/officeart/2005/8/layout/hList3"/>
    <dgm:cxn modelId="{BBF2368C-2C52-4D4D-B8FF-6292A72B3138}" type="presParOf" srcId="{FE0CE9FF-8780-4A5B-A46B-AF8E636B0876}" destId="{EB02110B-481B-4ECC-9E14-18BB0FF666E7}" srcOrd="1" destOrd="0" presId="urn:microsoft.com/office/officeart/2005/8/layout/hList3"/>
    <dgm:cxn modelId="{B745E061-2F22-41B7-9BE8-E48A4D2F8DE1}" type="presParOf" srcId="{EB02110B-481B-4ECC-9E14-18BB0FF666E7}" destId="{DD7877C3-E646-446E-82F0-A9913318E037}" srcOrd="0" destOrd="0" presId="urn:microsoft.com/office/officeart/2005/8/layout/hList3"/>
    <dgm:cxn modelId="{1D46271B-D22D-4833-AF6A-8E0BC7F27FAA}" type="presParOf" srcId="{EB02110B-481B-4ECC-9E14-18BB0FF666E7}" destId="{547A865A-3316-43BC-B08A-F7CF893292E0}" srcOrd="1" destOrd="0" presId="urn:microsoft.com/office/officeart/2005/8/layout/hList3"/>
    <dgm:cxn modelId="{2CEFBF89-6D08-4968-9561-7E40B79F36E3}" type="presParOf" srcId="{EB02110B-481B-4ECC-9E14-18BB0FF666E7}" destId="{33436F72-A478-48E7-89D5-379AA95254D8}" srcOrd="2" destOrd="0" presId="urn:microsoft.com/office/officeart/2005/8/layout/hList3"/>
    <dgm:cxn modelId="{FF718393-BDB8-4BC8-AE7C-B6895148F6B1}" type="presParOf" srcId="{FE0CE9FF-8780-4A5B-A46B-AF8E636B0876}" destId="{26C574D2-0386-4D79-95A5-6D7361EE433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66753-7D6D-4CAB-94F6-32E5C32BD099}">
      <dsp:nvSpPr>
        <dsp:cNvPr id="0" name=""/>
        <dsp:cNvSpPr/>
      </dsp:nvSpPr>
      <dsp:spPr>
        <a:xfrm>
          <a:off x="0" y="0"/>
          <a:ext cx="10058399" cy="1120138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smtClean="0"/>
            <a:t>RENAL HASAR</a:t>
          </a:r>
          <a:endParaRPr lang="tr-TR" sz="3600" b="1" kern="1200" dirty="0"/>
        </a:p>
      </dsp:txBody>
      <dsp:txXfrm>
        <a:off x="0" y="0"/>
        <a:ext cx="10058399" cy="1120138"/>
      </dsp:txXfrm>
    </dsp:sp>
    <dsp:sp modelId="{DD7877C3-E646-446E-82F0-A9913318E037}">
      <dsp:nvSpPr>
        <dsp:cNvPr id="0" name=""/>
        <dsp:cNvSpPr/>
      </dsp:nvSpPr>
      <dsp:spPr>
        <a:xfrm>
          <a:off x="3366" y="1120138"/>
          <a:ext cx="3177629" cy="2352291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AKUT</a:t>
          </a:r>
          <a:endParaRPr lang="tr-TR" sz="3200" b="1" kern="1200" dirty="0"/>
        </a:p>
      </dsp:txBody>
      <dsp:txXfrm>
        <a:off x="3366" y="1120138"/>
        <a:ext cx="3177629" cy="2352291"/>
      </dsp:txXfrm>
    </dsp:sp>
    <dsp:sp modelId="{547A865A-3316-43BC-B08A-F7CF893292E0}">
      <dsp:nvSpPr>
        <dsp:cNvPr id="0" name=""/>
        <dsp:cNvSpPr/>
      </dsp:nvSpPr>
      <dsp:spPr>
        <a:xfrm>
          <a:off x="3180995" y="1120138"/>
          <a:ext cx="3696409" cy="2352291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-186327"/>
                <a:satOff val="-12656"/>
                <a:lumOff val="31267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shade val="50000"/>
                <a:hueOff val="-186327"/>
                <a:satOff val="-12656"/>
                <a:lumOff val="31267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KRONİK ZEMİNDE AKUT ALEVLENME</a:t>
          </a:r>
          <a:endParaRPr lang="tr-TR" sz="3200" b="1" kern="1200" dirty="0"/>
        </a:p>
      </dsp:txBody>
      <dsp:txXfrm>
        <a:off x="3180995" y="1120138"/>
        <a:ext cx="3696409" cy="2352291"/>
      </dsp:txXfrm>
    </dsp:sp>
    <dsp:sp modelId="{33436F72-A478-48E7-89D5-379AA95254D8}">
      <dsp:nvSpPr>
        <dsp:cNvPr id="0" name=""/>
        <dsp:cNvSpPr/>
      </dsp:nvSpPr>
      <dsp:spPr>
        <a:xfrm>
          <a:off x="6877404" y="1107154"/>
          <a:ext cx="3177629" cy="2352291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-186327"/>
                <a:satOff val="-12656"/>
                <a:lumOff val="31267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4">
                <a:shade val="50000"/>
                <a:hueOff val="-186327"/>
                <a:satOff val="-12656"/>
                <a:lumOff val="31267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KRONİK</a:t>
          </a:r>
          <a:endParaRPr lang="tr-TR" sz="3200" b="1" kern="1200" dirty="0"/>
        </a:p>
      </dsp:txBody>
      <dsp:txXfrm>
        <a:off x="6877404" y="1107154"/>
        <a:ext cx="3177629" cy="2352291"/>
      </dsp:txXfrm>
    </dsp:sp>
    <dsp:sp modelId="{26C574D2-0386-4D79-95A5-6D7361EE4332}">
      <dsp:nvSpPr>
        <dsp:cNvPr id="0" name=""/>
        <dsp:cNvSpPr/>
      </dsp:nvSpPr>
      <dsp:spPr>
        <a:xfrm>
          <a:off x="0" y="3472430"/>
          <a:ext cx="10058399" cy="261365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93795-41EA-448C-B849-385BE3BF6068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7A544-E268-4137-BC7F-CB476A9C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28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7A544-E268-4137-BC7F-CB476A9C71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41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98CF3-5554-4E8E-8492-7CAF0A0E1D6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67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98CF3-5554-4E8E-8492-7CAF0A0E1D6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14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98CF3-5554-4E8E-8492-7CAF0A0E1D6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584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5955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smtClean="0"/>
          </a:p>
        </p:txBody>
      </p:sp>
      <p:sp>
        <p:nvSpPr>
          <p:cNvPr id="12595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67903-B09A-454C-8B5E-77CB2FE3614A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717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6979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smtClean="0"/>
          </a:p>
        </p:txBody>
      </p:sp>
      <p:sp>
        <p:nvSpPr>
          <p:cNvPr id="126980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302228-41F4-4F72-9811-C8B0C28D7DAA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88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863672-9A6D-4C5E-AE6E-9A4CF0FF44A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56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153FE-5A0B-4A7E-A995-5DCC3059E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42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1F372-4740-4C5D-9114-CE93D5E43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99698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83D8A2C-D376-4747-ADFD-4C784357264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5509953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65ED970-F464-40E6-8363-7759ED5CA8C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3826043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B79DFB7-F683-47AA-A90F-6F7EF68EEB3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327661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FAC856-6DDB-4C63-B21C-99A60055A8D6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6BAC3-9384-4908-A06C-33252924F700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1515328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8B0CC67-937B-4FC7-AD65-B2D6F45B85CE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3540E-64D2-47DE-A608-D018D2D6DA70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1851646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1A7E3D-BACE-4B6B-82BD-CB9CF29C755D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09EDA-E4B4-45A4-9656-377ABE9B09FC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604645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C3DBD06-1476-4EB9-9FA6-21E66DCA9F38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08C9-1E00-4890-BD2F-352A21C227C2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1824933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28BA97-1BF5-4923-8160-EFC8A393F223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8211D-B340-4FDB-8042-772BFEBE4124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87331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8DFFF52-22FE-4CA5-BCA2-9C970631171F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CC17F-A32C-4939-B36C-C93C6E11E1E4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520221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202FA96-EC1F-49F8-A7FD-BF757AFDD0D8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82C33-C508-4150-9E19-0C465C441E76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6919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3E6C3-E202-4C8C-B955-A26A6B7AAA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60768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21D8E81-04E2-4792-B249-58F2C7691DD7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2907-CEE9-46A7-8F3E-7AD561FB9B7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5063549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8A57D1D-BCDD-4F3A-B45E-EB0FDC95FB7A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6B2FE-13AF-43B6-BBE5-85A1176EC73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5990618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63C6D5-879F-4FC2-BA24-5498BB4158CF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05C9C-569C-41AD-8F23-001D932B11F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6696735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8A35DD-AC20-42F5-BF40-4CCA4755885C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67B3E-CEF4-4C6B-9471-99D3DD4E7447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4568883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806" y="802300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7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1" y="329311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5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00101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81911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41" y="1756130"/>
            <a:ext cx="8643155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65" y="3806235"/>
            <a:ext cx="8630447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65" y="3804985"/>
            <a:ext cx="863044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77748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92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9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39856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2" y="80420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8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75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3" y="202304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3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2259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599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A26FC-A55E-4309-8F85-2C8AC49130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41872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69685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3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6" y="798974"/>
            <a:ext cx="6012471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2" y="320553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1" y="3205491"/>
            <a:ext cx="32694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53683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8" y="48221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7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8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31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409" y="546989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3" y="318642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409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3434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23913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37" y="799013"/>
            <a:ext cx="1615743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98" y="799013"/>
            <a:ext cx="7828831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901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19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126C9-F387-46B8-B078-4D0B84371A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49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0A0F9-304A-4692-A18D-1493DEA66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614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B1ED5-0D6D-4B17-97B2-CAC9A082AB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260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EFBE7-B549-4AE0-9370-4F206202F9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764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E8C0F-D1AC-414D-B29C-6A5DC4446E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49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B73DD-5BCB-45B5-B87E-2687CDDCB8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685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5A319-5FB9-4B8E-BDEB-517BC2B71B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87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DD0DC-4DC7-405E-942A-904E635A3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575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65E4C-492B-449B-9E1A-900AA374D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781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E6A31-4D6D-4CDD-A7F7-E916B214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000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15559-035B-485A-8465-C9C2A0059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294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586F7-589F-4396-B0A2-861E17BFA1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3160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A9871-EDC9-45B5-8DDF-80EF9EEF3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8453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BB743-98E5-4A53-9320-CB00BDC209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040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65DF1-33F7-4A4E-9C0F-2633B6FA05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175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67777-DA41-4310-B0CD-4F7EDD3FA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0038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D5A13-BAF4-41EC-829D-9DA2581118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138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8FD7C-E896-4B86-B964-893CA8009E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56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25E98-D427-4C93-B05D-FF0378417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7321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4A7DF-79C2-4AC4-A983-20CC7236B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5323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34F6A-C4D2-41C7-8C13-92BC6B717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7043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74311-F440-49FD-A164-6EC1A96E20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283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6851B-85BF-48AA-9C06-398C608EA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1589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CFA27-2AA5-4FC1-B969-9C2575D327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2770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EC80A-7D54-4685-B9FA-C5C862B323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4467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D694C-1A16-410C-B372-B1BE26F60A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31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C459C-9AFA-4D24-9822-9ACFD82F7F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9232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3A79F-20C2-4E07-BF11-C51A3BC351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9046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31F56-2756-4F29-AE58-613224912D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95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41A57-C516-454F-9348-8C86A8B6FB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8293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EF8CA-A8AF-4FE0-A9A6-B64F05C5FB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8424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Başlık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Grafik Yer Tutucusu"/>
          <p:cNvSpPr>
            <a:spLocks noGrp="1"/>
          </p:cNvSpPr>
          <p:nvPr>
            <p:ph type="chart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05C1E-539D-4E65-BC3B-286D404A30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4385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Başlık, Graf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Grafik Yer Tutucusu"/>
          <p:cNvSpPr>
            <a:spLocks noGrp="1"/>
          </p:cNvSpPr>
          <p:nvPr>
            <p:ph type="ch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29529-950B-4E9A-8C2B-A854105D83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640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9885-5A23-40DC-B7F4-FEC3FFB9B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6854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D13B307-2255-4381-A205-CC4C4A7B1A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1352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15DCFF9-C971-4C4E-AE3F-4024D04F3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4173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871248E-C9F4-429A-8133-6ADC1E7EAB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5420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F29D911-8518-489B-BA0C-D2087B3C1E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0851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B030665-64AE-46D3-8B4C-349C2FE9AA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4049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E0DA805-A7CF-47AF-A3D9-D10A33449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96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B50F5-1D41-4552-ADB4-B4B4F4A11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9793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4FD7ADC-D0EE-40E7-9C7B-0AD7B620D2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174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146A9C8-0959-464A-B62F-6F74633FA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5712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F4F63B0-52D9-4CB8-BFC9-91BE7F9CB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9136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834507B-E3BF-4084-8073-E56EA2D83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1505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E4C5B90-BC9B-4D6E-B8EB-1703AD0380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52266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E57FEDD-FEEC-4152-B758-E3657DA32F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0003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BF75192-9374-4095-854B-2BE7108B2A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9409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1A2570C-2019-4B33-AB76-8F8D40E3DF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41695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E0E9C37-DEE5-4050-87B8-681BF19052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5934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A27C2F1-3E72-42AD-8278-F9C368AD7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241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0F898-7D7E-4349-8745-91C4DC705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15548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D9F34D4-C1FE-46F6-AA1D-A9B70D7FF2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189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6D1385A-9C58-4572-9EAC-3378B8F9EC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0069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83C61CD-FD17-4E48-AD25-D2AFB4F8B9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2351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ADF3EC9-C500-4194-BBEA-953DBC39F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80793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A43C3C6-4FF1-4FFE-AC67-EFB36FD398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2128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49B068D-847F-4979-91A7-79674B301A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73567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81D25EA-D277-42FB-9027-7BB37425D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7929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76D62B3-F05A-4E4B-B81B-109E0D8E46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1598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FC04444-641A-4EF4-9DE5-816BC820E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34685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75EBA82-A893-4DE2-80C2-10F4A2BB1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59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420C3-1EAA-4DDE-9AA9-ACB0A12E7E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84125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49F9794-2A20-4089-AD2E-335430F8A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86510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1AF694E-A725-49E2-BF50-8D65132996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4796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3E027DC-7D0F-49C5-A32A-8BFA301A0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6754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8B1C3DA-02F2-4A33-860A-DA4CC2490D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6798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BAB56B5-FBB8-4016-AAA2-168EEFD9B2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1709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DF9BFC8-417B-4A11-8B4B-B855FDF048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3530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52A9FED-E0CA-4A5B-BE91-78B144709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5936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284A978-C479-41E8-A1F3-A0B7A10597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9227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FC9CDA4-89E7-4471-98E1-5F47673D35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28183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0DE5783-48A4-4EED-B5A8-D26B1A51AA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06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8BD92-E221-48FA-B899-89BDA651B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718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3A9FDF2-EF05-4D79-865F-CA6A0F928C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93507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5644210-24B2-4E07-9184-5D18106F70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16366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C8030DA-B386-4251-8173-FAD86ACC72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404843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D62049A-0A46-47D5-969E-02AB0BFAA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46193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FF4E57B-7145-4070-A9BF-71CEFDF477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81724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744E0C1-EAAE-4BA8-8A10-7322B483B0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87307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7FC745D-003A-4C2C-ABCD-80FF5E7619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635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CD40B09-8C7C-4691-A1F9-F730D70B94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956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C0BC950-A0F2-4F32-8EC0-1156950606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49325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518A3E9-5768-4F81-A7A4-8877A1714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96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FA66A-CF80-40E8-8EDF-2B6A6CF96F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252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95E7B5F-8992-4D05-AB0D-85ECC0E770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7733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3BC1CDC-B821-4696-A88A-1DCEB04EA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70896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2F1B9E7-49BE-4836-AEEA-4A01A79ED5CA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957744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5C63C10-1193-4959-BEC7-49C07BEDDB51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637307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43F5057-813D-4D5A-B115-94F3F0BD5EEA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2445585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39E2007-1428-42F9-BB31-54F8704028ED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0155742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E538F3E-F37C-41B0-84FE-A86D667EA99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6677664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BB928D7-E66D-4AB7-AEE0-0775D0CE51B3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618657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A71FB7F-771F-433D-AD72-7E9E5D3F4D80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6763420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D21B05D-EAE4-4F34-9CE5-D3D8ADCA47E8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4801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5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104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07.xml"/><Relationship Id="rId10" Type="http://schemas.openxmlformats.org/officeDocument/2006/relationships/slideLayout" Target="../slideLayouts/slideLayout112.xml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62F133FA-87F1-411E-B73B-B3F6A5795E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8" r:id="rId1"/>
    <p:sldLayoutId id="2147485909" r:id="rId2"/>
    <p:sldLayoutId id="2147485910" r:id="rId3"/>
    <p:sldLayoutId id="2147485911" r:id="rId4"/>
    <p:sldLayoutId id="2147485912" r:id="rId5"/>
    <p:sldLayoutId id="2147485913" r:id="rId6"/>
    <p:sldLayoutId id="2147485914" r:id="rId7"/>
    <p:sldLayoutId id="2147485915" r:id="rId8"/>
    <p:sldLayoutId id="2147485916" r:id="rId9"/>
    <p:sldLayoutId id="2147485917" r:id="rId10"/>
    <p:sldLayoutId id="2147485918" r:id="rId11"/>
    <p:sldLayoutId id="21474859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82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81" y="80455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81" y="2015734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41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11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1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13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41" r:id="rId1"/>
    <p:sldLayoutId id="2147486042" r:id="rId2"/>
    <p:sldLayoutId id="2147486043" r:id="rId3"/>
    <p:sldLayoutId id="2147486044" r:id="rId4"/>
    <p:sldLayoutId id="2147486045" r:id="rId5"/>
    <p:sldLayoutId id="2147486046" r:id="rId6"/>
    <p:sldLayoutId id="2147486047" r:id="rId7"/>
    <p:sldLayoutId id="2147486048" r:id="rId8"/>
    <p:sldLayoutId id="2147486049" r:id="rId9"/>
    <p:sldLayoutId id="2147486050" r:id="rId10"/>
    <p:sldLayoutId id="21474860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F5DF504B-0D2C-4E7D-8945-9991F4BA264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0" r:id="rId1"/>
    <p:sldLayoutId id="2147485921" r:id="rId2"/>
    <p:sldLayoutId id="2147485922" r:id="rId3"/>
    <p:sldLayoutId id="2147485923" r:id="rId4"/>
    <p:sldLayoutId id="2147485924" r:id="rId5"/>
    <p:sldLayoutId id="2147485925" r:id="rId6"/>
    <p:sldLayoutId id="2147485926" r:id="rId7"/>
    <p:sldLayoutId id="2147485927" r:id="rId8"/>
    <p:sldLayoutId id="2147485928" r:id="rId9"/>
    <p:sldLayoutId id="2147485929" r:id="rId10"/>
    <p:sldLayoutId id="2147485930" r:id="rId11"/>
    <p:sldLayoutId id="21474859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34F7EEAD-88AB-443C-B4BF-E8A0E4DBCA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2" r:id="rId1"/>
    <p:sldLayoutId id="2147485933" r:id="rId2"/>
    <p:sldLayoutId id="2147485934" r:id="rId3"/>
    <p:sldLayoutId id="2147485935" r:id="rId4"/>
    <p:sldLayoutId id="2147485936" r:id="rId5"/>
    <p:sldLayoutId id="2147485937" r:id="rId6"/>
    <p:sldLayoutId id="2147485938" r:id="rId7"/>
    <p:sldLayoutId id="2147485939" r:id="rId8"/>
    <p:sldLayoutId id="2147485940" r:id="rId9"/>
    <p:sldLayoutId id="2147485941" r:id="rId10"/>
    <p:sldLayoutId id="2147485942" r:id="rId11"/>
    <p:sldLayoutId id="2147485943" r:id="rId12"/>
    <p:sldLayoutId id="2147485944" r:id="rId13"/>
    <p:sldLayoutId id="2147485945" r:id="rId14"/>
    <p:sldLayoutId id="2147485946" r:id="rId15"/>
    <p:sldLayoutId id="2147485947" r:id="rId16"/>
    <p:sldLayoutId id="2147485948" r:id="rId17"/>
    <p:sldLayoutId id="2147485949" r:id="rId18"/>
    <p:sldLayoutId id="2147485950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9717C4D1-E905-4E7D-AB7A-36C3FE6EDF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70" r:id="rId1"/>
    <p:sldLayoutId id="2147485971" r:id="rId2"/>
    <p:sldLayoutId id="2147485972" r:id="rId3"/>
    <p:sldLayoutId id="2147485973" r:id="rId4"/>
    <p:sldLayoutId id="2147485974" r:id="rId5"/>
    <p:sldLayoutId id="2147485975" r:id="rId6"/>
    <p:sldLayoutId id="2147485976" r:id="rId7"/>
    <p:sldLayoutId id="2147485977" r:id="rId8"/>
    <p:sldLayoutId id="2147485978" r:id="rId9"/>
    <p:sldLayoutId id="2147485979" r:id="rId10"/>
    <p:sldLayoutId id="2147485980" r:id="rId11"/>
    <p:sldLayoutId id="214748598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6FF6F7D7-B255-41A3-9FC8-345FA0BD69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82" r:id="rId1"/>
    <p:sldLayoutId id="2147485983" r:id="rId2"/>
    <p:sldLayoutId id="2147485984" r:id="rId3"/>
    <p:sldLayoutId id="2147485985" r:id="rId4"/>
    <p:sldLayoutId id="2147485986" r:id="rId5"/>
    <p:sldLayoutId id="2147485987" r:id="rId6"/>
    <p:sldLayoutId id="2147485988" r:id="rId7"/>
    <p:sldLayoutId id="2147485989" r:id="rId8"/>
    <p:sldLayoutId id="2147485990" r:id="rId9"/>
    <p:sldLayoutId id="2147485991" r:id="rId10"/>
    <p:sldLayoutId id="2147485992" r:id="rId11"/>
    <p:sldLayoutId id="21474859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79C3A29C-B432-42CF-A937-64F61E4E05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94" r:id="rId1"/>
    <p:sldLayoutId id="2147485995" r:id="rId2"/>
    <p:sldLayoutId id="2147485996" r:id="rId3"/>
    <p:sldLayoutId id="2147485997" r:id="rId4"/>
    <p:sldLayoutId id="2147485998" r:id="rId5"/>
    <p:sldLayoutId id="2147485999" r:id="rId6"/>
    <p:sldLayoutId id="2147486000" r:id="rId7"/>
    <p:sldLayoutId id="2147486001" r:id="rId8"/>
    <p:sldLayoutId id="2147486002" r:id="rId9"/>
    <p:sldLayoutId id="2147486003" r:id="rId10"/>
    <p:sldLayoutId id="2147486004" r:id="rId11"/>
    <p:sldLayoutId id="214748600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140E40E5-CF58-46CF-A85F-4621610DAB7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6" r:id="rId1"/>
    <p:sldLayoutId id="2147486007" r:id="rId2"/>
    <p:sldLayoutId id="2147486008" r:id="rId3"/>
    <p:sldLayoutId id="2147486009" r:id="rId4"/>
    <p:sldLayoutId id="2147486010" r:id="rId5"/>
    <p:sldLayoutId id="2147486011" r:id="rId6"/>
    <p:sldLayoutId id="2147486012" r:id="rId7"/>
    <p:sldLayoutId id="2147486013" r:id="rId8"/>
    <p:sldLayoutId id="2147486014" r:id="rId9"/>
    <p:sldLayoutId id="2147486015" r:id="rId10"/>
    <p:sldLayoutId id="2147486016" r:id="rId11"/>
    <p:sldLayoutId id="214748601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Click to edit Master text styles</a:t>
            </a:r>
          </a:p>
          <a:p>
            <a:pPr lvl="1"/>
            <a:r>
              <a:rPr lang="tr-TR" altLang="en-US" smtClean="0"/>
              <a:t>Second level</a:t>
            </a:r>
          </a:p>
          <a:p>
            <a:pPr lvl="2"/>
            <a:r>
              <a:rPr lang="tr-TR" altLang="en-US" smtClean="0"/>
              <a:t>Third level</a:t>
            </a:r>
          </a:p>
          <a:p>
            <a:pPr lvl="3"/>
            <a:r>
              <a:rPr lang="tr-TR" altLang="en-US" smtClean="0"/>
              <a:t>Fourth level</a:t>
            </a:r>
          </a:p>
          <a:p>
            <a:pPr lvl="4"/>
            <a:r>
              <a:rPr lang="tr-T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4C4A2527-E1DF-4DD8-B5D1-2725D9085D3D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18" r:id="rId1"/>
    <p:sldLayoutId id="2147486019" r:id="rId2"/>
    <p:sldLayoutId id="2147486020" r:id="rId3"/>
    <p:sldLayoutId id="2147486021" r:id="rId4"/>
    <p:sldLayoutId id="2147486022" r:id="rId5"/>
    <p:sldLayoutId id="2147486023" r:id="rId6"/>
    <p:sldLayoutId id="2147486024" r:id="rId7"/>
    <p:sldLayoutId id="2147486025" r:id="rId8"/>
    <p:sldLayoutId id="2147486026" r:id="rId9"/>
    <p:sldLayoutId id="2147486027" r:id="rId10"/>
    <p:sldLayoutId id="21474860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1126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CD864553-BEBF-41F8-AA5F-FBD7E98CC1A1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AA4ECF9-990E-483F-8FD6-5FCE2DBD5499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29" r:id="rId1"/>
    <p:sldLayoutId id="2147486030" r:id="rId2"/>
    <p:sldLayoutId id="2147486031" r:id="rId3"/>
    <p:sldLayoutId id="2147486032" r:id="rId4"/>
    <p:sldLayoutId id="2147486033" r:id="rId5"/>
    <p:sldLayoutId id="2147486034" r:id="rId6"/>
    <p:sldLayoutId id="2147486035" r:id="rId7"/>
    <p:sldLayoutId id="2147486036" r:id="rId8"/>
    <p:sldLayoutId id="2147486037" r:id="rId9"/>
    <p:sldLayoutId id="2147486038" r:id="rId10"/>
    <p:sldLayoutId id="21474860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1 Başlık"/>
          <p:cNvSpPr>
            <a:spLocks noGrp="1"/>
          </p:cNvSpPr>
          <p:nvPr>
            <p:ph type="ctrTitle"/>
          </p:nvPr>
        </p:nvSpPr>
        <p:spPr>
          <a:xfrm>
            <a:off x="1703389" y="2130426"/>
            <a:ext cx="8713787" cy="14700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en-US" b="1" dirty="0" smtClean="0"/>
              <a:t>KRONİK BÖBREK HASTALIĞI</a:t>
            </a:r>
          </a:p>
        </p:txBody>
      </p:sp>
      <p:sp>
        <p:nvSpPr>
          <p:cNvPr id="147459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tx1"/>
                </a:solidFill>
              </a:rPr>
              <a:t>Dr. Şule Şengül</a:t>
            </a:r>
          </a:p>
          <a:p>
            <a:pPr eaLnBrk="1" hangingPunct="1"/>
            <a:r>
              <a:rPr lang="tr-TR" altLang="en-US" b="1" smtClean="0">
                <a:solidFill>
                  <a:schemeClr val="tx1"/>
                </a:solidFill>
              </a:rPr>
              <a:t>Nefroloji Bilim Dalı</a:t>
            </a:r>
          </a:p>
        </p:txBody>
      </p:sp>
      <p:pic>
        <p:nvPicPr>
          <p:cNvPr id="147460" name="Picture 2" descr="http://www.medicine.ankara.edu.tr/ankaratipfak/userfiles/image/ankara_ti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892176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461" name="Picture 4" descr="http://www.medicine.ankara.edu.tr/ankaratipfak/userfiles/image/ankara_uni_rektorlu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5727" y="892176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7030A0"/>
                </a:solidFill>
              </a:rPr>
              <a:t>RENAL HASARIN SÜRESİ:</a:t>
            </a:r>
            <a:endParaRPr lang="tr-TR" sz="40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000"/>
            <a:ext cx="10744200" cy="4343392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Önceki laboratuvar incelemeleri…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Semptomların ne zamandır olduğu?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Başlangıç değerlendirilmesinden sonra da artmaya devam eden serum </a:t>
            </a:r>
            <a:r>
              <a:rPr lang="tr-TR" sz="2400" dirty="0" err="1" smtClean="0"/>
              <a:t>kreatinini</a:t>
            </a:r>
            <a:r>
              <a:rPr lang="tr-TR" sz="2400" dirty="0" smtClean="0"/>
              <a:t>?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Serum </a:t>
            </a:r>
            <a:r>
              <a:rPr lang="tr-TR" sz="2400" dirty="0" err="1" smtClean="0"/>
              <a:t>kreatininin</a:t>
            </a:r>
            <a:r>
              <a:rPr lang="tr-TR" sz="2400" dirty="0" smtClean="0"/>
              <a:t> günlük artış hızı?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Böbrek boyutları?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smtClean="0"/>
              <a:t>Anemi?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err="1" smtClean="0"/>
              <a:t>Hiperfosfatemi</a:t>
            </a:r>
            <a:r>
              <a:rPr lang="tr-TR" sz="2400" dirty="0" smtClean="0"/>
              <a:t>, </a:t>
            </a:r>
            <a:r>
              <a:rPr lang="tr-TR" sz="2400" dirty="0" err="1" smtClean="0"/>
              <a:t>hipokalsemi</a:t>
            </a:r>
            <a:r>
              <a:rPr lang="tr-TR" sz="2400" dirty="0" smtClean="0"/>
              <a:t> ve </a:t>
            </a:r>
            <a:r>
              <a:rPr lang="tr-TR" sz="2400" dirty="0" err="1" smtClean="0"/>
              <a:t>hiperPTH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4566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99120"/>
            <a:ext cx="12192000" cy="72008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7030A0"/>
                </a:solidFill>
              </a:rPr>
              <a:t>RENAL HASARIN DEĞERLENDİRİLMESİ (1)</a:t>
            </a:r>
            <a:endParaRPr lang="tr-TR" sz="32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3400" y="1143000"/>
            <a:ext cx="11125200" cy="4929411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					</a:t>
            </a:r>
            <a:r>
              <a:rPr lang="tr-TR" sz="2200" b="1" dirty="0" smtClean="0">
                <a:solidFill>
                  <a:srgbClr val="FF0000"/>
                </a:solidFill>
              </a:rPr>
              <a:t>ANAMNEZ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ASEMPTOMATİK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SEMPTOMATİK</a:t>
            </a:r>
          </a:p>
          <a:p>
            <a:pPr lvl="2"/>
            <a:r>
              <a:rPr lang="tr-TR" dirty="0" smtClean="0"/>
              <a:t>HİPERTANSİYON, ÖDEM, </a:t>
            </a:r>
            <a:r>
              <a:rPr lang="en-US" dirty="0" smtClean="0"/>
              <a:t>ANEMİ, </a:t>
            </a:r>
            <a:r>
              <a:rPr lang="tr-TR" dirty="0" smtClean="0"/>
              <a:t>İDRARDA KÖPÜRME, KAN İŞEME, YAN AĞRISI, İDRAR MİKTARI DEĞİŞİKLİKLERİ ve ÜREMİK SENDROM BELİRTİLERİ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ÖZGEÇMİŞ:</a:t>
            </a:r>
          </a:p>
          <a:p>
            <a:pPr lvl="2"/>
            <a:r>
              <a:rPr lang="tr-TR" dirty="0" smtClean="0"/>
              <a:t>SİSTEMİK HASTALIK: DM, HT, AMİLOİDOZ, LUPUS veya VASKÜLİT</a:t>
            </a:r>
          </a:p>
          <a:p>
            <a:pPr lvl="2"/>
            <a:r>
              <a:rPr lang="tr-TR" dirty="0" smtClean="0"/>
              <a:t>İLAÇ KULLANIMI: NSAI, İFN, PENİSİLAMİN, CİVA, PAMİDRONAT, HEROİN, CSA, TAK, MİTOMİSİN C ve ORAL KONTRASEPTİFLER</a:t>
            </a:r>
          </a:p>
          <a:p>
            <a:pPr lvl="2"/>
            <a:r>
              <a:rPr lang="tr-TR" dirty="0" smtClean="0"/>
              <a:t>İNFEKSİYONLAR</a:t>
            </a:r>
          </a:p>
          <a:p>
            <a:pPr lvl="2"/>
            <a:r>
              <a:rPr lang="tr-TR" dirty="0" smtClean="0"/>
              <a:t>MALİGNİTE: AC, MEME ve GI KARSİNOMLARI…MN, HODGKİN HASTALIĞI…MCD, RENAL CELL CA…AMYLOİDOZ ve  NHL…MPGN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SOYGEÇMİŞ: </a:t>
            </a:r>
          </a:p>
          <a:p>
            <a:pPr lvl="2"/>
            <a:r>
              <a:rPr lang="tr-TR" dirty="0" smtClean="0"/>
              <a:t>AİLE ÖYKÜSÜ (PKBH, ALPORT SENDROMU -işitme kaybı-, IGA NEFROPATİSİ, FSGS, KOMPLEMEN ARACILI GLOMERÜLONEFRİTLER, HUS..)</a:t>
            </a:r>
          </a:p>
        </p:txBody>
      </p:sp>
    </p:spTree>
    <p:extLst>
      <p:ext uri="{BB962C8B-B14F-4D97-AF65-F5344CB8AC3E}">
        <p14:creationId xmlns:p14="http://schemas.microsoft.com/office/powerpoint/2010/main" val="418400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533400"/>
            <a:ext cx="12192000" cy="1143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7030A0"/>
                </a:solidFill>
              </a:rPr>
              <a:t>RENAL HASARIN DEĞERLENDİRİLMESİ (II)</a:t>
            </a:r>
            <a:endParaRPr lang="tr-TR" sz="32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7800" y="1488149"/>
            <a:ext cx="9601200" cy="42268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				   FİZİK İNCELEME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GODET BIRAKAN ÖDEM</a:t>
            </a:r>
          </a:p>
          <a:p>
            <a:pPr lvl="2"/>
            <a:r>
              <a:rPr lang="tr-TR" dirty="0" smtClean="0"/>
              <a:t>NS, KY veya SİROZ</a:t>
            </a:r>
          </a:p>
          <a:p>
            <a:pPr lvl="2"/>
            <a:r>
              <a:rPr lang="tr-TR" dirty="0" smtClean="0"/>
              <a:t>PERİORBİTAL ÖDEM</a:t>
            </a:r>
          </a:p>
          <a:p>
            <a:pPr lvl="2"/>
            <a:r>
              <a:rPr lang="tr-TR" dirty="0" smtClean="0"/>
              <a:t>TIRNAK YATAKLARINDA BEYAZ ÇİZGİLER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Muehrcke</a:t>
            </a:r>
            <a:r>
              <a:rPr lang="en-US" dirty="0"/>
              <a:t> </a:t>
            </a:r>
            <a:r>
              <a:rPr lang="tr-TR" dirty="0" smtClean="0"/>
              <a:t>çizgileri)</a:t>
            </a:r>
          </a:p>
          <a:p>
            <a:pPr lvl="2"/>
            <a:r>
              <a:rPr lang="tr-TR" dirty="0" smtClean="0"/>
              <a:t>KSANTELASMA</a:t>
            </a:r>
            <a:endParaRPr lang="en-US" dirty="0"/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HT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AC BULGULARI….RENOPULMONER SENDROMLAR?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en-US" b="1" dirty="0" smtClean="0"/>
              <a:t>P</a:t>
            </a:r>
            <a:r>
              <a:rPr lang="tr-TR" b="1" dirty="0" smtClean="0"/>
              <a:t>ALPABLE PURPURA </a:t>
            </a:r>
            <a:r>
              <a:rPr lang="tr-TR" dirty="0" smtClean="0"/>
              <a:t>(VASKÜLİTLER, SLE, KRYOGLOBULİNEMİ veya ENDOKARDİT)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b="1" dirty="0" smtClean="0"/>
              <a:t>ÜREMİK SENDROM BULGULARI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7047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85800"/>
            <a:ext cx="12192000" cy="5810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solidFill>
                  <a:srgbClr val="7030A0"/>
                </a:solidFill>
              </a:rPr>
              <a:t>RENAL HASARIN DEĞERLENDİRİLMESİ (III)</a:t>
            </a:r>
            <a:endParaRPr lang="tr-TR" sz="36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15480" y="1447812"/>
            <a:ext cx="9649072" cy="457199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LABORATUVAR İNCELEMELERİ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/>
              <a:t>FİLTRASYON FONKSİYONUN DEĞERLENDİRİLMESİ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/>
              <a:t>İDRAR İNCELEMESİ </a:t>
            </a:r>
          </a:p>
          <a:p>
            <a:pPr lvl="2"/>
            <a:r>
              <a:rPr lang="tr-TR" dirty="0" smtClean="0"/>
              <a:t>PROTEİNÜRİ MİKTARI</a:t>
            </a:r>
          </a:p>
          <a:p>
            <a:pPr lvl="2"/>
            <a:r>
              <a:rPr lang="tr-TR" dirty="0" smtClean="0"/>
              <a:t>DİSMORFİK ERİTROSİTLER, ERİTROSİT SİLENDİRLERİ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prstClr val="black"/>
                </a:solidFill>
              </a:rPr>
              <a:t>SEROLOJİK TESTLER</a:t>
            </a:r>
          </a:p>
          <a:p>
            <a:pPr lvl="2"/>
            <a:r>
              <a:rPr lang="tr-TR" dirty="0" smtClean="0">
                <a:solidFill>
                  <a:prstClr val="black"/>
                </a:solidFill>
              </a:rPr>
              <a:t>ANA, ANTİ-DNA ANTİKORLARI</a:t>
            </a:r>
          </a:p>
          <a:p>
            <a:pPr lvl="2"/>
            <a:r>
              <a:rPr lang="tr-TR" dirty="0" smtClean="0">
                <a:solidFill>
                  <a:prstClr val="black"/>
                </a:solidFill>
              </a:rPr>
              <a:t>KRYOGLOBULİNLER, RF,  ANTİ-GBM ve ANCA</a:t>
            </a:r>
          </a:p>
          <a:p>
            <a:pPr lvl="2"/>
            <a:r>
              <a:rPr lang="tr-TR" dirty="0" smtClean="0">
                <a:solidFill>
                  <a:prstClr val="black"/>
                </a:solidFill>
              </a:rPr>
              <a:t>ASO, SERUM </a:t>
            </a:r>
            <a:r>
              <a:rPr lang="tr-TR" dirty="0">
                <a:solidFill>
                  <a:prstClr val="black"/>
                </a:solidFill>
              </a:rPr>
              <a:t>-</a:t>
            </a:r>
            <a:r>
              <a:rPr lang="tr-TR" dirty="0" smtClean="0">
                <a:solidFill>
                  <a:prstClr val="black"/>
                </a:solidFill>
              </a:rPr>
              <a:t> İDRAR ELEKTROFOREZİ ve HAFİF ZİNCİR DÜZEYLERİ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prstClr val="black"/>
                </a:solidFill>
              </a:rPr>
              <a:t>BAKTERİYEL veya VİRAL ENFEKSİYONLAR</a:t>
            </a:r>
          </a:p>
          <a:p>
            <a:pPr lvl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dirty="0" smtClean="0">
                <a:solidFill>
                  <a:prstClr val="black"/>
                </a:solidFill>
              </a:rPr>
              <a:t>KOMPLEMEN DÜZEYLERİ</a:t>
            </a:r>
            <a:endParaRPr lang="en-US" sz="1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5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85775"/>
            <a:ext cx="12192000" cy="1143000"/>
          </a:xfrm>
          <a:noFill/>
          <a:ln>
            <a:noFill/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rgbClr val="7030A0"/>
                </a:solidFill>
              </a:rPr>
              <a:t>Renal</a:t>
            </a:r>
            <a:r>
              <a:rPr lang="tr-TR" sz="3200" b="1" dirty="0" smtClean="0">
                <a:solidFill>
                  <a:srgbClr val="7030A0"/>
                </a:solidFill>
              </a:rPr>
              <a:t> </a:t>
            </a:r>
            <a:r>
              <a:rPr lang="tr-TR" sz="3200" b="1" dirty="0" err="1" smtClean="0">
                <a:solidFill>
                  <a:srgbClr val="7030A0"/>
                </a:solidFill>
              </a:rPr>
              <a:t>hasarIn</a:t>
            </a:r>
            <a:r>
              <a:rPr lang="tr-TR" sz="3200" b="1" dirty="0" smtClean="0">
                <a:solidFill>
                  <a:srgbClr val="7030A0"/>
                </a:solidFill>
              </a:rPr>
              <a:t> DEĞERLENDİRİLMESİ (IV)</a:t>
            </a:r>
            <a:endParaRPr lang="tr-TR" sz="3200" b="1" dirty="0">
              <a:solidFill>
                <a:srgbClr val="7030A0"/>
              </a:solidFill>
            </a:endParaRPr>
          </a:p>
        </p:txBody>
      </p:sp>
      <p:sp>
        <p:nvSpPr>
          <p:cNvPr id="77827" name="İçerik Yer Tutucusu 2"/>
          <p:cNvSpPr>
            <a:spLocks noGrp="1"/>
          </p:cNvSpPr>
          <p:nvPr>
            <p:ph idx="1"/>
          </p:nvPr>
        </p:nvSpPr>
        <p:spPr>
          <a:xfrm>
            <a:off x="1415480" y="1474694"/>
            <a:ext cx="9721080" cy="464819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buNone/>
            </a:pPr>
            <a:r>
              <a:rPr lang="tr-TR" b="1" dirty="0" smtClean="0">
                <a:solidFill>
                  <a:srgbClr val="FF0000"/>
                </a:solidFill>
              </a:rPr>
              <a:t>LABORATUVAR İNCELEMELERİ</a:t>
            </a:r>
          </a:p>
          <a:p>
            <a:pPr marL="914400" lvl="2" indent="0">
              <a:buNone/>
            </a:pPr>
            <a:r>
              <a:rPr lang="tr-TR" sz="1900" b="1" dirty="0" smtClean="0"/>
              <a:t>GÖRÜNTÜLEME YÖNTEMLERİ</a:t>
            </a:r>
          </a:p>
          <a:p>
            <a:pPr marL="914400" lvl="2" indent="0">
              <a:buNone/>
            </a:pPr>
            <a:r>
              <a:rPr lang="tr-TR" sz="2000" b="1" dirty="0" smtClean="0"/>
              <a:t>USG</a:t>
            </a:r>
          </a:p>
          <a:p>
            <a:pPr lvl="3" eaLnBrk="1" hangingPunct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000" dirty="0" smtClean="0"/>
              <a:t>2 BÖBREK VARLIĞINI GÖSTERMEK</a:t>
            </a:r>
          </a:p>
          <a:p>
            <a:pPr lvl="3" eaLnBrk="1" hangingPunct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000" dirty="0" smtClean="0"/>
              <a:t>OBSTRÜKSİYONU ve ANATOMİK SORUNLARI EKARTE ETMEK</a:t>
            </a:r>
          </a:p>
          <a:p>
            <a:pPr lvl="3" eaLnBrk="1" hangingPunct="1"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000" dirty="0" smtClean="0"/>
              <a:t>BÖBREK BOYUTLARINI DEĞERLENDİRMEK:  BÖBREK BOYUTLARI GENELLİKLE NORMALDİR</a:t>
            </a:r>
          </a:p>
          <a:p>
            <a:pPr lvl="4"/>
            <a:r>
              <a:rPr lang="tr-TR" sz="2000" dirty="0" smtClean="0"/>
              <a:t>BÜYÜK BÖBREKLER </a:t>
            </a:r>
            <a:r>
              <a:rPr lang="en-US" sz="2000" dirty="0" smtClean="0"/>
              <a:t>(&gt;14 cm)</a:t>
            </a:r>
            <a:r>
              <a:rPr lang="tr-TR" sz="2000" dirty="0" smtClean="0"/>
              <a:t>: DİYABETİK NEFROTİK SENDROMDA,  AMİLOİDDE  ve CİDDİ AKUT GLNF’DE GÖRÜLEBİLİR</a:t>
            </a:r>
          </a:p>
          <a:p>
            <a:pPr lvl="4"/>
            <a:r>
              <a:rPr lang="tr-TR" sz="2000" dirty="0" smtClean="0"/>
              <a:t>KÜÇÜK BÖBREKLER</a:t>
            </a:r>
            <a:r>
              <a:rPr lang="en-US" sz="2000" dirty="0" smtClean="0"/>
              <a:t> (&lt;9 cm)</a:t>
            </a:r>
            <a:r>
              <a:rPr lang="tr-TR" sz="2000" dirty="0" smtClean="0"/>
              <a:t> ŞİDDETLİ KRONİK HASARI GÖSTERİR VE RENAL BX  ve AGRESSİF İMMUNSUPRESSİF TEDAVİ GEREKLİLİĞİNİ TARTIŞMALI HALE GETİRİR</a:t>
            </a:r>
            <a:endParaRPr lang="en-US" sz="2000" dirty="0" smtClean="0"/>
          </a:p>
          <a:p>
            <a:pPr lvl="1"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5044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85775"/>
            <a:ext cx="12192000" cy="1143000"/>
          </a:xfrm>
          <a:noFill/>
          <a:ln>
            <a:noFill/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rgbClr val="7030A0"/>
                </a:solidFill>
              </a:rPr>
              <a:t>Renal</a:t>
            </a:r>
            <a:r>
              <a:rPr lang="tr-TR" sz="3200" b="1" dirty="0" smtClean="0">
                <a:solidFill>
                  <a:srgbClr val="7030A0"/>
                </a:solidFill>
              </a:rPr>
              <a:t> </a:t>
            </a:r>
            <a:r>
              <a:rPr lang="tr-TR" sz="3200" b="1" dirty="0" err="1" smtClean="0">
                <a:solidFill>
                  <a:srgbClr val="7030A0"/>
                </a:solidFill>
              </a:rPr>
              <a:t>hasarIn</a:t>
            </a:r>
            <a:r>
              <a:rPr lang="tr-TR" sz="3200" b="1" dirty="0" smtClean="0">
                <a:solidFill>
                  <a:srgbClr val="7030A0"/>
                </a:solidFill>
              </a:rPr>
              <a:t> DEĞERLENDİRİLMESİ (V)</a:t>
            </a:r>
            <a:endParaRPr lang="tr-TR" sz="32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9317" y="1371605"/>
            <a:ext cx="11397323" cy="4649684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</a:rPr>
              <a:t>LABORATUVAR İNCELEMELERİ</a:t>
            </a:r>
          </a:p>
          <a:p>
            <a:pPr marL="457200" lvl="1" indent="0">
              <a:buNone/>
              <a:defRPr/>
            </a:pPr>
            <a:r>
              <a:rPr lang="tr-TR" b="1" dirty="0" smtClean="0"/>
              <a:t>					RENAL BİYOPSİ: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	</a:t>
            </a:r>
            <a:r>
              <a:rPr lang="tr-TR" b="1" dirty="0" smtClean="0"/>
              <a:t>ENDİKASYONLARI:</a:t>
            </a:r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smtClean="0"/>
              <a:t>Erişkinde </a:t>
            </a:r>
            <a:r>
              <a:rPr lang="tr-TR" sz="2000" dirty="0" err="1" smtClean="0"/>
              <a:t>nefrotik</a:t>
            </a:r>
            <a:r>
              <a:rPr lang="tr-TR" sz="2000" dirty="0" smtClean="0"/>
              <a:t> sendrom</a:t>
            </a:r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smtClean="0"/>
              <a:t>ABH: (ATN, obstrüksiyon ve </a:t>
            </a:r>
            <a:r>
              <a:rPr lang="tr-TR" sz="2000" dirty="0" err="1" smtClean="0"/>
              <a:t>renal</a:t>
            </a:r>
            <a:r>
              <a:rPr lang="tr-TR" sz="2000" dirty="0" smtClean="0"/>
              <a:t> </a:t>
            </a:r>
            <a:r>
              <a:rPr lang="tr-TR" sz="2000" dirty="0" err="1" smtClean="0"/>
              <a:t>perfüzyon</a:t>
            </a:r>
            <a:r>
              <a:rPr lang="tr-TR" sz="2000" dirty="0" smtClean="0"/>
              <a:t> bozukluğu dışlandıysa)</a:t>
            </a:r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smtClean="0"/>
              <a:t>Sistemik hastalık ve </a:t>
            </a:r>
            <a:r>
              <a:rPr lang="tr-TR" sz="2000" dirty="0" err="1" smtClean="0"/>
              <a:t>renal</a:t>
            </a:r>
            <a:r>
              <a:rPr lang="tr-TR" sz="2000" dirty="0" smtClean="0"/>
              <a:t> </a:t>
            </a:r>
            <a:r>
              <a:rPr lang="tr-TR" sz="2000" dirty="0" err="1" smtClean="0"/>
              <a:t>disfonksiyon</a:t>
            </a:r>
            <a:r>
              <a:rPr lang="tr-TR" sz="2000" dirty="0" smtClean="0"/>
              <a:t> varlığı (küçük damar </a:t>
            </a:r>
            <a:r>
              <a:rPr lang="tr-TR" sz="2000" dirty="0" err="1" smtClean="0"/>
              <a:t>vaskülitleri</a:t>
            </a:r>
            <a:r>
              <a:rPr lang="tr-TR" sz="2000" dirty="0" smtClean="0"/>
              <a:t>, anti-GBM hastalığı, SLE ve </a:t>
            </a:r>
            <a:r>
              <a:rPr lang="tr-TR" sz="2000" dirty="0" err="1" smtClean="0"/>
              <a:t>atipik</a:t>
            </a:r>
            <a:r>
              <a:rPr lang="tr-TR" sz="2000" dirty="0" smtClean="0"/>
              <a:t> özelliklerin olduğu diyabetik hastalar)</a:t>
            </a:r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err="1" smtClean="0"/>
              <a:t>Non-nefrotik</a:t>
            </a:r>
            <a:r>
              <a:rPr lang="tr-TR" sz="2000" dirty="0" smtClean="0"/>
              <a:t> </a:t>
            </a:r>
            <a:r>
              <a:rPr lang="tr-TR" sz="2000" dirty="0" err="1" smtClean="0"/>
              <a:t>proteinüri</a:t>
            </a:r>
            <a:r>
              <a:rPr lang="tr-TR" sz="2000" dirty="0" smtClean="0"/>
              <a:t> (genellikle &gt;1gr/gün ise yapılabilir)</a:t>
            </a:r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smtClean="0"/>
              <a:t>Etiyolojisi aydınlatılamamış kronik </a:t>
            </a:r>
            <a:r>
              <a:rPr lang="tr-TR" sz="2000" dirty="0" err="1" smtClean="0"/>
              <a:t>renal</a:t>
            </a:r>
            <a:r>
              <a:rPr lang="tr-TR" sz="2000" dirty="0" smtClean="0"/>
              <a:t> </a:t>
            </a:r>
            <a:r>
              <a:rPr lang="tr-TR" sz="2000" dirty="0" err="1" smtClean="0"/>
              <a:t>disfonksiyon</a:t>
            </a:r>
            <a:endParaRPr lang="tr-TR" sz="2000" dirty="0" smtClean="0"/>
          </a:p>
          <a:p>
            <a:pPr lvl="2" eaLnBrk="1" fontAlgn="auto" hangingPunct="1">
              <a:spcAft>
                <a:spcPts val="0"/>
              </a:spcAft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000" dirty="0" smtClean="0"/>
              <a:t>Böbrek nakli sonrası greft disfonsiyonu (infeksiyon, obstrüksiyon ve toksisite ekarte edilmişse)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5814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 smtClean="0">
                <a:solidFill>
                  <a:srgbClr val="7030A0"/>
                </a:solidFill>
              </a:rPr>
              <a:t>RENAL HASAR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7800" y="1981200"/>
            <a:ext cx="9601200" cy="3341688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800" dirty="0" smtClean="0"/>
              <a:t>BELİRTİLER VE FİZİK BULGULAR (+/-)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  <a:defRPr/>
            </a:pPr>
            <a:endParaRPr lang="tr-TR" sz="2800" dirty="0" smtClean="0"/>
          </a:p>
          <a:p>
            <a:pPr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800" dirty="0" smtClean="0"/>
              <a:t>GLOMERÜLER FİLTRASYON HIZINDA AZALMA (+/-)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800" dirty="0" smtClean="0"/>
              <a:t>HEMATÜRİ </a:t>
            </a:r>
            <a:r>
              <a:rPr lang="tr-TR" sz="2800" dirty="0"/>
              <a:t>(+/-)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  <a:defRPr/>
            </a:pPr>
            <a:r>
              <a:rPr lang="tr-TR" sz="2800" dirty="0" smtClean="0"/>
              <a:t>PROTEİNÜRİ (+/-)</a:t>
            </a:r>
          </a:p>
          <a:p>
            <a:pPr>
              <a:buFont typeface="Wingdings" pitchFamily="2" charset="2"/>
              <a:buChar char="v"/>
              <a:defRPr/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7544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1524000" y="914400"/>
            <a:ext cx="87630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27" name="Oval 3"/>
          <p:cNvSpPr>
            <a:spLocks noChangeArrowheads="1"/>
          </p:cNvSpPr>
          <p:nvPr/>
        </p:nvSpPr>
        <p:spPr bwMode="auto">
          <a:xfrm>
            <a:off x="6240463" y="549275"/>
            <a:ext cx="1905000" cy="990600"/>
          </a:xfrm>
          <a:prstGeom prst="ellipse">
            <a:avLst/>
          </a:prstGeom>
          <a:solidFill>
            <a:srgbClr val="01D3E3"/>
          </a:solidFill>
          <a:ln w="9525">
            <a:solidFill>
              <a:srgbClr val="07C9D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 b="1">
                <a:latin typeface="Tahoma" panose="020B0604030504040204" pitchFamily="34" charset="0"/>
              </a:rPr>
              <a:t>Komplikasyonlar</a:t>
            </a:r>
            <a:endParaRPr lang="en-US" altLang="en-US" sz="1600" b="1">
              <a:latin typeface="Tahoma" panose="020B0604030504040204" pitchFamily="34" charset="0"/>
            </a:endParaRPr>
          </a:p>
        </p:txBody>
      </p:sp>
      <p:sp>
        <p:nvSpPr>
          <p:cNvPr id="154628" name="Oval 4"/>
          <p:cNvSpPr>
            <a:spLocks noChangeArrowheads="1"/>
          </p:cNvSpPr>
          <p:nvPr/>
        </p:nvSpPr>
        <p:spPr bwMode="auto">
          <a:xfrm>
            <a:off x="1524000" y="2852738"/>
            <a:ext cx="12192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 b="1">
                <a:latin typeface="Tahoma" panose="020B0604030504040204" pitchFamily="34" charset="0"/>
              </a:rPr>
              <a:t>Normal</a:t>
            </a:r>
            <a:endParaRPr lang="en-US" altLang="en-US" sz="1600" b="1">
              <a:latin typeface="Tahoma" panose="020B0604030504040204" pitchFamily="34" charset="0"/>
            </a:endParaRPr>
          </a:p>
        </p:txBody>
      </p:sp>
      <p:sp>
        <p:nvSpPr>
          <p:cNvPr id="154629" name="Oval 5"/>
          <p:cNvSpPr>
            <a:spLocks noChangeArrowheads="1"/>
          </p:cNvSpPr>
          <p:nvPr/>
        </p:nvSpPr>
        <p:spPr bwMode="auto">
          <a:xfrm>
            <a:off x="6400800" y="2924175"/>
            <a:ext cx="1066800" cy="838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>
                <a:latin typeface="Tahoma" panose="020B0604030504040204" pitchFamily="34" charset="0"/>
              </a:rPr>
              <a:t>GFR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30" name="Oval 6"/>
          <p:cNvSpPr>
            <a:spLocks noChangeArrowheads="1"/>
          </p:cNvSpPr>
          <p:nvPr/>
        </p:nvSpPr>
        <p:spPr bwMode="auto">
          <a:xfrm>
            <a:off x="3243263" y="2897188"/>
            <a:ext cx="12192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 b="1">
                <a:latin typeface="Tahoma" panose="020B0604030504040204" pitchFamily="34" charset="0"/>
              </a:rPr>
              <a:t>Artmış</a:t>
            </a:r>
            <a:r>
              <a:rPr lang="tr-TR" altLang="en-US" sz="1600" b="1">
                <a:solidFill>
                  <a:schemeClr val="folHlink"/>
                </a:solidFill>
                <a:latin typeface="Tahoma" panose="020B0604030504040204" pitchFamily="34" charset="0"/>
              </a:rPr>
              <a:t> </a:t>
            </a:r>
            <a:r>
              <a:rPr lang="tr-TR" altLang="en-US" sz="1600" b="1">
                <a:latin typeface="Tahoma" panose="020B0604030504040204" pitchFamily="34" charset="0"/>
              </a:rPr>
              <a:t>risk</a:t>
            </a:r>
            <a:endParaRPr lang="en-US" altLang="en-US" sz="1600" b="1">
              <a:latin typeface="Tahoma" panose="020B0604030504040204" pitchFamily="34" charset="0"/>
            </a:endParaRPr>
          </a:p>
        </p:txBody>
      </p:sp>
      <p:sp>
        <p:nvSpPr>
          <p:cNvPr id="154631" name="Oval 7"/>
          <p:cNvSpPr>
            <a:spLocks noChangeArrowheads="1"/>
          </p:cNvSpPr>
          <p:nvPr/>
        </p:nvSpPr>
        <p:spPr bwMode="auto">
          <a:xfrm>
            <a:off x="4872038" y="2924175"/>
            <a:ext cx="1143000" cy="838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>
                <a:latin typeface="Tahoma" panose="020B0604030504040204" pitchFamily="34" charset="0"/>
              </a:rPr>
              <a:t>Hasar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32" name="Oval 8"/>
          <p:cNvSpPr>
            <a:spLocks noChangeArrowheads="1"/>
          </p:cNvSpPr>
          <p:nvPr/>
        </p:nvSpPr>
        <p:spPr bwMode="auto">
          <a:xfrm>
            <a:off x="7924800" y="2952750"/>
            <a:ext cx="1143000" cy="838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>
                <a:latin typeface="Tahoma" panose="020B0604030504040204" pitchFamily="34" charset="0"/>
              </a:rPr>
              <a:t>Böbrek </a:t>
            </a:r>
          </a:p>
          <a:p>
            <a:pPr algn="ctr" eaLnBrk="1" hangingPunct="1"/>
            <a:r>
              <a:rPr lang="tr-TR" altLang="en-US" sz="1600">
                <a:latin typeface="Tahoma" panose="020B0604030504040204" pitchFamily="34" charset="0"/>
              </a:rPr>
              <a:t>yetmezliği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33" name="Oval 9"/>
          <p:cNvSpPr>
            <a:spLocks noChangeArrowheads="1"/>
          </p:cNvSpPr>
          <p:nvPr/>
        </p:nvSpPr>
        <p:spPr bwMode="auto">
          <a:xfrm>
            <a:off x="9453563" y="2997200"/>
            <a:ext cx="1143000" cy="838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 b="1">
                <a:latin typeface="Tahoma" panose="020B0604030504040204" pitchFamily="34" charset="0"/>
              </a:rPr>
              <a:t>SDBY</a:t>
            </a:r>
          </a:p>
          <a:p>
            <a:pPr algn="ctr" eaLnBrk="1" hangingPunct="1"/>
            <a:r>
              <a:rPr lang="tr-TR" altLang="en-US" sz="1600" b="1">
                <a:latin typeface="Tahoma" panose="020B0604030504040204" pitchFamily="34" charset="0"/>
              </a:rPr>
              <a:t>Ölüm</a:t>
            </a:r>
            <a:endParaRPr lang="en-US" altLang="en-US" sz="1600" b="1">
              <a:latin typeface="Tahoma" panose="020B0604030504040204" pitchFamily="34" charset="0"/>
            </a:endParaRPr>
          </a:p>
        </p:txBody>
      </p:sp>
      <p:sp>
        <p:nvSpPr>
          <p:cNvPr id="154634" name="Line 10"/>
          <p:cNvSpPr>
            <a:spLocks noChangeShapeType="1"/>
          </p:cNvSpPr>
          <p:nvPr/>
        </p:nvSpPr>
        <p:spPr bwMode="auto">
          <a:xfrm>
            <a:off x="7239000" y="32131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35" name="Line 13"/>
          <p:cNvSpPr>
            <a:spLocks noChangeShapeType="1"/>
          </p:cNvSpPr>
          <p:nvPr/>
        </p:nvSpPr>
        <p:spPr bwMode="auto">
          <a:xfrm flipV="1">
            <a:off x="7010400" y="1844675"/>
            <a:ext cx="0" cy="106680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36" name="Line 14"/>
          <p:cNvSpPr>
            <a:spLocks noChangeShapeType="1"/>
          </p:cNvSpPr>
          <p:nvPr/>
        </p:nvSpPr>
        <p:spPr bwMode="auto">
          <a:xfrm flipV="1">
            <a:off x="5410200" y="1773238"/>
            <a:ext cx="1371600" cy="1143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37" name="Line 15"/>
          <p:cNvSpPr>
            <a:spLocks noChangeShapeType="1"/>
          </p:cNvSpPr>
          <p:nvPr/>
        </p:nvSpPr>
        <p:spPr bwMode="auto">
          <a:xfrm flipH="1" flipV="1">
            <a:off x="7696200" y="1773238"/>
            <a:ext cx="685800" cy="1143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38" name="AutoShape 16"/>
          <p:cNvSpPr>
            <a:spLocks noChangeArrowheads="1"/>
          </p:cNvSpPr>
          <p:nvPr/>
        </p:nvSpPr>
        <p:spPr bwMode="auto">
          <a:xfrm>
            <a:off x="2743200" y="31416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39" name="AutoShape 17"/>
          <p:cNvSpPr>
            <a:spLocks noChangeArrowheads="1"/>
          </p:cNvSpPr>
          <p:nvPr/>
        </p:nvSpPr>
        <p:spPr bwMode="auto">
          <a:xfrm>
            <a:off x="4419600" y="31416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rgbClr val="6F6B79"/>
          </a:solidFill>
          <a:ln w="9525">
            <a:solidFill>
              <a:srgbClr val="6F6B7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40" name="AutoShape 18"/>
          <p:cNvSpPr>
            <a:spLocks noChangeArrowheads="1"/>
          </p:cNvSpPr>
          <p:nvPr/>
        </p:nvSpPr>
        <p:spPr bwMode="auto">
          <a:xfrm>
            <a:off x="5943600" y="31416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rgbClr val="697B6E"/>
          </a:solidFill>
          <a:ln w="9525">
            <a:solidFill>
              <a:srgbClr val="697B6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41" name="AutoShape 19"/>
          <p:cNvSpPr>
            <a:spLocks noChangeArrowheads="1"/>
          </p:cNvSpPr>
          <p:nvPr/>
        </p:nvSpPr>
        <p:spPr bwMode="auto">
          <a:xfrm>
            <a:off x="7467600" y="315595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42" name="AutoShape 20"/>
          <p:cNvSpPr>
            <a:spLocks noChangeArrowheads="1"/>
          </p:cNvSpPr>
          <p:nvPr/>
        </p:nvSpPr>
        <p:spPr bwMode="auto">
          <a:xfrm>
            <a:off x="9067800" y="32131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4643" name="Line 21"/>
          <p:cNvSpPr>
            <a:spLocks noChangeShapeType="1"/>
          </p:cNvSpPr>
          <p:nvPr/>
        </p:nvSpPr>
        <p:spPr bwMode="auto">
          <a:xfrm>
            <a:off x="8077200" y="1700213"/>
            <a:ext cx="1676400" cy="1219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44" name="Text Box 22"/>
          <p:cNvSpPr txBox="1">
            <a:spLocks noChangeArrowheads="1"/>
          </p:cNvSpPr>
          <p:nvPr/>
        </p:nvSpPr>
        <p:spPr bwMode="auto">
          <a:xfrm>
            <a:off x="1524000" y="3860800"/>
            <a:ext cx="12192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 Risk</a:t>
            </a: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 faktörleri</a:t>
            </a: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 taraması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45" name="Text Box 23"/>
          <p:cNvSpPr txBox="1">
            <a:spLocks noChangeArrowheads="1"/>
          </p:cNvSpPr>
          <p:nvPr/>
        </p:nvSpPr>
        <p:spPr bwMode="auto">
          <a:xfrm>
            <a:off x="3124200" y="3860801"/>
            <a:ext cx="1295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Risk azaltımı</a:t>
            </a:r>
          </a:p>
          <a:p>
            <a:pPr eaLnBrk="1" hangingPunct="1"/>
            <a:endParaRPr lang="tr-TR" altLang="en-US" sz="1600">
              <a:latin typeface="Tahoma" panose="020B0604030504040204" pitchFamily="34" charset="0"/>
            </a:endParaRP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Hasar taraması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46" name="Text Box 24"/>
          <p:cNvSpPr txBox="1">
            <a:spLocks noChangeArrowheads="1"/>
          </p:cNvSpPr>
          <p:nvPr/>
        </p:nvSpPr>
        <p:spPr bwMode="auto">
          <a:xfrm>
            <a:off x="4724401" y="3860800"/>
            <a:ext cx="1643063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>
                <a:latin typeface="Tahoma" panose="020B0604030504040204" pitchFamily="34" charset="0"/>
              </a:rPr>
              <a:t>Tanı</a:t>
            </a:r>
          </a:p>
          <a:p>
            <a:pPr eaLnBrk="1" hangingPunct="1"/>
            <a:endParaRPr lang="tr-TR" altLang="en-US">
              <a:latin typeface="Tahoma" panose="020B0604030504040204" pitchFamily="34" charset="0"/>
            </a:endParaRPr>
          </a:p>
          <a:p>
            <a:pPr eaLnBrk="1" hangingPunct="1"/>
            <a:r>
              <a:rPr lang="tr-TR" altLang="en-US">
                <a:latin typeface="Tahoma" panose="020B0604030504040204" pitchFamily="34" charset="0"/>
              </a:rPr>
              <a:t>Tedavi</a:t>
            </a:r>
          </a:p>
          <a:p>
            <a:pPr eaLnBrk="1" hangingPunct="1"/>
            <a:r>
              <a:rPr lang="tr-TR" altLang="en-US">
                <a:latin typeface="Tahoma" panose="020B0604030504040204" pitchFamily="34" charset="0"/>
              </a:rPr>
              <a:t>(Komorbidite) </a:t>
            </a:r>
          </a:p>
          <a:p>
            <a:pPr eaLnBrk="1" hangingPunct="1"/>
            <a:endParaRPr lang="tr-TR" altLang="en-US">
              <a:latin typeface="Tahoma" panose="020B0604030504040204" pitchFamily="34" charset="0"/>
            </a:endParaRPr>
          </a:p>
          <a:p>
            <a:pPr eaLnBrk="1" hangingPunct="1"/>
            <a:r>
              <a:rPr lang="tr-TR" altLang="en-US">
                <a:latin typeface="Tahoma" panose="020B0604030504040204" pitchFamily="34" charset="0"/>
              </a:rPr>
              <a:t>Progresyonu</a:t>
            </a:r>
          </a:p>
          <a:p>
            <a:pPr eaLnBrk="1" hangingPunct="1"/>
            <a:r>
              <a:rPr lang="tr-TR" altLang="en-US">
                <a:latin typeface="Tahoma" panose="020B0604030504040204" pitchFamily="34" charset="0"/>
              </a:rPr>
              <a:t>yavaşlatma</a:t>
            </a:r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54647" name="Text Box 25"/>
          <p:cNvSpPr txBox="1">
            <a:spLocks noChangeArrowheads="1"/>
          </p:cNvSpPr>
          <p:nvPr/>
        </p:nvSpPr>
        <p:spPr bwMode="auto">
          <a:xfrm>
            <a:off x="6400800" y="3860800"/>
            <a:ext cx="15240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Progresyon</a:t>
            </a: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saptanması</a:t>
            </a:r>
          </a:p>
          <a:p>
            <a:pPr eaLnBrk="1" hangingPunct="1"/>
            <a:endParaRPr lang="tr-TR" altLang="en-US" sz="1600">
              <a:latin typeface="Tahoma" panose="020B0604030504040204" pitchFamily="34" charset="0"/>
            </a:endParaRP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Komplikasyon</a:t>
            </a: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tedavisi</a:t>
            </a:r>
          </a:p>
          <a:p>
            <a:pPr eaLnBrk="1" hangingPunct="1"/>
            <a:endParaRPr lang="tr-TR" altLang="en-US" sz="1600">
              <a:latin typeface="Tahoma" panose="020B0604030504040204" pitchFamily="34" charset="0"/>
            </a:endParaRPr>
          </a:p>
          <a:p>
            <a:pPr eaLnBrk="1" hangingPunct="1"/>
            <a:r>
              <a:rPr lang="tr-TR" altLang="en-US" sz="1600">
                <a:latin typeface="Tahoma" panose="020B0604030504040204" pitchFamily="34" charset="0"/>
              </a:rPr>
              <a:t>RRT hazırlık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48" name="Text Box 26"/>
          <p:cNvSpPr txBox="1">
            <a:spLocks noChangeArrowheads="1"/>
          </p:cNvSpPr>
          <p:nvPr/>
        </p:nvSpPr>
        <p:spPr bwMode="auto">
          <a:xfrm>
            <a:off x="7848600" y="3933825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en-US" sz="1600">
                <a:latin typeface="Tahoma" panose="020B0604030504040204" pitchFamily="34" charset="0"/>
              </a:rPr>
              <a:t>RRT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54649" name="Text Box 27"/>
          <p:cNvSpPr txBox="1">
            <a:spLocks noChangeArrowheads="1"/>
          </p:cNvSpPr>
          <p:nvPr/>
        </p:nvSpPr>
        <p:spPr bwMode="auto">
          <a:xfrm>
            <a:off x="1524001" y="6165851"/>
            <a:ext cx="3059113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en-US" b="1"/>
              <a:t>ASEMPTOMATİK</a:t>
            </a:r>
          </a:p>
        </p:txBody>
      </p:sp>
      <p:sp>
        <p:nvSpPr>
          <p:cNvPr id="154650" name="Text Box 28"/>
          <p:cNvSpPr txBox="1">
            <a:spLocks noChangeArrowheads="1"/>
          </p:cNvSpPr>
          <p:nvPr/>
        </p:nvSpPr>
        <p:spPr bwMode="auto">
          <a:xfrm>
            <a:off x="4872038" y="6165851"/>
            <a:ext cx="5795962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en-US" b="1"/>
              <a:t>SEMPTOMATİK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701824"/>
            <a:ext cx="8229600" cy="1143000"/>
          </a:xfrm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en-US" sz="3200" b="1">
                <a:solidFill>
                  <a:srgbClr val="333399"/>
                </a:solidFill>
              </a:rPr>
              <a:t>KRONİK BÖBREK HASTALIĞI:TANIM</a:t>
            </a:r>
            <a:endParaRPr lang="en-US" altLang="en-US" sz="3200" b="1">
              <a:solidFill>
                <a:srgbClr val="333399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376" y="2216125"/>
            <a:ext cx="11305256" cy="301307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altLang="en-US" sz="2800" dirty="0">
                <a:solidFill>
                  <a:srgbClr val="333399"/>
                </a:solidFill>
              </a:rPr>
              <a:t>GFH’de azalma olsun veya olmasın, böbrekte </a:t>
            </a:r>
          </a:p>
          <a:p>
            <a:pPr eaLnBrk="1" hangingPunct="1">
              <a:buFontTx/>
              <a:buNone/>
            </a:pPr>
            <a:r>
              <a:rPr lang="tr-TR" altLang="en-US" sz="2800" b="1" dirty="0">
                <a:solidFill>
                  <a:srgbClr val="333399"/>
                </a:solidFill>
              </a:rPr>
              <a:t>	</a:t>
            </a:r>
            <a:r>
              <a:rPr lang="tr-TR" altLang="en-US" sz="2800" b="1" u="sng" dirty="0">
                <a:solidFill>
                  <a:srgbClr val="333399"/>
                </a:solidFill>
              </a:rPr>
              <a:t>3 aydan uzun süren yapısal veya işlevsel</a:t>
            </a:r>
            <a:r>
              <a:rPr lang="tr-TR" altLang="en-US" sz="2800" dirty="0">
                <a:solidFill>
                  <a:srgbClr val="333399"/>
                </a:solidFill>
              </a:rPr>
              <a:t> bozukluklarla giden idrar, kan ya da görüntüleme yöntemleri ile saptanan bir hasar olması</a:t>
            </a:r>
          </a:p>
          <a:p>
            <a:pPr eaLnBrk="1" hangingPunct="1"/>
            <a:r>
              <a:rPr lang="tr-TR" altLang="en-US" sz="2800" dirty="0">
                <a:solidFill>
                  <a:srgbClr val="333399"/>
                </a:solidFill>
              </a:rPr>
              <a:t>GFH’nin </a:t>
            </a:r>
            <a:r>
              <a:rPr lang="tr-TR" altLang="en-US" sz="2800" b="1" u="sng" dirty="0">
                <a:solidFill>
                  <a:srgbClr val="333399"/>
                </a:solidFill>
              </a:rPr>
              <a:t>3 aydan uzun bir süre</a:t>
            </a:r>
            <a:r>
              <a:rPr lang="tr-TR" altLang="en-US" b="1" u="sng" dirty="0" smtClean="0">
                <a:solidFill>
                  <a:srgbClr val="333399"/>
                </a:solidFill>
              </a:rPr>
              <a:t> </a:t>
            </a:r>
            <a:r>
              <a:rPr lang="tr-TR" altLang="en-US" sz="2800" b="1" u="sng" dirty="0">
                <a:solidFill>
                  <a:srgbClr val="333399"/>
                </a:solidFill>
              </a:rPr>
              <a:t>60</a:t>
            </a:r>
            <a:r>
              <a:rPr lang="tr-TR" altLang="en-US" sz="2000" b="1" u="sng" dirty="0">
                <a:solidFill>
                  <a:srgbClr val="333399"/>
                </a:solidFill>
              </a:rPr>
              <a:t> mL/dk/1.73 m</a:t>
            </a:r>
            <a:r>
              <a:rPr lang="tr-TR" altLang="en-US" sz="2000" b="1" u="sng" baseline="30000" dirty="0">
                <a:solidFill>
                  <a:srgbClr val="333399"/>
                </a:solidFill>
              </a:rPr>
              <a:t>2</a:t>
            </a:r>
            <a:r>
              <a:rPr lang="tr-TR" altLang="en-US" sz="2000" b="1" u="sng" dirty="0">
                <a:solidFill>
                  <a:srgbClr val="333399"/>
                </a:solidFill>
              </a:rPr>
              <a:t>’den</a:t>
            </a:r>
            <a:r>
              <a:rPr lang="tr-TR" altLang="en-US" dirty="0" smtClean="0">
                <a:solidFill>
                  <a:srgbClr val="333399"/>
                </a:solidFill>
              </a:rPr>
              <a:t> </a:t>
            </a:r>
            <a:r>
              <a:rPr lang="tr-TR" altLang="en-US" sz="2800" dirty="0">
                <a:solidFill>
                  <a:srgbClr val="333399"/>
                </a:solidFill>
              </a:rPr>
              <a:t>düşük olması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2452689" y="6021388"/>
            <a:ext cx="7424737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1400">
                <a:solidFill>
                  <a:srgbClr val="000000"/>
                </a:solidFill>
                <a:latin typeface="Arial" pitchFamily="34" charset="0"/>
                <a:cs typeface="+mn-cs"/>
              </a:rPr>
              <a:t>NKF. KDOQ clinical practice guidelines for CKD. </a:t>
            </a:r>
            <a:r>
              <a:rPr lang="tr-TR" sz="1400" i="1">
                <a:solidFill>
                  <a:srgbClr val="000000"/>
                </a:solidFill>
                <a:latin typeface="Arial" pitchFamily="34" charset="0"/>
                <a:cs typeface="+mn-cs"/>
              </a:rPr>
              <a:t>Am J Kidney Dis</a:t>
            </a:r>
            <a:r>
              <a:rPr lang="tr-TR" sz="1400">
                <a:solidFill>
                  <a:srgbClr val="000000"/>
                </a:solidFill>
                <a:latin typeface="Arial" pitchFamily="34" charset="0"/>
                <a:cs typeface="+mn-cs"/>
              </a:rPr>
              <a:t> 2002;39:Suppl 1:S1-S266</a:t>
            </a:r>
            <a:endParaRPr lang="en-US" sz="140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572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744056"/>
              </p:ext>
            </p:extLst>
          </p:nvPr>
        </p:nvGraphicFramePr>
        <p:xfrm>
          <a:off x="983433" y="372915"/>
          <a:ext cx="10297142" cy="6223660"/>
        </p:xfrm>
        <a:graphic>
          <a:graphicData uri="http://schemas.openxmlformats.org/drawingml/2006/table">
            <a:tbl>
              <a:tblPr/>
              <a:tblGrid>
                <a:gridCol w="601486">
                  <a:extLst>
                    <a:ext uri="{9D8B030D-6E8A-4147-A177-3AD203B41FA5}">
                      <a16:colId xmlns:a16="http://schemas.microsoft.com/office/drawing/2014/main" val="1449787788"/>
                    </a:ext>
                  </a:extLst>
                </a:gridCol>
                <a:gridCol w="2402162">
                  <a:extLst>
                    <a:ext uri="{9D8B030D-6E8A-4147-A177-3AD203B41FA5}">
                      <a16:colId xmlns:a16="http://schemas.microsoft.com/office/drawing/2014/main" val="3719221331"/>
                    </a:ext>
                  </a:extLst>
                </a:gridCol>
                <a:gridCol w="2118442">
                  <a:extLst>
                    <a:ext uri="{9D8B030D-6E8A-4147-A177-3AD203B41FA5}">
                      <a16:colId xmlns:a16="http://schemas.microsoft.com/office/drawing/2014/main" val="3978316231"/>
                    </a:ext>
                  </a:extLst>
                </a:gridCol>
                <a:gridCol w="3938033">
                  <a:extLst>
                    <a:ext uri="{9D8B030D-6E8A-4147-A177-3AD203B41FA5}">
                      <a16:colId xmlns:a16="http://schemas.microsoft.com/office/drawing/2014/main" val="2982481988"/>
                    </a:ext>
                  </a:extLst>
                </a:gridCol>
                <a:gridCol w="1237019">
                  <a:extLst>
                    <a:ext uri="{9D8B030D-6E8A-4147-A177-3AD203B41FA5}">
                      <a16:colId xmlns:a16="http://schemas.microsoft.com/office/drawing/2014/main" val="3978910684"/>
                    </a:ext>
                  </a:extLst>
                </a:gridCol>
              </a:tblGrid>
              <a:tr h="12128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TANIM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GF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(mL/dk/1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 m</a:t>
                      </a:r>
                      <a:r>
                        <a:rPr kumimoji="0" lang="tr-TR" alt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APTAMA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DEĞERLENDİRME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TEDAVİ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GENEL</a:t>
                      </a:r>
                      <a:endParaRPr kumimoji="0" lang="tr-T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SIKLIK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148770"/>
                  </a:ext>
                </a:extLst>
              </a:tr>
              <a:tr h="16271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Böbrek hasarı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(Normal veya artmış GFH ile birlikte)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</a:t>
                      </a: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90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Tanı ve tedavi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Eşlik eden durumların tedavisi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Progresyonun yavaşlatılması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KV risk azaltımı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2,8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842672"/>
                  </a:ext>
                </a:extLst>
              </a:tr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Hafif GFH azalması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60-89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Progresyonun tahmini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470010"/>
                  </a:ext>
                </a:extLst>
              </a:tr>
              <a:tr h="1023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Orta düzeyde GFH azalması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30-59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Komplikasyonların değerlendirilmesi-tedavisi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Artmış KVH riski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242022"/>
                  </a:ext>
                </a:extLst>
              </a:tr>
              <a:tr h="1023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Ağır GFH azalması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15-29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Nefrolojiye yönlendirim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RRT planı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Artmış KVH riski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55927"/>
                  </a:ext>
                </a:extLst>
              </a:tr>
              <a:tr h="6953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5D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Böbrek yetmezliği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</a:t>
                      </a: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(veya diyaliz)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Replasman tedavisi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Artmış KVH sıklığı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6789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b="1" smtClean="0"/>
              <a:t>PLAN VE HEDEFLER</a:t>
            </a:r>
          </a:p>
        </p:txBody>
      </p:sp>
      <p:sp>
        <p:nvSpPr>
          <p:cNvPr id="148483" name="İçerik Yer Tutucusu 2"/>
          <p:cNvSpPr>
            <a:spLocks noGrp="1"/>
          </p:cNvSpPr>
          <p:nvPr>
            <p:ph idx="1"/>
          </p:nvPr>
        </p:nvSpPr>
        <p:spPr>
          <a:xfrm>
            <a:off x="609600" y="2018024"/>
            <a:ext cx="11233248" cy="410445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tr-TR" altLang="en-US" sz="2400" dirty="0"/>
              <a:t>Böbrek fonksiyonlarını ve vücutta homeostaizisin sürdürülmesindeki rolünü hatırlamak</a:t>
            </a:r>
          </a:p>
          <a:p>
            <a:r>
              <a:rPr lang="tr-TR" altLang="en-US" sz="2400" dirty="0"/>
              <a:t>Böbrek hasarının belirti ve bulgularını öğrenmek</a:t>
            </a:r>
          </a:p>
          <a:p>
            <a:r>
              <a:rPr lang="tr-TR" altLang="en-US" sz="2400" dirty="0"/>
              <a:t>Kronik böbrek hastalığını </a:t>
            </a:r>
            <a:r>
              <a:rPr lang="tr-TR" altLang="en-US" sz="2400" dirty="0" smtClean="0"/>
              <a:t>tanım</a:t>
            </a:r>
            <a:r>
              <a:rPr lang="en-US" altLang="en-US" sz="2400" dirty="0" err="1" smtClean="0"/>
              <a:t>ı</a:t>
            </a:r>
            <a:endParaRPr lang="tr-TR" altLang="en-US" sz="2400" dirty="0"/>
          </a:p>
          <a:p>
            <a:r>
              <a:rPr lang="tr-TR" altLang="en-US" sz="2400" dirty="0"/>
              <a:t>Kronik böbrek hastalığının risk faktörlerini ve etiyolojik nedenlerini öğrenmek</a:t>
            </a:r>
          </a:p>
          <a:p>
            <a:r>
              <a:rPr lang="tr-TR" altLang="en-US" sz="2400" dirty="0"/>
              <a:t>Kronik böbrek hastalığının evrelendirmesini yapmak</a:t>
            </a:r>
          </a:p>
          <a:p>
            <a:r>
              <a:rPr lang="tr-TR" altLang="en-US" sz="2400" dirty="0"/>
              <a:t>Kronik böbrek hastalığının ilerlemesinden sorumlu mekanizmaları anlamak</a:t>
            </a:r>
          </a:p>
          <a:p>
            <a:r>
              <a:rPr lang="tr-TR" altLang="en-US" sz="2400" dirty="0"/>
              <a:t>Kronik böbrek hastalığı komplikasyonlarını öğrenmek</a:t>
            </a:r>
          </a:p>
          <a:p>
            <a:r>
              <a:rPr lang="tr-TR" altLang="en-US" sz="2400" dirty="0"/>
              <a:t>Kronik böbrek hastalığı saptanan bir hastada genel tedavi yaklaşımlarını </a:t>
            </a:r>
            <a:r>
              <a:rPr lang="tr-TR" altLang="en-US" sz="2400" dirty="0" smtClean="0"/>
              <a:t>öğrenmek</a:t>
            </a:r>
            <a:endParaRPr lang="tr-TR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Sıklık </a:t>
            </a:r>
            <a:r>
              <a:rPr lang="tr-TR" altLang="en-US" sz="3200" b="1">
                <a:solidFill>
                  <a:srgbClr val="333399"/>
                </a:solidFill>
              </a:rPr>
              <a:t>(Böbrek Hastalığı Olanlarda)</a:t>
            </a:r>
            <a:endParaRPr lang="en-US" altLang="en-US" sz="3200" b="1">
              <a:solidFill>
                <a:srgbClr val="333399"/>
              </a:solidFill>
            </a:endParaRPr>
          </a:p>
        </p:txBody>
      </p:sp>
      <p:graphicFrame>
        <p:nvGraphicFramePr>
          <p:cNvPr id="102404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027375"/>
              </p:ext>
            </p:extLst>
          </p:nvPr>
        </p:nvGraphicFramePr>
        <p:xfrm>
          <a:off x="1981200" y="1600201"/>
          <a:ext cx="8229600" cy="428721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86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Evre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GF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 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(mL/dk/1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 m</a:t>
                      </a:r>
                      <a:r>
                        <a:rPr kumimoji="0" lang="tr-TR" alt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Sıklık (%)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90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64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,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60-89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31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,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30-59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15-29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,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&lt;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,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99456" y="115888"/>
            <a:ext cx="9865096" cy="1143000"/>
          </a:xfrm>
          <a:solidFill>
            <a:schemeClr val="accent3"/>
          </a:solidFill>
        </p:spPr>
        <p:txBody>
          <a:bodyPr/>
          <a:lstStyle/>
          <a:p>
            <a:pPr>
              <a:defRPr/>
            </a:pPr>
            <a:r>
              <a:rPr lang="tr-TR" sz="3200" b="1" dirty="0"/>
              <a:t>KBH Evrelendirme: </a:t>
            </a:r>
            <a:r>
              <a:rPr lang="en-US" sz="3200" b="1" dirty="0" smtClean="0"/>
              <a:t>2012 KDIGO </a:t>
            </a:r>
            <a:r>
              <a:rPr lang="tr-TR" sz="3200" b="1" dirty="0" smtClean="0"/>
              <a:t>Güncelleme</a:t>
            </a:r>
            <a:endParaRPr lang="tr-TR" sz="3200" b="1" dirty="0"/>
          </a:p>
        </p:txBody>
      </p:sp>
      <p:sp>
        <p:nvSpPr>
          <p:cNvPr id="159747" name="İçerik Yer Tutucusu 2"/>
          <p:cNvSpPr>
            <a:spLocks noGrp="1"/>
          </p:cNvSpPr>
          <p:nvPr>
            <p:ph idx="1"/>
          </p:nvPr>
        </p:nvSpPr>
        <p:spPr>
          <a:xfrm>
            <a:off x="839416" y="1268414"/>
            <a:ext cx="10873208" cy="5184921"/>
          </a:xfrm>
          <a:solidFill>
            <a:srgbClr val="FFFFCC"/>
          </a:solidFill>
        </p:spPr>
        <p:txBody>
          <a:bodyPr/>
          <a:lstStyle/>
          <a:p>
            <a:r>
              <a:rPr lang="en-US" altLang="en-US" sz="2400" dirty="0" smtClean="0">
                <a:cs typeface="Arial" panose="020B0604020202020204" pitchFamily="34" charset="0"/>
              </a:rPr>
              <a:t>A</a:t>
            </a:r>
            <a:r>
              <a:rPr lang="tr-TR" altLang="en-US" sz="2400" dirty="0" smtClean="0">
                <a:cs typeface="Arial" panose="020B0604020202020204" pitchFamily="34" charset="0"/>
              </a:rPr>
              <a:t>maçları</a:t>
            </a:r>
            <a:r>
              <a:rPr lang="tr-TR" altLang="en-US" sz="2400" dirty="0">
                <a:cs typeface="Arial" panose="020B0604020202020204" pitchFamily="34" charset="0"/>
              </a:rPr>
              <a:t>;  izlemi ve tedaviyi yönetmek, progresyon hızı ile ilgili risk değerlendirilmesi yapmak ve komplikasyonlar açısından hastayı izlemektir.  </a:t>
            </a:r>
          </a:p>
          <a:p>
            <a:r>
              <a:rPr lang="tr-TR" altLang="en-US" sz="2400" dirty="0" smtClean="0">
                <a:cs typeface="Arial" panose="020B0604020202020204" pitchFamily="34" charset="0"/>
              </a:rPr>
              <a:t>20</a:t>
            </a:r>
            <a:r>
              <a:rPr lang="en-US" altLang="en-US" sz="2400" dirty="0" smtClean="0">
                <a:cs typeface="Arial" panose="020B0604020202020204" pitchFamily="34" charset="0"/>
              </a:rPr>
              <a:t>12</a:t>
            </a:r>
            <a:r>
              <a:rPr lang="tr-TR" altLang="en-US" sz="2400" dirty="0" smtClean="0">
                <a:cs typeface="Arial" panose="020B0604020202020204" pitchFamily="34" charset="0"/>
              </a:rPr>
              <a:t>'d</a:t>
            </a:r>
            <a:r>
              <a:rPr lang="en-US" altLang="en-US" sz="2400" dirty="0" smtClean="0">
                <a:cs typeface="Arial" panose="020B0604020202020204" pitchFamily="34" charset="0"/>
              </a:rPr>
              <a:t>e</a:t>
            </a:r>
            <a:r>
              <a:rPr lang="tr-TR" altLang="en-US" sz="2400" dirty="0" smtClean="0">
                <a:cs typeface="Arial" panose="020B0604020202020204" pitchFamily="34" charset="0"/>
              </a:rPr>
              <a:t> </a:t>
            </a:r>
            <a:r>
              <a:rPr lang="tr-TR" altLang="en-US" sz="2400" dirty="0">
                <a:cs typeface="Arial" panose="020B0604020202020204" pitchFamily="34" charset="0"/>
              </a:rPr>
              <a:t>KDIGO tarafından tartışmalı konuların yeniden değerlendirilerek güncellenen kılavuzda:</a:t>
            </a:r>
          </a:p>
          <a:p>
            <a:pPr lvl="1"/>
            <a:r>
              <a:rPr lang="tr-TR" altLang="en-US" sz="2000" dirty="0">
                <a:cs typeface="Arial" panose="020B0604020202020204" pitchFamily="34" charset="0"/>
              </a:rPr>
              <a:t>GFH’ ye göre evrelendirme, evre 3'ün evre 3a ve evre 3b olarak ikiye ayrılmasıyla 6' ya </a:t>
            </a:r>
            <a:r>
              <a:rPr lang="tr-TR" altLang="en-US" sz="2000" dirty="0" smtClean="0">
                <a:cs typeface="Arial" panose="020B0604020202020204" pitchFamily="34" charset="0"/>
              </a:rPr>
              <a:t>çıkarılmıştır</a:t>
            </a:r>
            <a:r>
              <a:rPr lang="en-US" altLang="en-US" sz="2000" dirty="0" smtClean="0">
                <a:cs typeface="Arial" panose="020B0604020202020204" pitchFamily="34" charset="0"/>
              </a:rPr>
              <a:t> </a:t>
            </a:r>
            <a:r>
              <a:rPr lang="en-US" altLang="en-US" sz="2000" b="1" i="1" dirty="0" smtClean="0">
                <a:solidFill>
                  <a:srgbClr val="FF0000"/>
                </a:solidFill>
                <a:cs typeface="Arial" panose="020B0604020202020204" pitchFamily="34" charset="0"/>
              </a:rPr>
              <a:t>(G-STAGES)</a:t>
            </a:r>
            <a:r>
              <a:rPr lang="en-US" altLang="en-US" sz="2000" b="1" i="1" dirty="0" smtClean="0">
                <a:cs typeface="Arial" panose="020B0604020202020204" pitchFamily="34" charset="0"/>
              </a:rPr>
              <a:t>.</a:t>
            </a:r>
            <a:endParaRPr lang="tr-TR" altLang="en-US" sz="2000" b="1" i="1" dirty="0">
              <a:cs typeface="Arial" panose="020B0604020202020204" pitchFamily="34" charset="0"/>
            </a:endParaRPr>
          </a:p>
          <a:p>
            <a:pPr lvl="1"/>
            <a:r>
              <a:rPr lang="tr-TR" altLang="en-US" sz="2000" dirty="0">
                <a:cs typeface="Arial" panose="020B0604020202020204" pitchFamily="34" charset="0"/>
              </a:rPr>
              <a:t>Albuminüri düzeyine işaret edecek şekilde A1, 2 ve 3 evreleri (&lt;30, 30-300 ve &gt;300 mg/gün)  tabloya </a:t>
            </a:r>
            <a:r>
              <a:rPr lang="tr-TR" altLang="en-US" sz="2000" dirty="0" smtClean="0">
                <a:cs typeface="Arial" panose="020B0604020202020204" pitchFamily="34" charset="0"/>
              </a:rPr>
              <a:t>eklenmiştir</a:t>
            </a:r>
            <a:r>
              <a:rPr lang="en-US" altLang="en-US" sz="2000" dirty="0" smtClean="0">
                <a:cs typeface="Arial" panose="020B0604020202020204" pitchFamily="34" charset="0"/>
              </a:rPr>
              <a:t> </a:t>
            </a:r>
            <a:r>
              <a:rPr lang="en-US" altLang="en-US" sz="2000" b="1" i="1" dirty="0" smtClean="0">
                <a:solidFill>
                  <a:srgbClr val="FF0000"/>
                </a:solidFill>
                <a:cs typeface="Arial" panose="020B0604020202020204" pitchFamily="34" charset="0"/>
              </a:rPr>
              <a:t>(A-STAGES)</a:t>
            </a:r>
            <a:r>
              <a:rPr lang="tr-TR" altLang="en-US" sz="2000" dirty="0" smtClean="0">
                <a:cs typeface="Arial" panose="020B0604020202020204" pitchFamily="34" charset="0"/>
              </a:rPr>
              <a:t>. </a:t>
            </a:r>
            <a:endParaRPr lang="en-US" altLang="en-US" sz="2000" dirty="0" smtClean="0">
              <a:cs typeface="Arial" panose="020B0604020202020204" pitchFamily="34" charset="0"/>
            </a:endParaRPr>
          </a:p>
          <a:p>
            <a:pPr lvl="1"/>
            <a:r>
              <a:rPr lang="en-US" altLang="en-US" sz="2000" dirty="0" smtClean="0">
                <a:cs typeface="Arial" panose="020B0604020202020204" pitchFamily="34" charset="0"/>
              </a:rPr>
              <a:t>KBH </a:t>
            </a:r>
            <a:r>
              <a:rPr lang="en-US" altLang="en-US" sz="2000" dirty="0" err="1" smtClean="0">
                <a:cs typeface="Arial" panose="020B0604020202020204" pitchFamily="34" charset="0"/>
              </a:rPr>
              <a:t>etiyolojisi</a:t>
            </a:r>
            <a:r>
              <a:rPr lang="en-US" altLang="en-US" sz="2000" dirty="0" smtClean="0">
                <a:cs typeface="Arial" panose="020B0604020202020204" pitchFamily="34" charset="0"/>
              </a:rPr>
              <a:t> de </a:t>
            </a:r>
            <a:r>
              <a:rPr lang="en-US" altLang="en-US" sz="2000" dirty="0" err="1" smtClean="0">
                <a:cs typeface="Arial" panose="020B0604020202020204" pitchFamily="34" charset="0"/>
              </a:rPr>
              <a:t>eklenmiştir</a:t>
            </a:r>
            <a:r>
              <a:rPr lang="en-US" altLang="en-US" sz="2000" dirty="0" smtClean="0">
                <a:cs typeface="Arial" panose="020B0604020202020204" pitchFamily="34" charset="0"/>
              </a:rPr>
              <a:t>.</a:t>
            </a:r>
            <a:endParaRPr lang="tr-TR" altLang="en-US" sz="2000" dirty="0">
              <a:cs typeface="Arial" panose="020B0604020202020204" pitchFamily="34" charset="0"/>
            </a:endParaRPr>
          </a:p>
          <a:p>
            <a:pPr lvl="1"/>
            <a:r>
              <a:rPr lang="tr-TR" altLang="en-US" sz="2000" dirty="0">
                <a:cs typeface="Arial" panose="020B0604020202020204" pitchFamily="34" charset="0"/>
              </a:rPr>
              <a:t>Bu güncellenen evrelendirmeyle birlikte özellikle proteinürinin (A1-3) şiddetiyle birlikte azalmış GFH düzeyine göre hastaların gelişebilecek böbrek ve kardiyovasküler komplikasyon risklerine göre orta, yüksek ve çok yüksek riskli gruplara ayrılması </a:t>
            </a:r>
            <a:r>
              <a:rPr lang="tr-TR" altLang="en-US" sz="2000" dirty="0" smtClean="0">
                <a:cs typeface="Arial" panose="020B0604020202020204" pitchFamily="34" charset="0"/>
              </a:rPr>
              <a:t>sağlanmıştır</a:t>
            </a:r>
            <a:r>
              <a:rPr lang="en-US" altLang="en-US" sz="2000" dirty="0" smtClean="0">
                <a:cs typeface="Arial" panose="020B0604020202020204" pitchFamily="34" charset="0"/>
              </a:rPr>
              <a:t> (</a:t>
            </a:r>
            <a:r>
              <a:rPr lang="en-US" altLang="en-US" sz="2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İKİ-BOYUTLU SICAKLIK HARİTASI</a:t>
            </a:r>
            <a:r>
              <a:rPr lang="en-US" altLang="en-US" sz="2000" dirty="0" smtClean="0">
                <a:cs typeface="Arial" panose="020B0604020202020204" pitchFamily="34" charset="0"/>
              </a:rPr>
              <a:t>)</a:t>
            </a:r>
            <a:r>
              <a:rPr lang="tr-TR" altLang="en-US" sz="2000" dirty="0" smtClean="0">
                <a:cs typeface="Arial" panose="020B0604020202020204" pitchFamily="34" charset="0"/>
              </a:rPr>
              <a:t>.</a:t>
            </a:r>
            <a:endParaRPr lang="tr-TR" altLang="en-US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51581" y="804559"/>
            <a:ext cx="9603275" cy="643241"/>
          </a:xfrm>
        </p:spPr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PROTEİNÜRİ KATEGORİLERİ</a:t>
            </a:r>
            <a:endParaRPr lang="tr-TR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1447800" y="1905002"/>
          <a:ext cx="9677400" cy="3733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1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9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23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KDIGO</a:t>
                      </a:r>
                      <a:r>
                        <a:rPr lang="tr-TR" baseline="0" dirty="0" smtClean="0"/>
                        <a:t> -A1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KDIGO- A2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KDIGO -A3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tr-TR" dirty="0" smtClean="0"/>
                        <a:t>AER (mg/24 </a:t>
                      </a:r>
                      <a:r>
                        <a:rPr lang="tr-TR" dirty="0" err="1" smtClean="0"/>
                        <a:t>sa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&lt;30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30-300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&gt;300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tr-TR" dirty="0" smtClean="0"/>
                        <a:t>PER (mg/24 </a:t>
                      </a:r>
                      <a:r>
                        <a:rPr lang="tr-TR" dirty="0" err="1" smtClean="0"/>
                        <a:t>sa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&lt;150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150-500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&gt;500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tr-TR" dirty="0" smtClean="0"/>
                        <a:t>ACR (mg/g)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&lt;30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30-300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&gt;300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tr-TR" dirty="0" smtClean="0"/>
                        <a:t>PCR (mg/g)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&lt;150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150-500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&gt;500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tr-TR" dirty="0" smtClean="0"/>
                        <a:t>İdrar</a:t>
                      </a:r>
                      <a:r>
                        <a:rPr lang="tr-TR" baseline="0" dirty="0" smtClean="0"/>
                        <a:t> tetkik çubuğu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Negatif-eser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Eser- (+)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&gt;+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2362200" y="6211669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KDIGO 2012 clinical practice guideline for the evaluation and management of chronic kidney disease. Kidney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Int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Suppl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3:1-150, 2013.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10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043" y="188640"/>
            <a:ext cx="11498598" cy="59749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6356365"/>
            <a:ext cx="11247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Comprehensive Clinical Nephrology, 2019, </a:t>
            </a:r>
            <a:r>
              <a:rPr lang="en-US" b="1" dirty="0" err="1" smtClean="0"/>
              <a:t>sayfa</a:t>
            </a:r>
            <a:r>
              <a:rPr lang="en-US" b="1" dirty="0" smtClean="0"/>
              <a:t> 904.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39571" y="188640"/>
            <a:ext cx="3649725" cy="64633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CGA STAGING: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Causes, </a:t>
            </a:r>
            <a:r>
              <a:rPr lang="en-US" b="1" dirty="0" err="1" smtClean="0">
                <a:solidFill>
                  <a:srgbClr val="FF0000"/>
                </a:solidFill>
              </a:rPr>
              <a:t>eGFR</a:t>
            </a:r>
            <a:r>
              <a:rPr lang="en-US" b="1" dirty="0" smtClean="0">
                <a:solidFill>
                  <a:srgbClr val="FF0000"/>
                </a:solidFill>
              </a:rPr>
              <a:t>, Albuminuria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627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3"/>
          <p:cNvSpPr>
            <a:spLocks noGrp="1" noChangeArrowheads="1"/>
          </p:cNvSpPr>
          <p:nvPr>
            <p:ph type="title"/>
          </p:nvPr>
        </p:nvSpPr>
        <p:spPr>
          <a:xfrm>
            <a:off x="1992313" y="151967"/>
            <a:ext cx="8640190" cy="1143000"/>
          </a:xfrm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en-US" sz="3200" b="1">
                <a:solidFill>
                  <a:srgbClr val="333399"/>
                </a:solidFill>
              </a:rPr>
              <a:t>KRONİK BÖBREK HASTALIĞI: </a:t>
            </a:r>
            <a:br>
              <a:rPr lang="tr-TR" altLang="en-US" sz="3200" b="1">
                <a:solidFill>
                  <a:srgbClr val="333399"/>
                </a:solidFill>
              </a:rPr>
            </a:br>
            <a:r>
              <a:rPr lang="tr-TR" altLang="en-US" sz="3200" b="1">
                <a:solidFill>
                  <a:srgbClr val="333399"/>
                </a:solidFill>
              </a:rPr>
              <a:t>RİSK FAKTÖRLERİ</a:t>
            </a:r>
            <a:endParaRPr lang="en-US" altLang="en-US" sz="3200" b="1">
              <a:solidFill>
                <a:srgbClr val="333399"/>
              </a:solidFill>
            </a:endParaRPr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3" y="1700214"/>
            <a:ext cx="4248150" cy="496914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000" b="1" u="sng" dirty="0"/>
              <a:t>Klinik</a:t>
            </a:r>
            <a:r>
              <a:rPr lang="tr-TR" altLang="en-US" sz="20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</a:t>
            </a:r>
            <a:r>
              <a:rPr lang="tr-TR" altLang="en-US" sz="2000" b="1" dirty="0">
                <a:solidFill>
                  <a:srgbClr val="FF0000"/>
                </a:solidFill>
              </a:rPr>
              <a:t>DM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>
                <a:solidFill>
                  <a:srgbClr val="FF0000"/>
                </a:solidFill>
              </a:rPr>
              <a:t>	HT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</a:t>
            </a:r>
            <a:r>
              <a:rPr lang="tr-TR" altLang="en-US" sz="2000" b="1" dirty="0">
                <a:solidFill>
                  <a:srgbClr val="FF0000"/>
                </a:solidFill>
              </a:rPr>
              <a:t>KBY aile </a:t>
            </a:r>
            <a:r>
              <a:rPr lang="tr-TR" altLang="en-US" sz="2000" b="1" dirty="0" smtClean="0">
                <a:solidFill>
                  <a:srgbClr val="FF0000"/>
                </a:solidFill>
              </a:rPr>
              <a:t>öyküsü</a:t>
            </a:r>
            <a:endParaRPr lang="en-US" altLang="en-US" sz="2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	</a:t>
            </a:r>
            <a:r>
              <a:rPr lang="tr-TR" altLang="en-US" sz="2000" b="1" dirty="0" smtClean="0"/>
              <a:t>Otoimmün </a:t>
            </a:r>
            <a:r>
              <a:rPr lang="tr-TR" altLang="en-US" sz="2000" b="1" dirty="0"/>
              <a:t>hastalıklar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Sistemik infeksiyonlar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Üriner infeksiyon/Taş hastalığı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Alt üriner trakt obstrüksiyonu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Malignite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</a:t>
            </a:r>
            <a:r>
              <a:rPr lang="tr-TR" altLang="en-US" sz="2000" b="1" dirty="0" smtClean="0"/>
              <a:t>Geçirilmiş </a:t>
            </a:r>
            <a:r>
              <a:rPr lang="tr-TR" altLang="en-US" sz="2000" b="1" dirty="0"/>
              <a:t>ABY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</a:t>
            </a:r>
            <a:r>
              <a:rPr lang="tr-TR" altLang="en-US" sz="2000" b="1" dirty="0" smtClean="0"/>
              <a:t>İlaçlar</a:t>
            </a:r>
            <a:endParaRPr lang="en-US" altLang="en-US" sz="20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/>
              <a:t>	</a:t>
            </a:r>
            <a:r>
              <a:rPr lang="en-US" altLang="en-US" sz="2000" b="1" dirty="0" err="1" smtClean="0"/>
              <a:t>Obezite</a:t>
            </a:r>
            <a:endParaRPr lang="en-US" altLang="en-US" sz="20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/>
              <a:t>	</a:t>
            </a:r>
            <a:r>
              <a:rPr lang="en-US" altLang="en-US" sz="2000" b="1" dirty="0" err="1" smtClean="0"/>
              <a:t>Sigara</a:t>
            </a:r>
            <a:endParaRPr lang="en-US" altLang="en-US" sz="20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/>
              <a:t>	</a:t>
            </a:r>
            <a:r>
              <a:rPr lang="en-US" altLang="en-US" sz="2000" b="1" dirty="0" err="1" smtClean="0"/>
              <a:t>Hiperlipidemi</a:t>
            </a:r>
            <a:endParaRPr lang="tr-TR" altLang="en-US" sz="20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Azalmış renal kitle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b="1" dirty="0"/>
              <a:t>	Düşük doğum ağırlığı</a:t>
            </a:r>
            <a:endParaRPr lang="en-US" altLang="en-US" sz="2000" b="1" dirty="0"/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6600824" y="1700212"/>
            <a:ext cx="4031679" cy="496914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000" b="1" u="sng" dirty="0" err="1">
                <a:latin typeface="Arial" pitchFamily="34" charset="0"/>
                <a:cs typeface="+mn-cs"/>
              </a:rPr>
              <a:t>Sosyodemografik</a:t>
            </a:r>
            <a:endParaRPr lang="tr-TR" sz="2000" b="1" u="sng" dirty="0"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2000" b="1" dirty="0">
                <a:latin typeface="Arial" pitchFamily="34" charset="0"/>
                <a:cs typeface="+mn-cs"/>
              </a:rPr>
              <a:t>	</a:t>
            </a:r>
            <a:r>
              <a:rPr lang="tr-TR" sz="2000" b="1" dirty="0">
                <a:solidFill>
                  <a:srgbClr val="FF0000"/>
                </a:solidFill>
                <a:latin typeface="Arial" pitchFamily="34" charset="0"/>
                <a:cs typeface="+mn-cs"/>
              </a:rPr>
              <a:t>İleri yaş (&gt;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+mn-cs"/>
              </a:rPr>
              <a:t>6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+mn-cs"/>
              </a:rPr>
              <a:t>5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+mn-cs"/>
              </a:rPr>
              <a:t>)</a:t>
            </a:r>
            <a:endParaRPr lang="tr-TR" sz="2000" b="1" dirty="0">
              <a:solidFill>
                <a:srgbClr val="FF0000"/>
              </a:solidFill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2000" b="1" dirty="0">
                <a:latin typeface="Arial" pitchFamily="34" charset="0"/>
                <a:cs typeface="+mn-cs"/>
              </a:rPr>
              <a:t>	Irk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2000" b="1" dirty="0">
                <a:latin typeface="Arial" pitchFamily="34" charset="0"/>
                <a:cs typeface="+mn-cs"/>
              </a:rPr>
              <a:t>	Kimyasal/çevresel </a:t>
            </a:r>
            <a:r>
              <a:rPr lang="tr-TR" sz="2000" b="1" dirty="0" err="1">
                <a:latin typeface="Arial" pitchFamily="34" charset="0"/>
                <a:cs typeface="+mn-cs"/>
              </a:rPr>
              <a:t>maruziyet</a:t>
            </a:r>
            <a:endParaRPr lang="tr-TR" sz="2000" b="1" dirty="0"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tr-TR" sz="2000" b="1" dirty="0">
                <a:latin typeface="Arial" pitchFamily="34" charset="0"/>
                <a:cs typeface="+mn-cs"/>
              </a:rPr>
              <a:t>	Düşük </a:t>
            </a:r>
            <a:r>
              <a:rPr lang="tr-TR" sz="2000" b="1" dirty="0" smtClean="0">
                <a:latin typeface="Arial" pitchFamily="34" charset="0"/>
                <a:cs typeface="+mn-cs"/>
              </a:rPr>
              <a:t>gelir/eğitim</a:t>
            </a:r>
            <a:r>
              <a:rPr lang="en-US" sz="2000" b="1" dirty="0" smtClean="0">
                <a:latin typeface="Arial" pitchFamily="34" charset="0"/>
                <a:cs typeface="+mn-cs"/>
              </a:rPr>
              <a:t> </a:t>
            </a:r>
            <a:r>
              <a:rPr lang="en-US" sz="2000" b="1" dirty="0" err="1" smtClean="0">
                <a:latin typeface="Arial" pitchFamily="34" charset="0"/>
                <a:cs typeface="+mn-cs"/>
              </a:rPr>
              <a:t>düzeyi</a:t>
            </a:r>
            <a:endParaRPr lang="en-US" sz="2000" b="1" dirty="0"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000" b="1" dirty="0"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nimBg="1"/>
      <p:bldP spid="11878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KRONİK BÖBREK HASTALIĞI:ETİYOLOJİ</a:t>
            </a:r>
            <a:endParaRPr lang="en-US" altLang="en-US" sz="2800" b="1">
              <a:solidFill>
                <a:srgbClr val="333399"/>
              </a:solidFill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470025"/>
            <a:ext cx="4619625" cy="52578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DM</a:t>
            </a:r>
          </a:p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HT</a:t>
            </a:r>
          </a:p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Ateroskleroz</a:t>
            </a:r>
          </a:p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Glomerüler hastalıklar</a:t>
            </a:r>
          </a:p>
          <a:p>
            <a:pPr eaLnBrk="1" hangingPunct="1"/>
            <a:r>
              <a:rPr lang="tr-TR" altLang="en-US" sz="2800">
                <a:solidFill>
                  <a:srgbClr val="333399"/>
                </a:solidFill>
              </a:rPr>
              <a:t>Toksik maddeler</a:t>
            </a:r>
          </a:p>
          <a:p>
            <a:pPr lvl="1" eaLnBrk="1" hangingPunct="1"/>
            <a:r>
              <a:rPr lang="tr-TR" altLang="en-US" smtClean="0">
                <a:solidFill>
                  <a:srgbClr val="333399"/>
                </a:solidFill>
              </a:rPr>
              <a:t>İlaçlar</a:t>
            </a:r>
          </a:p>
          <a:p>
            <a:pPr eaLnBrk="1" hangingPunct="1"/>
            <a:r>
              <a:rPr lang="tr-TR" altLang="en-US" sz="2800">
                <a:solidFill>
                  <a:srgbClr val="333399"/>
                </a:solidFill>
              </a:rPr>
              <a:t>Kalıtsal hastalıklar</a:t>
            </a:r>
          </a:p>
          <a:p>
            <a:pPr eaLnBrk="1" hangingPunct="1"/>
            <a:r>
              <a:rPr lang="tr-TR" altLang="en-US" sz="2800">
                <a:solidFill>
                  <a:srgbClr val="333399"/>
                </a:solidFill>
              </a:rPr>
              <a:t>Tübüler hastalıklar</a:t>
            </a:r>
          </a:p>
          <a:p>
            <a:pPr eaLnBrk="1" hangingPunct="1"/>
            <a:r>
              <a:rPr lang="tr-TR" altLang="en-US" sz="2800">
                <a:solidFill>
                  <a:srgbClr val="333399"/>
                </a:solidFill>
              </a:rPr>
              <a:t>Vasküler hastalıklar</a:t>
            </a:r>
          </a:p>
          <a:p>
            <a:pPr eaLnBrk="1" hangingPunct="1"/>
            <a:r>
              <a:rPr lang="tr-TR" altLang="en-US" sz="2800">
                <a:solidFill>
                  <a:srgbClr val="333399"/>
                </a:solidFill>
              </a:rPr>
              <a:t>Transplant nefropatisi</a:t>
            </a:r>
            <a:endParaRPr lang="en-US" altLang="en-US" sz="2800">
              <a:solidFill>
                <a:srgbClr val="333399"/>
              </a:solidFill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6683374" y="2957514"/>
            <a:ext cx="4669209" cy="138499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Filtrasyon fonksiyonunu etkileyen </a:t>
            </a:r>
            <a:r>
              <a:rPr lang="en-US" sz="28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global  </a:t>
            </a:r>
            <a:r>
              <a:rPr lang="tr-TR" sz="28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hastalıklar</a:t>
            </a:r>
            <a:endParaRPr lang="en-US" sz="28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1100" y="2536826"/>
            <a:ext cx="10657184" cy="30527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altLang="en-US" sz="2800" b="1" dirty="0">
                <a:solidFill>
                  <a:srgbClr val="333399"/>
                </a:solidFill>
              </a:rPr>
              <a:t>İlerleme hızı</a:t>
            </a:r>
          </a:p>
          <a:p>
            <a:pPr lvl="1" eaLnBrk="1" hangingPunct="1"/>
            <a:r>
              <a:rPr lang="tr-TR" altLang="en-US" dirty="0" smtClean="0">
                <a:solidFill>
                  <a:srgbClr val="333399"/>
                </a:solidFill>
              </a:rPr>
              <a:t>Altta yatan-primer hastalıktan (DM, HT, kronik GN, PKBH vb.)</a:t>
            </a:r>
          </a:p>
          <a:p>
            <a:pPr lvl="1" eaLnBrk="1" hangingPunct="1"/>
            <a:r>
              <a:rPr lang="tr-TR" altLang="en-US" dirty="0" smtClean="0">
                <a:solidFill>
                  <a:srgbClr val="333399"/>
                </a:solidFill>
              </a:rPr>
              <a:t>Bu hastalıklara eşlik eden durumlardan</a:t>
            </a:r>
          </a:p>
          <a:p>
            <a:pPr lvl="1" eaLnBrk="1" hangingPunct="1"/>
            <a:r>
              <a:rPr lang="tr-TR" altLang="en-US" dirty="0" smtClean="0">
                <a:solidFill>
                  <a:srgbClr val="333399"/>
                </a:solidFill>
              </a:rPr>
              <a:t>Uygulanan tedaviler ve sekonder birçok faktörden etkilenebilir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23393" y="765175"/>
            <a:ext cx="10657183" cy="1295400"/>
          </a:xfrm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KRONİK BÖBREK HASTALIĞI:DOĞAL SEYRİ</a:t>
            </a:r>
            <a:endParaRPr lang="en-US" altLang="en-US" sz="2800" b="1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5" descr="68FF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28639"/>
            <a:ext cx="7620000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2279650" y="369889"/>
            <a:ext cx="7632700" cy="1200329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tr-TR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 algn="ctr"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Renal Sağkalım:Primer Renal Hastalık</a:t>
            </a:r>
          </a:p>
          <a:p>
            <a:pPr algn="ctr">
              <a:defRPr/>
            </a:pP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2279650" y="5589589"/>
            <a:ext cx="7632700" cy="83099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Nephrol Dial Transplant 1996;11:461-467</a:t>
            </a:r>
          </a:p>
          <a:p>
            <a:pPr algn="ctr">
              <a:defRPr/>
            </a:pP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 rot="10800000">
            <a:off x="2279651" y="1557338"/>
            <a:ext cx="792163" cy="40322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/>
          <a:p>
            <a:pPr algn="ctr"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Renal Sağkalım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1423" y="188640"/>
            <a:ext cx="10441159" cy="922337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800" b="1" dirty="0" smtClean="0">
                <a:solidFill>
                  <a:srgbClr val="333399"/>
                </a:solidFill>
              </a:rPr>
              <a:t>KBH’ya </a:t>
            </a:r>
            <a:r>
              <a:rPr lang="tr-TR" altLang="en-US" sz="2800" b="1" dirty="0">
                <a:solidFill>
                  <a:srgbClr val="333399"/>
                </a:solidFill>
              </a:rPr>
              <a:t>Yatkınlık Yaratan Faktörler</a:t>
            </a:r>
            <a:endParaRPr lang="en-US" altLang="en-US" sz="2800" b="1" dirty="0">
              <a:solidFill>
                <a:srgbClr val="333399"/>
              </a:solidFill>
            </a:endParaRP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911424" y="1186880"/>
            <a:ext cx="10441159" cy="5016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tr-TR" sz="2000" b="1" u="sng" dirty="0" smtClean="0">
                <a:latin typeface="Arial" pitchFamily="34" charset="0"/>
                <a:cs typeface="+mn-cs"/>
              </a:rPr>
              <a:t>Genetik faktörler:</a:t>
            </a:r>
            <a:r>
              <a:rPr lang="tr-TR" sz="2000" b="1" dirty="0" smtClean="0">
                <a:latin typeface="Arial" pitchFamily="34" charset="0"/>
                <a:cs typeface="+mn-cs"/>
              </a:rPr>
              <a:t> </a:t>
            </a:r>
            <a:endParaRPr lang="en-US" sz="2000" b="1" dirty="0" smtClean="0">
              <a:latin typeface="Arial" pitchFamily="34" charset="0"/>
              <a:cs typeface="+mn-cs"/>
            </a:endParaRPr>
          </a:p>
          <a:p>
            <a:pPr lvl="1">
              <a:buFont typeface="Wingdings" pitchFamily="2" charset="2"/>
              <a:buChar char="ü"/>
              <a:defRPr/>
            </a:pPr>
            <a:r>
              <a:rPr lang="tr-TR" sz="2000" dirty="0">
                <a:latin typeface="Arial" pitchFamily="34" charset="0"/>
                <a:cs typeface="+mn-cs"/>
              </a:rPr>
              <a:t>Aile bireyleri arasında KBH görülme sıklığının artması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sz="2000" dirty="0">
                <a:latin typeface="Arial" pitchFamily="34" charset="0"/>
                <a:cs typeface="+mn-cs"/>
              </a:rPr>
              <a:t>Renin angiotensin sistemi, nitrik oksit sentaz, kallikrein, çeşitli sitokinler ve büyüme faktörleri, kompleman faktörleri ve immunoglobulinler gibi çeşitli mediyatörlerin genetik kontrolüyle ilgili farklılıklar ileri </a:t>
            </a:r>
            <a:r>
              <a:rPr lang="tr-TR" sz="2000" dirty="0" smtClean="0">
                <a:latin typeface="Arial" pitchFamily="34" charset="0"/>
                <a:cs typeface="+mn-cs"/>
              </a:rPr>
              <a:t>sürülmektedir</a:t>
            </a:r>
            <a:r>
              <a:rPr lang="en-US" sz="2000" dirty="0" smtClean="0">
                <a:latin typeface="Arial" pitchFamily="34" charset="0"/>
                <a:cs typeface="+mn-cs"/>
              </a:rPr>
              <a:t>.</a:t>
            </a:r>
            <a:endParaRPr lang="en-US" sz="2000" dirty="0">
              <a:latin typeface="Arial" pitchFamily="34" charset="0"/>
              <a:cs typeface="+mn-cs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tr-TR" altLang="en-US" sz="2000" b="1" u="sng" dirty="0" smtClean="0">
                <a:latin typeface="Arial" panose="020B0604020202020204" pitchFamily="34" charset="0"/>
              </a:rPr>
              <a:t>Irk:</a:t>
            </a:r>
            <a:r>
              <a:rPr lang="tr-TR" altLang="en-US" sz="2000" b="1" dirty="0" smtClean="0">
                <a:latin typeface="Arial" panose="020B0604020202020204" pitchFamily="34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en-US" sz="2000" dirty="0" smtClean="0">
                <a:latin typeface="Arial" panose="020B0604020202020204" pitchFamily="34" charset="0"/>
              </a:rPr>
              <a:t>DM </a:t>
            </a:r>
            <a:r>
              <a:rPr lang="tr-TR" altLang="en-US" sz="2000" dirty="0">
                <a:latin typeface="Arial" panose="020B0604020202020204" pitchFamily="34" charset="0"/>
              </a:rPr>
              <a:t>ve HT görülme sıklığının yüksek olduğu Afrikalı Amerikalılar, hispanikler ve Indo-Asyalılar gibi ırklar artmış riskli </a:t>
            </a:r>
            <a:r>
              <a:rPr lang="tr-TR" altLang="en-US" sz="2000" dirty="0" smtClean="0">
                <a:latin typeface="Arial" panose="020B0604020202020204" pitchFamily="34" charset="0"/>
              </a:rPr>
              <a:t>gruplarıdır</a:t>
            </a:r>
            <a:r>
              <a:rPr lang="en-US" altLang="en-US" sz="2000" dirty="0" smtClean="0">
                <a:latin typeface="Arial" panose="020B0604020202020204" pitchFamily="34" charset="0"/>
              </a:rPr>
              <a:t>.</a:t>
            </a:r>
            <a:endParaRPr lang="tr-TR" altLang="en-US" sz="2000" dirty="0">
              <a:latin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en-US" sz="2000" dirty="0">
                <a:latin typeface="Arial" panose="020B0604020202020204" pitchFamily="34" charset="0"/>
              </a:rPr>
              <a:t>Bu gruplarda düşük sosyoekonomik düzey, artmış kurşun maruziyetiyle birlikte yüksek ürik asit düzeyleri de olası risk faktörleri arasında </a:t>
            </a:r>
            <a:r>
              <a:rPr lang="tr-TR" altLang="en-US" sz="2000" dirty="0" smtClean="0">
                <a:latin typeface="Arial" panose="020B0604020202020204" pitchFamily="34" charset="0"/>
              </a:rPr>
              <a:t>gösterilmektedir</a:t>
            </a:r>
            <a:r>
              <a:rPr lang="en-US" altLang="en-US" sz="2000" dirty="0" smtClean="0">
                <a:latin typeface="Arial" panose="020B0604020202020204" pitchFamily="34" charset="0"/>
              </a:rPr>
              <a:t>.</a:t>
            </a:r>
          </a:p>
          <a:p>
            <a:pPr eaLnBrk="1" hangingPunct="1">
              <a:buFontTx/>
              <a:buChar char="•"/>
            </a:pPr>
            <a:r>
              <a:rPr lang="en-US" altLang="en-US" sz="2000" b="1" dirty="0" smtClean="0">
                <a:latin typeface="Arial" panose="020B0604020202020204" pitchFamily="34" charset="0"/>
              </a:rPr>
              <a:t>    </a:t>
            </a:r>
            <a:r>
              <a:rPr lang="tr-TR" altLang="en-US" sz="2000" b="1" u="sng" dirty="0" smtClean="0">
                <a:latin typeface="Arial" panose="020B0604020202020204" pitchFamily="34" charset="0"/>
              </a:rPr>
              <a:t>Maternal-fetal </a:t>
            </a:r>
            <a:r>
              <a:rPr lang="tr-TR" altLang="en-US" sz="2000" b="1" u="sng" dirty="0">
                <a:latin typeface="Arial" panose="020B0604020202020204" pitchFamily="34" charset="0"/>
              </a:rPr>
              <a:t>faktörler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en-US" sz="2000" dirty="0">
                <a:latin typeface="Arial" panose="020B0604020202020204" pitchFamily="34" charset="0"/>
              </a:rPr>
              <a:t>Gebeliği boyunca beslenme bozukluğu yaşamış annelerin bebekleri, erişkin yaşlarda artmış HT, DM, metabolik sendrom ve KBH riski ile karşı </a:t>
            </a:r>
            <a:r>
              <a:rPr lang="tr-TR" altLang="en-US" sz="2000" dirty="0" smtClean="0">
                <a:latin typeface="Arial" panose="020B0604020202020204" pitchFamily="34" charset="0"/>
              </a:rPr>
              <a:t>karşıyadır</a:t>
            </a:r>
            <a:r>
              <a:rPr lang="en-US" altLang="en-US" sz="2000" dirty="0" smtClean="0">
                <a:latin typeface="Arial" panose="020B0604020202020204" pitchFamily="34" charset="0"/>
              </a:rPr>
              <a:t>.</a:t>
            </a:r>
            <a:endParaRPr lang="tr-TR" altLang="en-US" sz="2000" dirty="0">
              <a:latin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en-US" sz="2000" dirty="0">
                <a:latin typeface="Arial" panose="020B0604020202020204" pitchFamily="34" charset="0"/>
              </a:rPr>
              <a:t>Düşük doğum ağırlığı ve ilişkili olarak gözlenen glomerüler hipertrofi glomerüloskleroz ve KBH’ya yol </a:t>
            </a:r>
            <a:r>
              <a:rPr lang="tr-TR" altLang="en-US" sz="2000" dirty="0" smtClean="0">
                <a:latin typeface="Arial" panose="020B0604020202020204" pitchFamily="34" charset="0"/>
              </a:rPr>
              <a:t>açabilir</a:t>
            </a:r>
            <a:r>
              <a:rPr lang="en-US" altLang="en-US" sz="2000" dirty="0" smtClean="0">
                <a:latin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b="1" u="sng" dirty="0" err="1" smtClean="0">
                <a:latin typeface="Arial" panose="020B0604020202020204" pitchFamily="34" charset="0"/>
              </a:rPr>
              <a:t>Cinsiyet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u="sng" dirty="0" err="1" smtClean="0">
                <a:latin typeface="Arial" panose="020B0604020202020204" pitchFamily="34" charset="0"/>
              </a:rPr>
              <a:t>ve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u="sng" dirty="0" err="1" smtClean="0">
                <a:latin typeface="Arial" panose="020B0604020202020204" pitchFamily="34" charset="0"/>
              </a:rPr>
              <a:t>ileri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u="sng" dirty="0" err="1" smtClean="0">
                <a:latin typeface="Arial" panose="020B0604020202020204" pitchFamily="34" charset="0"/>
              </a:rPr>
              <a:t>yaş</a:t>
            </a:r>
            <a:endParaRPr lang="tr-TR" altLang="en-US" sz="2000" b="1" u="sng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7368" y="274639"/>
            <a:ext cx="11089232" cy="777875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800" b="1" dirty="0">
                <a:solidFill>
                  <a:srgbClr val="333399"/>
                </a:solidFill>
              </a:rPr>
              <a:t/>
            </a:r>
            <a:br>
              <a:rPr lang="tr-TR" altLang="en-US" sz="2800" b="1" dirty="0">
                <a:solidFill>
                  <a:srgbClr val="333399"/>
                </a:solidFill>
              </a:rPr>
            </a:br>
            <a:r>
              <a:rPr lang="tr-TR" altLang="en-US" sz="2800" b="1" dirty="0">
                <a:solidFill>
                  <a:srgbClr val="333399"/>
                </a:solidFill>
              </a:rPr>
              <a:t>KBH Başlangıcında Rol Oynayan Faktörler</a:t>
            </a:r>
            <a:r>
              <a:rPr lang="en-US" altLang="en-US" sz="2800" b="1" dirty="0">
                <a:solidFill>
                  <a:srgbClr val="333399"/>
                </a:solidFill>
              </a:rPr>
              <a:t/>
            </a:r>
            <a:br>
              <a:rPr lang="en-US" altLang="en-US" sz="2800" b="1" dirty="0">
                <a:solidFill>
                  <a:srgbClr val="333399"/>
                </a:solidFill>
              </a:rPr>
            </a:br>
            <a:endParaRPr lang="en-US" altLang="en-US" sz="2800" b="1" dirty="0">
              <a:solidFill>
                <a:srgbClr val="333399"/>
              </a:solidFill>
            </a:endParaRP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479376" y="2005003"/>
            <a:ext cx="11017224" cy="34163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en-US" sz="2400" b="1" dirty="0">
                <a:latin typeface="Arial" panose="020B0604020202020204" pitchFamily="34" charset="0"/>
              </a:rPr>
              <a:t>HT:</a:t>
            </a:r>
            <a:r>
              <a:rPr lang="tr-TR" altLang="en-US" sz="2400" dirty="0">
                <a:latin typeface="Arial" panose="020B0604020202020204" pitchFamily="34" charset="0"/>
              </a:rPr>
              <a:t> </a:t>
            </a:r>
            <a:r>
              <a:rPr lang="tr-TR" altLang="en-US" sz="2400" i="1" dirty="0">
                <a:latin typeface="Arial" panose="020B0604020202020204" pitchFamily="34" charset="0"/>
              </a:rPr>
              <a:t>Multiple Risk Factor Intervention Study (MRFIT)</a:t>
            </a:r>
            <a:r>
              <a:rPr lang="tr-TR" altLang="en-US" sz="2400" dirty="0">
                <a:latin typeface="Arial" panose="020B0604020202020204" pitchFamily="34" charset="0"/>
              </a:rPr>
              <a:t> çalışmasında, erkeklerde kan basıncı yüksekliği ve SDBY arasındaki ilişki </a:t>
            </a:r>
            <a:r>
              <a:rPr lang="tr-TR" altLang="en-US" sz="2400" dirty="0" smtClean="0">
                <a:latin typeface="Arial" panose="020B0604020202020204" pitchFamily="34" charset="0"/>
              </a:rPr>
              <a:t>gösterilmiştir</a:t>
            </a:r>
            <a:r>
              <a:rPr lang="en-US" altLang="en-US" sz="2400" dirty="0" smtClean="0">
                <a:latin typeface="Arial" panose="020B0604020202020204" pitchFamily="34" charset="0"/>
              </a:rPr>
              <a:t>.</a:t>
            </a:r>
            <a:endParaRPr lang="tr-TR" altLang="en-US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altLang="en-US" sz="2400" b="1" dirty="0">
                <a:latin typeface="Arial" panose="020B0604020202020204" pitchFamily="34" charset="0"/>
              </a:rPr>
              <a:t>DM</a:t>
            </a:r>
          </a:p>
          <a:p>
            <a:pPr eaLnBrk="1" hangingPunct="1">
              <a:buFontTx/>
              <a:buChar char="•"/>
            </a:pPr>
            <a:r>
              <a:rPr lang="tr-TR" altLang="en-US" sz="2400" b="1" dirty="0">
                <a:latin typeface="Arial" panose="020B0604020202020204" pitchFamily="34" charset="0"/>
              </a:rPr>
              <a:t>Hiperlipidemi:</a:t>
            </a:r>
            <a:r>
              <a:rPr lang="tr-TR" altLang="en-US" sz="2400" dirty="0">
                <a:latin typeface="Arial" panose="020B0604020202020204" pitchFamily="34" charset="0"/>
              </a:rPr>
              <a:t> Veriler çelişkili olmakla birlikte </a:t>
            </a:r>
            <a:r>
              <a:rPr lang="tr-TR" altLang="en-US" sz="2400" i="1" dirty="0">
                <a:latin typeface="Arial" panose="020B0604020202020204" pitchFamily="34" charset="0"/>
              </a:rPr>
              <a:t>Atherosclerosis Risk in Communities</a:t>
            </a:r>
            <a:r>
              <a:rPr lang="tr-TR" altLang="en-US" sz="2400" dirty="0">
                <a:latin typeface="Arial" panose="020B0604020202020204" pitchFamily="34" charset="0"/>
              </a:rPr>
              <a:t> çalışması (ARIC) ve </a:t>
            </a:r>
            <a:r>
              <a:rPr lang="tr-TR" altLang="en-US" sz="2400" i="1" dirty="0">
                <a:latin typeface="Arial" panose="020B0604020202020204" pitchFamily="34" charset="0"/>
              </a:rPr>
              <a:t>Physicians Health</a:t>
            </a:r>
            <a:r>
              <a:rPr lang="tr-TR" altLang="en-US" sz="2400" dirty="0">
                <a:latin typeface="Arial" panose="020B0604020202020204" pitchFamily="34" charset="0"/>
              </a:rPr>
              <a:t> çalışması (PHS) dislipidemi ve KBH ilişkisi </a:t>
            </a:r>
            <a:r>
              <a:rPr lang="tr-TR" altLang="en-US" sz="2400" dirty="0" smtClean="0">
                <a:latin typeface="Arial" panose="020B0604020202020204" pitchFamily="34" charset="0"/>
              </a:rPr>
              <a:t>gösterilmiştir</a:t>
            </a:r>
            <a:r>
              <a:rPr lang="en-US" altLang="en-US" sz="2400" dirty="0" smtClean="0">
                <a:latin typeface="Arial" panose="020B0604020202020204" pitchFamily="34" charset="0"/>
              </a:rPr>
              <a:t>.</a:t>
            </a:r>
            <a:r>
              <a:rPr lang="tr-TR" altLang="en-US" sz="2400" dirty="0" smtClean="0">
                <a:latin typeface="Arial" panose="020B0604020202020204" pitchFamily="34" charset="0"/>
              </a:rPr>
              <a:t> </a:t>
            </a:r>
            <a:endParaRPr lang="tr-TR" altLang="en-US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altLang="en-US" sz="2400" b="1" dirty="0">
                <a:latin typeface="Arial" panose="020B0604020202020204" pitchFamily="34" charset="0"/>
              </a:rPr>
              <a:t>Obezite ve sigara:</a:t>
            </a:r>
            <a:r>
              <a:rPr lang="tr-TR" altLang="en-US" sz="2400" dirty="0">
                <a:latin typeface="Arial" panose="020B0604020202020204" pitchFamily="34" charset="0"/>
              </a:rPr>
              <a:t> Artmış beden kitle indeksi ve sigara alışkanlığının erkeklerde proteinüri riskini arttırdığı ve genel populasyonda da proteinüri, anemi ve hiperüriseminin SDBY için risk faktörleri olduğu </a:t>
            </a:r>
            <a:r>
              <a:rPr lang="tr-TR" altLang="en-US" sz="2400" dirty="0" smtClean="0">
                <a:latin typeface="Arial" panose="020B0604020202020204" pitchFamily="34" charset="0"/>
              </a:rPr>
              <a:t>gösterilmiştir</a:t>
            </a:r>
            <a:r>
              <a:rPr lang="en-US" altLang="en-US" sz="2400" dirty="0" smtClean="0">
                <a:latin typeface="Arial" panose="020B0604020202020204" pitchFamily="34" charset="0"/>
              </a:rPr>
              <a:t>.</a:t>
            </a:r>
            <a:endParaRPr lang="tr-TR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BÖBREK FONKSİYONLARI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1424" y="1628800"/>
            <a:ext cx="10297144" cy="4896544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err="1" smtClean="0"/>
              <a:t>Metabolik</a:t>
            </a:r>
            <a:r>
              <a:rPr lang="tr-TR" sz="2400" dirty="0" smtClean="0"/>
              <a:t> son ürünlerin vücuttan uzaklaştırılması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sz="2400" b="1" u="sng" dirty="0" err="1" smtClean="0">
                <a:solidFill>
                  <a:srgbClr val="FF0000"/>
                </a:solidFill>
              </a:rPr>
              <a:t>Glomerüler</a:t>
            </a:r>
            <a:r>
              <a:rPr lang="tr-TR" sz="2400" b="1" u="sng" dirty="0" smtClean="0">
                <a:solidFill>
                  <a:srgbClr val="FF0000"/>
                </a:solidFill>
              </a:rPr>
              <a:t> </a:t>
            </a:r>
            <a:r>
              <a:rPr lang="tr-TR" sz="2400" b="1" u="sng" dirty="0" err="1" smtClean="0">
                <a:solidFill>
                  <a:srgbClr val="FF0000"/>
                </a:solidFill>
              </a:rPr>
              <a:t>ultrafiltrasyon</a:t>
            </a:r>
            <a:r>
              <a:rPr lang="tr-TR" sz="2400" dirty="0" smtClean="0"/>
              <a:t>, </a:t>
            </a:r>
            <a:r>
              <a:rPr lang="tr-TR" sz="2400" dirty="0" err="1" smtClean="0"/>
              <a:t>tübüler</a:t>
            </a:r>
            <a:r>
              <a:rPr lang="tr-TR" sz="2400" dirty="0" smtClean="0"/>
              <a:t> </a:t>
            </a:r>
            <a:r>
              <a:rPr lang="tr-TR" sz="2400" dirty="0" err="1" smtClean="0"/>
              <a:t>reabsorbsiyon</a:t>
            </a:r>
            <a:r>
              <a:rPr lang="tr-TR" sz="2400" dirty="0" smtClean="0"/>
              <a:t> ve </a:t>
            </a:r>
            <a:r>
              <a:rPr lang="tr-TR" sz="2400" dirty="0" err="1" smtClean="0"/>
              <a:t>sekresyon</a:t>
            </a:r>
            <a:r>
              <a:rPr lang="tr-TR" sz="2400" dirty="0" smtClean="0"/>
              <a:t> fonksiyonları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Sıvı-elektrolit dengesinin sürdürülmesi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Asit-baz dengesinin sürdürülmesi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Kan basıncının sürdürülmesi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Endokrin fonksiyonları (</a:t>
            </a:r>
            <a:r>
              <a:rPr lang="tr-TR" sz="2400" dirty="0" err="1" smtClean="0"/>
              <a:t>eritropoetin</a:t>
            </a:r>
            <a:r>
              <a:rPr lang="tr-TR" sz="2400" dirty="0" smtClean="0"/>
              <a:t> sentezi, d-</a:t>
            </a:r>
            <a:r>
              <a:rPr lang="tr-TR" sz="2400" dirty="0" err="1" smtClean="0"/>
              <a:t>vit</a:t>
            </a:r>
            <a:r>
              <a:rPr lang="tr-TR" sz="2400" dirty="0" smtClean="0"/>
              <a:t>’ in aktifleştirilmesi…)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RAS aktivitesi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smtClean="0"/>
              <a:t>………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1774" y="274638"/>
            <a:ext cx="9490769" cy="633412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400" b="1" dirty="0">
                <a:solidFill>
                  <a:srgbClr val="333399"/>
                </a:solidFill>
              </a:rPr>
              <a:t/>
            </a:r>
            <a:br>
              <a:rPr lang="tr-TR" altLang="en-US" sz="2400" b="1" dirty="0">
                <a:solidFill>
                  <a:srgbClr val="333399"/>
                </a:solidFill>
              </a:rPr>
            </a:br>
            <a:r>
              <a:rPr lang="tr-TR" altLang="en-US" sz="2400" b="1" dirty="0">
                <a:solidFill>
                  <a:srgbClr val="333399"/>
                </a:solidFill>
              </a:rPr>
              <a:t>KBH’nın İlerleme Hızını Etkileyen Faktörler ve Belirleyiciler</a:t>
            </a:r>
            <a:r>
              <a:rPr lang="en-US" altLang="en-US" sz="2400" b="1" dirty="0">
                <a:solidFill>
                  <a:srgbClr val="333399"/>
                </a:solidFill>
              </a:rPr>
              <a:t/>
            </a:r>
            <a:br>
              <a:rPr lang="en-US" altLang="en-US" sz="2400" b="1" dirty="0">
                <a:solidFill>
                  <a:srgbClr val="333399"/>
                </a:solidFill>
              </a:rPr>
            </a:br>
            <a:endParaRPr lang="en-US" altLang="en-US" sz="2400" b="1" dirty="0">
              <a:solidFill>
                <a:srgbClr val="333399"/>
              </a:solidFill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3792538" y="1153508"/>
            <a:ext cx="4608512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>
              <a:defRPr/>
            </a:pPr>
            <a:r>
              <a:rPr lang="tr-TR" sz="2400" b="1" u="sng">
                <a:solidFill>
                  <a:srgbClr val="333399"/>
                </a:solidFill>
                <a:latin typeface="Arial" pitchFamily="34" charset="0"/>
                <a:cs typeface="+mn-cs"/>
              </a:rPr>
              <a:t>Değiştirilemeyen faktörler: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sz="2400">
                <a:solidFill>
                  <a:srgbClr val="3366FF"/>
                </a:solidFill>
                <a:latin typeface="Arial" pitchFamily="34" charset="0"/>
                <a:cs typeface="+mn-cs"/>
              </a:rPr>
              <a:t>Yaş-Cinsiyet-Irk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sz="2400">
                <a:solidFill>
                  <a:srgbClr val="3366FF"/>
                </a:solidFill>
                <a:latin typeface="Arial" pitchFamily="34" charset="0"/>
                <a:cs typeface="+mn-cs"/>
              </a:rPr>
              <a:t>Genetik faktörler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sz="2400">
                <a:solidFill>
                  <a:srgbClr val="3366FF"/>
                </a:solidFill>
                <a:latin typeface="Arial" pitchFamily="34" charset="0"/>
                <a:cs typeface="+mn-cs"/>
              </a:rPr>
              <a:t>Renal kitle kaybı</a:t>
            </a:r>
            <a:r>
              <a:rPr lang="tr-TR" sz="2400">
                <a:solidFill>
                  <a:srgbClr val="333399"/>
                </a:solidFill>
                <a:latin typeface="Arial" pitchFamily="34" charset="0"/>
                <a:cs typeface="+mn-cs"/>
              </a:rPr>
              <a:t> 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501775" y="3158501"/>
            <a:ext cx="9490769" cy="3477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en-US" sz="2000" b="1" u="sng" dirty="0">
                <a:solidFill>
                  <a:srgbClr val="333399"/>
                </a:solidFill>
                <a:latin typeface="Arial" panose="020B0604020202020204" pitchFamily="34" charset="0"/>
              </a:rPr>
              <a:t>Daha hızlı GFH kaybıyla seyreden örnekler: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Tip 1 DM ne kadar erken yaşta ortaya çıkmışsa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Glomerülonefrit ne kadar geç ortaya çıkmışsa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Bazı analizlerde erkek cinsiyet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Diyabetik bireylerde:</a:t>
            </a:r>
          </a:p>
          <a:p>
            <a:pPr lvl="1"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Aile öyküsünde kardiyovasküler hastalık ve HT olması diyabetik nefropati riskini arttırır 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Çeşitli doku grubu antijenleri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PKBH için PKD1 genotipinin ilerleme hızını arttırır</a:t>
            </a:r>
          </a:p>
          <a:p>
            <a:pPr eaLnBrk="1" hangingPunct="1">
              <a:buFontTx/>
              <a:buChar char="•"/>
            </a:pPr>
            <a:r>
              <a:rPr lang="tr-TR" altLang="en-US" sz="2000" dirty="0">
                <a:solidFill>
                  <a:srgbClr val="333399"/>
                </a:solidFill>
                <a:latin typeface="Arial" panose="020B0604020202020204" pitchFamily="34" charset="0"/>
              </a:rPr>
              <a:t>Angiotensin dönüştürücü enzim gen polimorfizminin (I/D polimorfizmi) KBH ilerlemesi üzerine ve antihipertansif tedavi yanıtı üzerine etkileri olduğu bildirilmiştir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nimBg="1"/>
      <p:bldP spid="11366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449" y="548680"/>
            <a:ext cx="10369152" cy="648071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800" b="1" dirty="0">
                <a:solidFill>
                  <a:srgbClr val="333399"/>
                </a:solidFill>
              </a:rPr>
              <a:t/>
            </a:r>
            <a:br>
              <a:rPr lang="tr-TR" altLang="en-US" sz="2800" b="1" dirty="0">
                <a:solidFill>
                  <a:srgbClr val="333399"/>
                </a:solidFill>
              </a:rPr>
            </a:br>
            <a:r>
              <a:rPr lang="tr-TR" altLang="en-US" sz="2800" b="1" dirty="0">
                <a:solidFill>
                  <a:srgbClr val="333399"/>
                </a:solidFill>
              </a:rPr>
              <a:t>KBH’nın İlerleme Hızını Etkileyen Faktörler ve Belirleyiciler</a:t>
            </a:r>
            <a:r>
              <a:rPr lang="en-US" altLang="en-US" sz="2800" b="1" dirty="0">
                <a:solidFill>
                  <a:srgbClr val="333399"/>
                </a:solidFill>
              </a:rPr>
              <a:t/>
            </a:r>
            <a:br>
              <a:rPr lang="en-US" altLang="en-US" sz="2800" b="1" dirty="0">
                <a:solidFill>
                  <a:srgbClr val="333399"/>
                </a:solidFill>
              </a:rPr>
            </a:br>
            <a:endParaRPr lang="en-US" altLang="en-US" sz="2800" b="1" dirty="0">
              <a:solidFill>
                <a:srgbClr val="333399"/>
              </a:solidFill>
            </a:endParaRP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1127449" y="4581079"/>
            <a:ext cx="10369152" cy="10772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indent="457200">
              <a:defRPr/>
            </a:pPr>
            <a:r>
              <a:rPr lang="tr-TR" sz="2400" b="1" u="sng" dirty="0">
                <a:solidFill>
                  <a:srgbClr val="333399"/>
                </a:solidFill>
                <a:latin typeface="Arial" pitchFamily="34" charset="0"/>
                <a:cs typeface="+mn-cs"/>
              </a:rPr>
              <a:t>Daha hızlı GFH kaybıyla seyreden örnekler:</a:t>
            </a:r>
          </a:p>
          <a:p>
            <a:pPr indent="457200">
              <a:buFontTx/>
              <a:buChar char="•"/>
              <a:defRPr/>
            </a:pPr>
            <a:r>
              <a:rPr lang="tr-TR" sz="2000" dirty="0">
                <a:solidFill>
                  <a:srgbClr val="333399"/>
                </a:solidFill>
                <a:latin typeface="Arial" pitchFamily="34" charset="0"/>
                <a:cs typeface="+mn-cs"/>
              </a:rPr>
              <a:t>Hem diyabetik hem diyabetik olmayan nefropatilerde sistemik HT ve proteinürinin şiddeti </a:t>
            </a:r>
            <a:r>
              <a:rPr lang="tr-TR" sz="20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renal hasarın ilerleme hızını belirleyen önemli </a:t>
            </a:r>
            <a:r>
              <a:rPr lang="tr-TR" sz="20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faktörlerdendir</a:t>
            </a:r>
            <a:r>
              <a:rPr lang="en-US" sz="20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.</a:t>
            </a:r>
            <a:endParaRPr lang="tr-TR" sz="20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2424113" y="1503040"/>
            <a:ext cx="7618412" cy="228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>
              <a:defRPr/>
            </a:pPr>
            <a:r>
              <a:rPr lang="tr-TR" sz="2400" b="1" u="sng">
                <a:solidFill>
                  <a:srgbClr val="333399"/>
                </a:solidFill>
                <a:latin typeface="Arial" pitchFamily="34" charset="0"/>
                <a:cs typeface="+mn-cs"/>
              </a:rPr>
              <a:t>Değiştirilebilir faktörler: 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Sistemik HT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Proteinüri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Metabolik faktörler (glisemi düzeyi, lipidler, obezite, ürik asit)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Sigara, alkol tüketimi, opiatlar gibi ilaçların kullanımı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Analjezikler ve nonsteroidal antiinflamatuar ajanlar</a:t>
            </a:r>
          </a:p>
          <a:p>
            <a:pPr indent="457200">
              <a:buFont typeface="Wingdings" pitchFamily="2" charset="2"/>
              <a:buChar char="ü"/>
              <a:defRPr/>
            </a:pPr>
            <a:r>
              <a:rPr lang="tr-TR" sz="2000">
                <a:solidFill>
                  <a:srgbClr val="3366FF"/>
                </a:solidFill>
                <a:latin typeface="Arial" pitchFamily="34" charset="0"/>
                <a:cs typeface="+mn-cs"/>
              </a:rPr>
              <a:t>Kurşun gibi çevresel ajan maruziyetleri</a:t>
            </a:r>
            <a:r>
              <a:rPr lang="tr-TR" sz="2000">
                <a:solidFill>
                  <a:srgbClr val="333399"/>
                </a:solidFill>
                <a:latin typeface="Arial" pitchFamily="34" charset="0"/>
                <a:cs typeface="+mn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animBg="1"/>
      <p:bldP spid="11469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1774825" y="549276"/>
            <a:ext cx="8497888" cy="792163"/>
          </a:xfrm>
          <a:prstGeom prst="rect">
            <a:avLst/>
          </a:prstGeom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>
          <a:xfrm>
            <a:off x="1919288" y="360363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BÖBREK HASARI</a:t>
            </a:r>
            <a:endParaRPr lang="en-US" altLang="en-US" b="1" smtClean="0">
              <a:solidFill>
                <a:srgbClr val="333399"/>
              </a:solidFill>
            </a:endParaRP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1992313" y="2509838"/>
            <a:ext cx="8280400" cy="26776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TAM / TAMA YAKIN İYİLEŞME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tr-TR" sz="2400" b="1">
                <a:solidFill>
                  <a:srgbClr val="3366FF"/>
                </a:solidFill>
                <a:latin typeface="Arial" pitchFamily="34" charset="0"/>
                <a:cs typeface="+mn-cs"/>
              </a:rPr>
              <a:t>Akut PSGN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tr-TR" sz="2400" b="1">
                <a:solidFill>
                  <a:srgbClr val="3366FF"/>
                </a:solidFill>
                <a:latin typeface="Arial" pitchFamily="34" charset="0"/>
                <a:cs typeface="+mn-cs"/>
              </a:rPr>
              <a:t>Minimal Değişiklik Hastalığı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İLERLEYİCİ BÖBREK HASARI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tr-TR" sz="2400" b="1">
                <a:solidFill>
                  <a:srgbClr val="3366FF"/>
                </a:solidFill>
                <a:latin typeface="Arial" pitchFamily="34" charset="0"/>
                <a:cs typeface="+mn-cs"/>
              </a:rPr>
              <a:t>Kronik ve nükseden tüm renal hastalıklar/tutulumlar</a:t>
            </a:r>
            <a:endParaRPr lang="en-US" sz="2400" b="1">
              <a:solidFill>
                <a:srgbClr val="3366FF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4900613" y="404814"/>
            <a:ext cx="1943100" cy="4667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HASAR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4943475" y="1341439"/>
            <a:ext cx="1943100" cy="4667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YANIT?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5808663" y="908050"/>
            <a:ext cx="0" cy="433388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5" name="Line 7"/>
          <p:cNvSpPr>
            <a:spLocks noChangeShapeType="1"/>
          </p:cNvSpPr>
          <p:nvPr/>
        </p:nvSpPr>
        <p:spPr bwMode="auto">
          <a:xfrm>
            <a:off x="5824538" y="1816100"/>
            <a:ext cx="0" cy="433388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4570413" y="2276476"/>
            <a:ext cx="2952750" cy="4667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NEFRON HASARI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1774826" y="3384550"/>
            <a:ext cx="4537075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SAĞLAM NEFRONLARDA ADAPTİF HİPERFİLTRASYON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>
            <a:off x="2063751" y="5270500"/>
            <a:ext cx="2879725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NORMAL SERUM KREATİNİN</a:t>
            </a:r>
            <a:endParaRPr lang="en-US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0" name="Text Box 12"/>
          <p:cNvSpPr txBox="1">
            <a:spLocks noChangeArrowheads="1"/>
          </p:cNvSpPr>
          <p:nvPr/>
        </p:nvSpPr>
        <p:spPr bwMode="auto">
          <a:xfrm>
            <a:off x="6886575" y="3398838"/>
            <a:ext cx="3384550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RENAL TÜBÜLER KOMPANZASYON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 flipH="1">
            <a:off x="4440239" y="2781300"/>
            <a:ext cx="935037" cy="503238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>
            <a:off x="6672264" y="2765426"/>
            <a:ext cx="936625" cy="504825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432175" y="4392614"/>
            <a:ext cx="0" cy="865187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6600825" y="5260975"/>
            <a:ext cx="3816350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SIVI-ELEKTROLİT DENGESİ SÜRDÜRÜLÜR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0065" name="Line 17"/>
          <p:cNvSpPr>
            <a:spLocks noChangeShapeType="1"/>
          </p:cNvSpPr>
          <p:nvPr/>
        </p:nvSpPr>
        <p:spPr bwMode="auto">
          <a:xfrm>
            <a:off x="8256588" y="4365625"/>
            <a:ext cx="0" cy="819150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2" grpId="0" animBg="1"/>
      <p:bldP spid="130053" grpId="0" animBg="1"/>
      <p:bldP spid="130056" grpId="0" animBg="1"/>
      <p:bldP spid="130057" grpId="0" animBg="1"/>
      <p:bldP spid="130059" grpId="0" animBg="1"/>
      <p:bldP spid="130060" grpId="0" animBg="1"/>
      <p:bldP spid="13006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3719514" y="2492375"/>
            <a:ext cx="4537075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SAĞLAM NEFRONLARDA ADAPTİF HİPERFİLTRASYON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3503614" y="4437063"/>
            <a:ext cx="5184775" cy="15621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PROTEİNÜRİ</a:t>
            </a:r>
          </a:p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ve</a:t>
            </a:r>
          </a:p>
          <a:p>
            <a:pPr algn="ctr"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PROGRESSİF BÖBREK HASARI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>
            <a:off x="6024563" y="3644901"/>
            <a:ext cx="0" cy="574675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tr-TR" sz="3200" b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1524000" y="1377951"/>
            <a:ext cx="9144000" cy="4667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400" b="1">
                <a:solidFill>
                  <a:srgbClr val="333399"/>
                </a:solidFill>
                <a:latin typeface="Arial" pitchFamily="34" charset="0"/>
                <a:cs typeface="+mn-cs"/>
              </a:rPr>
              <a:t>PRİMER HASTALIĞIN AKTİVİTESİNDEN BAĞIMSIZ OLARAK</a:t>
            </a:r>
            <a:endParaRPr lang="en-US" sz="2400" b="1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animBg="1"/>
      <p:bldP spid="131077" grpId="0" animBg="1"/>
      <p:bldP spid="13107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779464"/>
            <a:ext cx="8642350" cy="993775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800" b="1">
                <a:solidFill>
                  <a:srgbClr val="333399"/>
                </a:solidFill>
              </a:rPr>
              <a:t>KRONİK BÖBREK HASTALIĞI: PROGRESYONDAN SORUMLU MEKANİZMALAR</a:t>
            </a:r>
            <a:endParaRPr lang="en-US" altLang="en-US" sz="2800" b="1">
              <a:solidFill>
                <a:srgbClr val="333399"/>
              </a:solidFill>
            </a:endParaRP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2463801"/>
            <a:ext cx="5627688" cy="19732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Glomerüloskleroz</a:t>
            </a:r>
          </a:p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Tübülointerstisyel fibrozis </a:t>
            </a:r>
          </a:p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Vasküler skleroz</a:t>
            </a:r>
            <a:endParaRPr lang="en-US" altLang="en-US" b="1" smtClean="0">
              <a:solidFill>
                <a:srgbClr val="333399"/>
              </a:solidFill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2538414" y="5556250"/>
            <a:ext cx="7589837" cy="825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tr-TR" sz="1600">
                <a:solidFill>
                  <a:srgbClr val="000000"/>
                </a:solidFill>
                <a:latin typeface="Arial" pitchFamily="34" charset="0"/>
                <a:cs typeface="+mn-cs"/>
              </a:rPr>
              <a:t>Kidney Int 2006; 70: 1694-705, J Clin Invest 2006; 116: 288-96, </a:t>
            </a:r>
          </a:p>
          <a:p>
            <a:pPr>
              <a:defRPr/>
            </a:pPr>
            <a:r>
              <a:rPr lang="tr-TR" sz="1600">
                <a:solidFill>
                  <a:srgbClr val="000000"/>
                </a:solidFill>
                <a:latin typeface="Arial" pitchFamily="34" charset="0"/>
                <a:cs typeface="+mn-cs"/>
              </a:rPr>
              <a:t>Pediatr Nephrol 2007; 22: 2011-22, Arch Intern Med 2003; 163: 1417-29, </a:t>
            </a:r>
          </a:p>
          <a:p>
            <a:pPr>
              <a:defRPr/>
            </a:pPr>
            <a:r>
              <a:rPr lang="tr-TR" sz="1600">
                <a:solidFill>
                  <a:srgbClr val="000000"/>
                </a:solidFill>
                <a:latin typeface="Arial" pitchFamily="34" charset="0"/>
                <a:cs typeface="+mn-cs"/>
              </a:rPr>
              <a:t>Nephrol Dial Transplant 2006; 21: 281-4, Clin J Am Soc Nephrol 2006; 1: 1054-65</a:t>
            </a:r>
            <a:r>
              <a:rPr lang="en-US" sz="1600">
                <a:solidFill>
                  <a:srgbClr val="000000"/>
                </a:solidFill>
                <a:latin typeface="Arial" pitchFamily="34" charset="0"/>
                <a:cs typeface="+mn-cs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774825" y="586222"/>
            <a:ext cx="9361734" cy="792163"/>
          </a:xfrm>
          <a:prstGeom prst="rect">
            <a:avLst/>
          </a:prstGeom>
          <a:solidFill>
            <a:srgbClr val="FFFF99"/>
          </a:solidFill>
          <a:ln w="38100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tr-TR" sz="2800" b="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74083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6036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solidFill>
                  <a:srgbClr val="333399"/>
                </a:solidFill>
              </a:rPr>
              <a:t>K</a:t>
            </a:r>
            <a:r>
              <a:rPr lang="tr-TR" altLang="en-US" sz="3200" b="1" dirty="0" smtClean="0">
                <a:solidFill>
                  <a:srgbClr val="333399"/>
                </a:solidFill>
              </a:rPr>
              <a:t>B</a:t>
            </a:r>
            <a:r>
              <a:rPr lang="en-US" altLang="en-US" sz="3200" b="1" dirty="0" smtClean="0">
                <a:solidFill>
                  <a:srgbClr val="333399"/>
                </a:solidFill>
              </a:rPr>
              <a:t>H:KLİNİK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774824" y="1995488"/>
            <a:ext cx="4393183" cy="45243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3366FF"/>
                </a:solidFill>
                <a:latin typeface="Arial" pitchFamily="34" charset="0"/>
                <a:cs typeface="+mn-cs"/>
              </a:rPr>
              <a:t>SEMPTOMATİK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Makroskopik hematüri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Yan ağrısı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Ödem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Hipertansiyon</a:t>
            </a:r>
            <a:endParaRPr lang="en-US" sz="2400" b="1" dirty="0" smtClean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2400" b="1" dirty="0" err="1" smtClean="0">
                <a:solidFill>
                  <a:srgbClr val="333399"/>
                </a:solidFill>
                <a:latin typeface="Arial" pitchFamily="34" charset="0"/>
                <a:cs typeface="+mn-cs"/>
              </a:rPr>
              <a:t>İdrar</a:t>
            </a:r>
            <a:r>
              <a:rPr lang="en-US" sz="24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 </a:t>
            </a:r>
            <a:r>
              <a:rPr lang="en-US" sz="2400" b="1" dirty="0" err="1" smtClean="0">
                <a:solidFill>
                  <a:srgbClr val="333399"/>
                </a:solidFill>
                <a:latin typeface="Arial" pitchFamily="34" charset="0"/>
                <a:cs typeface="+mn-cs"/>
              </a:rPr>
              <a:t>miktarı</a:t>
            </a:r>
            <a:r>
              <a:rPr lang="en-US" sz="24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 </a:t>
            </a:r>
            <a:r>
              <a:rPr lang="en-US" sz="2400" b="1" dirty="0" err="1" smtClean="0">
                <a:solidFill>
                  <a:srgbClr val="333399"/>
                </a:solidFill>
                <a:latin typeface="Arial" pitchFamily="34" charset="0"/>
                <a:cs typeface="+mn-cs"/>
              </a:rPr>
              <a:t>değişiklikleri</a:t>
            </a:r>
            <a:endParaRPr lang="tr-TR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Üremik belirtiler ve renal replasman tedavisi gereksinimi</a:t>
            </a:r>
            <a:endParaRPr lang="en-US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312024" y="2011363"/>
            <a:ext cx="4824535" cy="39703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400" b="1" dirty="0">
                <a:solidFill>
                  <a:srgbClr val="3366FF"/>
                </a:solidFill>
                <a:latin typeface="Arial" pitchFamily="34" charset="0"/>
                <a:cs typeface="+mn-cs"/>
              </a:rPr>
              <a:t>ASEMPTOMATİK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tr-TR" sz="2400" b="1" dirty="0">
                <a:solidFill>
                  <a:srgbClr val="333399"/>
                </a:solidFill>
                <a:latin typeface="Arial" pitchFamily="34" charset="0"/>
                <a:cs typeface="+mn-cs"/>
              </a:rPr>
              <a:t>Rutin incelemeler sırasında kreatinin yüksekliği ve/veya idrar </a:t>
            </a:r>
            <a:r>
              <a:rPr lang="tr-TR" sz="2400" b="1" dirty="0" smtClean="0">
                <a:solidFill>
                  <a:srgbClr val="333399"/>
                </a:solidFill>
                <a:latin typeface="Arial" pitchFamily="34" charset="0"/>
                <a:cs typeface="+mn-cs"/>
              </a:rPr>
              <a:t>anormallikleri</a:t>
            </a:r>
            <a:endParaRPr lang="en-US" sz="2400" b="1" dirty="0" smtClean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en-US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endParaRPr lang="tr-TR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endParaRPr lang="tr-TR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endParaRPr lang="en-US" sz="2400" b="1" dirty="0">
              <a:solidFill>
                <a:srgbClr val="333399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620713"/>
            <a:ext cx="950575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accent2"/>
                </a:solidFill>
              </a:rPr>
              <a:t>KBH Tedavisi: Genel Yaklaşım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4" y="2276872"/>
            <a:ext cx="9505751" cy="362862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Primer renal hastalığın tanı ve tedavisi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Reversible renal disfonksiyon nedenlerinin saptanıp düzeltilmesi</a:t>
            </a:r>
          </a:p>
          <a:p>
            <a:pPr lvl="1" eaLnBrk="1" hangingPunct="1">
              <a:lnSpc>
                <a:spcPct val="150000"/>
              </a:lnSpc>
            </a:pPr>
            <a:r>
              <a:rPr lang="tr-TR" altLang="en-US" sz="2000" dirty="0"/>
              <a:t>Hipovolemi, hipotansiyon, infeksiyonlar, ilaçlar, idrar yolu obstrüksiyonu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Progresyonun önlenmesi ve yavaşlatılması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Renal disfonksiyonun komplikasyonlarının tedavisi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Renal replasman tedavisi hazırlığı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Primer renal hastalığın tedavisi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ACE </a:t>
            </a:r>
            <a:r>
              <a:rPr lang="tr-TR" altLang="en-US" sz="2400" dirty="0" smtClean="0"/>
              <a:t>inhibitörleri</a:t>
            </a:r>
            <a:r>
              <a:rPr lang="en-US" altLang="en-US" sz="2400" dirty="0" smtClean="0"/>
              <a:t> / </a:t>
            </a:r>
            <a:r>
              <a:rPr lang="tr-TR" altLang="en-US" sz="2400" dirty="0" smtClean="0"/>
              <a:t>ARB ler</a:t>
            </a:r>
            <a:r>
              <a:rPr lang="en-US" altLang="en-US" sz="2400" dirty="0" smtClean="0"/>
              <a:t> / Renin </a:t>
            </a:r>
            <a:r>
              <a:rPr lang="en-US" altLang="en-US" sz="2400" dirty="0" err="1" smtClean="0"/>
              <a:t>İnhibitörleri</a:t>
            </a:r>
            <a:endParaRPr lang="tr-TR" altLang="en-US" sz="24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Diyette protein kısıtlaması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Kan basıncı regülasyonu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Kan şekeri regülasyonu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Proteinürinin geriletilmesi:&lt;</a:t>
            </a:r>
            <a:r>
              <a:rPr lang="tr-TR" altLang="en-US" sz="2400" dirty="0" smtClean="0"/>
              <a:t>0</a:t>
            </a:r>
            <a:r>
              <a:rPr lang="en-US" altLang="en-US" sz="2400" dirty="0" smtClean="0"/>
              <a:t>,</a:t>
            </a:r>
            <a:r>
              <a:rPr lang="tr-TR" altLang="en-US" sz="2400" dirty="0" smtClean="0"/>
              <a:t>5-1 </a:t>
            </a:r>
            <a:r>
              <a:rPr lang="tr-TR" altLang="en-US" sz="2400" dirty="0"/>
              <a:t>gr/gün ya da bazal değerin en az %60 geriletilmesi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Hiperlipidemi ve metabolik asidozun tedavisi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Sigaranın bırakılması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Fazla kiloların </a:t>
            </a:r>
            <a:r>
              <a:rPr lang="tr-TR" altLang="en-US" sz="2400" dirty="0" smtClean="0"/>
              <a:t>verilmesi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 smtClean="0"/>
              <a:t>Hiperürisemi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ve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hiperfosfateminin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düzeltilmesi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 smtClean="0"/>
              <a:t>Tuz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kısıtlaması</a:t>
            </a:r>
            <a:endParaRPr lang="en-US" altLang="en-US" sz="2400" dirty="0"/>
          </a:p>
        </p:txBody>
      </p:sp>
      <p:sp>
        <p:nvSpPr>
          <p:cNvPr id="181251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800" b="1">
                <a:solidFill>
                  <a:schemeClr val="accent2"/>
                </a:solidFill>
              </a:rPr>
              <a:t>KBH Tedavisi: Progresyonun yavaşlatılması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764704"/>
            <a:ext cx="109728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32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32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3200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3200" b="1" dirty="0">
                <a:solidFill>
                  <a:schemeClr val="accent2"/>
                </a:solidFill>
              </a:rPr>
              <a:t>Tedavisi</a:t>
            </a:r>
            <a:r>
              <a:rPr lang="tr-TR" altLang="en-US" sz="3200" b="1" dirty="0" smtClean="0">
                <a:solidFill>
                  <a:schemeClr val="accent2"/>
                </a:solidFill>
              </a:rPr>
              <a:t>:</a:t>
            </a:r>
            <a:r>
              <a:rPr lang="en-US" altLang="en-US" sz="3200" b="1" dirty="0" smtClean="0">
                <a:solidFill>
                  <a:schemeClr val="accent2"/>
                </a:solidFill>
              </a:rPr>
              <a:t/>
            </a:r>
            <a:br>
              <a:rPr lang="en-US" altLang="en-US" sz="3200" b="1" dirty="0" smtClean="0">
                <a:solidFill>
                  <a:schemeClr val="accent2"/>
                </a:solidFill>
              </a:rPr>
            </a:br>
            <a:r>
              <a:rPr lang="tr-TR" altLang="en-US" sz="3200" b="1" dirty="0" smtClean="0">
                <a:solidFill>
                  <a:schemeClr val="accent2"/>
                </a:solidFill>
              </a:rPr>
              <a:t>Renal </a:t>
            </a:r>
            <a:r>
              <a:rPr lang="tr-TR" altLang="en-US" sz="3200" b="1" dirty="0">
                <a:solidFill>
                  <a:schemeClr val="accent2"/>
                </a:solidFill>
              </a:rPr>
              <a:t>disfonksiyonun komplikasyonlarının tedavisi</a:t>
            </a:r>
            <a:endParaRPr lang="en-US" altLang="en-US" sz="3200" b="1" dirty="0">
              <a:solidFill>
                <a:schemeClr val="accent2"/>
              </a:solidFill>
            </a:endParaRP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00" y="2276872"/>
            <a:ext cx="10972800" cy="391703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Hipervolemi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Hipertansiyon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Renal a</a:t>
            </a:r>
            <a:r>
              <a:rPr lang="tr-TR" altLang="en-US" sz="2400" dirty="0" smtClean="0"/>
              <a:t>nemi</a:t>
            </a:r>
            <a:endParaRPr lang="tr-TR" altLang="en-US" sz="24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Renal </a:t>
            </a:r>
            <a:r>
              <a:rPr lang="tr-TR" altLang="en-US" sz="2400" dirty="0" smtClean="0"/>
              <a:t>osteodistrofi</a:t>
            </a:r>
            <a:r>
              <a:rPr lang="en-US" altLang="en-US" sz="2400" dirty="0" smtClean="0"/>
              <a:t>/</a:t>
            </a:r>
            <a:r>
              <a:rPr lang="tr-TR" altLang="en-US" sz="2400" dirty="0"/>
              <a:t>Hiperfosfatemi</a:t>
            </a:r>
            <a:r>
              <a:rPr lang="en-US" altLang="en-US" sz="2400" dirty="0"/>
              <a:t> </a:t>
            </a:r>
            <a:endParaRPr lang="tr-TR" altLang="en-US" sz="24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 smtClean="0"/>
              <a:t>Kardiyovasküler </a:t>
            </a:r>
            <a:r>
              <a:rPr lang="tr-TR" altLang="en-US" sz="2400" dirty="0"/>
              <a:t>hastalık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 smtClean="0"/>
              <a:t>Dislipidemi </a:t>
            </a:r>
            <a:endParaRPr lang="tr-TR" altLang="en-US" sz="24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/>
              <a:t>Metabolik asidoz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 smtClean="0"/>
              <a:t>Hiperkalemi</a:t>
            </a:r>
            <a:endParaRPr lang="tr-TR" altLang="en-US" sz="24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400" dirty="0" smtClean="0"/>
              <a:t>Üremik </a:t>
            </a:r>
            <a:r>
              <a:rPr lang="tr-TR" altLang="en-US" sz="2400" dirty="0"/>
              <a:t>sendrom (malnütrisyon, kanama diyatezi, perikardit, nöropati...)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260351"/>
            <a:ext cx="7848600" cy="5673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863975" y="1052513"/>
            <a:ext cx="2020888" cy="36671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>
                <a:solidFill>
                  <a:srgbClr val="FFFFFF"/>
                </a:solidFill>
                <a:latin typeface="Arial" pitchFamily="34" charset="0"/>
                <a:cs typeface="+mn-cs"/>
              </a:rPr>
              <a:t>130 ml/dk/1.73m</a:t>
            </a:r>
            <a:r>
              <a:rPr lang="tr-TR" b="1" baseline="30000">
                <a:solidFill>
                  <a:srgbClr val="FFFFFF"/>
                </a:solidFill>
                <a:latin typeface="Arial" pitchFamily="34" charset="0"/>
                <a:cs typeface="+mn-cs"/>
              </a:rPr>
              <a:t>2</a:t>
            </a:r>
            <a:endParaRPr lang="en-US" b="1" baseline="30000">
              <a:solidFill>
                <a:srgbClr val="FFFFFF"/>
              </a:solidFill>
              <a:latin typeface="Arial" pitchFamily="34" charset="0"/>
              <a:cs typeface="+mn-cs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264400" y="1052513"/>
            <a:ext cx="2020888" cy="36671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>
                <a:solidFill>
                  <a:srgbClr val="FFFFFF"/>
                </a:solidFill>
                <a:latin typeface="Arial" pitchFamily="34" charset="0"/>
                <a:cs typeface="+mn-cs"/>
              </a:rPr>
              <a:t>120 ml/dk/1.73m</a:t>
            </a:r>
            <a:r>
              <a:rPr lang="tr-TR" b="1" baseline="30000">
                <a:solidFill>
                  <a:srgbClr val="FFFFFF"/>
                </a:solidFill>
                <a:latin typeface="Arial" pitchFamily="34" charset="0"/>
                <a:cs typeface="+mn-cs"/>
              </a:rPr>
              <a:t>2</a:t>
            </a:r>
            <a:endParaRPr lang="en-US" b="1" baseline="30000">
              <a:solidFill>
                <a:srgbClr val="FFFFFF"/>
              </a:solidFill>
              <a:latin typeface="Arial" pitchFamily="34" charset="0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438400" y="4897439"/>
            <a:ext cx="7488238" cy="95410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tr-TR" sz="1400">
              <a:solidFill>
                <a:srgbClr val="000000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endParaRPr lang="tr-TR" sz="1400">
              <a:solidFill>
                <a:srgbClr val="000000"/>
              </a:solidFill>
              <a:latin typeface="Arial" pitchFamily="34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endParaRPr lang="en-US" sz="140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556000" y="6184901"/>
            <a:ext cx="53784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>
                <a:solidFill>
                  <a:srgbClr val="000000"/>
                </a:solidFill>
                <a:latin typeface="Arial" pitchFamily="34" charset="0"/>
                <a:cs typeface="+mn-cs"/>
              </a:rPr>
              <a:t>Lesley AS ve ark. </a:t>
            </a:r>
            <a:r>
              <a:rPr lang="tr-TR" i="1">
                <a:solidFill>
                  <a:srgbClr val="000000"/>
                </a:solidFill>
                <a:latin typeface="Arial" pitchFamily="34" charset="0"/>
                <a:cs typeface="+mn-cs"/>
              </a:rPr>
              <a:t>N Engl J Med 2006;354:2473-83.</a:t>
            </a:r>
            <a:endParaRPr lang="en-US" i="1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32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32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3200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3200" b="1" dirty="0">
                <a:solidFill>
                  <a:schemeClr val="accent2"/>
                </a:solidFill>
              </a:rPr>
              <a:t>Tedavisi: Hipervolemi tedavisi</a:t>
            </a:r>
            <a:endParaRPr lang="en-US" altLang="en-US" sz="3200" b="1" dirty="0">
              <a:solidFill>
                <a:schemeClr val="accent2"/>
              </a:solidFill>
            </a:endParaRP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Sodyum ve intravasküler sıvı dengesi GFH &lt;10-15 ml/dk ya kadar genellikle </a:t>
            </a:r>
            <a:r>
              <a:rPr lang="tr-TR" altLang="en-US" sz="2800" dirty="0" smtClean="0"/>
              <a:t>korunur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Diyette tuz kısıtlaması ve diüretik tedaviye genellikle yanıt </a:t>
            </a:r>
            <a:r>
              <a:rPr lang="tr-TR" altLang="en-US" sz="2800" dirty="0" smtClean="0"/>
              <a:t>alınır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Loop diüretikleri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Sodyum kısıtlaması intraglomerüler basıncı düşürerek renal hastalığın progresyonunu da </a:t>
            </a:r>
            <a:r>
              <a:rPr lang="tr-TR" altLang="en-US" sz="2800" dirty="0" smtClean="0"/>
              <a:t>yavaşlatabilir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Medikal tedaviye direnç söz konusuysa diyaliz tedavisi </a:t>
            </a:r>
            <a:r>
              <a:rPr lang="tr-TR" altLang="en-US" sz="2800" dirty="0" smtClean="0"/>
              <a:t>uygulanmalıdır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8462" y="692696"/>
            <a:ext cx="109728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32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32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3200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3200" b="1" dirty="0">
                <a:solidFill>
                  <a:schemeClr val="accent2"/>
                </a:solidFill>
              </a:rPr>
              <a:t>Tedavisi: Hipertansiyon tedavisi</a:t>
            </a:r>
            <a:endParaRPr lang="en-US" altLang="en-US" sz="3200" b="1" dirty="0">
              <a:solidFill>
                <a:schemeClr val="accent2"/>
              </a:solidFill>
            </a:endParaRP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085" y="2332037"/>
            <a:ext cx="10972800" cy="2681139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KBH populasyonunun %80-85’ i </a:t>
            </a:r>
            <a:r>
              <a:rPr lang="tr-TR" altLang="en-US" sz="2400" dirty="0" smtClean="0"/>
              <a:t>hipertansiftir</a:t>
            </a:r>
            <a:r>
              <a:rPr lang="en-US" altLang="en-US" sz="2400" dirty="0" smtClean="0"/>
              <a:t>.</a:t>
            </a:r>
            <a:endParaRPr lang="tr-TR" altLang="en-US" sz="2400" dirty="0"/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KB regülasyonu hem KBH progresyonunu yavaşlatılmasında hem de kardiyovasküler komplikasyonların azaltılmasında rol </a:t>
            </a:r>
            <a:r>
              <a:rPr lang="tr-TR" altLang="en-US" sz="2400" dirty="0" smtClean="0"/>
              <a:t>oynar</a:t>
            </a:r>
            <a:r>
              <a:rPr lang="en-US" altLang="en-US" sz="2400" dirty="0" smtClean="0"/>
              <a:t>.</a:t>
            </a:r>
            <a:endParaRPr lang="tr-TR" altLang="en-US" sz="2400" dirty="0"/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Genellikle kombinasyon tedavileri gerekir (ACEi veya ARB ve diüretik</a:t>
            </a:r>
            <a:r>
              <a:rPr lang="tr-TR" altLang="en-US" sz="2400" dirty="0" smtClean="0"/>
              <a:t>)</a:t>
            </a:r>
            <a:r>
              <a:rPr lang="en-US" altLang="en-US" sz="2400" dirty="0" smtClean="0"/>
              <a:t>.</a:t>
            </a:r>
            <a:endParaRPr lang="tr-TR" altLang="en-US" sz="2400" dirty="0"/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Hipervolemi önemli rol oynar (loop diüretikleri ve tiyazidler</a:t>
            </a:r>
            <a:r>
              <a:rPr lang="tr-TR" altLang="en-US" sz="2400" dirty="0" smtClean="0"/>
              <a:t>)</a:t>
            </a:r>
            <a:r>
              <a:rPr lang="en-US" altLang="en-US" sz="2400" dirty="0" smtClean="0"/>
              <a:t>.</a:t>
            </a:r>
            <a:endParaRPr lang="tr-TR" altLang="en-US" sz="2400" dirty="0"/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Tedavide yaşam biçimi değişiklikleri gözardı </a:t>
            </a:r>
            <a:r>
              <a:rPr lang="tr-TR" altLang="en-US" sz="2400" dirty="0" smtClean="0"/>
              <a:t>edilmemelidir</a:t>
            </a:r>
            <a:r>
              <a:rPr lang="en-US" altLang="en-US" sz="2400" dirty="0" smtClean="0"/>
              <a:t>.</a:t>
            </a:r>
            <a:endParaRPr lang="tr-T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2201863" y="609600"/>
            <a:ext cx="8070850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en-AU" sz="3600" b="1" dirty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H’ da</a:t>
            </a:r>
            <a:r>
              <a:rPr lang="en-AU" sz="3600" b="1" dirty="0">
                <a:solidFill>
                  <a:schemeClr val="accent2"/>
                </a:solidFill>
                <a:latin typeface="Arial" charset="0"/>
                <a:cs typeface="+mn-cs"/>
              </a:rPr>
              <a:t> İdeal </a:t>
            </a:r>
            <a:r>
              <a:rPr lang="en-AU" sz="3600" b="1" dirty="0" err="1">
                <a:solidFill>
                  <a:schemeClr val="accent2"/>
                </a:solidFill>
                <a:latin typeface="Arial" charset="0"/>
                <a:cs typeface="+mn-cs"/>
              </a:rPr>
              <a:t>Antihipertansif</a:t>
            </a:r>
            <a:r>
              <a:rPr lang="en-AU" sz="3600" b="1" dirty="0">
                <a:solidFill>
                  <a:schemeClr val="accent2"/>
                </a:solidFill>
                <a:latin typeface="Arial" charset="0"/>
                <a:cs typeface="+mn-cs"/>
              </a:rPr>
              <a:t> </a:t>
            </a:r>
            <a:r>
              <a:rPr lang="en-AU" sz="3600" b="1" dirty="0" err="1">
                <a:solidFill>
                  <a:schemeClr val="accent2"/>
                </a:solidFill>
                <a:latin typeface="Arial" charset="0"/>
                <a:cs typeface="+mn-cs"/>
              </a:rPr>
              <a:t>İlaç</a:t>
            </a:r>
            <a:endParaRPr lang="en-AU" sz="4400" b="1" dirty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149600" y="2286000"/>
            <a:ext cx="7194550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en-AU" sz="2700" b="1">
                <a:solidFill>
                  <a:srgbClr val="FFFFCC"/>
                </a:solidFill>
                <a:latin typeface="Arial" charset="0"/>
                <a:cs typeface="+mn-cs"/>
              </a:rPr>
              <a:t> </a:t>
            </a:r>
            <a:r>
              <a:rPr lang="en-AU" sz="2700" b="1">
                <a:solidFill>
                  <a:srgbClr val="009999"/>
                </a:solidFill>
                <a:latin typeface="Arial" charset="0"/>
                <a:cs typeface="+mn-cs"/>
              </a:rPr>
              <a:t>Kan basıncını yeterince kontrol etmeli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149600" y="3124200"/>
            <a:ext cx="7194550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en-AU" sz="2700" b="1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 Proteinüriyi azaltmalı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149601" y="3962400"/>
            <a:ext cx="7267575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en-AU" sz="2700" b="1">
                <a:solidFill>
                  <a:srgbClr val="FFFFCC"/>
                </a:solidFill>
                <a:latin typeface="Arial" charset="0"/>
                <a:cs typeface="+mn-cs"/>
              </a:rPr>
              <a:t> </a:t>
            </a:r>
            <a:r>
              <a:rPr lang="en-AU" sz="2700" b="1">
                <a:solidFill>
                  <a:srgbClr val="009999"/>
                </a:solidFill>
                <a:latin typeface="Arial" charset="0"/>
                <a:cs typeface="+mn-cs"/>
              </a:rPr>
              <a:t>Renal hasarın progresyonunu yavaşlatmalı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149600" y="4800600"/>
            <a:ext cx="7194550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en-AU" sz="2700" b="1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 Lipid düzeylerini olumlu etkilemeli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071814" y="5661025"/>
            <a:ext cx="7272337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AU" altLang="en-US" sz="2700" b="1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en-AU" altLang="en-US" sz="2700" b="1">
                <a:solidFill>
                  <a:srgbClr val="009999"/>
                </a:solidFill>
                <a:latin typeface="Arial" panose="020B0604020202020204" pitchFamily="34" charset="0"/>
              </a:rPr>
              <a:t>Böbrek dışı patolojileri olumlu etkilemeli 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2279651" y="2276475"/>
            <a:ext cx="677863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AU" sz="2800" b="1">
                <a:solidFill>
                  <a:srgbClr val="000000"/>
                </a:solidFill>
                <a:latin typeface="Arial" charset="0"/>
                <a:cs typeface="+mn-cs"/>
              </a:rPr>
              <a:t>1</a:t>
            </a:r>
            <a:endParaRPr lang="en-A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2268538" y="3124200"/>
            <a:ext cx="677862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AU" sz="2800" b="1">
                <a:solidFill>
                  <a:srgbClr val="000000"/>
                </a:solidFill>
                <a:latin typeface="Arial" charset="0"/>
                <a:cs typeface="+mn-cs"/>
              </a:rPr>
              <a:t>2</a:t>
            </a:r>
            <a:endParaRPr lang="en-A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279651" y="5661025"/>
            <a:ext cx="677863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AU" sz="2800" b="1">
                <a:solidFill>
                  <a:srgbClr val="000000"/>
                </a:solidFill>
                <a:latin typeface="Arial" charset="0"/>
                <a:cs typeface="+mn-cs"/>
              </a:rPr>
              <a:t>5</a:t>
            </a:r>
            <a:endParaRPr lang="en-A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2268538" y="4800600"/>
            <a:ext cx="677862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AU" sz="2800" b="1">
                <a:solidFill>
                  <a:srgbClr val="000000"/>
                </a:solidFill>
                <a:latin typeface="Arial" charset="0"/>
                <a:cs typeface="+mn-cs"/>
              </a:rPr>
              <a:t>4</a:t>
            </a:r>
            <a:endParaRPr lang="en-A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2279651" y="3933825"/>
            <a:ext cx="677863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AU" sz="2800" b="1">
                <a:solidFill>
                  <a:srgbClr val="000000"/>
                </a:solidFill>
                <a:latin typeface="Arial" charset="0"/>
                <a:cs typeface="+mn-cs"/>
              </a:rPr>
              <a:t>3</a:t>
            </a:r>
            <a:endParaRPr lang="en-A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992313" y="457200"/>
            <a:ext cx="8424862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800" b="1">
                <a:solidFill>
                  <a:schemeClr val="accent2"/>
                </a:solidFill>
                <a:latin typeface="Arial" charset="0"/>
                <a:cs typeface="+mn-cs"/>
              </a:rPr>
              <a:t>Renal Hasarın Progresyonu Bakımından Antihipertansif İlaçlar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847850" y="1989138"/>
            <a:ext cx="46736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tr-TR" sz="280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9999"/>
                </a:solidFill>
                <a:latin typeface="Arial" charset="0"/>
                <a:cs typeface="+mn-cs"/>
              </a:rPr>
              <a:t>ACE inhibitörleri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9999"/>
                </a:solidFill>
                <a:latin typeface="Arial" charset="0"/>
                <a:cs typeface="+mn-cs"/>
              </a:rPr>
              <a:t>AT-1 reseptör antagonistleri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Beta blokerler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Dihidropiridinler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Diltiazem-Verapamil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Alfa blokerler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Santral alfa agonistler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Direkt vazodilatörler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600" b="1">
                <a:solidFill>
                  <a:srgbClr val="000000"/>
                </a:solidFill>
                <a:latin typeface="Arial" charset="0"/>
                <a:cs typeface="+mn-cs"/>
              </a:rPr>
              <a:t>Diüretikler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469064" y="1981200"/>
            <a:ext cx="39274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2600" b="1" u="sng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GFH</a:t>
            </a: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   </a:t>
            </a:r>
            <a:r>
              <a:rPr lang="tr-TR" sz="2600" b="1" u="sng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Proteinüri</a:t>
            </a: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   </a:t>
            </a:r>
            <a:r>
              <a:rPr lang="tr-TR" sz="2600" b="1" u="sng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</a:rPr>
              <a:t>Lipid</a:t>
            </a:r>
            <a:endParaRPr lang="tr-TR" sz="2600" b="1" dirty="0">
              <a:solidFill>
                <a:schemeClr val="accent1">
                  <a:lumMod val="50000"/>
                </a:schemeClr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	        	   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tr-TR" sz="2600" b="1" dirty="0">
              <a:solidFill>
                <a:schemeClr val="accent1">
                  <a:lumMod val="50000"/>
                </a:schemeClr>
              </a:solidFill>
              <a:latin typeface="Arial" charset="0"/>
              <a:cs typeface="+mn-cs"/>
              <a:sym typeface="Wingdings" pitchFamily="2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	        	   (?)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	        	   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          	   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	        	   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	        	   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	        	   (?)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	        	   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+mn-cs"/>
                <a:sym typeface="Wingdings" pitchFamily="2" charset="2"/>
              </a:rPr>
              <a:t>  	        	   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60" y="274638"/>
            <a:ext cx="11665296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accent2"/>
                </a:solidFill>
              </a:rPr>
              <a:t>KBH: Anemi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360" y="1600200"/>
            <a:ext cx="11665296" cy="4997450"/>
          </a:xfrm>
        </p:spPr>
        <p:txBody>
          <a:bodyPr/>
          <a:lstStyle/>
          <a:p>
            <a:pPr eaLnBrk="1" hangingPunct="1"/>
            <a:r>
              <a:rPr lang="tr-TR" altLang="en-US" sz="2800" dirty="0"/>
              <a:t>GFH 30-60 </a:t>
            </a:r>
            <a:r>
              <a:rPr lang="tr-TR" altLang="en-US" sz="2800" dirty="0" smtClean="0"/>
              <a:t>ml/dk</a:t>
            </a:r>
            <a:r>
              <a:rPr lang="en-US" altLang="en-US" sz="2800" dirty="0" smtClean="0"/>
              <a:t>’den </a:t>
            </a:r>
            <a:r>
              <a:rPr lang="en-US" altLang="en-US" sz="2800" dirty="0" err="1" smtClean="0"/>
              <a:t>itibaren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görülme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sıklığı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artar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buFontTx/>
              <a:buNone/>
            </a:pPr>
            <a:endParaRPr lang="tr-TR" altLang="en-US" sz="2800" dirty="0"/>
          </a:p>
          <a:p>
            <a:pPr lvl="1" eaLnBrk="1" hangingPunct="1"/>
            <a:r>
              <a:rPr lang="tr-TR" altLang="en-US" dirty="0" smtClean="0"/>
              <a:t>DM’li hastalarda diğer hastalardan daha erken gelişir </a:t>
            </a:r>
            <a:r>
              <a:rPr lang="tr-TR" altLang="en-US" sz="2400" dirty="0"/>
              <a:t>(GFH &lt;45ml/dk</a:t>
            </a:r>
            <a:r>
              <a:rPr lang="tr-TR" altLang="en-US" sz="2400" dirty="0" smtClean="0"/>
              <a:t>)</a:t>
            </a:r>
            <a:r>
              <a:rPr lang="en-US" altLang="en-US" sz="2400" dirty="0" smtClean="0"/>
              <a:t>.</a:t>
            </a:r>
            <a:endParaRPr lang="tr-TR" altLang="en-US" sz="2400" dirty="0"/>
          </a:p>
          <a:p>
            <a:pPr lvl="1" eaLnBrk="1" hangingPunct="1"/>
            <a:r>
              <a:rPr lang="tr-TR" altLang="en-US" dirty="0" smtClean="0"/>
              <a:t>Diğer risk faktörleri: </a:t>
            </a:r>
            <a:r>
              <a:rPr lang="tr-TR" altLang="en-US" sz="2400" dirty="0"/>
              <a:t>(GFH ve DM dışı)</a:t>
            </a:r>
          </a:p>
          <a:p>
            <a:pPr lvl="1" eaLnBrk="1" hangingPunct="1">
              <a:buFontTx/>
              <a:buNone/>
            </a:pPr>
            <a:r>
              <a:rPr lang="tr-TR" altLang="en-US" sz="1400" dirty="0"/>
              <a:t>	</a:t>
            </a:r>
            <a:r>
              <a:rPr lang="tr-TR" altLang="en-US" sz="2400" dirty="0"/>
              <a:t>Yaş</a:t>
            </a:r>
          </a:p>
          <a:p>
            <a:pPr lvl="1" eaLnBrk="1" hangingPunct="1">
              <a:buFontTx/>
              <a:buNone/>
            </a:pPr>
            <a:r>
              <a:rPr lang="tr-TR" altLang="en-US" sz="2400" dirty="0"/>
              <a:t>	Cinsiyet (kadın)</a:t>
            </a:r>
          </a:p>
          <a:p>
            <a:pPr lvl="1" eaLnBrk="1" hangingPunct="1">
              <a:buFontTx/>
              <a:buNone/>
            </a:pPr>
            <a:r>
              <a:rPr lang="tr-TR" altLang="en-US" sz="2400" dirty="0"/>
              <a:t>	Kalp yetersizliği</a:t>
            </a:r>
          </a:p>
          <a:p>
            <a:pPr lvl="1" eaLnBrk="1" hangingPunct="1">
              <a:buFontTx/>
              <a:buNone/>
            </a:pPr>
            <a:r>
              <a:rPr lang="tr-TR" altLang="en-US" sz="2400" dirty="0"/>
              <a:t>	Proteinüri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accent2"/>
                </a:solidFill>
              </a:rPr>
              <a:t>KBH: Anemi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0972800" cy="4997450"/>
          </a:xfrm>
        </p:spPr>
        <p:txBody>
          <a:bodyPr/>
          <a:lstStyle/>
          <a:p>
            <a:pPr eaLnBrk="1" hangingPunct="1"/>
            <a:r>
              <a:rPr lang="en-US" altLang="en-US" sz="2400" dirty="0" err="1" smtClean="0"/>
              <a:t>Erişkinde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erkekte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Hb</a:t>
            </a:r>
            <a:r>
              <a:rPr lang="en-US" altLang="en-US" sz="2400" dirty="0" smtClean="0"/>
              <a:t> 13 g/dl, </a:t>
            </a:r>
            <a:r>
              <a:rPr lang="en-US" altLang="en-US" sz="2400" dirty="0" err="1" smtClean="0"/>
              <a:t>kadında</a:t>
            </a:r>
            <a:r>
              <a:rPr lang="en-US" altLang="en-US" sz="2400" dirty="0" smtClean="0"/>
              <a:t> </a:t>
            </a:r>
            <a:r>
              <a:rPr lang="en-US" altLang="en-US" sz="2400" dirty="0" smtClean="0"/>
              <a:t>12 </a:t>
            </a:r>
            <a:r>
              <a:rPr lang="en-US" altLang="en-US" sz="2400" dirty="0" smtClean="0"/>
              <a:t>g/</a:t>
            </a:r>
            <a:r>
              <a:rPr lang="en-US" altLang="en-US" sz="2400" dirty="0" err="1" smtClean="0"/>
              <a:t>dl’nin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altında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ise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anemi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tanısı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koyulur</a:t>
            </a:r>
            <a:r>
              <a:rPr lang="en-US" altLang="en-US" sz="2400" dirty="0" smtClean="0"/>
              <a:t>. </a:t>
            </a:r>
          </a:p>
          <a:p>
            <a:pPr eaLnBrk="1" hangingPunct="1"/>
            <a:r>
              <a:rPr lang="en-US" altLang="en-US" sz="2400" dirty="0" smtClean="0"/>
              <a:t>NICE </a:t>
            </a:r>
            <a:r>
              <a:rPr lang="en-US" altLang="en-US" sz="2400" dirty="0" err="1" smtClean="0"/>
              <a:t>önerilerinde</a:t>
            </a:r>
            <a:r>
              <a:rPr lang="en-US" altLang="en-US" sz="2400" dirty="0" smtClean="0"/>
              <a:t> KBH </a:t>
            </a:r>
            <a:r>
              <a:rPr lang="en-US" altLang="en-US" sz="2400" dirty="0" err="1" smtClean="0"/>
              <a:t>hastalarında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Hb</a:t>
            </a:r>
            <a:r>
              <a:rPr lang="en-US" altLang="en-US" sz="2400" dirty="0" smtClean="0"/>
              <a:t> 11g/dl </a:t>
            </a:r>
            <a:r>
              <a:rPr lang="en-US" altLang="en-US" sz="2400" dirty="0" err="1" smtClean="0"/>
              <a:t>ve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altında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ise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anemi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tedavisi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yapılmalıdır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err="1" smtClean="0"/>
              <a:t>Demir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depolarının</a:t>
            </a:r>
            <a:r>
              <a:rPr lang="en-US" altLang="en-US" sz="2400" dirty="0" smtClean="0"/>
              <a:t>, vitamin B12 </a:t>
            </a:r>
            <a:r>
              <a:rPr lang="en-US" altLang="en-US" sz="2400" dirty="0" err="1" smtClean="0"/>
              <a:t>ve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folat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düzeylerinin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ölçümü</a:t>
            </a:r>
            <a:endParaRPr lang="en-US" altLang="en-US" sz="2400" dirty="0" smtClean="0"/>
          </a:p>
          <a:p>
            <a:pPr eaLnBrk="1" hangingPunct="1"/>
            <a:r>
              <a:rPr lang="en-US" altLang="en-US" sz="2400" dirty="0" err="1" smtClean="0"/>
              <a:t>Eritropoezi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uyarıcı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ajanlar</a:t>
            </a:r>
            <a:r>
              <a:rPr lang="en-US" altLang="en-US" sz="2400" dirty="0" smtClean="0"/>
              <a:t> (ESA) </a:t>
            </a:r>
            <a:r>
              <a:rPr lang="en-US" altLang="en-US" sz="2400" dirty="0" err="1" smtClean="0"/>
              <a:t>demir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eksikliği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veya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altta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yatan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diğer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anemi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nedeni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düzeltilinceye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kadar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başlanmamalıdır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err="1" smtClean="0"/>
              <a:t>Altta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yatan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nedenin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düzeltilmesine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rağmen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anemi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devam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ediyorsa</a:t>
            </a:r>
            <a:r>
              <a:rPr lang="en-US" altLang="en-US" sz="2400" dirty="0" smtClean="0"/>
              <a:t> KDIGO </a:t>
            </a:r>
            <a:r>
              <a:rPr lang="en-US" altLang="en-US" sz="2400" dirty="0" err="1" smtClean="0"/>
              <a:t>Hb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düzeyi</a:t>
            </a:r>
            <a:r>
              <a:rPr lang="en-US" altLang="en-US" sz="2400" dirty="0" smtClean="0"/>
              <a:t> 10 g/</a:t>
            </a:r>
            <a:r>
              <a:rPr lang="en-US" altLang="en-US" sz="2400" dirty="0" err="1" smtClean="0"/>
              <a:t>dl’nin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altındaysa</a:t>
            </a:r>
            <a:r>
              <a:rPr lang="en-US" altLang="en-US" sz="2400" dirty="0" smtClean="0"/>
              <a:t> ESA </a:t>
            </a:r>
            <a:r>
              <a:rPr lang="en-US" altLang="en-US" sz="2400" dirty="0" err="1" smtClean="0"/>
              <a:t>tedavisi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önermektedir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err="1" smtClean="0"/>
              <a:t>Genel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kabul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gören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hedef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Hb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düzeyi</a:t>
            </a:r>
            <a:r>
              <a:rPr lang="en-US" altLang="en-US" sz="2400" dirty="0" smtClean="0"/>
              <a:t> 10-12 g/</a:t>
            </a:r>
            <a:r>
              <a:rPr lang="en-US" altLang="en-US" sz="2400" dirty="0" err="1" smtClean="0"/>
              <a:t>dl’dir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err="1" smtClean="0"/>
              <a:t>Hb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düzeylerinin</a:t>
            </a:r>
            <a:r>
              <a:rPr lang="en-US" altLang="en-US" sz="2400" dirty="0" smtClean="0"/>
              <a:t> normalize </a:t>
            </a:r>
            <a:r>
              <a:rPr lang="en-US" altLang="en-US" sz="2400" dirty="0" err="1" smtClean="0"/>
              <a:t>edilmesi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önerilmemektedir</a:t>
            </a:r>
            <a:r>
              <a:rPr lang="en-US" altLang="en-US" sz="2400" dirty="0" smtClean="0"/>
              <a:t>.</a:t>
            </a:r>
            <a:endParaRPr lang="tr-T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192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accent2"/>
                </a:solidFill>
              </a:rPr>
              <a:t>KBH: Anemi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750302"/>
              </p:ext>
            </p:extLst>
          </p:nvPr>
        </p:nvGraphicFramePr>
        <p:xfrm>
          <a:off x="1415480" y="2636912"/>
          <a:ext cx="9361040" cy="3029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3867700973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3574160156"/>
                    </a:ext>
                  </a:extLst>
                </a:gridCol>
              </a:tblGrid>
              <a:tr h="57785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Test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Hedef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383940"/>
                  </a:ext>
                </a:extLst>
              </a:tr>
              <a:tr h="718294">
                <a:tc>
                  <a:txBody>
                    <a:bodyPr/>
                    <a:lstStyle/>
                    <a:p>
                      <a:r>
                        <a:rPr lang="en-US" dirty="0" smtClean="0"/>
                        <a:t>Serum ferritin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100-500 µg/l (KBH) </a:t>
                      </a:r>
                    </a:p>
                    <a:p>
                      <a:r>
                        <a:rPr lang="en-US" dirty="0" smtClean="0"/>
                        <a:t>200-500 µg/l (HD)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002010"/>
                  </a:ext>
                </a:extLst>
              </a:tr>
              <a:tr h="577852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Transferrin </a:t>
                      </a:r>
                      <a:r>
                        <a:rPr lang="en-US" dirty="0" err="1" smtClean="0"/>
                        <a:t>saturasyonu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%20-40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772466"/>
                  </a:ext>
                </a:extLst>
              </a:tr>
              <a:tr h="57785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Hipokromik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eritrosit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&lt;%10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420108"/>
                  </a:ext>
                </a:extLst>
              </a:tr>
              <a:tr h="57785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Retikülosit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içeriği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&gt;29 </a:t>
                      </a:r>
                      <a:r>
                        <a:rPr lang="en-US" dirty="0" err="1" smtClean="0"/>
                        <a:t>pg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hücre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448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40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1175032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chemeClr val="accent2"/>
                </a:solidFill>
              </a:rPr>
              <a:t>KBH: Anemi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1175032" cy="4997450"/>
          </a:xfrm>
        </p:spPr>
        <p:txBody>
          <a:bodyPr/>
          <a:lstStyle/>
          <a:p>
            <a:pPr eaLnBrk="1" hangingPunct="1"/>
            <a:r>
              <a:rPr lang="en-US" altLang="en-US" sz="2400" b="1" dirty="0" err="1" smtClean="0"/>
              <a:t>Eritropoezi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Uyaran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Ajanlar</a:t>
            </a:r>
            <a:r>
              <a:rPr lang="en-US" altLang="en-US" sz="2400" b="1" dirty="0" smtClean="0"/>
              <a:t>: (ESA)</a:t>
            </a:r>
          </a:p>
          <a:p>
            <a:pPr lvl="1" eaLnBrk="1" hangingPunct="1"/>
            <a:r>
              <a:rPr lang="en-US" altLang="en-US" sz="2000" dirty="0" err="1" smtClean="0"/>
              <a:t>Epoetin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err="1" smtClean="0"/>
              <a:t>Darbepoetin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err="1"/>
              <a:t>Methoxy</a:t>
            </a:r>
            <a:r>
              <a:rPr lang="en-US" altLang="en-US" sz="2000" dirty="0"/>
              <a:t> Polyethylene Glycol–</a:t>
            </a:r>
            <a:r>
              <a:rPr lang="en-US" altLang="en-US" sz="2000" dirty="0" err="1"/>
              <a:t>Epoetin</a:t>
            </a:r>
            <a:r>
              <a:rPr lang="en-US" altLang="en-US" sz="2000" dirty="0"/>
              <a:t> Beta (C.E.R.A.) 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/>
              <a:t>Hypoxia-Inducible </a:t>
            </a:r>
            <a:r>
              <a:rPr lang="en-US" altLang="en-US" sz="2000" dirty="0" err="1" smtClean="0"/>
              <a:t>Trankripsiyon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Faktör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Stabilizörleri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roxadustat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daprodustat</a:t>
            </a:r>
            <a:r>
              <a:rPr lang="en-US" altLang="en-US" sz="2000" dirty="0"/>
              <a:t>, </a:t>
            </a:r>
            <a:r>
              <a:rPr lang="en-US" altLang="en-US" sz="2000" dirty="0" err="1" smtClean="0"/>
              <a:t>vadadustat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molidustat</a:t>
            </a:r>
            <a:r>
              <a:rPr lang="en-US" altLang="en-US" sz="2000" dirty="0" smtClean="0"/>
              <a:t>): </a:t>
            </a:r>
            <a:r>
              <a:rPr lang="en-US" altLang="en-US" sz="2000" dirty="0" err="1" smtClean="0"/>
              <a:t>Faz</a:t>
            </a:r>
            <a:r>
              <a:rPr lang="en-US" altLang="en-US" sz="2000" dirty="0" smtClean="0"/>
              <a:t> II 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III </a:t>
            </a:r>
            <a:r>
              <a:rPr lang="en-US" altLang="en-US" sz="2000" dirty="0" err="1" smtClean="0"/>
              <a:t>çalışmaları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sürmekte</a:t>
            </a:r>
            <a:r>
              <a:rPr lang="en-US" altLang="en-US" sz="2000" dirty="0" smtClean="0"/>
              <a:t>.</a:t>
            </a:r>
          </a:p>
          <a:p>
            <a:pPr eaLnBrk="1" hangingPunct="1"/>
            <a:r>
              <a:rPr lang="en-US" altLang="en-US" sz="2400" b="1" dirty="0" err="1" smtClean="0"/>
              <a:t>Eritropoezi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Uyaran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Ajanlara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karşı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direnç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durumunun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en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önemli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nedenleri</a:t>
            </a:r>
            <a:r>
              <a:rPr lang="en-US" altLang="en-US" sz="2400" dirty="0" smtClean="0"/>
              <a:t>:</a:t>
            </a:r>
          </a:p>
          <a:p>
            <a:pPr lvl="1" eaLnBrk="1" hangingPunct="1"/>
            <a:r>
              <a:rPr lang="en-US" altLang="en-US" sz="2000" dirty="0" err="1" smtClean="0"/>
              <a:t>Demir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eksikliği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err="1" smtClean="0"/>
              <a:t>İnfeksiyon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err="1" smtClean="0"/>
              <a:t>İnflamasyon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err="1" smtClean="0"/>
              <a:t>Yetersiz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diyaliz</a:t>
            </a:r>
            <a:endParaRPr lang="en-US" altLang="en-US" sz="2000" dirty="0"/>
          </a:p>
          <a:p>
            <a:pPr lvl="1" eaLnBrk="1" hangingPunct="1"/>
            <a:endParaRPr lang="en-US" altLang="en-US" sz="2000" dirty="0" smtClean="0"/>
          </a:p>
          <a:p>
            <a:pPr lvl="1" eaLnBrk="1" hangingPunct="1"/>
            <a:endParaRPr lang="tr-T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4433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dirty="0" smtClean="0">
                <a:solidFill>
                  <a:schemeClr val="accent2"/>
                </a:solidFill>
              </a:rPr>
              <a:t>KB</a:t>
            </a:r>
            <a:r>
              <a:rPr lang="en-US" altLang="en-US" b="1" dirty="0" smtClean="0">
                <a:solidFill>
                  <a:schemeClr val="accent2"/>
                </a:solidFill>
              </a:rPr>
              <a:t>H</a:t>
            </a:r>
            <a:r>
              <a:rPr lang="tr-TR" altLang="en-US" b="1" dirty="0" smtClean="0">
                <a:solidFill>
                  <a:schemeClr val="accent2"/>
                </a:solidFill>
              </a:rPr>
              <a:t> Tedavisi:</a:t>
            </a:r>
            <a:r>
              <a:rPr lang="en-US" altLang="en-US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4000" b="1" dirty="0">
                <a:solidFill>
                  <a:srgbClr val="333399"/>
                </a:solidFill>
              </a:rPr>
              <a:t>Renal osteodistrofi</a:t>
            </a:r>
            <a:endParaRPr lang="en-US" alt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0972800" cy="4709120"/>
          </a:xfrm>
        </p:spPr>
        <p:txBody>
          <a:bodyPr/>
          <a:lstStyle/>
          <a:p>
            <a:pPr lvl="0" eaLnBrk="1" hangingPunct="1"/>
            <a:r>
              <a:rPr lang="tr-TR" altLang="en-US" sz="2000" dirty="0">
                <a:solidFill>
                  <a:srgbClr val="000000"/>
                </a:solidFill>
              </a:rPr>
              <a:t>Osteitis fibroza, osteomalazi, </a:t>
            </a:r>
            <a:r>
              <a:rPr lang="en-US" altLang="en-US" sz="2000" dirty="0">
                <a:solidFill>
                  <a:srgbClr val="000000"/>
                </a:solidFill>
              </a:rPr>
              <a:t>osteopenia, </a:t>
            </a:r>
            <a:r>
              <a:rPr lang="en-US" altLang="en-US" sz="2000" dirty="0" err="1">
                <a:solidFill>
                  <a:srgbClr val="000000"/>
                </a:solidFill>
              </a:rPr>
              <a:t>osteoporoz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ve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tr-TR" altLang="en-US" sz="2000" dirty="0">
                <a:solidFill>
                  <a:srgbClr val="000000"/>
                </a:solidFill>
              </a:rPr>
              <a:t>adinamik kemik hastalığı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ve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bu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patolojilerin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kombinasyonlarını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içerir</a:t>
            </a:r>
            <a:r>
              <a:rPr lang="en-US" altLang="en-US" sz="2000" dirty="0" smtClean="0">
                <a:solidFill>
                  <a:srgbClr val="000000"/>
                </a:solidFill>
              </a:rPr>
              <a:t>.</a:t>
            </a:r>
          </a:p>
          <a:p>
            <a:pPr marL="0" lvl="0" indent="0" eaLnBrk="1" hangingPunct="1">
              <a:buNone/>
            </a:pPr>
            <a:endParaRPr lang="tr-TR" altLang="en-US" sz="2000" dirty="0">
              <a:solidFill>
                <a:srgbClr val="000000"/>
              </a:solidFill>
            </a:endParaRPr>
          </a:p>
          <a:p>
            <a:pPr lvl="0" eaLnBrk="1" hangingPunct="1"/>
            <a:r>
              <a:rPr lang="tr-TR" altLang="en-US" sz="2000" dirty="0">
                <a:solidFill>
                  <a:srgbClr val="000000"/>
                </a:solidFill>
              </a:rPr>
              <a:t>GFH </a:t>
            </a:r>
            <a:r>
              <a:rPr lang="en-US" altLang="en-US" sz="2000" dirty="0">
                <a:solidFill>
                  <a:srgbClr val="000000"/>
                </a:solidFill>
              </a:rPr>
              <a:t>45 </a:t>
            </a:r>
            <a:r>
              <a:rPr lang="tr-TR" altLang="en-US" sz="2000" dirty="0">
                <a:solidFill>
                  <a:srgbClr val="000000"/>
                </a:solidFill>
              </a:rPr>
              <a:t>ml/dk</a:t>
            </a:r>
            <a:r>
              <a:rPr lang="en-US" altLang="en-US" sz="2000" dirty="0">
                <a:solidFill>
                  <a:srgbClr val="000000"/>
                </a:solidFill>
              </a:rPr>
              <a:t>/1,73 m</a:t>
            </a:r>
            <a:r>
              <a:rPr lang="en-US" altLang="en-US" sz="2000" baseline="30000" dirty="0">
                <a:solidFill>
                  <a:srgbClr val="000000"/>
                </a:solidFill>
              </a:rPr>
              <a:t>2</a:t>
            </a:r>
            <a:r>
              <a:rPr lang="tr-TR" altLang="en-US" sz="2000" dirty="0">
                <a:solidFill>
                  <a:srgbClr val="000000"/>
                </a:solidFill>
              </a:rPr>
              <a:t> nın altına düştüğü dönemlerde</a:t>
            </a:r>
            <a:r>
              <a:rPr lang="en-US" altLang="en-US" sz="2000" dirty="0">
                <a:solidFill>
                  <a:srgbClr val="000000"/>
                </a:solidFill>
              </a:rPr>
              <a:t>n </a:t>
            </a:r>
            <a:r>
              <a:rPr lang="en-US" altLang="en-US" sz="2000" dirty="0" err="1">
                <a:solidFill>
                  <a:srgbClr val="000000"/>
                </a:solidFill>
              </a:rPr>
              <a:t>itibaren</a:t>
            </a:r>
            <a:r>
              <a:rPr lang="en-US" altLang="en-US" sz="2000" dirty="0">
                <a:solidFill>
                  <a:srgbClr val="000000"/>
                </a:solidFill>
              </a:rPr>
              <a:t> PTH </a:t>
            </a:r>
            <a:r>
              <a:rPr lang="en-US" altLang="en-US" sz="2000" dirty="0" err="1">
                <a:solidFill>
                  <a:srgbClr val="000000"/>
                </a:solidFill>
              </a:rPr>
              <a:t>ve</a:t>
            </a:r>
            <a:r>
              <a:rPr lang="en-US" altLang="en-US" sz="2000" dirty="0">
                <a:solidFill>
                  <a:srgbClr val="000000"/>
                </a:solidFill>
              </a:rPr>
              <a:t> fibroblast growth faktör-23 (FGF-23) </a:t>
            </a:r>
            <a:r>
              <a:rPr lang="en-US" altLang="en-US" sz="2000" dirty="0" err="1">
                <a:solidFill>
                  <a:srgbClr val="000000"/>
                </a:solidFill>
              </a:rPr>
              <a:t>düzeyleri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artmaya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ve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kemik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problemleri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görülmeye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</a:rPr>
              <a:t>başlar</a:t>
            </a:r>
            <a:r>
              <a:rPr lang="en-US" altLang="en-US" sz="2000" dirty="0" smtClean="0">
                <a:solidFill>
                  <a:srgbClr val="000000"/>
                </a:solidFill>
              </a:rPr>
              <a:t>.</a:t>
            </a:r>
          </a:p>
          <a:p>
            <a:pPr marL="0" lvl="0" indent="0" eaLnBrk="1" hangingPunct="1">
              <a:buNone/>
            </a:pPr>
            <a:endParaRPr lang="tr-TR" altLang="en-US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tr-TR" altLang="en-US" sz="2000" dirty="0" smtClean="0"/>
              <a:t>KBH </a:t>
            </a:r>
            <a:r>
              <a:rPr lang="tr-TR" altLang="en-US" sz="2000" dirty="0"/>
              <a:t>sürecinde gelişen </a:t>
            </a:r>
            <a:r>
              <a:rPr lang="tr-TR" altLang="en-US" sz="2000" b="1" u="sng" dirty="0" smtClean="0"/>
              <a:t>hiperfosfatemi</a:t>
            </a:r>
            <a:r>
              <a:rPr lang="en-US" altLang="en-US" sz="2000" dirty="0" smtClean="0"/>
              <a:t>, </a:t>
            </a:r>
            <a:r>
              <a:rPr lang="en-US" altLang="en-US" sz="2000" b="1" u="sng" dirty="0" err="1" smtClean="0"/>
              <a:t>aktif</a:t>
            </a:r>
            <a:r>
              <a:rPr lang="en-US" altLang="en-US" sz="2000" b="1" u="sng" dirty="0" smtClean="0"/>
              <a:t> D vitamin </a:t>
            </a:r>
            <a:r>
              <a:rPr lang="en-US" altLang="en-US" sz="2000" b="1" u="sng" dirty="0" err="1" smtClean="0"/>
              <a:t>eksikliği</a:t>
            </a:r>
            <a:r>
              <a:rPr lang="tr-TR" altLang="en-US" sz="2000" b="1" u="sng" dirty="0" smtClean="0"/>
              <a:t> </a:t>
            </a:r>
            <a:r>
              <a:rPr lang="tr-TR" altLang="en-US" sz="2000" dirty="0"/>
              <a:t>ve </a:t>
            </a:r>
            <a:r>
              <a:rPr lang="tr-TR" altLang="en-US" sz="2000" b="1" u="sng" dirty="0"/>
              <a:t>hipokalseminin</a:t>
            </a:r>
            <a:r>
              <a:rPr lang="tr-TR" altLang="en-US" sz="2000" dirty="0"/>
              <a:t> uygun bir yanıtla PTH sekresyonunu uyarmasıyla PO</a:t>
            </a:r>
            <a:r>
              <a:rPr lang="tr-TR" altLang="en-US" sz="2000" baseline="-25000" dirty="0"/>
              <a:t>4</a:t>
            </a:r>
            <a:r>
              <a:rPr lang="tr-TR" altLang="en-US" sz="2000" dirty="0"/>
              <a:t> metabolizması ve serum P düzeyleri genellikle GFH </a:t>
            </a:r>
            <a:r>
              <a:rPr lang="tr-TR" altLang="en-US" sz="2000" dirty="0" smtClean="0"/>
              <a:t>&lt;</a:t>
            </a:r>
            <a:r>
              <a:rPr lang="en-US" altLang="en-US" sz="2000" dirty="0" smtClean="0"/>
              <a:t> 45</a:t>
            </a:r>
            <a:r>
              <a:rPr lang="tr-TR" altLang="en-US" sz="2000" dirty="0" smtClean="0"/>
              <a:t> ml/dk</a:t>
            </a:r>
            <a:r>
              <a:rPr lang="en-US" altLang="en-US" sz="2000" dirty="0" smtClean="0"/>
              <a:t>/1,73 m</a:t>
            </a:r>
            <a:r>
              <a:rPr lang="en-US" altLang="en-US" sz="2000" baseline="30000" dirty="0" smtClean="0"/>
              <a:t>2</a:t>
            </a:r>
            <a:r>
              <a:rPr lang="en-US" altLang="en-US" sz="2000" dirty="0" smtClean="0"/>
              <a:t>’</a:t>
            </a:r>
            <a:r>
              <a:rPr lang="tr-TR" altLang="en-US" sz="2000" dirty="0" smtClean="0"/>
              <a:t> y</a:t>
            </a:r>
            <a:r>
              <a:rPr lang="en-US" altLang="en-US" sz="2000" dirty="0" smtClean="0"/>
              <a:t>e</a:t>
            </a:r>
            <a:r>
              <a:rPr lang="tr-TR" altLang="en-US" sz="2000" dirty="0" smtClean="0"/>
              <a:t> </a:t>
            </a:r>
            <a:r>
              <a:rPr lang="tr-TR" altLang="en-US" sz="2000" dirty="0"/>
              <a:t>kadar </a:t>
            </a:r>
            <a:r>
              <a:rPr lang="tr-TR" altLang="en-US" sz="2000" dirty="0" smtClean="0"/>
              <a:t>sürdürülebilir</a:t>
            </a:r>
            <a:r>
              <a:rPr lang="en-US" altLang="en-US" sz="2000" dirty="0" smtClean="0"/>
              <a:t>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en-US" sz="2000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KDIGO </a:t>
            </a:r>
            <a:r>
              <a:rPr lang="en-US" altLang="en-US" sz="2000" dirty="0" smtClean="0"/>
              <a:t>serum </a:t>
            </a:r>
            <a:r>
              <a:rPr lang="en-US" altLang="en-US" sz="2000" dirty="0" err="1" smtClean="0"/>
              <a:t>kalsiyum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fosfor</a:t>
            </a:r>
            <a:r>
              <a:rPr lang="en-US" altLang="en-US" sz="2000" dirty="0" smtClean="0"/>
              <a:t>, PTH 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ALP </a:t>
            </a:r>
            <a:r>
              <a:rPr lang="en-US" altLang="en-US" sz="2000" dirty="0" err="1" smtClean="0"/>
              <a:t>düzeylerinin</a:t>
            </a:r>
            <a:r>
              <a:rPr lang="en-US" altLang="en-US" sz="2000" dirty="0" smtClean="0"/>
              <a:t> GFH &lt;45 </a:t>
            </a:r>
            <a:r>
              <a:rPr lang="en-US" altLang="en-US" sz="2000" dirty="0"/>
              <a:t>ml/ </a:t>
            </a:r>
            <a:r>
              <a:rPr lang="en-US" altLang="en-US" sz="2000" dirty="0" smtClean="0"/>
              <a:t>min/1,73 </a:t>
            </a:r>
            <a:r>
              <a:rPr lang="en-US" altLang="en-US" sz="2000" dirty="0"/>
              <a:t>m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 (</a:t>
            </a:r>
            <a:r>
              <a:rPr lang="en-US" altLang="en-US" sz="2000" dirty="0" smtClean="0"/>
              <a:t>GFH </a:t>
            </a:r>
            <a:r>
              <a:rPr lang="en-US" altLang="en-US" sz="2000" dirty="0" err="1" smtClean="0"/>
              <a:t>kategori</a:t>
            </a:r>
            <a:r>
              <a:rPr lang="en-US" altLang="en-US" sz="2000" dirty="0" smtClean="0"/>
              <a:t> G3b - G5) </a:t>
            </a:r>
            <a:r>
              <a:rPr lang="en-US" altLang="en-US" sz="2000" dirty="0" err="1" smtClean="0"/>
              <a:t>olduğunda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önermektedir</a:t>
            </a:r>
            <a:r>
              <a:rPr lang="en-US" altLang="en-US" sz="2000" dirty="0" smtClean="0"/>
              <a:t>. </a:t>
            </a:r>
            <a:endParaRPr lang="tr-T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277" y="260648"/>
            <a:ext cx="11593288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40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40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4000" b="1" dirty="0">
                <a:solidFill>
                  <a:schemeClr val="accent2"/>
                </a:solidFill>
              </a:rPr>
              <a:t>Tedavisi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:</a:t>
            </a:r>
            <a:r>
              <a:rPr lang="en-US" altLang="en-US" sz="4000" b="1" dirty="0" smtClean="0">
                <a:solidFill>
                  <a:schemeClr val="accent2"/>
                </a:solidFill>
              </a:rPr>
              <a:t> 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Renal </a:t>
            </a:r>
            <a:r>
              <a:rPr lang="tr-TR" altLang="en-US" sz="4000" b="1" dirty="0">
                <a:solidFill>
                  <a:schemeClr val="accent2"/>
                </a:solidFill>
              </a:rPr>
              <a:t>osteodistrofi</a:t>
            </a:r>
            <a:endParaRPr lang="en-US" altLang="en-US" sz="4000" b="1" dirty="0">
              <a:solidFill>
                <a:schemeClr val="accent2"/>
              </a:solidFill>
            </a:endParaRP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277" y="1700808"/>
            <a:ext cx="11593288" cy="5157192"/>
          </a:xfrm>
        </p:spPr>
        <p:txBody>
          <a:bodyPr/>
          <a:lstStyle/>
          <a:p>
            <a:pPr eaLnBrk="1" hangingPunct="1"/>
            <a:r>
              <a:rPr lang="en-US" altLang="en-US" sz="2400" dirty="0" err="1" smtClean="0"/>
              <a:t>Tedavide</a:t>
            </a:r>
            <a:r>
              <a:rPr lang="en-US" altLang="en-US" sz="2400" dirty="0" smtClean="0"/>
              <a:t> serum </a:t>
            </a:r>
            <a:r>
              <a:rPr lang="en-US" altLang="en-US" sz="2400" dirty="0" err="1" smtClean="0"/>
              <a:t>fosfor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düzeyinin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kontrolü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önemli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basamaktır</a:t>
            </a:r>
            <a:r>
              <a:rPr lang="en-US" altLang="en-US" sz="2400" dirty="0" smtClean="0"/>
              <a:t>:</a:t>
            </a:r>
          </a:p>
          <a:p>
            <a:pPr lvl="1" eaLnBrk="1" hangingPunct="1"/>
            <a:r>
              <a:rPr lang="tr-TR" altLang="en-US" sz="2400" dirty="0" smtClean="0"/>
              <a:t>Diyette </a:t>
            </a:r>
            <a:r>
              <a:rPr lang="tr-TR" altLang="en-US" sz="2400" dirty="0"/>
              <a:t>PO4 </a:t>
            </a:r>
            <a:r>
              <a:rPr lang="tr-TR" altLang="en-US" sz="2400" dirty="0" smtClean="0"/>
              <a:t>kısıtlaması</a:t>
            </a:r>
            <a:r>
              <a:rPr lang="en-US" altLang="en-US" sz="2400" dirty="0" smtClean="0"/>
              <a:t> (</a:t>
            </a:r>
            <a:r>
              <a:rPr lang="tr-TR" altLang="en-US" sz="2400" dirty="0"/>
              <a:t>(</a:t>
            </a:r>
            <a:r>
              <a:rPr lang="tr-TR" altLang="en-US" sz="2400" dirty="0" smtClean="0"/>
              <a:t>800</a:t>
            </a:r>
            <a:r>
              <a:rPr lang="en-US" altLang="en-US" sz="2400" dirty="0" smtClean="0"/>
              <a:t>-1000</a:t>
            </a:r>
            <a:r>
              <a:rPr lang="tr-TR" altLang="en-US" sz="2400" dirty="0" smtClean="0"/>
              <a:t> </a:t>
            </a:r>
            <a:r>
              <a:rPr lang="tr-TR" altLang="en-US" sz="2400" dirty="0"/>
              <a:t>mg/gün)</a:t>
            </a:r>
            <a:endParaRPr lang="en-US" altLang="en-US" sz="2400" dirty="0" smtClean="0"/>
          </a:p>
          <a:p>
            <a:pPr lvl="1" eaLnBrk="1" hangingPunct="1"/>
            <a:r>
              <a:rPr lang="tr-TR" altLang="en-US" sz="2400" dirty="0" smtClean="0"/>
              <a:t>PO4 bağlayıcılar</a:t>
            </a:r>
            <a:r>
              <a:rPr lang="en-US" altLang="en-US" sz="2400" dirty="0" smtClean="0"/>
              <a:t>: </a:t>
            </a:r>
            <a:r>
              <a:rPr lang="tr-TR" altLang="en-US" sz="2400" dirty="0" smtClean="0"/>
              <a:t>GFH </a:t>
            </a:r>
            <a:r>
              <a:rPr lang="tr-TR" altLang="en-US" sz="2400" dirty="0"/>
              <a:t>&lt;</a:t>
            </a:r>
            <a:r>
              <a:rPr lang="en-US" altLang="en-US" sz="2400" dirty="0"/>
              <a:t> 45</a:t>
            </a:r>
            <a:r>
              <a:rPr lang="tr-TR" altLang="en-US" sz="2400" dirty="0"/>
              <a:t> </a:t>
            </a:r>
            <a:r>
              <a:rPr lang="tr-TR" altLang="en-US" sz="2400" dirty="0" smtClean="0"/>
              <a:t>ml/dk</a:t>
            </a:r>
            <a:r>
              <a:rPr lang="en-US" altLang="en-US" sz="2400" dirty="0" smtClean="0"/>
              <a:t>/1,73 m</a:t>
            </a:r>
            <a:r>
              <a:rPr lang="en-US" altLang="en-US" sz="2400" baseline="30000" dirty="0" smtClean="0"/>
              <a:t>2</a:t>
            </a:r>
            <a:r>
              <a:rPr lang="tr-TR" altLang="en-US" sz="2400" dirty="0" smtClean="0"/>
              <a:t> </a:t>
            </a:r>
            <a:r>
              <a:rPr lang="tr-TR" altLang="en-US" sz="2400" dirty="0"/>
              <a:t>olduktan sonra genellikle oral PO4 bağlayıcıların kullanımı gerekir</a:t>
            </a:r>
            <a:r>
              <a:rPr lang="en-US" altLang="en-US" sz="2400" dirty="0"/>
              <a:t>.</a:t>
            </a:r>
            <a:endParaRPr lang="tr-TR" altLang="en-US" sz="24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dirty="0" smtClean="0"/>
              <a:t>	</a:t>
            </a:r>
            <a:r>
              <a:rPr lang="tr-TR" altLang="en-US" sz="2400" b="1" dirty="0" smtClean="0"/>
              <a:t>İntestinal </a:t>
            </a:r>
            <a:r>
              <a:rPr lang="tr-TR" altLang="en-US" sz="2400" b="1" dirty="0"/>
              <a:t>PO4 </a:t>
            </a:r>
            <a:r>
              <a:rPr lang="tr-TR" altLang="en-US" sz="2400" b="1" dirty="0" smtClean="0"/>
              <a:t>bağlayıcılar</a:t>
            </a:r>
            <a:r>
              <a:rPr lang="en-US" altLang="en-US" sz="2400" b="1" dirty="0" smtClean="0"/>
              <a:t>:</a:t>
            </a:r>
            <a:endParaRPr lang="tr-TR" altLang="en-US" sz="2400" b="1" dirty="0"/>
          </a:p>
          <a:p>
            <a:pPr lvl="2" eaLnBrk="1" hangingPunct="1">
              <a:lnSpc>
                <a:spcPct val="80000"/>
              </a:lnSpc>
            </a:pPr>
            <a:r>
              <a:rPr lang="tr-TR" altLang="en-US" sz="1400" dirty="0"/>
              <a:t>Kalsiyum tuzları: CaCO3, Ca-asetat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1400" dirty="0"/>
              <a:t>Nonkalsiyum PO4 bağlayıcı: Sevelamer</a:t>
            </a:r>
            <a:r>
              <a:rPr lang="en-US" altLang="en-US" sz="1400" dirty="0"/>
              <a:t> </a:t>
            </a:r>
            <a:r>
              <a:rPr lang="en-US" altLang="en-US" sz="1400" dirty="0" err="1"/>
              <a:t>HCl</a:t>
            </a:r>
            <a:r>
              <a:rPr lang="en-US" altLang="en-US" sz="1400" dirty="0"/>
              <a:t> </a:t>
            </a:r>
            <a:r>
              <a:rPr lang="en-US" altLang="en-US" sz="1400" dirty="0" err="1"/>
              <a:t>ve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sevelamer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karbonat</a:t>
            </a:r>
            <a:endParaRPr lang="tr-TR" alt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tr-TR" altLang="en-US" sz="1400" dirty="0"/>
              <a:t>Lantanum</a:t>
            </a:r>
            <a:endParaRPr lang="en-US" alt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altLang="en-US" sz="1400" dirty="0" err="1"/>
              <a:t>Demir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tuzları</a:t>
            </a:r>
            <a:r>
              <a:rPr lang="en-US" altLang="en-US" sz="1400" dirty="0"/>
              <a:t>: </a:t>
            </a:r>
            <a:r>
              <a:rPr lang="en-US" altLang="en-US" sz="1400" dirty="0" err="1"/>
              <a:t>Ferrik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sitrat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ve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sukroferrik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oksihidroksit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yeni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onaylandılar</a:t>
            </a:r>
            <a:r>
              <a:rPr lang="en-US" altLang="en-US" sz="1400" dirty="0"/>
              <a:t>.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1400" dirty="0"/>
              <a:t>Aluminyum hidroksi</a:t>
            </a:r>
            <a:r>
              <a:rPr lang="en-US" altLang="en-US" sz="1400" dirty="0"/>
              <a:t>t…</a:t>
            </a:r>
            <a:r>
              <a:rPr lang="en-US" altLang="en-US" sz="1400" dirty="0" err="1"/>
              <a:t>Aluminyum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toksisitesi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riski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nedeniyle</a:t>
            </a:r>
            <a:r>
              <a:rPr lang="en-US" altLang="en-US" sz="1400" dirty="0"/>
              <a:t> </a:t>
            </a:r>
            <a:r>
              <a:rPr lang="en-US" altLang="en-US" sz="1400" dirty="0" err="1"/>
              <a:t>zorunlu</a:t>
            </a:r>
            <a:r>
              <a:rPr lang="en-US" altLang="en-US" sz="1400" dirty="0"/>
              <a:t> </a:t>
            </a:r>
            <a:r>
              <a:rPr lang="en-US" altLang="en-US" sz="1400" dirty="0" err="1"/>
              <a:t>haller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dışında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kullanılmamalıdır</a:t>
            </a:r>
            <a:r>
              <a:rPr lang="en-US" altLang="en-US" sz="1400" dirty="0"/>
              <a:t>.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400" dirty="0"/>
              <a:t>M</a:t>
            </a:r>
            <a:r>
              <a:rPr lang="tr-TR" altLang="en-US" sz="1400" dirty="0"/>
              <a:t>agnezyum tuzları</a:t>
            </a:r>
            <a:r>
              <a:rPr lang="en-US" altLang="en-US" sz="1400" dirty="0"/>
              <a:t>…</a:t>
            </a:r>
            <a:r>
              <a:rPr lang="en-US" altLang="en-US" sz="1400" dirty="0" err="1"/>
              <a:t>Hipermagnezemi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riski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nedeniyle</a:t>
            </a:r>
            <a:r>
              <a:rPr lang="en-US" altLang="en-US" sz="1400" dirty="0"/>
              <a:t> </a:t>
            </a:r>
            <a:r>
              <a:rPr lang="en-US" altLang="en-US" sz="1400" dirty="0" err="1"/>
              <a:t>kullanımları</a:t>
            </a:r>
            <a:r>
              <a:rPr lang="en-US" altLang="en-US" sz="1400" dirty="0"/>
              <a:t> </a:t>
            </a:r>
            <a:r>
              <a:rPr lang="en-US" altLang="en-US" sz="1400" dirty="0" err="1"/>
              <a:t>önerilmez</a:t>
            </a:r>
            <a:r>
              <a:rPr lang="en-US" altLang="en-US" sz="1400" dirty="0" smtClean="0"/>
              <a:t>.</a:t>
            </a:r>
          </a:p>
          <a:p>
            <a:pPr eaLnBrk="1" hangingPunct="1"/>
            <a:r>
              <a:rPr lang="en-US" altLang="en-US" sz="2400" dirty="0" smtClean="0"/>
              <a:t>H</a:t>
            </a:r>
            <a:r>
              <a:rPr lang="tr-TR" altLang="en-US" sz="2400" dirty="0" smtClean="0"/>
              <a:t>ipokalseminin düzeltilmesi</a:t>
            </a:r>
            <a:r>
              <a:rPr lang="en-US" altLang="en-US" sz="2400" dirty="0" smtClean="0"/>
              <a:t>-A</a:t>
            </a:r>
            <a:r>
              <a:rPr lang="tr-TR" altLang="en-US" sz="2400" dirty="0" smtClean="0"/>
              <a:t>ktif </a:t>
            </a:r>
            <a:r>
              <a:rPr lang="tr-TR" altLang="en-US" sz="2400" dirty="0"/>
              <a:t>Dvitamini </a:t>
            </a:r>
            <a:r>
              <a:rPr lang="tr-TR" altLang="en-US" sz="2400" dirty="0" smtClean="0"/>
              <a:t>replasmanı</a:t>
            </a:r>
            <a:r>
              <a:rPr lang="en-US" altLang="en-US" sz="2400" dirty="0" smtClean="0"/>
              <a:t>- C</a:t>
            </a:r>
            <a:r>
              <a:rPr lang="tr-TR" altLang="en-US" sz="2400" dirty="0" smtClean="0"/>
              <a:t>inacalcet </a:t>
            </a:r>
            <a:r>
              <a:rPr lang="tr-TR" altLang="en-US" sz="2400" dirty="0"/>
              <a:t>(kalsimimetik</a:t>
            </a:r>
            <a:r>
              <a:rPr lang="tr-TR" altLang="en-US" sz="2400" dirty="0" smtClean="0"/>
              <a:t>)</a:t>
            </a:r>
            <a:r>
              <a:rPr lang="en-US" altLang="en-US" sz="2400" dirty="0" smtClean="0"/>
              <a:t> </a:t>
            </a:r>
          </a:p>
          <a:p>
            <a:pPr eaLnBrk="1" hangingPunct="1"/>
            <a:r>
              <a:rPr lang="en-US" altLang="en-US" sz="2400" dirty="0" err="1" smtClean="0"/>
              <a:t>Paratiroidektomi</a:t>
            </a:r>
            <a:endParaRPr lang="tr-TR" altLang="en-US" sz="2400" dirty="0"/>
          </a:p>
          <a:p>
            <a:pPr eaLnBrk="1" hangingPunct="1"/>
            <a:r>
              <a:rPr lang="tr-TR" altLang="en-US" sz="2400" dirty="0"/>
              <a:t>İyatrojenik adinamik kemik hastalığı </a:t>
            </a:r>
            <a:r>
              <a:rPr lang="tr-TR" altLang="en-US" sz="2400" dirty="0" smtClean="0"/>
              <a:t>riski</a:t>
            </a:r>
            <a:r>
              <a:rPr lang="en-US" altLang="en-US" sz="2400" dirty="0" smtClean="0"/>
              <a:t>???</a:t>
            </a:r>
            <a:endParaRPr lang="tr-TR" altLang="en-US" sz="2400" dirty="0"/>
          </a:p>
          <a:p>
            <a:pPr eaLnBrk="1" hangingPunct="1"/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576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rgbClr val="333399"/>
                </a:solidFill>
              </a:rPr>
              <a:t>G</a:t>
            </a:r>
            <a:r>
              <a:rPr lang="tr-TR" altLang="en-US" sz="2400" b="1" dirty="0" smtClean="0">
                <a:solidFill>
                  <a:srgbClr val="333399"/>
                </a:solidFill>
              </a:rPr>
              <a:t>lomer</a:t>
            </a:r>
            <a:r>
              <a:rPr lang="en-US" altLang="en-US" sz="2400" b="1" dirty="0" smtClean="0">
                <a:solidFill>
                  <a:srgbClr val="333399"/>
                </a:solidFill>
              </a:rPr>
              <a:t>ü</a:t>
            </a:r>
            <a:r>
              <a:rPr lang="tr-TR" altLang="en-US" sz="2400" b="1" dirty="0" smtClean="0">
                <a:solidFill>
                  <a:srgbClr val="333399"/>
                </a:solidFill>
              </a:rPr>
              <a:t>ler </a:t>
            </a:r>
            <a:r>
              <a:rPr lang="tr-TR" altLang="en-US" sz="2400" b="1" dirty="0">
                <a:solidFill>
                  <a:srgbClr val="333399"/>
                </a:solidFill>
              </a:rPr>
              <a:t>Filtrasyon Hızı (GFH)</a:t>
            </a:r>
            <a:r>
              <a:rPr lang="en-US" altLang="en-US" sz="2400" b="1" dirty="0">
                <a:solidFill>
                  <a:srgbClr val="333399"/>
                </a:solidFill>
              </a:rPr>
              <a:t> </a:t>
            </a:r>
            <a:r>
              <a:rPr lang="en-US" altLang="en-US" sz="2400" b="1" dirty="0" err="1">
                <a:solidFill>
                  <a:srgbClr val="333399"/>
                </a:solidFill>
              </a:rPr>
              <a:t>Tahm</a:t>
            </a:r>
            <a:r>
              <a:rPr lang="tr-TR" altLang="en-US" sz="2400" b="1" dirty="0">
                <a:solidFill>
                  <a:srgbClr val="333399"/>
                </a:solidFill>
              </a:rPr>
              <a:t>in Yöntemleri</a:t>
            </a:r>
            <a:endParaRPr lang="en-US" altLang="en-US" sz="2400" b="1" dirty="0">
              <a:solidFill>
                <a:srgbClr val="333399"/>
              </a:solidFill>
            </a:endParaRP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1197247"/>
            <a:ext cx="8208963" cy="547211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000" dirty="0"/>
              <a:t>Eksojen belirleyicilerle GFH ölçümü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İnülin, iohexol, </a:t>
            </a:r>
            <a:r>
              <a:rPr lang="tr-TR" altLang="en-US" sz="2000" baseline="30000" dirty="0"/>
              <a:t>51</a:t>
            </a:r>
            <a:r>
              <a:rPr lang="tr-TR" altLang="en-US" sz="2000" dirty="0"/>
              <a:t>Cr-EDTA, </a:t>
            </a:r>
            <a:r>
              <a:rPr lang="tr-TR" altLang="en-US" sz="2000" baseline="30000" dirty="0"/>
              <a:t>125</a:t>
            </a:r>
            <a:r>
              <a:rPr lang="en-US" altLang="en-US" sz="2000" dirty="0"/>
              <a:t>I</a:t>
            </a:r>
            <a:r>
              <a:rPr lang="tr-TR" altLang="en-US" sz="2000" dirty="0"/>
              <a:t>-iothalamate, </a:t>
            </a:r>
            <a:r>
              <a:rPr lang="tr-TR" altLang="en-US" sz="2000" baseline="30000" dirty="0"/>
              <a:t>99m</a:t>
            </a:r>
            <a:r>
              <a:rPr lang="tr-TR" altLang="en-US" sz="2000" dirty="0"/>
              <a:t>Tc-DTPA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dirty="0"/>
              <a:t>Endojen belirleyicilerle GFH tahmini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Serum kreatinini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1/serum kreatinin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(Üre Klirensi+Kreatinin Klirensi)/2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Kreatinin klirensi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dirty="0"/>
              <a:t>Serum kreatininin temel alındığı formüller (&gt;</a:t>
            </a:r>
            <a:r>
              <a:rPr lang="tr-TR" altLang="en-US" sz="2000" b="1" dirty="0">
                <a:solidFill>
                  <a:srgbClr val="FF3399"/>
                </a:solidFill>
              </a:rPr>
              <a:t>50</a:t>
            </a:r>
            <a:r>
              <a:rPr lang="tr-TR" altLang="en-US" sz="2000" dirty="0"/>
              <a:t> formül)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Schwartz formülü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Counahan-Barrat tahmini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Cockcroft-Gault (C&amp;G) formülü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MDRD çalışması formülü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 dirty="0"/>
              <a:t>MDRD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en-US" sz="2000" b="1" dirty="0">
                <a:solidFill>
                  <a:srgbClr val="FF0000"/>
                </a:solidFill>
              </a:rPr>
              <a:t>MDRD-4-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b="1" dirty="0">
                <a:solidFill>
                  <a:srgbClr val="FF0000"/>
                </a:solidFill>
              </a:rPr>
              <a:t>CKD-EPI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dirty="0"/>
              <a:t>Kreatinine alte</a:t>
            </a:r>
            <a:r>
              <a:rPr lang="en-US" altLang="en-US" sz="2000" dirty="0"/>
              <a:t>r</a:t>
            </a:r>
            <a:r>
              <a:rPr lang="tr-TR" altLang="en-US" sz="2000" dirty="0"/>
              <a:t>natif moleküller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Serum cystatin C düzeyi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2000" dirty="0"/>
              <a:t>Serum cystatin C temelli formüller (&gt;</a:t>
            </a:r>
            <a:r>
              <a:rPr lang="tr-TR" altLang="en-US" sz="2000" b="1" dirty="0">
                <a:solidFill>
                  <a:srgbClr val="FF3399"/>
                </a:solidFill>
              </a:rPr>
              <a:t>10</a:t>
            </a:r>
            <a:r>
              <a:rPr lang="tr-TR" altLang="en-US" sz="2000" dirty="0"/>
              <a:t> formül)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476251"/>
            <a:ext cx="10729192" cy="1008063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3200" b="1" dirty="0">
                <a:solidFill>
                  <a:schemeClr val="accent2"/>
                </a:solidFill>
              </a:rPr>
              <a:t>    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40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:Kardiyovasküler </a:t>
            </a:r>
            <a:r>
              <a:rPr lang="tr-TR" altLang="en-US" sz="4000" b="1" dirty="0">
                <a:solidFill>
                  <a:schemeClr val="accent2"/>
                </a:solidFill>
              </a:rPr>
              <a:t>Hastalık</a:t>
            </a:r>
          </a:p>
        </p:txBody>
      </p:sp>
      <p:sp>
        <p:nvSpPr>
          <p:cNvPr id="1873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39416" y="1600200"/>
            <a:ext cx="10657184" cy="43497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KVH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sık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ölüm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nedenidir</a:t>
            </a:r>
            <a:r>
              <a:rPr lang="en-US" altLang="en-US" dirty="0" smtClean="0"/>
              <a:t>.</a:t>
            </a:r>
          </a:p>
          <a:p>
            <a:pPr lvl="1" eaLnBrk="1" hangingPunct="1"/>
            <a:r>
              <a:rPr lang="tr-TR" altLang="en-US" dirty="0" smtClean="0"/>
              <a:t>Sol ventrikül hipertrofisi</a:t>
            </a:r>
          </a:p>
          <a:p>
            <a:pPr lvl="1" eaLnBrk="1" hangingPunct="1"/>
            <a:r>
              <a:rPr lang="tr-TR" altLang="en-US" dirty="0" smtClean="0"/>
              <a:t>Ateromatöz iskemik kalb hastalığı</a:t>
            </a:r>
          </a:p>
          <a:p>
            <a:pPr lvl="1" eaLnBrk="1" hangingPunct="1"/>
            <a:r>
              <a:rPr lang="tr-TR" altLang="en-US" dirty="0" smtClean="0"/>
              <a:t>Non-Ateromatöz iskemik kalb hastalığı</a:t>
            </a:r>
          </a:p>
          <a:p>
            <a:pPr lvl="1" eaLnBrk="1" hangingPunct="1"/>
            <a:r>
              <a:rPr lang="tr-TR" altLang="en-US" dirty="0" smtClean="0"/>
              <a:t>Valvüler hastalık</a:t>
            </a:r>
          </a:p>
          <a:p>
            <a:pPr lvl="1" eaLnBrk="1" hangingPunct="1"/>
            <a:r>
              <a:rPr lang="tr-TR" altLang="en-US" dirty="0" smtClean="0"/>
              <a:t>Kalb yetmezliği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sistolik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diyastolik</a:t>
            </a:r>
            <a:r>
              <a:rPr lang="en-US" altLang="en-US" dirty="0" smtClean="0"/>
              <a:t>)</a:t>
            </a:r>
            <a:endParaRPr lang="tr-TR" altLang="en-US" dirty="0" smtClean="0"/>
          </a:p>
          <a:p>
            <a:pPr lvl="1" eaLnBrk="1" hangingPunct="1"/>
            <a:r>
              <a:rPr lang="tr-TR" altLang="en-US" dirty="0" smtClean="0"/>
              <a:t>Üremik kardiyomyopati</a:t>
            </a:r>
          </a:p>
          <a:p>
            <a:pPr lvl="1" eaLnBrk="1" hangingPunct="1"/>
            <a:r>
              <a:rPr lang="tr-TR" altLang="en-US" dirty="0" smtClean="0"/>
              <a:t>Üremik perikardit</a:t>
            </a:r>
          </a:p>
          <a:p>
            <a:pPr eaLnBrk="1" hangingPunct="1">
              <a:buFontTx/>
              <a:buNone/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260350"/>
            <a:ext cx="8207375" cy="865188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400" b="1">
                <a:solidFill>
                  <a:schemeClr val="accent2"/>
                </a:solidFill>
              </a:rPr>
              <a:t>KBH: Kardiyovasküler hastalık risk azaltımı ve tedavi                         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484314"/>
            <a:ext cx="8704263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 b="1" dirty="0"/>
              <a:t>Non-farmakolojik uygulamalar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Sigara </a:t>
            </a:r>
            <a:r>
              <a:rPr lang="en-US" altLang="en-US" sz="1800" dirty="0" err="1" smtClean="0"/>
              <a:t>bırakılması</a:t>
            </a:r>
            <a:endParaRPr lang="tr-TR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Hipervoleminin engellenmesi (Hedef KB </a:t>
            </a:r>
            <a:r>
              <a:rPr lang="en-US" altLang="en-US" sz="1800" dirty="0"/>
              <a:t> &lt;</a:t>
            </a:r>
            <a:r>
              <a:rPr lang="tr-TR" altLang="en-US" sz="1800" dirty="0"/>
              <a:t> 140/90mmHg)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Hipoalbuminemi ve inflamasyonun önlenmesi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Diyet modifikasyonu (</a:t>
            </a:r>
            <a:r>
              <a:rPr lang="tr-TR" altLang="en-US" sz="1800" b="1" dirty="0"/>
              <a:t>Hedef LDL-Kol.  </a:t>
            </a:r>
            <a:r>
              <a:rPr lang="en-US" altLang="en-US" sz="1800" b="1" dirty="0"/>
              <a:t>&lt;</a:t>
            </a:r>
            <a:r>
              <a:rPr lang="tr-TR" altLang="en-US" sz="1800" b="1" dirty="0"/>
              <a:t> 100mg/dl</a:t>
            </a:r>
            <a:r>
              <a:rPr lang="tr-TR" altLang="en-US" sz="18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Koroner revaskülarizasyon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Renal </a:t>
            </a:r>
            <a:r>
              <a:rPr lang="tr-TR" altLang="en-US" sz="1800" dirty="0" smtClean="0"/>
              <a:t>Transplantasyon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(</a:t>
            </a:r>
            <a:r>
              <a:rPr lang="en-US" altLang="en-US" sz="1800" dirty="0"/>
              <a:t>k</a:t>
            </a:r>
            <a:r>
              <a:rPr lang="tr-TR" altLang="en-US" sz="1800" dirty="0" smtClean="0"/>
              <a:t>oşullar </a:t>
            </a:r>
            <a:r>
              <a:rPr lang="tr-TR" altLang="en-US" sz="1800" dirty="0"/>
              <a:t>uygun ise)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b="1" dirty="0"/>
              <a:t>Farmakolojik uygulamalar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Antihipertansif tedavi(Hedef KB  </a:t>
            </a:r>
            <a:r>
              <a:rPr lang="en-US" altLang="en-US" sz="1800" dirty="0"/>
              <a:t>&lt;</a:t>
            </a:r>
            <a:r>
              <a:rPr lang="tr-TR" altLang="en-US" sz="1800" dirty="0"/>
              <a:t> 140/90mmHg)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Epoetin ve Demir tedavisi (Hedef </a:t>
            </a:r>
            <a:r>
              <a:rPr lang="tr-TR" altLang="en-US" sz="1800" dirty="0" smtClean="0"/>
              <a:t>Hb  11</a:t>
            </a:r>
            <a:r>
              <a:rPr lang="en-US" altLang="en-US" sz="1800" dirty="0" smtClean="0"/>
              <a:t>-12 </a:t>
            </a:r>
            <a:r>
              <a:rPr lang="tr-TR" altLang="en-US" sz="1800" dirty="0" smtClean="0"/>
              <a:t>gr/dl</a:t>
            </a:r>
            <a:r>
              <a:rPr lang="tr-TR" altLang="en-US" sz="18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 smtClean="0"/>
              <a:t>Serum </a:t>
            </a:r>
            <a:r>
              <a:rPr lang="tr-TR" altLang="en-US" sz="1800" dirty="0"/>
              <a:t>Ca,P ve  iPTH düzeylerinin hedeflerde tutulması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Anti- agregan tedavi(Koroner hastalık,vasküler hastalık ve D.Mellitus)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ACE –inhibitör </a:t>
            </a:r>
            <a:r>
              <a:rPr lang="tr-TR" altLang="en-US" sz="1800" dirty="0" smtClean="0"/>
              <a:t>ve</a:t>
            </a:r>
            <a:r>
              <a:rPr lang="en-US" altLang="en-US" sz="1800" dirty="0" err="1" smtClean="0"/>
              <a:t>ya</a:t>
            </a:r>
            <a:r>
              <a:rPr lang="tr-TR" altLang="en-US" sz="1800" dirty="0" smtClean="0"/>
              <a:t> </a:t>
            </a:r>
            <a:r>
              <a:rPr lang="tr-TR" altLang="en-US" sz="1800" dirty="0"/>
              <a:t>ARB tedavisi (Proteinüri ,arteriosklerozis tedavisi)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/>
              <a:t>ACE –inhibitör ve  Beta Bloker tedavi (İskemik kalb </a:t>
            </a:r>
            <a:r>
              <a:rPr lang="tr-TR" altLang="en-US" sz="1800" dirty="0" smtClean="0"/>
              <a:t>hast.varsa)</a:t>
            </a:r>
            <a:endParaRPr lang="en-US" altLang="en-US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tr-TR" altLang="en-US" sz="1800" dirty="0" smtClean="0"/>
              <a:t>Statin </a:t>
            </a:r>
            <a:r>
              <a:rPr lang="tr-TR" altLang="en-US" sz="1800" dirty="0"/>
              <a:t>tedavisi (Hedef LDL-Kol.  </a:t>
            </a:r>
            <a:r>
              <a:rPr lang="en-US" altLang="en-US" sz="1800" dirty="0"/>
              <a:t>&lt;</a:t>
            </a:r>
            <a:r>
              <a:rPr lang="tr-TR" altLang="en-US" sz="1800" dirty="0"/>
              <a:t> 100mg/dl)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000" dirty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1424" y="1196752"/>
            <a:ext cx="10657184" cy="865188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2400" b="1" dirty="0">
                <a:solidFill>
                  <a:schemeClr val="accent2"/>
                </a:solidFill>
              </a:rPr>
              <a:t>KBH: Kardiyovasküler hastalık risk azaltımı ve tedavi                         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424" y="2564904"/>
            <a:ext cx="10657184" cy="374488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 b="1" dirty="0" smtClean="0"/>
              <a:t>Farmakolojik uygulamalar</a:t>
            </a:r>
            <a:r>
              <a:rPr lang="en-US" altLang="en-US" sz="2400" b="1" dirty="0" smtClean="0"/>
              <a:t> (</a:t>
            </a:r>
            <a:r>
              <a:rPr lang="en-US" altLang="en-US" sz="2400" b="1" dirty="0" err="1" smtClean="0"/>
              <a:t>devam</a:t>
            </a:r>
            <a:r>
              <a:rPr lang="en-US" altLang="en-US" sz="2400" b="1" dirty="0" smtClean="0"/>
              <a:t>)</a:t>
            </a:r>
            <a:endParaRPr lang="tr-TR" altLang="en-US" sz="2400" b="1" dirty="0"/>
          </a:p>
          <a:p>
            <a:pPr lvl="1" eaLnBrk="1" hangingPunct="1">
              <a:lnSpc>
                <a:spcPct val="80000"/>
              </a:lnSpc>
            </a:pPr>
            <a:r>
              <a:rPr lang="tr-TR" altLang="en-US" sz="2400" dirty="0" smtClean="0"/>
              <a:t>Statin </a:t>
            </a:r>
            <a:r>
              <a:rPr lang="tr-TR" altLang="en-US" sz="2400" dirty="0"/>
              <a:t>tedavisi (Hedef LDL-Kol.  </a:t>
            </a:r>
            <a:r>
              <a:rPr lang="en-US" altLang="en-US" sz="2400" dirty="0"/>
              <a:t>&lt;</a:t>
            </a:r>
            <a:r>
              <a:rPr lang="tr-TR" altLang="en-US" sz="2400" dirty="0"/>
              <a:t> </a:t>
            </a:r>
            <a:r>
              <a:rPr lang="tr-TR" altLang="en-US" sz="2400" dirty="0" smtClean="0"/>
              <a:t>100mg/dl)</a:t>
            </a:r>
            <a:endParaRPr lang="en-US" alt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KV risk </a:t>
            </a:r>
            <a:r>
              <a:rPr lang="en-US" altLang="en-US" sz="2400" dirty="0" err="1" smtClean="0"/>
              <a:t>azaltımı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için</a:t>
            </a:r>
            <a:r>
              <a:rPr lang="en-US" altLang="en-US" sz="2400" dirty="0" smtClean="0"/>
              <a:t>, son KDIGO </a:t>
            </a:r>
            <a:r>
              <a:rPr lang="en-US" altLang="en-US" sz="2400" dirty="0" err="1" smtClean="0"/>
              <a:t>kılavuzları</a:t>
            </a:r>
            <a:r>
              <a:rPr lang="en-US" altLang="en-US" sz="2400" dirty="0" smtClean="0"/>
              <a:t> basal lipid </a:t>
            </a:r>
            <a:r>
              <a:rPr lang="en-US" altLang="en-US" sz="2400" dirty="0" err="1" smtClean="0"/>
              <a:t>düzeylerinden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bağımsız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olarak</a:t>
            </a:r>
            <a:r>
              <a:rPr lang="en-US" altLang="en-US" sz="2400" dirty="0" smtClean="0"/>
              <a:t>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dirty="0" smtClean="0"/>
              <a:t>50 </a:t>
            </a:r>
            <a:r>
              <a:rPr lang="en-US" altLang="en-US" sz="2000" dirty="0" err="1" smtClean="0"/>
              <a:t>yaş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üzeri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KBH’lı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hastalarda</a:t>
            </a:r>
            <a:r>
              <a:rPr lang="en-US" altLang="en-US" sz="2000" dirty="0" smtClean="0"/>
              <a:t> statin </a:t>
            </a:r>
            <a:r>
              <a:rPr lang="en-US" altLang="en-US" sz="2000" dirty="0" err="1" smtClean="0"/>
              <a:t>kullanımını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rutin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olarak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önermektedir</a:t>
            </a:r>
            <a:r>
              <a:rPr lang="en-US" altLang="en-US" sz="2000" dirty="0" smtClean="0"/>
              <a:t>.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dirty="0" smtClean="0"/>
              <a:t>50 </a:t>
            </a:r>
            <a:r>
              <a:rPr lang="en-US" altLang="en-US" sz="2000" dirty="0" err="1" smtClean="0"/>
              <a:t>yaş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altında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ise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ek</a:t>
            </a:r>
            <a:r>
              <a:rPr lang="en-US" altLang="en-US" sz="2000" dirty="0" smtClean="0"/>
              <a:t> risk </a:t>
            </a:r>
            <a:r>
              <a:rPr lang="en-US" altLang="en-US" sz="2000" dirty="0" err="1" smtClean="0"/>
              <a:t>faktörleri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olanlara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önermektedir</a:t>
            </a:r>
            <a:r>
              <a:rPr lang="en-US" altLang="en-US" sz="2000" dirty="0" smtClean="0"/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NICE </a:t>
            </a:r>
            <a:r>
              <a:rPr lang="en-US" altLang="en-US" sz="2400" dirty="0" err="1" smtClean="0"/>
              <a:t>kılavuzu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ise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KBH’lı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tüm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hastalarda</a:t>
            </a:r>
            <a:r>
              <a:rPr lang="en-US" altLang="en-US" sz="2400" dirty="0" smtClean="0"/>
              <a:t> primer </a:t>
            </a:r>
            <a:r>
              <a:rPr lang="en-US" altLang="en-US" sz="2400" dirty="0" err="1" smtClean="0"/>
              <a:t>ve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sekonder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korumada</a:t>
            </a:r>
            <a:r>
              <a:rPr lang="en-US" altLang="en-US" sz="2400" dirty="0" smtClean="0"/>
              <a:t> 20 mg/</a:t>
            </a:r>
            <a:r>
              <a:rPr lang="en-US" altLang="en-US" sz="2400" dirty="0" err="1" smtClean="0"/>
              <a:t>gün</a:t>
            </a:r>
            <a:r>
              <a:rPr lang="en-US" altLang="en-US" sz="2400" dirty="0" smtClean="0"/>
              <a:t> atorvastatin </a:t>
            </a:r>
            <a:r>
              <a:rPr lang="en-US" altLang="en-US" sz="2400" dirty="0" err="1" smtClean="0"/>
              <a:t>önermektedir</a:t>
            </a:r>
            <a:r>
              <a:rPr lang="en-US" altLang="en-US" sz="2400" dirty="0" smtClean="0"/>
              <a:t>.</a:t>
            </a:r>
            <a:r>
              <a:rPr lang="tr-TR" altLang="en-US" sz="2400" dirty="0" smtClean="0"/>
              <a:t>    </a:t>
            </a:r>
            <a:endParaRPr lang="tr-TR" alt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7427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1340768"/>
            <a:ext cx="11233248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dirty="0" smtClean="0">
                <a:solidFill>
                  <a:schemeClr val="accent2"/>
                </a:solidFill>
              </a:rPr>
              <a:t>KB</a:t>
            </a:r>
            <a:r>
              <a:rPr lang="en-US" altLang="en-US" b="1" dirty="0" smtClean="0">
                <a:solidFill>
                  <a:schemeClr val="accent2"/>
                </a:solidFill>
              </a:rPr>
              <a:t>H</a:t>
            </a:r>
            <a:r>
              <a:rPr lang="tr-TR" altLang="en-US" b="1" dirty="0" smtClean="0">
                <a:solidFill>
                  <a:schemeClr val="accent2"/>
                </a:solidFill>
              </a:rPr>
              <a:t> Tedavisi:Metabolik Asidoz</a:t>
            </a:r>
            <a:endParaRPr lang="en-US" alt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00" y="2924944"/>
            <a:ext cx="11233248" cy="247687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dirty="0" smtClean="0"/>
              <a:t>Asidoz</a:t>
            </a:r>
            <a:r>
              <a:rPr lang="en-US" altLang="en-US" sz="2800" dirty="0" smtClean="0"/>
              <a:t>,</a:t>
            </a:r>
            <a:r>
              <a:rPr lang="tr-TR" altLang="en-US" sz="2800" dirty="0" smtClean="0"/>
              <a:t> kemik hastalığının kötüleşmesine</a:t>
            </a:r>
            <a:r>
              <a:rPr lang="en-US" altLang="en-US" sz="2800" dirty="0" smtClean="0"/>
              <a:t>,</a:t>
            </a:r>
            <a:r>
              <a:rPr lang="tr-TR" altLang="en-US" sz="2800" dirty="0" smtClean="0"/>
              <a:t> kas yıkımına, albumin sentezinin azalmasına yol açar</a:t>
            </a:r>
            <a:r>
              <a:rPr lang="en-US" altLang="en-US" sz="2800" dirty="0" smtClean="0"/>
              <a:t>.</a:t>
            </a:r>
            <a:endParaRPr lang="tr-TR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 smtClean="0"/>
              <a:t>Kabul gören öneri serum HCO</a:t>
            </a:r>
            <a:r>
              <a:rPr lang="tr-TR" altLang="en-US" sz="2800" baseline="-25000" dirty="0" smtClean="0"/>
              <a:t>3</a:t>
            </a:r>
            <a:r>
              <a:rPr lang="tr-TR" altLang="en-US" sz="2800" dirty="0" smtClean="0"/>
              <a:t> konsantrasyonunun &gt;</a:t>
            </a:r>
            <a:r>
              <a:rPr lang="en-US" altLang="en-US" sz="2800" dirty="0" smtClean="0"/>
              <a:t>20-</a:t>
            </a:r>
            <a:r>
              <a:rPr lang="tr-TR" altLang="en-US" sz="2800" dirty="0" smtClean="0"/>
              <a:t>22 </a:t>
            </a:r>
            <a:r>
              <a:rPr lang="en-US" altLang="en-US" sz="2800" dirty="0"/>
              <a:t>m</a:t>
            </a:r>
            <a:r>
              <a:rPr lang="tr-TR" altLang="en-US" sz="2800" dirty="0" smtClean="0"/>
              <a:t>eq/L olmasıdır</a:t>
            </a:r>
            <a:r>
              <a:rPr lang="en-US" altLang="en-US" sz="2800" dirty="0" smtClean="0"/>
              <a:t>.</a:t>
            </a:r>
            <a:endParaRPr lang="tr-TR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 smtClean="0"/>
              <a:t>NaHCO</a:t>
            </a:r>
            <a:r>
              <a:rPr lang="tr-TR" altLang="en-US" sz="2800" baseline="-25000" dirty="0" smtClean="0"/>
              <a:t>3</a:t>
            </a:r>
            <a:r>
              <a:rPr lang="tr-TR" altLang="en-US" sz="2800" dirty="0" smtClean="0"/>
              <a:t> 0</a:t>
            </a:r>
            <a:r>
              <a:rPr lang="en-US" altLang="en-US" sz="2800" dirty="0" smtClean="0"/>
              <a:t>,</a:t>
            </a:r>
            <a:r>
              <a:rPr lang="tr-TR" altLang="en-US" sz="2800" dirty="0" smtClean="0"/>
              <a:t>5-1 mEq/kg/gün dozunda uygulanabilir</a:t>
            </a:r>
            <a:r>
              <a:rPr lang="en-US" alt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7808"/>
            <a:ext cx="109728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dirty="0" smtClean="0">
                <a:solidFill>
                  <a:schemeClr val="accent2"/>
                </a:solidFill>
              </a:rPr>
              <a:t>KB</a:t>
            </a:r>
            <a:r>
              <a:rPr lang="en-US" altLang="en-US" b="1" dirty="0" smtClean="0">
                <a:solidFill>
                  <a:schemeClr val="accent2"/>
                </a:solidFill>
              </a:rPr>
              <a:t>H</a:t>
            </a:r>
            <a:r>
              <a:rPr lang="tr-TR" altLang="en-US" b="1" dirty="0" smtClean="0">
                <a:solidFill>
                  <a:schemeClr val="accent2"/>
                </a:solidFill>
              </a:rPr>
              <a:t> Tedavisi:Hiperkalemi</a:t>
            </a:r>
            <a:endParaRPr lang="en-US" alt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7373"/>
            <a:ext cx="10972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KBY sürecinde aldosteron sekresyonu ve distal tübüler akım devam ettiği sürece </a:t>
            </a:r>
            <a:r>
              <a:rPr lang="tr-TR" altLang="en-US" sz="2800" b="1" dirty="0"/>
              <a:t>K</a:t>
            </a:r>
            <a:r>
              <a:rPr lang="tr-TR" altLang="en-US" sz="2800" dirty="0"/>
              <a:t> ekskresyonu </a:t>
            </a:r>
            <a:r>
              <a:rPr lang="tr-TR" altLang="en-US" sz="2800" dirty="0" smtClean="0"/>
              <a:t>sürdürülebilir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Oligüri, diyetle fazla </a:t>
            </a:r>
            <a:r>
              <a:rPr lang="tr-TR" altLang="en-US" sz="2800" b="1" dirty="0"/>
              <a:t>K</a:t>
            </a:r>
            <a:r>
              <a:rPr lang="tr-TR" altLang="en-US" sz="2800" dirty="0"/>
              <a:t> alınması,doku yıkımı, hipoaldosteronizm ve ACEi-ARB-NSAİ kullanımı gibi durumlarda hiperkalemi </a:t>
            </a:r>
            <a:r>
              <a:rPr lang="tr-TR" altLang="en-US" sz="2800" dirty="0" smtClean="0"/>
              <a:t>gelişir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Diyette </a:t>
            </a:r>
            <a:r>
              <a:rPr lang="tr-TR" altLang="en-US" sz="2800" b="1" dirty="0"/>
              <a:t>K</a:t>
            </a:r>
            <a:r>
              <a:rPr lang="tr-TR" altLang="en-US" sz="2800" dirty="0"/>
              <a:t> kısıtlaması (40-70 mEq, 1500-2700 mg/gün) ve loop diüretiği tedavide genellikle yeterli </a:t>
            </a:r>
            <a:r>
              <a:rPr lang="tr-TR" altLang="en-US" sz="2800" dirty="0" smtClean="0"/>
              <a:t>olur</a:t>
            </a:r>
            <a:r>
              <a:rPr lang="en-US" altLang="en-US" sz="2800" dirty="0" smtClean="0"/>
              <a:t>.</a:t>
            </a:r>
            <a:endParaRPr lang="tr-TR" altLang="en-US" sz="2800" dirty="0"/>
          </a:p>
          <a:p>
            <a:pPr eaLnBrk="1" hangingPunct="1">
              <a:lnSpc>
                <a:spcPct val="90000"/>
              </a:lnSpc>
            </a:pPr>
            <a:r>
              <a:rPr lang="tr-TR" altLang="en-US" sz="2800" dirty="0"/>
              <a:t>Düşük doz kayexalat (3X5 gr</a:t>
            </a:r>
            <a:r>
              <a:rPr lang="tr-TR" altLang="en-US" sz="2800" dirty="0" smtClean="0"/>
              <a:t>)</a:t>
            </a: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err="1" smtClean="0"/>
              <a:t>Patiromer</a:t>
            </a: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err="1" smtClean="0"/>
              <a:t>Sodyum</a:t>
            </a:r>
            <a:r>
              <a:rPr lang="en-US" altLang="en-US" sz="2800" dirty="0" smtClean="0"/>
              <a:t> zirconium </a:t>
            </a:r>
            <a:r>
              <a:rPr lang="en-US" altLang="en-US" sz="2800" dirty="0" err="1" smtClean="0"/>
              <a:t>siklosilikat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7808"/>
            <a:ext cx="109728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b="1" dirty="0" smtClean="0">
                <a:solidFill>
                  <a:schemeClr val="accent2"/>
                </a:solidFill>
              </a:rPr>
              <a:t>KB</a:t>
            </a:r>
            <a:r>
              <a:rPr lang="en-US" altLang="en-US" b="1" dirty="0" smtClean="0">
                <a:solidFill>
                  <a:schemeClr val="accent2"/>
                </a:solidFill>
              </a:rPr>
              <a:t>H</a:t>
            </a:r>
            <a:r>
              <a:rPr lang="tr-TR" altLang="en-US" b="1" dirty="0" smtClean="0">
                <a:solidFill>
                  <a:schemeClr val="accent2"/>
                </a:solidFill>
              </a:rPr>
              <a:t> </a:t>
            </a:r>
            <a:r>
              <a:rPr lang="tr-TR" altLang="en-US" b="1" dirty="0" smtClean="0">
                <a:solidFill>
                  <a:schemeClr val="accent2"/>
                </a:solidFill>
              </a:rPr>
              <a:t>Tedavisi:</a:t>
            </a:r>
            <a:r>
              <a:rPr lang="en-US" altLang="en-US" b="1" dirty="0" err="1" smtClean="0">
                <a:solidFill>
                  <a:schemeClr val="accent2"/>
                </a:solidFill>
              </a:rPr>
              <a:t>Enfeksiyonlar</a:t>
            </a:r>
            <a:endParaRPr lang="en-US" alt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7373"/>
            <a:ext cx="10972800" cy="2941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2.sıklıkta </a:t>
            </a:r>
            <a:r>
              <a:rPr lang="en-US" altLang="en-US" sz="2800" dirty="0" err="1" smtClean="0"/>
              <a:t>görülen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ölüm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nedenidir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Hem </a:t>
            </a:r>
            <a:r>
              <a:rPr lang="en-US" altLang="en-US" sz="2800" dirty="0" err="1" smtClean="0"/>
              <a:t>hücresel</a:t>
            </a:r>
            <a:r>
              <a:rPr lang="en-US" altLang="en-US" sz="2800" dirty="0" smtClean="0"/>
              <a:t> hem de humoral immune system </a:t>
            </a:r>
            <a:r>
              <a:rPr lang="en-US" altLang="en-US" sz="2800" dirty="0" err="1" smtClean="0"/>
              <a:t>defektiftir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hastalar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kronik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immunsupressiftir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err="1" smtClean="0"/>
              <a:t>Enfeksiyonlara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yatkınlık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söz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konusudur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İnfluenza, </a:t>
            </a:r>
            <a:r>
              <a:rPr lang="en-US" altLang="en-US" sz="2800" dirty="0" err="1" smtClean="0"/>
              <a:t>pnömokok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hepatit</a:t>
            </a:r>
            <a:r>
              <a:rPr lang="en-US" altLang="en-US" sz="2800" dirty="0" smtClean="0"/>
              <a:t> B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DTB </a:t>
            </a:r>
            <a:r>
              <a:rPr lang="en-US" altLang="en-US" sz="2800" dirty="0" err="1" smtClean="0"/>
              <a:t>aşıları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kontrendike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olmadığı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sürece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uygulanmalıdır</a:t>
            </a:r>
            <a:r>
              <a:rPr lang="en-US" altLang="en-US" sz="2800" dirty="0" smtClean="0"/>
              <a:t>.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4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839416" y="260350"/>
            <a:ext cx="11017224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200" dirty="0">
                <a:solidFill>
                  <a:schemeClr val="accent2"/>
                </a:solidFill>
                <a:latin typeface="Arial" charset="0"/>
                <a:cs typeface="+mn-cs"/>
              </a:rPr>
              <a:t>      </a:t>
            </a:r>
            <a:r>
              <a:rPr lang="tr-TR" sz="32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en-US" sz="32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H</a:t>
            </a:r>
            <a:r>
              <a:rPr lang="tr-TR" sz="3200" dirty="0" smtClean="0">
                <a:solidFill>
                  <a:schemeClr val="accent2"/>
                </a:solidFill>
                <a:latin typeface="Arial" charset="0"/>
                <a:cs typeface="+mn-cs"/>
              </a:rPr>
              <a:t>:</a:t>
            </a:r>
            <a:r>
              <a:rPr lang="tr-TR" sz="32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Malnütrisyon </a:t>
            </a:r>
            <a:r>
              <a:rPr lang="tr-TR" sz="3200" b="1" dirty="0">
                <a:solidFill>
                  <a:schemeClr val="accent2"/>
                </a:solidFill>
                <a:latin typeface="Arial" charset="0"/>
                <a:cs typeface="+mn-cs"/>
              </a:rPr>
              <a:t>Göstergeleri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39416" y="1700214"/>
            <a:ext cx="5188322" cy="454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İştahsızlık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Vücut ağırlığının sürekli azalması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Vücut ağırlığının idealin   % 80’inin altına inmesi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Antropometrik ölçümlerde azalma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Gelişme geriliği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tr-TR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İnfeksiyonlara eğilimin artması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5994400" y="1628775"/>
            <a:ext cx="6078264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Diyetle protein alımının </a:t>
            </a:r>
            <a:r>
              <a:rPr lang="tr-TR" sz="2400" dirty="0" smtClean="0">
                <a:solidFill>
                  <a:srgbClr val="000000"/>
                </a:solidFill>
                <a:latin typeface="Arial" charset="0"/>
                <a:cs typeface="+mn-cs"/>
              </a:rPr>
              <a:t>0.6 </a:t>
            </a: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gr/kg/gün’ün altına inmesi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Albümin  &lt; </a:t>
            </a:r>
            <a:r>
              <a:rPr lang="tr-TR" sz="2400" dirty="0" smtClean="0">
                <a:solidFill>
                  <a:srgbClr val="000000"/>
                </a:solidFill>
                <a:latin typeface="Arial" charset="0"/>
                <a:cs typeface="+mn-cs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cs typeface="+mn-cs"/>
              </a:rPr>
              <a:t>,</a:t>
            </a:r>
            <a:r>
              <a:rPr lang="tr-TR" sz="2400" dirty="0" smtClean="0">
                <a:solidFill>
                  <a:srgbClr val="000000"/>
                </a:solidFill>
                <a:latin typeface="Arial" charset="0"/>
                <a:cs typeface="+mn-cs"/>
              </a:rPr>
              <a:t>5 </a:t>
            </a: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gr/dl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Kolesterol  &lt; 150 mg/dl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Transferrin  &lt; 150 mg/dl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Prealbümin  &lt; 30 mg/dl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IGF-1  &lt; 300 μg/L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C ve Ig düzeylerinde azalma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  <a:cs typeface="+mn-cs"/>
              </a:rPr>
              <a:t>Gecikmiş hipersensitivite reaksiyonunda azalma</a:t>
            </a:r>
            <a:endParaRPr lang="tr-TR" sz="280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2201863" y="188913"/>
            <a:ext cx="7772400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       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en-US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H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:Diyet </a:t>
            </a: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Önerileri</a:t>
            </a:r>
            <a:r>
              <a:rPr lang="tr-TR" sz="4000" dirty="0">
                <a:solidFill>
                  <a:schemeClr val="accent2"/>
                </a:solidFill>
                <a:latin typeface="Arial" charset="0"/>
                <a:cs typeface="+mn-cs"/>
              </a:rPr>
              <a:t> </a:t>
            </a:r>
            <a:endParaRPr lang="tr-TR" sz="4400" dirty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336800" y="19161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Su				     </a:t>
            </a: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1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,</a:t>
            </a: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5-3 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litre/gün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Protein			     </a:t>
            </a: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,</a:t>
            </a: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8-1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gr/kg/gün</a:t>
            </a:r>
            <a:endParaRPr lang="tr-TR" sz="2800" dirty="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Kalori			     &gt; 30 kcal/kg/gün	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Yağ			     Kalorinin % 30-40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Poliansatüre/satüre	     1 / 1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Karbohidrat		     Kalorinin geri kalanı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Toplam fiber		     20-25 gr/gün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1863" y="333376"/>
            <a:ext cx="7772400" cy="879475"/>
          </a:xfrm>
          <a:solidFill>
            <a:srgbClr val="FFFF99"/>
          </a:solidFill>
        </p:spPr>
        <p:txBody>
          <a:bodyPr/>
          <a:lstStyle/>
          <a:p>
            <a:pPr algn="l" eaLnBrk="1" hangingPunct="1"/>
            <a:r>
              <a:rPr lang="tr-TR" altLang="en-US" sz="4000">
                <a:solidFill>
                  <a:schemeClr val="accent2"/>
                </a:solidFill>
              </a:rPr>
              <a:t>           </a:t>
            </a:r>
            <a:r>
              <a:rPr lang="tr-TR" altLang="en-US" sz="4000" b="1">
                <a:solidFill>
                  <a:schemeClr val="accent2"/>
                </a:solidFill>
              </a:rPr>
              <a:t>Psikolojik  Destek</a:t>
            </a:r>
            <a:endParaRPr lang="tr-TR" altLang="en-US" b="1" smtClean="0">
              <a:solidFill>
                <a:schemeClr val="accent2"/>
              </a:solidFill>
            </a:endParaRPr>
          </a:p>
        </p:txBody>
      </p:sp>
      <p:sp>
        <p:nvSpPr>
          <p:cNvPr id="67587" name="AutoShape 3"/>
          <p:cNvSpPr>
            <a:spLocks noChangeArrowheads="1"/>
          </p:cNvSpPr>
          <p:nvPr/>
        </p:nvSpPr>
        <p:spPr bwMode="auto">
          <a:xfrm>
            <a:off x="2697164" y="1700213"/>
            <a:ext cx="3182937" cy="990600"/>
          </a:xfrm>
          <a:prstGeom prst="downArrowCallout">
            <a:avLst>
              <a:gd name="adj1" fmla="val 80329"/>
              <a:gd name="adj2" fmla="val 80329"/>
              <a:gd name="adj3" fmla="val 16667"/>
              <a:gd name="adj4" fmla="val 66667"/>
            </a:avLst>
          </a:prstGeom>
          <a:solidFill>
            <a:schemeClr val="bg1"/>
          </a:solidFill>
          <a:ln w="762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tr-TR" sz="3200" b="1" dirty="0" smtClean="0">
                <a:solidFill>
                  <a:srgbClr val="009999"/>
                </a:solidFill>
                <a:latin typeface="Arial" charset="0"/>
                <a:cs typeface="+mn-cs"/>
              </a:rPr>
              <a:t>KB</a:t>
            </a:r>
            <a:r>
              <a:rPr lang="en-US" sz="3200" b="1" dirty="0" smtClean="0">
                <a:solidFill>
                  <a:srgbClr val="009999"/>
                </a:solidFill>
                <a:latin typeface="Arial" charset="0"/>
                <a:cs typeface="+mn-cs"/>
              </a:rPr>
              <a:t>H</a:t>
            </a:r>
            <a:r>
              <a:rPr lang="tr-TR" sz="3200" b="1" dirty="0" smtClean="0">
                <a:solidFill>
                  <a:srgbClr val="009999"/>
                </a:solidFill>
                <a:latin typeface="Arial" charset="0"/>
                <a:cs typeface="+mn-cs"/>
              </a:rPr>
              <a:t> </a:t>
            </a:r>
            <a:r>
              <a:rPr lang="tr-TR" sz="3200" b="1" dirty="0">
                <a:solidFill>
                  <a:srgbClr val="009999"/>
                </a:solidFill>
                <a:latin typeface="Arial" charset="0"/>
                <a:cs typeface="+mn-cs"/>
              </a:rPr>
              <a:t>Tanısı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2208214" y="2852738"/>
            <a:ext cx="4103687" cy="26670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Depresyon</a:t>
            </a:r>
          </a:p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Anksiyete</a:t>
            </a:r>
          </a:p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Kooperasyon güçlüğü</a:t>
            </a:r>
          </a:p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Psikoz</a:t>
            </a:r>
          </a:p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İntihar girişimi</a:t>
            </a:r>
          </a:p>
          <a:p>
            <a:pPr eaLnBrk="0" hangingPunct="0">
              <a:buClr>
                <a:srgbClr val="BBE0E3"/>
              </a:buClr>
              <a:buSzPct val="65000"/>
              <a:buFont typeface="Monotype Sorts" pitchFamily="2" charset="2"/>
              <a:buChar char="l"/>
              <a:defRPr/>
            </a:pPr>
            <a:r>
              <a:rPr lang="tr-TR" sz="27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+mn-cs"/>
              </a:rPr>
              <a:t> Organik beyin sendromu</a:t>
            </a:r>
            <a:endParaRPr lang="tr-TR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6738938" y="2852738"/>
            <a:ext cx="3048000" cy="2667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lnSpc>
                <a:spcPct val="115000"/>
              </a:lnSpc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  <a:cs typeface="+mn-cs"/>
              </a:rPr>
              <a:t>Bilgilendirme</a:t>
            </a:r>
          </a:p>
          <a:p>
            <a:pPr algn="ctr" eaLnBrk="0" hangingPunct="0">
              <a:lnSpc>
                <a:spcPct val="115000"/>
              </a:lnSpc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  <a:cs typeface="+mn-cs"/>
              </a:rPr>
              <a:t>Aile desteği</a:t>
            </a:r>
          </a:p>
          <a:p>
            <a:pPr algn="ctr" eaLnBrk="0" hangingPunct="0">
              <a:lnSpc>
                <a:spcPct val="115000"/>
              </a:lnSpc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  <a:cs typeface="+mn-cs"/>
              </a:rPr>
              <a:t>Medikasyonlar</a:t>
            </a:r>
          </a:p>
          <a:p>
            <a:pPr algn="ctr" eaLnBrk="0" hangingPunct="0">
              <a:lnSpc>
                <a:spcPct val="115000"/>
              </a:lnSpc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  <a:cs typeface="+mn-cs"/>
              </a:rPr>
              <a:t>Psikoterapi</a:t>
            </a:r>
          </a:p>
          <a:p>
            <a:pPr algn="ctr" eaLnBrk="0" hangingPunct="0">
              <a:lnSpc>
                <a:spcPct val="115000"/>
              </a:lnSpc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  <a:cs typeface="+mn-cs"/>
              </a:rPr>
              <a:t>Grup tedavisi</a:t>
            </a:r>
          </a:p>
        </p:txBody>
      </p:sp>
      <p:sp>
        <p:nvSpPr>
          <p:cNvPr id="67590" name="AutoShape 6"/>
          <p:cNvSpPr>
            <a:spLocks noChangeArrowheads="1"/>
          </p:cNvSpPr>
          <p:nvPr/>
        </p:nvSpPr>
        <p:spPr bwMode="auto">
          <a:xfrm>
            <a:off x="6672264" y="1773238"/>
            <a:ext cx="3182937" cy="990600"/>
          </a:xfrm>
          <a:prstGeom prst="downArrowCallout">
            <a:avLst>
              <a:gd name="adj1" fmla="val 80329"/>
              <a:gd name="adj2" fmla="val 80329"/>
              <a:gd name="adj3" fmla="val 16667"/>
              <a:gd name="adj4" fmla="val 66667"/>
            </a:avLst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tr-T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TEDAVİ</a:t>
            </a:r>
            <a:endParaRPr lang="tr-TR" sz="3200" b="1">
              <a:solidFill>
                <a:srgbClr val="FFFF99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506736" y="485800"/>
            <a:ext cx="9197776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       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en-US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H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:Üremik </a:t>
            </a: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kanamalar</a:t>
            </a:r>
            <a:r>
              <a:rPr lang="tr-TR" sz="4000" dirty="0">
                <a:solidFill>
                  <a:schemeClr val="accent2"/>
                </a:solidFill>
                <a:latin typeface="Arial" charset="0"/>
                <a:cs typeface="+mn-cs"/>
              </a:rPr>
              <a:t> </a:t>
            </a:r>
            <a:endParaRPr lang="tr-TR" sz="4400" dirty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1506736" y="1916113"/>
            <a:ext cx="91977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Kanama zamanında uzama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Trombosit fonksiyon bozukluğu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Asemtomatik hastada spesifik bir tedavi gerekmez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Aktif kanama ya da cerrahi uygulamaları için aneminin düzeltilmesi, desmopressin verilmesi,kryopresipitat, östrojen uygulaması ve diyaliz tedavisine başlanması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4 Metin kutusu"/>
          <p:cNvSpPr txBox="1">
            <a:spLocks noChangeArrowheads="1"/>
          </p:cNvSpPr>
          <p:nvPr/>
        </p:nvSpPr>
        <p:spPr bwMode="auto">
          <a:xfrm>
            <a:off x="6405562" y="1916114"/>
            <a:ext cx="4875013" cy="378618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Sıvı – elektrolit bozuklukları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Hipertansiyon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Kardiyovasküler hastalık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Anemi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Mineral ve Kemik bozuklukları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Endokrin bozukluklar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İmmunolojik bozukluklar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Asit-baz dengesi bozuklukları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Nörolojik Bozukluklar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en-US" sz="2400" dirty="0"/>
              <a:t>…</a:t>
            </a:r>
          </a:p>
        </p:txBody>
      </p:sp>
      <p:sp>
        <p:nvSpPr>
          <p:cNvPr id="6" name="5 Sağ Ok"/>
          <p:cNvSpPr/>
          <p:nvPr/>
        </p:nvSpPr>
        <p:spPr>
          <a:xfrm>
            <a:off x="5015929" y="3213100"/>
            <a:ext cx="1008063" cy="503238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2015734"/>
            <a:ext cx="9603275" cy="34506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tr-T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dirty="0"/>
              <a:t>BÖBREK HASARI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tr-TR" sz="2800" b="1" dirty="0"/>
              <a:t>(AKUT VEYA KRONİK)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1703512" y="630238"/>
            <a:ext cx="8405688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       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en-US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H</a:t>
            </a:r>
            <a:r>
              <a:rPr lang="tr-TR" sz="36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:Üremik </a:t>
            </a:r>
            <a:r>
              <a:rPr lang="tr-TR" sz="3600" b="1" dirty="0">
                <a:solidFill>
                  <a:schemeClr val="accent2"/>
                </a:solidFill>
                <a:latin typeface="Arial" charset="0"/>
                <a:cs typeface="+mn-cs"/>
              </a:rPr>
              <a:t>perikardit</a:t>
            </a:r>
            <a:r>
              <a:rPr lang="tr-TR" sz="4000" dirty="0">
                <a:solidFill>
                  <a:schemeClr val="accent2"/>
                </a:solidFill>
                <a:latin typeface="Arial" charset="0"/>
                <a:cs typeface="+mn-cs"/>
              </a:rPr>
              <a:t> </a:t>
            </a:r>
            <a:endParaRPr lang="tr-TR" sz="4400" dirty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1703512" y="2492376"/>
            <a:ext cx="8405688" cy="2088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Batıcı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karakterde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göğüs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ağrısı</a:t>
            </a:r>
            <a:endParaRPr lang="en-US" sz="2800" dirty="0" smtClean="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Perikardiyal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frotman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durulması</a:t>
            </a:r>
            <a:endParaRPr lang="en-US" sz="2800" dirty="0" smtClean="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Perikardiyal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tamponat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hemoperikardium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  <a:cs typeface="+mn-cs"/>
              </a:rPr>
              <a:t>riski</a:t>
            </a:r>
            <a:endParaRPr lang="en-US" sz="2800" dirty="0" smtClean="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Diyaliz </a:t>
            </a:r>
            <a:r>
              <a:rPr lang="tr-TR" sz="2800" dirty="0">
                <a:solidFill>
                  <a:srgbClr val="000000"/>
                </a:solidFill>
                <a:latin typeface="Arial" charset="0"/>
                <a:cs typeface="+mn-cs"/>
              </a:rPr>
              <a:t>tedavisine başlanması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052736"/>
            <a:ext cx="11161240" cy="936625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tr-TR" altLang="en-US" sz="4000" b="1" dirty="0" smtClean="0">
                <a:solidFill>
                  <a:schemeClr val="accent2"/>
                </a:solidFill>
              </a:rPr>
              <a:t>KB</a:t>
            </a:r>
            <a:r>
              <a:rPr lang="en-US" altLang="en-US" sz="4000" b="1" dirty="0" smtClean="0">
                <a:solidFill>
                  <a:schemeClr val="accent2"/>
                </a:solidFill>
              </a:rPr>
              <a:t>H</a:t>
            </a:r>
            <a:r>
              <a:rPr lang="tr-TR" altLang="en-US" sz="4000" b="1" dirty="0" smtClean="0">
                <a:solidFill>
                  <a:schemeClr val="accent2"/>
                </a:solidFill>
              </a:rPr>
              <a:t>:Nörolojik </a:t>
            </a:r>
            <a:r>
              <a:rPr lang="tr-TR" altLang="en-US" sz="4000" b="1" dirty="0">
                <a:solidFill>
                  <a:schemeClr val="accent2"/>
                </a:solidFill>
              </a:rPr>
              <a:t>Komplikasyonlar 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392" y="2276872"/>
            <a:ext cx="11161240" cy="3816894"/>
          </a:xfrm>
        </p:spPr>
        <p:txBody>
          <a:bodyPr/>
          <a:lstStyle/>
          <a:p>
            <a:pPr eaLnBrk="1" hangingPunct="1"/>
            <a:r>
              <a:rPr lang="tr-TR" altLang="en-US" sz="2800" dirty="0"/>
              <a:t>Sentral ve periferik sinir sistemi etkilenebilir</a:t>
            </a:r>
          </a:p>
          <a:p>
            <a:pPr eaLnBrk="1" hangingPunct="1"/>
            <a:r>
              <a:rPr lang="tr-TR" altLang="en-US" sz="2800" dirty="0"/>
              <a:t>Şuur değişiklikleri, nöbet, polinöropati, mononöropati</a:t>
            </a:r>
          </a:p>
          <a:p>
            <a:pPr eaLnBrk="1" hangingPunct="1"/>
            <a:r>
              <a:rPr lang="tr-TR" altLang="en-US" sz="2800" dirty="0"/>
              <a:t>Duysal bozukluklar (huzursuz bacak veya burning feet sendromu)</a:t>
            </a:r>
          </a:p>
          <a:p>
            <a:pPr eaLnBrk="1" hangingPunct="1"/>
            <a:r>
              <a:rPr lang="tr-TR" altLang="en-US" sz="2800" dirty="0"/>
              <a:t>Mutlak diyaliz endikasyonları</a:t>
            </a:r>
          </a:p>
          <a:p>
            <a:pPr eaLnBrk="1" hangingPunct="1"/>
            <a:r>
              <a:rPr lang="tr-TR" altLang="en-US" sz="2800" dirty="0"/>
              <a:t>Amitriptilin</a:t>
            </a:r>
          </a:p>
          <a:p>
            <a:pPr eaLnBrk="1" hangingPunct="1"/>
            <a:r>
              <a:rPr lang="tr-TR" altLang="en-US" sz="2800" dirty="0" smtClean="0"/>
              <a:t>Gabapentin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err="1" smtClean="0"/>
              <a:t>Pregabalin</a:t>
            </a:r>
            <a:endParaRPr lang="tr-T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623392" y="429491"/>
            <a:ext cx="10945216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8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KB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H</a:t>
            </a:r>
            <a:r>
              <a:rPr lang="tr-TR" sz="2800" b="1" dirty="0" smtClean="0">
                <a:solidFill>
                  <a:schemeClr val="accent2"/>
                </a:solidFill>
                <a:latin typeface="Arial" charset="0"/>
                <a:cs typeface="+mn-cs"/>
              </a:rPr>
              <a:t> </a:t>
            </a:r>
            <a:r>
              <a:rPr lang="tr-TR" sz="2800" b="1" dirty="0">
                <a:solidFill>
                  <a:schemeClr val="accent2"/>
                </a:solidFill>
                <a:latin typeface="Arial" charset="0"/>
                <a:cs typeface="+mn-cs"/>
              </a:rPr>
              <a:t>Tedavisi: Renal Replasman Tedavisine Hazırlık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623392" y="1844676"/>
            <a:ext cx="10945216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20000"/>
              </a:lnSpc>
              <a:spcBef>
                <a:spcPct val="20000"/>
              </a:spcBef>
            </a:pP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AU" altLang="en-US" sz="2400" dirty="0" err="1">
                <a:latin typeface="Arial" panose="020B0604020202020204" pitchFamily="34" charset="0"/>
              </a:rPr>
              <a:t>Diyalize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başlama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zamanının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belirlenmesi</a:t>
            </a: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20000"/>
              </a:lnSpc>
              <a:spcBef>
                <a:spcPct val="20000"/>
              </a:spcBef>
            </a:pP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AU" altLang="en-US" sz="2400" dirty="0" err="1">
                <a:latin typeface="Arial" panose="020B0604020202020204" pitchFamily="34" charset="0"/>
              </a:rPr>
              <a:t>Diyaliz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tipinin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seçilmesi</a:t>
            </a:r>
            <a:r>
              <a:rPr lang="en-AU" altLang="en-US" sz="2400" dirty="0" smtClean="0">
                <a:latin typeface="Arial" panose="020B0604020202020204" pitchFamily="34" charset="0"/>
              </a:rPr>
              <a:t> (HD-PD)</a:t>
            </a: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20000"/>
              </a:lnSpc>
              <a:spcBef>
                <a:spcPct val="20000"/>
              </a:spcBef>
            </a:pP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AU" altLang="en-US" sz="2400" dirty="0" err="1">
                <a:latin typeface="Arial" panose="020B0604020202020204" pitchFamily="34" charset="0"/>
              </a:rPr>
              <a:t>Vasküler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giriş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yolu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oluşturulması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veya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periton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boşluğuna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ulaşılması</a:t>
            </a: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20000"/>
              </a:lnSpc>
              <a:spcBef>
                <a:spcPct val="20000"/>
              </a:spcBef>
            </a:pPr>
            <a:endParaRPr lang="en-AU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AU" altLang="en-US" sz="2400" dirty="0" err="1">
                <a:latin typeface="Arial" panose="020B0604020202020204" pitchFamily="34" charset="0"/>
              </a:rPr>
              <a:t>Transplantasyona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uygunluk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ve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greft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kaynağı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>
                <a:latin typeface="Arial" panose="020B0604020202020204" pitchFamily="34" charset="0"/>
              </a:rPr>
              <a:t>bakımlarından</a:t>
            </a:r>
            <a:r>
              <a:rPr lang="en-AU" altLang="en-US" sz="2400" dirty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değerlendirme</a:t>
            </a:r>
            <a:endParaRPr lang="en-AU" altLang="en-US" sz="2400" dirty="0" smtClean="0">
              <a:latin typeface="Arial" panose="020B0604020202020204" pitchFamily="34" charset="0"/>
            </a:endParaRP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AU" altLang="en-US" sz="2400" dirty="0" smtClean="0">
                <a:latin typeface="Arial" panose="020B0604020202020204" pitchFamily="34" charset="0"/>
              </a:rPr>
              <a:t>GFH 20 ml/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dk</a:t>
            </a:r>
            <a:r>
              <a:rPr lang="en-AU" altLang="en-US" sz="2400" dirty="0" smtClean="0">
                <a:latin typeface="Arial" panose="020B0604020202020204" pitchFamily="34" charset="0"/>
              </a:rPr>
              <a:t>/1,73 m2’nin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altına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düştükten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sonra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preemptif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böbrek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transplantasyonu</a:t>
            </a:r>
            <a:r>
              <a:rPr lang="en-AU" altLang="en-US" sz="2400" dirty="0" smtClean="0">
                <a:latin typeface="Arial" panose="020B0604020202020204" pitchFamily="34" charset="0"/>
              </a:rPr>
              <a:t> </a:t>
            </a:r>
            <a:r>
              <a:rPr lang="en-AU" altLang="en-US" sz="2400" dirty="0" err="1" smtClean="0">
                <a:latin typeface="Arial" panose="020B0604020202020204" pitchFamily="34" charset="0"/>
              </a:rPr>
              <a:t>yapılabilir</a:t>
            </a:r>
            <a:r>
              <a:rPr lang="en-AU" altLang="en-US" sz="2400" dirty="0" smtClean="0">
                <a:latin typeface="Arial" panose="020B0604020202020204" pitchFamily="34" charset="0"/>
              </a:rPr>
              <a:t>.</a:t>
            </a:r>
            <a:endParaRPr lang="en-AU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KAYNAKLAR</a:t>
            </a:r>
          </a:p>
        </p:txBody>
      </p:sp>
      <p:sp>
        <p:nvSpPr>
          <p:cNvPr id="220164" name="İçerik Yer Tutucusu 2"/>
          <p:cNvSpPr txBox="1">
            <a:spLocks/>
          </p:cNvSpPr>
          <p:nvPr/>
        </p:nvSpPr>
        <p:spPr bwMode="auto">
          <a:xfrm>
            <a:off x="1631950" y="1600200"/>
            <a:ext cx="8928100" cy="2044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/>
              <a:t>Comprehensive Clinical Nephrology, 201</a:t>
            </a:r>
            <a:r>
              <a:rPr lang="tr-TR" altLang="en-US" sz="3200" b="1" dirty="0"/>
              <a:t>9</a:t>
            </a:r>
            <a:endParaRPr lang="tr-TR" altLang="en-US" sz="3200" dirty="0"/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/>
              <a:t>The Kidney Brenner and Rector’s, 201</a:t>
            </a:r>
            <a:r>
              <a:rPr lang="tr-TR" altLang="en-US" sz="3200" b="1" dirty="0"/>
              <a:t>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altLang="en-US" sz="3200" b="1" dirty="0"/>
              <a:t>www.uptodate.com</a:t>
            </a:r>
            <a:endParaRPr lang="tr-T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60363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en-US" b="1" smtClean="0">
                <a:solidFill>
                  <a:srgbClr val="333399"/>
                </a:solidFill>
              </a:rPr>
              <a:t>BÖBREK HASARI</a:t>
            </a:r>
            <a:endParaRPr lang="en-US" altLang="en-US" b="1" smtClean="0">
              <a:solidFill>
                <a:srgbClr val="333399"/>
              </a:solidFill>
            </a:endParaRPr>
          </a:p>
        </p:txBody>
      </p: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1487488" y="1995488"/>
            <a:ext cx="4032498" cy="37856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en-US" sz="2400" b="1" dirty="0">
                <a:solidFill>
                  <a:srgbClr val="3366FF"/>
                </a:solidFill>
                <a:latin typeface="Arial" panose="020B0604020202020204" pitchFamily="34" charset="0"/>
              </a:rPr>
              <a:t>SEMPTOMATİK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Makroskopik hematüri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Yan ağrısı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Ödem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Hipertansiyon</a:t>
            </a:r>
            <a:endParaRPr lang="en-US" altLang="en-US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İdrar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miktarı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değişiklikleri</a:t>
            </a:r>
            <a:endParaRPr lang="tr-TR" alt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Üremik belirtiler</a:t>
            </a:r>
            <a:endParaRPr lang="en-US" alt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2580" name="Text Box 5"/>
          <p:cNvSpPr txBox="1">
            <a:spLocks noChangeArrowheads="1"/>
          </p:cNvSpPr>
          <p:nvPr/>
        </p:nvSpPr>
        <p:spPr bwMode="auto">
          <a:xfrm>
            <a:off x="5951984" y="2011363"/>
            <a:ext cx="4464298" cy="37856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en-US" sz="2400" b="1" dirty="0">
                <a:solidFill>
                  <a:srgbClr val="3366FF"/>
                </a:solidFill>
                <a:latin typeface="Arial" panose="020B0604020202020204" pitchFamily="34" charset="0"/>
              </a:rPr>
              <a:t>ASEMPTOMATİK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Rutin incelemeler sırasında kreatinin yüksekliği ve/veya idrar </a:t>
            </a:r>
            <a:r>
              <a:rPr lang="tr-TR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anormallikleri</a:t>
            </a:r>
            <a:endParaRPr lang="en-US" altLang="en-US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Proteinüri</a:t>
            </a:r>
            <a:endParaRPr lang="en-US" altLang="en-US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Hematüri</a:t>
            </a:r>
            <a:endParaRPr lang="en-US" altLang="en-US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tr-TR" altLang="en-US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2581" name="Rectangle 6"/>
          <p:cNvSpPr>
            <a:spLocks noChangeArrowheads="1"/>
          </p:cNvSpPr>
          <p:nvPr/>
        </p:nvSpPr>
        <p:spPr bwMode="auto">
          <a:xfrm>
            <a:off x="3071814" y="549276"/>
            <a:ext cx="5976937" cy="792163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RENAL HASAR NEDENLERİ: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209805"/>
            <a:ext cx="11125200" cy="28193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71500" indent="-571500">
              <a:buClr>
                <a:srgbClr val="7030A0"/>
              </a:buClr>
              <a:buFont typeface="+mj-lt"/>
              <a:buAutoNum type="romanUcPeriod"/>
            </a:pPr>
            <a:r>
              <a:rPr lang="tr-TR" sz="2800" dirty="0" err="1" smtClean="0"/>
              <a:t>Effektif</a:t>
            </a:r>
            <a:r>
              <a:rPr lang="tr-TR" sz="2800" dirty="0" smtClean="0"/>
              <a:t> dolaşan </a:t>
            </a:r>
            <a:r>
              <a:rPr lang="tr-TR" sz="2800" dirty="0" err="1" smtClean="0"/>
              <a:t>arteriyel</a:t>
            </a:r>
            <a:r>
              <a:rPr lang="tr-TR" sz="2800" dirty="0" smtClean="0"/>
              <a:t> volüm yetersizliğine yol açan nedenler</a:t>
            </a:r>
          </a:p>
          <a:p>
            <a:pPr marL="571500" indent="-571500">
              <a:buClr>
                <a:srgbClr val="7030A0"/>
              </a:buClr>
              <a:buFont typeface="+mj-lt"/>
              <a:buAutoNum type="romanUcPeriod"/>
            </a:pPr>
            <a:r>
              <a:rPr lang="tr-TR" sz="2800" dirty="0" smtClean="0"/>
              <a:t>Ana </a:t>
            </a:r>
            <a:r>
              <a:rPr lang="tr-TR" sz="2800" dirty="0" err="1" smtClean="0"/>
              <a:t>vasküler</a:t>
            </a:r>
            <a:r>
              <a:rPr lang="tr-TR" sz="2800" dirty="0" smtClean="0"/>
              <a:t> yapılar, küçük damarlar ve </a:t>
            </a:r>
            <a:r>
              <a:rPr lang="tr-TR" sz="2800" dirty="0" err="1" smtClean="0"/>
              <a:t>glomerülleri</a:t>
            </a:r>
            <a:r>
              <a:rPr lang="tr-TR" sz="2800" dirty="0" smtClean="0"/>
              <a:t> etkileyen nedenler</a:t>
            </a:r>
          </a:p>
          <a:p>
            <a:pPr marL="571500" indent="-571500">
              <a:buClr>
                <a:srgbClr val="7030A0"/>
              </a:buClr>
              <a:buFont typeface="+mj-lt"/>
              <a:buAutoNum type="romanUcPeriod"/>
            </a:pPr>
            <a:r>
              <a:rPr lang="tr-TR" sz="2800" dirty="0" err="1" smtClean="0"/>
              <a:t>Tübülointersitisyel</a:t>
            </a:r>
            <a:r>
              <a:rPr lang="tr-TR" sz="2800" dirty="0" smtClean="0"/>
              <a:t> nedenler</a:t>
            </a:r>
          </a:p>
          <a:p>
            <a:pPr marL="571500" indent="-571500">
              <a:buClr>
                <a:srgbClr val="7030A0"/>
              </a:buClr>
              <a:buFont typeface="+mj-lt"/>
              <a:buAutoNum type="romanUcPeriod"/>
            </a:pPr>
            <a:r>
              <a:rPr lang="tr-TR" sz="2800" dirty="0" smtClean="0"/>
              <a:t>Final </a:t>
            </a:r>
            <a:r>
              <a:rPr lang="tr-TR" sz="2800" dirty="0" err="1" smtClean="0"/>
              <a:t>tübüler</a:t>
            </a:r>
            <a:r>
              <a:rPr lang="tr-TR" sz="2800" dirty="0" smtClean="0"/>
              <a:t> sıvı (idrar) vücut dışına atılmasına engel olan nedenler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076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7030A0"/>
                </a:solidFill>
              </a:rPr>
              <a:t>HASARIN SÜRESİ</a:t>
            </a:r>
            <a:endParaRPr lang="tr-TR" sz="40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66800" y="1447800"/>
          <a:ext cx="10058400" cy="3733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41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Galler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arsayılan Tasarı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41275" cap="flat" cmpd="sng" algn="ctr">
          <a:solidFill>
            <a:srgbClr val="99CCFF"/>
          </a:solidFill>
          <a:prstDash val="solid"/>
          <a:round/>
          <a:headEnd type="none" w="med" len="med"/>
          <a:tailEnd type="arrow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41275" cap="flat" cmpd="sng" algn="ctr">
          <a:solidFill>
            <a:srgbClr val="99CCFF"/>
          </a:solidFill>
          <a:prstDash val="solid"/>
          <a:round/>
          <a:headEnd type="none" w="med" len="med"/>
          <a:tailEnd type="arrow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2636</Words>
  <Application>Microsoft Office PowerPoint</Application>
  <PresentationFormat>Widescreen</PresentationFormat>
  <Paragraphs>682</Paragraphs>
  <Slides>63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63</vt:i4>
      </vt:variant>
    </vt:vector>
  </HeadingPairs>
  <TitlesOfParts>
    <vt:vector size="81" baseType="lpstr">
      <vt:lpstr>Arial</vt:lpstr>
      <vt:lpstr>Calibri</vt:lpstr>
      <vt:lpstr>Gill Sans MT</vt:lpstr>
      <vt:lpstr>Monotype Sorts</vt:lpstr>
      <vt:lpstr>Symbol</vt:lpstr>
      <vt:lpstr>Tahoma</vt:lpstr>
      <vt:lpstr>Times New Roman</vt:lpstr>
      <vt:lpstr>Wingdings</vt:lpstr>
      <vt:lpstr>Default Design</vt:lpstr>
      <vt:lpstr>4_Default Design</vt:lpstr>
      <vt:lpstr>Varsayılan Tasarım</vt:lpstr>
      <vt:lpstr>2_Default Design</vt:lpstr>
      <vt:lpstr>3_Default Design</vt:lpstr>
      <vt:lpstr>5_Default Design</vt:lpstr>
      <vt:lpstr>1_Default Design</vt:lpstr>
      <vt:lpstr>6_Default Design</vt:lpstr>
      <vt:lpstr>1_Ofis Teması</vt:lpstr>
      <vt:lpstr>Gallery</vt:lpstr>
      <vt:lpstr>KRONİK BÖBREK HASTALIĞI</vt:lpstr>
      <vt:lpstr>PLAN VE HEDEFLER</vt:lpstr>
      <vt:lpstr>BÖBREK FONKSİYONLARI</vt:lpstr>
      <vt:lpstr>PowerPoint Presentation</vt:lpstr>
      <vt:lpstr>Glomerüler Filtrasyon Hızı (GFH) Tahmin Yöntemleri</vt:lpstr>
      <vt:lpstr>PowerPoint Presentation</vt:lpstr>
      <vt:lpstr>BÖBREK HASARI</vt:lpstr>
      <vt:lpstr>RENAL HASAR NEDENLERİ:</vt:lpstr>
      <vt:lpstr>HASARIN SÜRESİ</vt:lpstr>
      <vt:lpstr>RENAL HASARIN SÜRESİ:</vt:lpstr>
      <vt:lpstr>RENAL HASARIN DEĞERLENDİRİLMESİ (1)</vt:lpstr>
      <vt:lpstr>RENAL HASARIN DEĞERLENDİRİLMESİ (II)</vt:lpstr>
      <vt:lpstr>RENAL HASARIN DEĞERLENDİRİLMESİ (III)</vt:lpstr>
      <vt:lpstr>Renal hasarIn DEĞERLENDİRİLMESİ (IV)</vt:lpstr>
      <vt:lpstr>Renal hasarIn DEĞERLENDİRİLMESİ (V)</vt:lpstr>
      <vt:lpstr>RENAL HASAR</vt:lpstr>
      <vt:lpstr>PowerPoint Presentation</vt:lpstr>
      <vt:lpstr>KRONİK BÖBREK HASTALIĞI:TANIM</vt:lpstr>
      <vt:lpstr>PowerPoint Presentation</vt:lpstr>
      <vt:lpstr>Sıklık (Böbrek Hastalığı Olanlarda)</vt:lpstr>
      <vt:lpstr>KBH Evrelendirme: 2012 KDIGO Güncelleme</vt:lpstr>
      <vt:lpstr>PROTEİNÜRİ KATEGORİLERİ</vt:lpstr>
      <vt:lpstr>PowerPoint Presentation</vt:lpstr>
      <vt:lpstr>KRONİK BÖBREK HASTALIĞI:  RİSK FAKTÖRLERİ</vt:lpstr>
      <vt:lpstr>KRONİK BÖBREK HASTALIĞI:ETİYOLOJİ</vt:lpstr>
      <vt:lpstr>KRONİK BÖBREK HASTALIĞI:DOĞAL SEYRİ</vt:lpstr>
      <vt:lpstr>PowerPoint Presentation</vt:lpstr>
      <vt:lpstr>KBH’ya Yatkınlık Yaratan Faktörler</vt:lpstr>
      <vt:lpstr> KBH Başlangıcında Rol Oynayan Faktörler </vt:lpstr>
      <vt:lpstr> KBH’nın İlerleme Hızını Etkileyen Faktörler ve Belirleyiciler </vt:lpstr>
      <vt:lpstr> KBH’nın İlerleme Hızını Etkileyen Faktörler ve Belirleyiciler </vt:lpstr>
      <vt:lpstr>BÖBREK HASARI</vt:lpstr>
      <vt:lpstr>PowerPoint Presentation</vt:lpstr>
      <vt:lpstr>PowerPoint Presentation</vt:lpstr>
      <vt:lpstr>KRONİK BÖBREK HASTALIĞI: PROGRESYONDAN SORUMLU MEKANİZMALAR</vt:lpstr>
      <vt:lpstr>KBH:KLİNİK</vt:lpstr>
      <vt:lpstr>KBH Tedavisi: Genel Yaklaşım</vt:lpstr>
      <vt:lpstr>KBH Tedavisi: Progresyonun yavaşlatılması</vt:lpstr>
      <vt:lpstr>KBH Tedavisi: Renal disfonksiyonun komplikasyonlarının tedavisi</vt:lpstr>
      <vt:lpstr>KBH Tedavisi: Hipervolemi tedavisi</vt:lpstr>
      <vt:lpstr>KBH Tedavisi: Hipertansiyon tedavisi</vt:lpstr>
      <vt:lpstr>PowerPoint Presentation</vt:lpstr>
      <vt:lpstr>PowerPoint Presentation</vt:lpstr>
      <vt:lpstr>KBH: Anemi</vt:lpstr>
      <vt:lpstr>KBH: Anemi</vt:lpstr>
      <vt:lpstr>KBH: Anemi</vt:lpstr>
      <vt:lpstr>KBH: Anemi</vt:lpstr>
      <vt:lpstr>KBH Tedavisi: Renal osteodistrofi</vt:lpstr>
      <vt:lpstr>KBH Tedavisi: Renal osteodistrofi</vt:lpstr>
      <vt:lpstr>    KBH:Kardiyovasküler Hastalık</vt:lpstr>
      <vt:lpstr>KBH: Kardiyovasküler hastalık risk azaltımı ve tedavi                          </vt:lpstr>
      <vt:lpstr>KBH: Kardiyovasküler hastalık risk azaltımı ve tedavi                          </vt:lpstr>
      <vt:lpstr>KBH Tedavisi:Metabolik Asidoz</vt:lpstr>
      <vt:lpstr>KBH Tedavisi:Hiperkalemi</vt:lpstr>
      <vt:lpstr>KBH Tedavisi:Enfeksiyonlar</vt:lpstr>
      <vt:lpstr>PowerPoint Presentation</vt:lpstr>
      <vt:lpstr>PowerPoint Presentation</vt:lpstr>
      <vt:lpstr>           Psikolojik  Destek</vt:lpstr>
      <vt:lpstr>PowerPoint Presentation</vt:lpstr>
      <vt:lpstr>PowerPoint Presentation</vt:lpstr>
      <vt:lpstr>KBH:Nörolojik Komplikasyonlar </vt:lpstr>
      <vt:lpstr>PowerPoint Presentation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UREMİK SENDROM</dc:title>
  <dc:creator>user</dc:creator>
  <cp:lastModifiedBy>Sule.Sengul</cp:lastModifiedBy>
  <cp:revision>115</cp:revision>
  <dcterms:created xsi:type="dcterms:W3CDTF">2013-07-10T07:45:36Z</dcterms:created>
  <dcterms:modified xsi:type="dcterms:W3CDTF">2019-09-15T14:46:12Z</dcterms:modified>
</cp:coreProperties>
</file>