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286" r:id="rId32"/>
    <p:sldId id="287" r:id="rId33"/>
    <p:sldId id="288" r:id="rId34"/>
    <p:sldId id="289" r:id="rId35"/>
    <p:sldId id="291" r:id="rId36"/>
    <p:sldId id="292" r:id="rId37"/>
    <p:sldId id="293"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DC925FD8-27F6-42DB-90BB-E2207DC2B43F}">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3"/>
            <p14:sldId id="282"/>
            <p14:sldId id="284"/>
            <p14:sldId id="285"/>
            <p14:sldId id="286"/>
            <p14:sldId id="287"/>
            <p14:sldId id="288"/>
            <p14:sldId id="289"/>
            <p14:sldId id="291"/>
            <p14:sldId id="292"/>
            <p14:sldId id="293"/>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25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8259CBFF-5E17-4679-9CC9-4C5E417FB7C9}" type="datetimeFigureOut">
              <a:rPr lang="tr-TR" smtClean="0"/>
              <a:t>12.6.2018</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09C9055A-CDD3-4193-AA4E-AF118558E1D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8259CBFF-5E17-4679-9CC9-4C5E417FB7C9}"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C9055A-CDD3-4193-AA4E-AF118558E1D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8259CBFF-5E17-4679-9CC9-4C5E417FB7C9}" type="datetimeFigureOut">
              <a:rPr lang="tr-TR" smtClean="0"/>
              <a:t>12.6.2018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9C9055A-CDD3-4193-AA4E-AF118558E1D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8259CBFF-5E17-4679-9CC9-4C5E417FB7C9}" type="datetimeFigureOut">
              <a:rPr lang="tr-TR" smtClean="0"/>
              <a:t>12.6.2018</a:t>
            </a:fld>
            <a:endParaRPr lang="tr-TR"/>
          </a:p>
        </p:txBody>
      </p:sp>
      <p:sp>
        <p:nvSpPr>
          <p:cNvPr id="9" name="Slayt Numarası Yer Tutucusu 8"/>
          <p:cNvSpPr>
            <a:spLocks noGrp="1"/>
          </p:cNvSpPr>
          <p:nvPr>
            <p:ph type="sldNum" sz="quarter" idx="15"/>
          </p:nvPr>
        </p:nvSpPr>
        <p:spPr/>
        <p:txBody>
          <a:bodyPr rtlCol="0"/>
          <a:lstStyle/>
          <a:p>
            <a:fld id="{09C9055A-CDD3-4193-AA4E-AF118558E1D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8259CBFF-5E17-4679-9CC9-4C5E417FB7C9}" type="datetimeFigureOut">
              <a:rPr lang="tr-TR" smtClean="0"/>
              <a:t>12.6.2018</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09C9055A-CDD3-4193-AA4E-AF118558E1D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8259CBFF-5E17-4679-9CC9-4C5E417FB7C9}" type="datetimeFigureOut">
              <a:rPr lang="tr-TR" smtClean="0"/>
              <a:t>12.6.2018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9C9055A-CDD3-4193-AA4E-AF118558E1D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8259CBFF-5E17-4679-9CC9-4C5E417FB7C9}" type="datetimeFigureOut">
              <a:rPr lang="tr-TR" smtClean="0"/>
              <a:t>12.6.2018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9C9055A-CDD3-4193-AA4E-AF118558E1D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8259CBFF-5E17-4679-9CC9-4C5E417FB7C9}" type="datetimeFigureOut">
              <a:rPr lang="tr-TR" smtClean="0"/>
              <a:t>12.6.2018</a:t>
            </a:fld>
            <a:endParaRPr lang="tr-TR"/>
          </a:p>
        </p:txBody>
      </p:sp>
      <p:sp>
        <p:nvSpPr>
          <p:cNvPr id="7" name="Slayt Numarası Yer Tutucusu 6"/>
          <p:cNvSpPr>
            <a:spLocks noGrp="1"/>
          </p:cNvSpPr>
          <p:nvPr>
            <p:ph type="sldNum" sz="quarter" idx="11"/>
          </p:nvPr>
        </p:nvSpPr>
        <p:spPr/>
        <p:txBody>
          <a:bodyPr rtlCol="0"/>
          <a:lstStyle/>
          <a:p>
            <a:fld id="{09C9055A-CDD3-4193-AA4E-AF118558E1D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259CBFF-5E17-4679-9CC9-4C5E417FB7C9}" type="datetimeFigureOut">
              <a:rPr lang="tr-TR" smtClean="0"/>
              <a:t>12.6.2018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9C9055A-CDD3-4193-AA4E-AF118558E1D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8259CBFF-5E17-4679-9CC9-4C5E417FB7C9}" type="datetimeFigureOut">
              <a:rPr lang="tr-TR" smtClean="0"/>
              <a:t>12.6.2018</a:t>
            </a:fld>
            <a:endParaRPr lang="tr-TR"/>
          </a:p>
        </p:txBody>
      </p:sp>
      <p:sp>
        <p:nvSpPr>
          <p:cNvPr id="22" name="Slayt Numarası Yer Tutucusu 21"/>
          <p:cNvSpPr>
            <a:spLocks noGrp="1"/>
          </p:cNvSpPr>
          <p:nvPr>
            <p:ph type="sldNum" sz="quarter" idx="15"/>
          </p:nvPr>
        </p:nvSpPr>
        <p:spPr/>
        <p:txBody>
          <a:bodyPr rtlCol="0"/>
          <a:lstStyle/>
          <a:p>
            <a:fld id="{09C9055A-CDD3-4193-AA4E-AF118558E1D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8259CBFF-5E17-4679-9CC9-4C5E417FB7C9}" type="datetimeFigureOut">
              <a:rPr lang="tr-TR" smtClean="0"/>
              <a:t>12.6.2018</a:t>
            </a:fld>
            <a:endParaRPr lang="tr-TR"/>
          </a:p>
        </p:txBody>
      </p:sp>
      <p:sp>
        <p:nvSpPr>
          <p:cNvPr id="18" name="Slayt Numarası Yer Tutucusu 17"/>
          <p:cNvSpPr>
            <a:spLocks noGrp="1"/>
          </p:cNvSpPr>
          <p:nvPr>
            <p:ph type="sldNum" sz="quarter" idx="11"/>
          </p:nvPr>
        </p:nvSpPr>
        <p:spPr/>
        <p:txBody>
          <a:bodyPr rtlCol="0"/>
          <a:lstStyle/>
          <a:p>
            <a:fld id="{09C9055A-CDD3-4193-AA4E-AF118558E1D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259CBFF-5E17-4679-9CC9-4C5E417FB7C9}" type="datetimeFigureOut">
              <a:rPr lang="tr-TR" smtClean="0"/>
              <a:t>12.6.2018</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9C9055A-CDD3-4193-AA4E-AF118558E1D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051720" y="692696"/>
            <a:ext cx="7200800" cy="3600400"/>
          </a:xfrm>
        </p:spPr>
        <p:txBody>
          <a:bodyPr>
            <a:normAutofit/>
          </a:bodyPr>
          <a:lstStyle/>
          <a:p>
            <a:r>
              <a:rPr lang="tr-TR" sz="6700" dirty="0" smtClean="0">
                <a:solidFill>
                  <a:schemeClr val="tx1"/>
                </a:solidFill>
                <a:latin typeface="Comic Sans MS" panose="030F0702030302020204" pitchFamily="66" charset="0"/>
              </a:rPr>
              <a:t>     </a:t>
            </a:r>
            <a:r>
              <a:rPr lang="tr-TR" sz="6700" dirty="0" smtClean="0">
                <a:solidFill>
                  <a:schemeClr val="tx1"/>
                </a:solidFill>
                <a:latin typeface="Times New Roman" panose="02020603050405020304" pitchFamily="18" charset="0"/>
                <a:cs typeface="Times New Roman" panose="02020603050405020304" pitchFamily="18" charset="0"/>
              </a:rPr>
              <a:t>Soyut</a:t>
            </a:r>
            <a:r>
              <a:rPr lang="tr-TR" dirty="0" smtClean="0">
                <a:latin typeface="Times New Roman" panose="02020603050405020304" pitchFamily="18" charset="0"/>
                <a:cs typeface="Times New Roman" panose="02020603050405020304" pitchFamily="18" charset="0"/>
              </a:rPr>
              <a:t> </a:t>
            </a:r>
            <a:r>
              <a:rPr lang="tr-TR" sz="6700" dirty="0" smtClean="0">
                <a:solidFill>
                  <a:schemeClr val="tx1"/>
                </a:solidFill>
                <a:latin typeface="Times New Roman" panose="02020603050405020304" pitchFamily="18" charset="0"/>
                <a:cs typeface="Times New Roman" panose="02020603050405020304" pitchFamily="18" charset="0"/>
              </a:rPr>
              <a:t>dışavurumculuk</a:t>
            </a:r>
            <a:r>
              <a:rPr lang="tr-TR" dirty="0" smtClean="0">
                <a:latin typeface="Times New Roman" panose="02020603050405020304" pitchFamily="18" charset="0"/>
                <a:cs typeface="Times New Roman" panose="02020603050405020304" pitchFamily="18" charset="0"/>
              </a:rPr>
              <a:t>       </a:t>
            </a:r>
            <a:r>
              <a:rPr lang="tr-TR" sz="6700" dirty="0" smtClean="0">
                <a:solidFill>
                  <a:schemeClr val="tx1"/>
                </a:solidFill>
                <a:latin typeface="Times New Roman" panose="02020603050405020304" pitchFamily="18" charset="0"/>
                <a:cs typeface="Times New Roman" panose="02020603050405020304" pitchFamily="18" charset="0"/>
              </a:rPr>
              <a:t>ekspresyonizm</a:t>
            </a:r>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3838048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4" y="1371918"/>
            <a:ext cx="5184576" cy="45719"/>
          </a:xfrm>
        </p:spPr>
        <p:txBody>
          <a:bodyPr>
            <a:normAutofit fontScale="90000"/>
          </a:bodyPr>
          <a:lstStyle/>
          <a:p>
            <a:endParaRPr lang="tr-TR" dirty="0"/>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2247" y="-51793"/>
            <a:ext cx="9114081" cy="6909793"/>
          </a:xfrm>
        </p:spPr>
      </p:pic>
    </p:spTree>
    <p:extLst>
      <p:ext uri="{BB962C8B-B14F-4D97-AF65-F5344CB8AC3E}">
        <p14:creationId xmlns:p14="http://schemas.microsoft.com/office/powerpoint/2010/main" val="2484096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1196752"/>
            <a:ext cx="6233120" cy="220886"/>
          </a:xfrm>
        </p:spPr>
        <p:txBody>
          <a:bodyPr>
            <a:normAutofit fontScale="90000"/>
          </a:bodyPr>
          <a:lstStyle/>
          <a:p>
            <a:endParaRPr lang="tr-TR" dirty="0"/>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41917" y="1600200"/>
            <a:ext cx="6498166" cy="4873625"/>
          </a:xfrm>
        </p:spPr>
      </p:pic>
    </p:spTree>
    <p:extLst>
      <p:ext uri="{BB962C8B-B14F-4D97-AF65-F5344CB8AC3E}">
        <p14:creationId xmlns:p14="http://schemas.microsoft.com/office/powerpoint/2010/main" val="3063624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48680"/>
            <a:ext cx="7467600" cy="868958"/>
          </a:xfrm>
        </p:spPr>
        <p:txBody>
          <a:bodyPr>
            <a:normAutofit fontScale="90000"/>
          </a:bodyPr>
          <a:lstStyle/>
          <a:p>
            <a:pPr algn="ctr"/>
            <a:r>
              <a:rPr lang="tr-TR" sz="6000" dirty="0" smtClean="0">
                <a:solidFill>
                  <a:schemeClr val="accent3"/>
                </a:solidFill>
                <a:latin typeface="Franklin Gothic Heavy" panose="020B0903020102020204" pitchFamily="34" charset="0"/>
              </a:rPr>
              <a:t>   </a:t>
            </a:r>
            <a:r>
              <a:rPr lang="tr-TR" sz="6000" dirty="0" smtClean="0">
                <a:solidFill>
                  <a:schemeClr val="accent3"/>
                </a:solidFill>
                <a:latin typeface="Franklin Gothic Heavy" panose="020B0903020102020204" pitchFamily="34" charset="0"/>
              </a:rPr>
              <a:t/>
            </a:r>
            <a:br>
              <a:rPr lang="tr-TR" sz="6000" dirty="0" smtClean="0">
                <a:solidFill>
                  <a:schemeClr val="accent3"/>
                </a:solidFill>
                <a:latin typeface="Franklin Gothic Heavy" panose="020B0903020102020204" pitchFamily="34" charset="0"/>
              </a:rPr>
            </a:br>
            <a:r>
              <a:rPr lang="tr-TR" sz="6000" dirty="0" smtClean="0">
                <a:solidFill>
                  <a:schemeClr val="accent3"/>
                </a:solidFill>
                <a:latin typeface="Franklin Gothic Heavy" panose="020B0903020102020204" pitchFamily="34" charset="0"/>
              </a:rPr>
              <a:t>- </a:t>
            </a:r>
            <a:r>
              <a:rPr lang="tr-TR" sz="6000" dirty="0" err="1" smtClean="0">
                <a:solidFill>
                  <a:schemeClr val="accent3"/>
                </a:solidFill>
                <a:latin typeface="Times New Roman" panose="02020603050405020304" pitchFamily="18" charset="0"/>
                <a:cs typeface="Times New Roman" panose="02020603050405020304" pitchFamily="18" charset="0"/>
              </a:rPr>
              <a:t>Williem</a:t>
            </a:r>
            <a:r>
              <a:rPr lang="tr-TR" sz="6000" dirty="0" smtClean="0">
                <a:solidFill>
                  <a:schemeClr val="accent3"/>
                </a:solidFill>
                <a:latin typeface="Times New Roman" panose="02020603050405020304" pitchFamily="18" charset="0"/>
                <a:cs typeface="Times New Roman" panose="02020603050405020304" pitchFamily="18" charset="0"/>
              </a:rPr>
              <a:t> </a:t>
            </a:r>
            <a:r>
              <a:rPr lang="tr-TR" sz="6000" dirty="0" smtClean="0">
                <a:solidFill>
                  <a:schemeClr val="accent3"/>
                </a:solidFill>
                <a:latin typeface="Times New Roman" panose="02020603050405020304" pitchFamily="18" charset="0"/>
                <a:cs typeface="Times New Roman" panose="02020603050405020304" pitchFamily="18" charset="0"/>
              </a:rPr>
              <a:t>de </a:t>
            </a:r>
            <a:r>
              <a:rPr lang="tr-TR" sz="6000" dirty="0" err="1" smtClean="0">
                <a:solidFill>
                  <a:schemeClr val="accent3"/>
                </a:solidFill>
                <a:latin typeface="Times New Roman" panose="02020603050405020304" pitchFamily="18" charset="0"/>
                <a:cs typeface="Times New Roman" panose="02020603050405020304" pitchFamily="18" charset="0"/>
              </a:rPr>
              <a:t>kooning</a:t>
            </a:r>
            <a:r>
              <a:rPr lang="tr-TR" sz="6000" dirty="0" smtClean="0">
                <a:solidFill>
                  <a:schemeClr val="accent3"/>
                </a:solidFill>
                <a:latin typeface="Times New Roman" panose="02020603050405020304" pitchFamily="18" charset="0"/>
                <a:cs typeface="Times New Roman" panose="02020603050405020304" pitchFamily="18" charset="0"/>
              </a:rPr>
              <a:t> </a:t>
            </a:r>
            <a:r>
              <a:rPr lang="tr-TR" sz="6000" dirty="0" smtClean="0">
                <a:solidFill>
                  <a:schemeClr val="accent3"/>
                </a:solidFill>
                <a:latin typeface="Franklin Gothic Heavy" panose="020B0903020102020204" pitchFamily="34" charset="0"/>
              </a:rPr>
              <a:t>-</a:t>
            </a:r>
            <a:endParaRPr lang="tr-TR" sz="6000" dirty="0">
              <a:solidFill>
                <a:schemeClr val="accent3"/>
              </a:solidFill>
              <a:latin typeface="Franklin Gothic Heavy" panose="020B0903020102020204" pitchFamily="34" charset="0"/>
            </a:endParaRPr>
          </a:p>
        </p:txBody>
      </p:sp>
      <p:sp>
        <p:nvSpPr>
          <p:cNvPr id="3" name="İçerik Yer Tutucusu 2"/>
          <p:cNvSpPr>
            <a:spLocks noGrp="1"/>
          </p:cNvSpPr>
          <p:nvPr>
            <p:ph sz="quarter" idx="1"/>
          </p:nvPr>
        </p:nvSpPr>
        <p:spPr>
          <a:xfrm>
            <a:off x="611560" y="1556792"/>
            <a:ext cx="8064896" cy="5976664"/>
          </a:xfrm>
        </p:spPr>
        <p:txBody>
          <a:bodyPr/>
          <a:lstStyle/>
          <a:p>
            <a:pPr marL="0" indent="0">
              <a:buNone/>
            </a:pP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1904 – 1997</a:t>
            </a:r>
            <a:r>
              <a:rPr lang="tr-TR"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Hollandalı </a:t>
            </a:r>
            <a:r>
              <a:rPr lang="tr-TR" dirty="0">
                <a:latin typeface="Times New Roman" panose="02020603050405020304" pitchFamily="18" charset="0"/>
                <a:cs typeface="Times New Roman" panose="02020603050405020304" pitchFamily="18" charset="0"/>
              </a:rPr>
              <a:t>ressam </a:t>
            </a:r>
            <a:r>
              <a:rPr lang="tr-TR" dirty="0" err="1">
                <a:latin typeface="Times New Roman" panose="02020603050405020304" pitchFamily="18" charset="0"/>
                <a:cs typeface="Times New Roman" panose="02020603050405020304" pitchFamily="18" charset="0"/>
              </a:rPr>
              <a:t>Willem</a:t>
            </a:r>
            <a:r>
              <a:rPr lang="tr-TR" dirty="0">
                <a:latin typeface="Times New Roman" panose="02020603050405020304" pitchFamily="18" charset="0"/>
                <a:cs typeface="Times New Roman" panose="02020603050405020304" pitchFamily="18" charset="0"/>
              </a:rPr>
              <a:t> De </a:t>
            </a:r>
            <a:r>
              <a:rPr lang="tr-TR" dirty="0" err="1">
                <a:latin typeface="Times New Roman" panose="02020603050405020304" pitchFamily="18" charset="0"/>
                <a:cs typeface="Times New Roman" panose="02020603050405020304" pitchFamily="18" charset="0"/>
              </a:rPr>
              <a:t>Kooning</a:t>
            </a:r>
            <a:r>
              <a:rPr lang="tr-TR" dirty="0">
                <a:latin typeface="Times New Roman" panose="02020603050405020304" pitchFamily="18" charset="0"/>
                <a:cs typeface="Times New Roman" panose="02020603050405020304" pitchFamily="18" charset="0"/>
              </a:rPr>
              <a:t> Rotterdam Güzel Sanatlar Akademisi’nde okudu. Bir süre çeşitli ticari resim işleri yaptıktan sonra 1926’da Amerika’ya giden bir gemiye gizlice bindi. 1935 yılında artık New York’ta ressamlık yapıyordu. Savaş sonrası Soyut Ekspresyonist hareketin bir parçası olarak ün kazandı. De </a:t>
            </a:r>
            <a:r>
              <a:rPr lang="tr-TR" dirty="0" err="1">
                <a:latin typeface="Times New Roman" panose="02020603050405020304" pitchFamily="18" charset="0"/>
                <a:cs typeface="Times New Roman" panose="02020603050405020304" pitchFamily="18" charset="0"/>
              </a:rPr>
              <a:t>Kooning</a:t>
            </a:r>
            <a:r>
              <a:rPr lang="tr-TR" dirty="0">
                <a:latin typeface="Times New Roman" panose="02020603050405020304" pitchFamily="18" charset="0"/>
                <a:cs typeface="Times New Roman" panose="02020603050405020304" pitchFamily="18" charset="0"/>
              </a:rPr>
              <a:t> en çok 1930’lar, 1950 başları ve 1960’larda yaptığı büyük, neredeyse çirkin ama canlı kadın portreleriyle tanınır.</a:t>
            </a:r>
          </a:p>
          <a:p>
            <a:endParaRPr lang="tr-TR" dirty="0">
              <a:latin typeface="Franklin Gothic Heavy" panose="020B0903020102020204" pitchFamily="34" charset="0"/>
            </a:endParaRPr>
          </a:p>
          <a:p>
            <a:endParaRPr lang="tr-TR" dirty="0">
              <a:latin typeface="Franklin Gothic Heavy" panose="020B0903020102020204" pitchFamily="34" charset="0"/>
            </a:endParaRPr>
          </a:p>
        </p:txBody>
      </p:sp>
    </p:spTree>
    <p:extLst>
      <p:ext uri="{BB962C8B-B14F-4D97-AF65-F5344CB8AC3E}">
        <p14:creationId xmlns:p14="http://schemas.microsoft.com/office/powerpoint/2010/main" val="2427747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51920" y="1772816"/>
            <a:ext cx="2232248" cy="638944"/>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3100"/>
          </a:xfrm>
        </p:spPr>
      </p:pic>
    </p:spTree>
    <p:extLst>
      <p:ext uri="{BB962C8B-B14F-4D97-AF65-F5344CB8AC3E}">
        <p14:creationId xmlns:p14="http://schemas.microsoft.com/office/powerpoint/2010/main" val="2357522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052736"/>
            <a:ext cx="4824536" cy="364902"/>
          </a:xfrm>
        </p:spPr>
        <p:txBody>
          <a:bodyPr>
            <a:normAutofit fontScale="90000"/>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7504" y="188640"/>
            <a:ext cx="8856984" cy="6552728"/>
          </a:xfrm>
        </p:spPr>
      </p:pic>
    </p:spTree>
    <p:extLst>
      <p:ext uri="{BB962C8B-B14F-4D97-AF65-F5344CB8AC3E}">
        <p14:creationId xmlns:p14="http://schemas.microsoft.com/office/powerpoint/2010/main" val="4252886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43808" y="908720"/>
            <a:ext cx="3960440" cy="508918"/>
          </a:xfrm>
        </p:spPr>
        <p:txBody>
          <a:bodyPr>
            <a:normAutofit fontScale="90000"/>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17722" cy="6858000"/>
          </a:xfrm>
        </p:spPr>
      </p:pic>
    </p:spTree>
    <p:extLst>
      <p:ext uri="{BB962C8B-B14F-4D97-AF65-F5344CB8AC3E}">
        <p14:creationId xmlns:p14="http://schemas.microsoft.com/office/powerpoint/2010/main" val="4061731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91880" y="980728"/>
            <a:ext cx="2808312" cy="436910"/>
          </a:xfrm>
        </p:spPr>
        <p:txBody>
          <a:bodyPr>
            <a:normAutofit fontScale="90000"/>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27584" y="16566"/>
            <a:ext cx="7200800" cy="6841433"/>
          </a:xfrm>
        </p:spPr>
      </p:pic>
    </p:spTree>
    <p:extLst>
      <p:ext uri="{BB962C8B-B14F-4D97-AF65-F5344CB8AC3E}">
        <p14:creationId xmlns:p14="http://schemas.microsoft.com/office/powerpoint/2010/main" val="4003958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51920" y="274638"/>
            <a:ext cx="2736304" cy="1143000"/>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909986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99792" y="274638"/>
            <a:ext cx="3600400" cy="1143000"/>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381413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59832" y="274638"/>
            <a:ext cx="3312368" cy="1143000"/>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81725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404664"/>
            <a:ext cx="6336704" cy="648072"/>
          </a:xfrm>
        </p:spPr>
        <p:txBody>
          <a:bodyPr>
            <a:normAutofit/>
          </a:bodyPr>
          <a:lstStyle/>
          <a:p>
            <a:r>
              <a:rPr lang="tr-TR" dirty="0" smtClean="0">
                <a:solidFill>
                  <a:schemeClr val="accent3"/>
                </a:solidFill>
                <a:latin typeface="Franklin Gothic Heavy" panose="020B0903020102020204" pitchFamily="34" charset="0"/>
              </a:rPr>
              <a:t>    - SOYUT DIŞAVURUMCULUK -</a:t>
            </a:r>
            <a:endParaRPr lang="tr-TR" dirty="0">
              <a:solidFill>
                <a:schemeClr val="accent3"/>
              </a:solidFill>
              <a:latin typeface="Franklin Gothic Heavy" panose="020B0903020102020204" pitchFamily="34" charset="0"/>
            </a:endParaRPr>
          </a:p>
        </p:txBody>
      </p:sp>
      <p:sp>
        <p:nvSpPr>
          <p:cNvPr id="3" name="İçerik Yer Tutucusu 2"/>
          <p:cNvSpPr>
            <a:spLocks noGrp="1"/>
          </p:cNvSpPr>
          <p:nvPr>
            <p:ph sz="quarter" idx="1"/>
          </p:nvPr>
        </p:nvSpPr>
        <p:spPr>
          <a:xfrm>
            <a:off x="539552" y="1268760"/>
            <a:ext cx="8064896" cy="5544616"/>
          </a:xfrm>
        </p:spPr>
        <p:txBody>
          <a:bodyPr>
            <a:normAutofit/>
          </a:bodyPr>
          <a:lstStyle/>
          <a:p>
            <a:pPr marL="0" indent="0">
              <a:buNone/>
            </a:pPr>
            <a:r>
              <a:rPr lang="tr-TR" dirty="0" smtClean="0">
                <a:latin typeface="Times New Roman" panose="02020603050405020304" pitchFamily="18" charset="0"/>
                <a:cs typeface="Times New Roman" panose="02020603050405020304" pitchFamily="18" charset="0"/>
              </a:rPr>
              <a:t>	Soyut Dışavurumculuk </a:t>
            </a:r>
            <a:r>
              <a:rPr lang="tr-TR" dirty="0" smtClean="0">
                <a:latin typeface="Times New Roman" panose="02020603050405020304" pitchFamily="18" charset="0"/>
                <a:cs typeface="Times New Roman" panose="02020603050405020304" pitchFamily="18" charset="0"/>
              </a:rPr>
              <a:t>(</a:t>
            </a:r>
            <a:r>
              <a:rPr lang="tr-TR" dirty="0" smtClean="0">
                <a:latin typeface="Times New Roman" panose="02020603050405020304" pitchFamily="18" charset="0"/>
                <a:cs typeface="Times New Roman" panose="02020603050405020304" pitchFamily="18" charset="0"/>
              </a:rPr>
              <a:t>Soyut Ekspresyonizm), veya eleştirmen </a:t>
            </a:r>
            <a:r>
              <a:rPr lang="tr-TR" dirty="0" err="1">
                <a:latin typeface="Times New Roman" panose="02020603050405020304" pitchFamily="18" charset="0"/>
                <a:cs typeface="Times New Roman" panose="02020603050405020304" pitchFamily="18" charset="0"/>
              </a:rPr>
              <a:t>C</a:t>
            </a:r>
            <a:r>
              <a:rPr lang="tr-TR" dirty="0" err="1" smtClean="0">
                <a:latin typeface="Times New Roman" panose="02020603050405020304" pitchFamily="18" charset="0"/>
                <a:cs typeface="Times New Roman" panose="02020603050405020304" pitchFamily="18" charset="0"/>
              </a:rPr>
              <a:t>lement</a:t>
            </a:r>
            <a:r>
              <a:rPr lang="tr-TR" dirty="0" smtClean="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G</a:t>
            </a:r>
            <a:r>
              <a:rPr lang="tr-TR" dirty="0" err="1" smtClean="0">
                <a:latin typeface="Times New Roman" panose="02020603050405020304" pitchFamily="18" charset="0"/>
                <a:cs typeface="Times New Roman" panose="02020603050405020304" pitchFamily="18" charset="0"/>
              </a:rPr>
              <a:t>reenberg’in</a:t>
            </a:r>
            <a:r>
              <a:rPr lang="tr-TR" dirty="0" smtClean="0">
                <a:latin typeface="Times New Roman" panose="02020603050405020304" pitchFamily="18" charset="0"/>
                <a:cs typeface="Times New Roman" panose="02020603050405020304" pitchFamily="18" charset="0"/>
              </a:rPr>
              <a:t> tabiriyle resimsel soyutlama, 1940’ların ortalarında </a:t>
            </a:r>
            <a:r>
              <a:rPr lang="tr-TR" dirty="0" err="1" smtClean="0">
                <a:latin typeface="Times New Roman" panose="02020603050405020304" pitchFamily="18" charset="0"/>
                <a:cs typeface="Times New Roman" panose="02020603050405020304" pitchFamily="18" charset="0"/>
              </a:rPr>
              <a:t>N</a:t>
            </a:r>
            <a:r>
              <a:rPr lang="tr-TR" dirty="0" err="1" smtClean="0">
                <a:latin typeface="Times New Roman" panose="02020603050405020304" pitchFamily="18" charset="0"/>
                <a:cs typeface="Times New Roman" panose="02020603050405020304" pitchFamily="18" charset="0"/>
              </a:rPr>
              <a:t>ew</a:t>
            </a:r>
            <a:r>
              <a:rPr lang="tr-TR" dirty="0" err="1" smtClean="0">
                <a:latin typeface="Times New Roman" panose="02020603050405020304" pitchFamily="18" charset="0"/>
                <a:cs typeface="Times New Roman" panose="02020603050405020304" pitchFamily="18" charset="0"/>
              </a:rPr>
              <a:t>Y</a:t>
            </a:r>
            <a:r>
              <a:rPr lang="tr-TR" dirty="0" err="1" smtClean="0">
                <a:latin typeface="Times New Roman" panose="02020603050405020304" pitchFamily="18" charset="0"/>
                <a:cs typeface="Times New Roman" panose="02020603050405020304" pitchFamily="18" charset="0"/>
              </a:rPr>
              <a:t>ork’ta</a:t>
            </a:r>
            <a:r>
              <a:rPr lang="tr-TR" dirty="0" smtClean="0">
                <a:latin typeface="Times New Roman" panose="02020603050405020304" pitchFamily="18" charset="0"/>
                <a:cs typeface="Times New Roman" panose="02020603050405020304" pitchFamily="18" charset="0"/>
              </a:rPr>
              <a:t> ortaya çıkan, ressamların gerçek nesnelerin temsiline yer vermeden kendilerini sadece renk ve şekillerle  ifade ettikleri bir tür soyut sanattır. İlk </a:t>
            </a:r>
            <a:r>
              <a:rPr lang="tr-TR" dirty="0">
                <a:latin typeface="Times New Roman" panose="02020603050405020304" pitchFamily="18" charset="0"/>
                <a:cs typeface="Times New Roman" panose="02020603050405020304" pitchFamily="18" charset="0"/>
              </a:rPr>
              <a:t>A</a:t>
            </a:r>
            <a:r>
              <a:rPr lang="tr-TR" dirty="0" smtClean="0">
                <a:latin typeface="Times New Roman" panose="02020603050405020304" pitchFamily="18" charset="0"/>
                <a:cs typeface="Times New Roman" panose="02020603050405020304" pitchFamily="18" charset="0"/>
              </a:rPr>
              <a:t>merikan sanat akımı olarak kabul edilip, sanat dünyasının merkezinin </a:t>
            </a:r>
            <a:r>
              <a:rPr lang="tr-TR" dirty="0">
                <a:latin typeface="Times New Roman" panose="02020603050405020304" pitchFamily="18" charset="0"/>
                <a:cs typeface="Times New Roman" panose="02020603050405020304" pitchFamily="18" charset="0"/>
              </a:rPr>
              <a:t>P</a:t>
            </a:r>
            <a:r>
              <a:rPr lang="tr-TR" dirty="0" smtClean="0">
                <a:latin typeface="Times New Roman" panose="02020603050405020304" pitchFamily="18" charset="0"/>
                <a:cs typeface="Times New Roman" panose="02020603050405020304" pitchFamily="18" charset="0"/>
              </a:rPr>
              <a:t>aris’ten </a:t>
            </a:r>
            <a:r>
              <a:rPr lang="tr-TR" dirty="0" err="1" smtClean="0">
                <a:latin typeface="Times New Roman" panose="02020603050405020304" pitchFamily="18" charset="0"/>
                <a:cs typeface="Times New Roman" panose="02020603050405020304" pitchFamily="18" charset="0"/>
              </a:rPr>
              <a:t>N</a:t>
            </a:r>
            <a:r>
              <a:rPr lang="tr-TR" dirty="0" err="1" smtClean="0">
                <a:latin typeface="Times New Roman" panose="02020603050405020304" pitchFamily="18" charset="0"/>
                <a:cs typeface="Times New Roman" panose="02020603050405020304" pitchFamily="18" charset="0"/>
              </a:rPr>
              <a:t>ewYork’a</a:t>
            </a:r>
            <a:r>
              <a:rPr lang="tr-TR" dirty="0" smtClean="0">
                <a:latin typeface="Times New Roman" panose="02020603050405020304" pitchFamily="18" charset="0"/>
                <a:cs typeface="Times New Roman" panose="02020603050405020304" pitchFamily="18" charset="0"/>
              </a:rPr>
              <a:t> kaymasında etkili olmuştur.  </a:t>
            </a:r>
          </a:p>
          <a:p>
            <a:pPr marL="0" indent="0">
              <a:buNone/>
            </a:pPr>
            <a:r>
              <a:rPr lang="tr-TR" dirty="0" smtClean="0">
                <a:latin typeface="Times New Roman" panose="02020603050405020304" pitchFamily="18" charset="0"/>
                <a:cs typeface="Times New Roman" panose="02020603050405020304" pitchFamily="18" charset="0"/>
              </a:rPr>
              <a:t>                  </a:t>
            </a:r>
          </a:p>
          <a:p>
            <a:endParaRPr lang="tr-TR" dirty="0">
              <a:latin typeface="Franklin Gothic Heavy" panose="020B0903020102020204" pitchFamily="34" charset="0"/>
              <a:cs typeface="Aharoni" panose="02010803020104030203" pitchFamily="2" charset="-79"/>
            </a:endParaRPr>
          </a:p>
          <a:p>
            <a:endParaRPr lang="tr-TR" dirty="0">
              <a:latin typeface="Franklin Gothic Heavy" panose="020B0903020102020204" pitchFamily="34" charset="0"/>
              <a:cs typeface="Aharoni" panose="02010803020104030203" pitchFamily="2" charset="-79"/>
            </a:endParaRPr>
          </a:p>
          <a:p>
            <a:endParaRPr lang="tr-TR" dirty="0" smtClean="0">
              <a:latin typeface="Franklin Gothic Heavy" panose="020B0903020102020204" pitchFamily="34" charset="0"/>
              <a:cs typeface="Aharoni" panose="02010803020104030203" pitchFamily="2" charset="-79"/>
            </a:endParaRPr>
          </a:p>
          <a:p>
            <a:endParaRPr lang="tr-TR" dirty="0">
              <a:latin typeface="Franklin Gothic Heavy" panose="020B0903020102020204" pitchFamily="34" charset="0"/>
              <a:cs typeface="Aharoni" panose="02010803020104030203" pitchFamily="2" charset="-79"/>
            </a:endParaRPr>
          </a:p>
          <a:p>
            <a:endParaRPr lang="tr-TR" dirty="0">
              <a:latin typeface="Franklin Gothic Heavy" panose="020B0903020102020204" pitchFamily="34" charset="0"/>
              <a:cs typeface="Aharoni" panose="02010803020104030203" pitchFamily="2" charset="-79"/>
            </a:endParaRPr>
          </a:p>
          <a:p>
            <a:endParaRPr lang="tr-TR" dirty="0">
              <a:latin typeface="Franklin Gothic Heavy" panose="020B0903020102020204" pitchFamily="34" charset="0"/>
              <a:cs typeface="Aharoni" panose="02010803020104030203" pitchFamily="2" charset="-79"/>
            </a:endParaRPr>
          </a:p>
        </p:txBody>
      </p:sp>
    </p:spTree>
    <p:extLst>
      <p:ext uri="{BB962C8B-B14F-4D97-AF65-F5344CB8AC3E}">
        <p14:creationId xmlns:p14="http://schemas.microsoft.com/office/powerpoint/2010/main" val="2558328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27984" y="274638"/>
            <a:ext cx="3496816" cy="1143000"/>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106846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003232" cy="1296144"/>
          </a:xfrm>
        </p:spPr>
        <p:txBody>
          <a:bodyPr>
            <a:normAutofit/>
          </a:bodyPr>
          <a:lstStyle/>
          <a:p>
            <a:r>
              <a:rPr lang="tr-TR" sz="6600" dirty="0" smtClean="0">
                <a:solidFill>
                  <a:schemeClr val="accent3"/>
                </a:solidFill>
                <a:latin typeface="Franklin Gothic Heavy" panose="020B0903020102020204" pitchFamily="34" charset="0"/>
              </a:rPr>
              <a:t>     - </a:t>
            </a:r>
            <a:r>
              <a:rPr lang="tr-TR" sz="5400" dirty="0" smtClean="0">
                <a:solidFill>
                  <a:schemeClr val="accent3"/>
                </a:solidFill>
                <a:latin typeface="Times New Roman" panose="02020603050405020304" pitchFamily="18" charset="0"/>
                <a:cs typeface="Times New Roman" panose="02020603050405020304" pitchFamily="18" charset="0"/>
              </a:rPr>
              <a:t>Franz </a:t>
            </a:r>
            <a:r>
              <a:rPr lang="tr-TR" sz="5400" dirty="0" err="1" smtClean="0">
                <a:solidFill>
                  <a:schemeClr val="accent3"/>
                </a:solidFill>
                <a:latin typeface="Times New Roman" panose="02020603050405020304" pitchFamily="18" charset="0"/>
                <a:cs typeface="Times New Roman" panose="02020603050405020304" pitchFamily="18" charset="0"/>
              </a:rPr>
              <a:t>kline</a:t>
            </a:r>
            <a:r>
              <a:rPr lang="tr-TR" sz="5400" dirty="0" smtClean="0">
                <a:solidFill>
                  <a:schemeClr val="accent3"/>
                </a:solidFill>
                <a:latin typeface="Times New Roman" panose="02020603050405020304" pitchFamily="18" charset="0"/>
                <a:cs typeface="Times New Roman" panose="02020603050405020304" pitchFamily="18" charset="0"/>
              </a:rPr>
              <a:t> </a:t>
            </a:r>
            <a:r>
              <a:rPr lang="tr-TR" sz="6600" dirty="0" smtClean="0">
                <a:solidFill>
                  <a:schemeClr val="accent3"/>
                </a:solidFill>
                <a:latin typeface="Franklin Gothic Heavy" panose="020B0903020102020204" pitchFamily="34" charset="0"/>
              </a:rPr>
              <a:t>-</a:t>
            </a:r>
            <a:endParaRPr lang="tr-TR" sz="6600" dirty="0">
              <a:solidFill>
                <a:schemeClr val="accent3"/>
              </a:solidFill>
              <a:latin typeface="Franklin Gothic Heavy" panose="020B0903020102020204" pitchFamily="34" charset="0"/>
            </a:endParaRPr>
          </a:p>
        </p:txBody>
      </p:sp>
      <p:sp>
        <p:nvSpPr>
          <p:cNvPr id="3" name="İçerik Yer Tutucusu 2"/>
          <p:cNvSpPr>
            <a:spLocks noGrp="1"/>
          </p:cNvSpPr>
          <p:nvPr>
            <p:ph sz="quarter" idx="1"/>
          </p:nvPr>
        </p:nvSpPr>
        <p:spPr>
          <a:xfrm>
            <a:off x="323528" y="1484784"/>
            <a:ext cx="8280920" cy="5112568"/>
          </a:xfrm>
        </p:spPr>
        <p:txBody>
          <a:bodyPr>
            <a:noAutofit/>
          </a:bodyPr>
          <a:lstStyle/>
          <a:p>
            <a:pPr marL="0" indent="0">
              <a:buNone/>
            </a:pPr>
            <a:r>
              <a:rPr lang="tr-TR"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1910 – 1962) ABD’li ressam. Soyut Dışavurumculuk akımı içinde kendine özgü </a:t>
            </a:r>
            <a:r>
              <a:rPr lang="tr-TR" dirty="0" err="1" smtClean="0">
                <a:latin typeface="Times New Roman" panose="02020603050405020304" pitchFamily="18" charset="0"/>
                <a:cs typeface="Times New Roman" panose="02020603050405020304" pitchFamily="18" charset="0"/>
              </a:rPr>
              <a:t>kalig-rafik</a:t>
            </a:r>
            <a:r>
              <a:rPr lang="tr-TR" dirty="0" smtClean="0">
                <a:latin typeface="Times New Roman" panose="02020603050405020304" pitchFamily="18" charset="0"/>
                <a:cs typeface="Times New Roman" panose="02020603050405020304" pitchFamily="18" charset="0"/>
              </a:rPr>
              <a:t> bir üslup geliştirmiştir.</a:t>
            </a:r>
          </a:p>
          <a:p>
            <a:pPr marL="0" indent="0">
              <a:buNone/>
            </a:pPr>
            <a:r>
              <a:rPr lang="tr-TR" dirty="0" err="1" smtClean="0">
                <a:latin typeface="Times New Roman" panose="02020603050405020304" pitchFamily="18" charset="0"/>
                <a:cs typeface="Times New Roman" panose="02020603050405020304" pitchFamily="18" charset="0"/>
              </a:rPr>
              <a:t>Kline</a:t>
            </a:r>
            <a:r>
              <a:rPr lang="tr-TR" dirty="0" smtClean="0">
                <a:latin typeface="Times New Roman" panose="02020603050405020304" pitchFamily="18" charset="0"/>
                <a:cs typeface="Times New Roman" panose="02020603050405020304" pitchFamily="18" charset="0"/>
              </a:rPr>
              <a:t>, 1940’lardaki resimlerinde New York’ta Manhattan’ın anıtsal </a:t>
            </a:r>
            <a:r>
              <a:rPr lang="tr-TR" dirty="0" err="1" smtClean="0">
                <a:latin typeface="Times New Roman" panose="02020603050405020304" pitchFamily="18" charset="0"/>
                <a:cs typeface="Times New Roman" panose="02020603050405020304" pitchFamily="18" charset="0"/>
              </a:rPr>
              <a:t>gürünümlü</a:t>
            </a:r>
            <a:r>
              <a:rPr lang="tr-TR" dirty="0" smtClean="0">
                <a:latin typeface="Times New Roman" panose="02020603050405020304" pitchFamily="18" charset="0"/>
                <a:cs typeface="Times New Roman" panose="02020603050405020304" pitchFamily="18" charset="0"/>
              </a:rPr>
              <a:t> yapılarını ve siluetlerini betimlemiş. 1950’lerde ise beyaz alanlar üstüne siyah boyayla kaligrafik nitelikte biçimler yaparak kendine özgü bir Soyut Dışavurumculuk (Abstre Ekspresyonizm) geliştirmiştir. Bu resimlerde yalnız siyahlar değil, beyaz alanlar da kendi başlarına birer biçim oluşturacak gibi ele alınmıştır.  </a:t>
            </a:r>
          </a:p>
          <a:p>
            <a:pPr marL="0" indent="0">
              <a:buNone/>
            </a:pPr>
            <a:r>
              <a:rPr lang="tr-TR" dirty="0" smtClean="0">
                <a:latin typeface="Times New Roman" panose="02020603050405020304" pitchFamily="18" charset="0"/>
                <a:cs typeface="Times New Roman" panose="02020603050405020304" pitchFamily="18" charset="0"/>
              </a:rPr>
              <a:t>	Bu </a:t>
            </a:r>
            <a:r>
              <a:rPr lang="tr-TR" dirty="0" smtClean="0">
                <a:latin typeface="Times New Roman" panose="02020603050405020304" pitchFamily="18" charset="0"/>
                <a:cs typeface="Times New Roman" panose="02020603050405020304" pitchFamily="18" charset="0"/>
              </a:rPr>
              <a:t>yapıtlar, resme dönüşmüş birer simge gibidirler; izleyiciye fırçanın vuruluş ritmini ve resmin yapılış eylemini de duyumsatırlar. </a:t>
            </a:r>
            <a:r>
              <a:rPr lang="tr-TR" dirty="0" err="1" smtClean="0">
                <a:latin typeface="Times New Roman" panose="02020603050405020304" pitchFamily="18" charset="0"/>
                <a:cs typeface="Times New Roman" panose="02020603050405020304" pitchFamily="18" charset="0"/>
              </a:rPr>
              <a:t>Kline</a:t>
            </a:r>
            <a:r>
              <a:rPr lang="tr-TR" dirty="0" smtClean="0">
                <a:latin typeface="Times New Roman" panose="02020603050405020304" pitchFamily="18" charset="0"/>
                <a:cs typeface="Times New Roman" panose="02020603050405020304" pitchFamily="18" charset="0"/>
              </a:rPr>
              <a:t>, 1958’de yeniden canlı renkler kullanmaya başlamış, ama siyah- beyaz çalışmalarını da sürdürmüştür.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957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274638"/>
            <a:ext cx="3168352" cy="1143000"/>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99392"/>
            <a:ext cx="9137765" cy="6957392"/>
          </a:xfrm>
        </p:spPr>
      </p:pic>
    </p:spTree>
    <p:extLst>
      <p:ext uri="{BB962C8B-B14F-4D97-AF65-F5344CB8AC3E}">
        <p14:creationId xmlns:p14="http://schemas.microsoft.com/office/powerpoint/2010/main" val="4136591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91880" y="274638"/>
            <a:ext cx="3312368" cy="1143000"/>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20252"/>
            <a:ext cx="9144000" cy="6837748"/>
          </a:xfrm>
        </p:spPr>
      </p:pic>
    </p:spTree>
    <p:extLst>
      <p:ext uri="{BB962C8B-B14F-4D97-AF65-F5344CB8AC3E}">
        <p14:creationId xmlns:p14="http://schemas.microsoft.com/office/powerpoint/2010/main" val="3384433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71800" y="764704"/>
            <a:ext cx="3384376" cy="652934"/>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7362" cy="6858000"/>
          </a:xfrm>
        </p:spPr>
      </p:pic>
    </p:spTree>
    <p:extLst>
      <p:ext uri="{BB962C8B-B14F-4D97-AF65-F5344CB8AC3E}">
        <p14:creationId xmlns:p14="http://schemas.microsoft.com/office/powerpoint/2010/main" val="1856989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87824" y="274638"/>
            <a:ext cx="3456384" cy="1143000"/>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35038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71800" y="1988840"/>
            <a:ext cx="3384376" cy="360040"/>
          </a:xfrm>
        </p:spPr>
        <p:txBody>
          <a:bodyPr>
            <a:normAutofit fontScale="90000"/>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980728"/>
            <a:ext cx="8424936" cy="5184576"/>
          </a:xfrm>
        </p:spPr>
      </p:pic>
    </p:spTree>
    <p:extLst>
      <p:ext uri="{BB962C8B-B14F-4D97-AF65-F5344CB8AC3E}">
        <p14:creationId xmlns:p14="http://schemas.microsoft.com/office/powerpoint/2010/main" val="1278173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457200" y="1417638"/>
            <a:ext cx="3322712" cy="67146"/>
          </a:xfrm>
        </p:spPr>
        <p:txBody>
          <a:bodyPr>
            <a:normAutofit fontScale="90000"/>
          </a:bodyPr>
          <a:lstStyle/>
          <a:p>
            <a:endParaRPr lang="tr-TR" dirty="0"/>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867721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3059832" y="1417638"/>
            <a:ext cx="3312368" cy="67146"/>
          </a:xfrm>
        </p:spPr>
        <p:txBody>
          <a:bodyPr>
            <a:normAutofit fontScale="90000"/>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45275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99792" y="1124744"/>
            <a:ext cx="3312368" cy="292894"/>
          </a:xfrm>
        </p:spPr>
        <p:txBody>
          <a:bodyPr>
            <a:normAutofit fontScale="90000"/>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7772"/>
            <a:ext cx="9144000" cy="6865772"/>
          </a:xfrm>
        </p:spPr>
      </p:pic>
    </p:spTree>
    <p:extLst>
      <p:ext uri="{BB962C8B-B14F-4D97-AF65-F5344CB8AC3E}">
        <p14:creationId xmlns:p14="http://schemas.microsoft.com/office/powerpoint/2010/main" val="257226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1210146"/>
          </a:xfrm>
        </p:spPr>
        <p:txBody>
          <a:bodyPr>
            <a:normAutofit/>
          </a:bodyPr>
          <a:lstStyle/>
          <a:p>
            <a:r>
              <a:rPr lang="tr-TR" sz="6000" dirty="0" smtClean="0">
                <a:solidFill>
                  <a:schemeClr val="accent3"/>
                </a:solidFill>
                <a:latin typeface="Franklin Gothic Heavy" panose="020B0903020102020204" pitchFamily="34" charset="0"/>
              </a:rPr>
              <a:t>   - </a:t>
            </a:r>
            <a:r>
              <a:rPr lang="tr-TR" sz="5400" dirty="0" smtClean="0">
                <a:solidFill>
                  <a:schemeClr val="accent3"/>
                </a:solidFill>
                <a:latin typeface="Times New Roman" panose="02020603050405020304" pitchFamily="18" charset="0"/>
                <a:cs typeface="Times New Roman" panose="02020603050405020304" pitchFamily="18" charset="0"/>
              </a:rPr>
              <a:t>Jackson </a:t>
            </a:r>
            <a:r>
              <a:rPr lang="tr-TR" sz="5400" dirty="0" err="1" smtClean="0">
                <a:solidFill>
                  <a:schemeClr val="accent3"/>
                </a:solidFill>
                <a:latin typeface="Times New Roman" panose="02020603050405020304" pitchFamily="18" charset="0"/>
                <a:cs typeface="Times New Roman" panose="02020603050405020304" pitchFamily="18" charset="0"/>
              </a:rPr>
              <a:t>pollock</a:t>
            </a:r>
            <a:r>
              <a:rPr lang="tr-TR" sz="5400" dirty="0" smtClean="0">
                <a:solidFill>
                  <a:schemeClr val="accent3"/>
                </a:solidFill>
                <a:latin typeface="Times New Roman" panose="02020603050405020304" pitchFamily="18" charset="0"/>
                <a:cs typeface="Times New Roman" panose="02020603050405020304" pitchFamily="18" charset="0"/>
              </a:rPr>
              <a:t> -  </a:t>
            </a:r>
            <a:endParaRPr lang="tr-TR" sz="5400" dirty="0">
              <a:solidFill>
                <a:schemeClr val="accent3"/>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457200" y="1556792"/>
            <a:ext cx="5698976" cy="4917160"/>
          </a:xfrm>
        </p:spPr>
        <p:txBody>
          <a:bodyPr/>
          <a:lstStyle/>
          <a:p>
            <a:pPr marL="0" indent="0">
              <a:buNone/>
            </a:pPr>
            <a:r>
              <a:rPr lang="tr-TR" dirty="0">
                <a:latin typeface="Franklin Gothic Heavy" panose="020B0903020102020204" pitchFamily="34" charset="0"/>
              </a:rPr>
              <a:t>  </a:t>
            </a:r>
            <a:endParaRPr lang="tr-TR" dirty="0" smtClean="0">
              <a:latin typeface="Franklin Gothic Heavy" panose="020B0903020102020204" pitchFamily="34" charset="0"/>
            </a:endParaRPr>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52057" y="1988840"/>
            <a:ext cx="4502685" cy="3929616"/>
          </a:xfrm>
          <a:prstGeom prst="rect">
            <a:avLst/>
          </a:prstGeom>
        </p:spPr>
      </p:pic>
      <p:sp>
        <p:nvSpPr>
          <p:cNvPr id="5" name="Dikdörtgen 4"/>
          <p:cNvSpPr/>
          <p:nvPr/>
        </p:nvSpPr>
        <p:spPr>
          <a:xfrm>
            <a:off x="611560" y="1772817"/>
            <a:ext cx="7560841" cy="6370975"/>
          </a:xfrm>
          <a:prstGeom prst="rect">
            <a:avLst/>
          </a:prstGeom>
        </p:spPr>
        <p:txBody>
          <a:bodyPr wrap="square">
            <a:spAutoFit/>
          </a:bodyPr>
          <a:lstStyle/>
          <a:p>
            <a:r>
              <a:rPr lang="tr-TR" sz="2400" dirty="0" smtClean="0">
                <a:latin typeface="Times New Roman" panose="02020603050405020304" pitchFamily="18" charset="0"/>
                <a:cs typeface="Times New Roman" panose="02020603050405020304" pitchFamily="18" charset="0"/>
              </a:rPr>
              <a:t>	Soyut </a:t>
            </a:r>
            <a:r>
              <a:rPr lang="tr-TR" sz="2400" dirty="0" smtClean="0">
                <a:latin typeface="Times New Roman" panose="02020603050405020304" pitchFamily="18" charset="0"/>
                <a:cs typeface="Times New Roman" panose="02020603050405020304" pitchFamily="18" charset="0"/>
              </a:rPr>
              <a:t>dışavurumcu akımın en önemli temsilcilerinden ressam Jackson </a:t>
            </a:r>
            <a:r>
              <a:rPr lang="tr-TR" sz="2400" dirty="0" err="1" smtClean="0">
                <a:latin typeface="Times New Roman" panose="02020603050405020304" pitchFamily="18" charset="0"/>
                <a:cs typeface="Times New Roman" panose="02020603050405020304" pitchFamily="18" charset="0"/>
              </a:rPr>
              <a:t>Pollock</a:t>
            </a:r>
            <a:r>
              <a:rPr lang="tr-TR" sz="2400" dirty="0" smtClean="0">
                <a:latin typeface="Times New Roman" panose="02020603050405020304" pitchFamily="18" charset="0"/>
                <a:cs typeface="Times New Roman" panose="02020603050405020304" pitchFamily="18" charset="0"/>
              </a:rPr>
              <a:t> (28 Ocak 1912 – 11 Ağustos 1956), 20. yüzyılın en önemli sanatçılarındadır. “Bilinçaltı modern sanatın çok önemli bir parçasıdır ve bence bilinçaltı dürtüler resimlere bakarken çok önemliler.” der. </a:t>
            </a:r>
          </a:p>
          <a:p>
            <a:endParaRPr lang="tr-TR" sz="2400" dirty="0" smtClean="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	Amerikalı </a:t>
            </a:r>
            <a:r>
              <a:rPr lang="tr-TR" sz="2400" dirty="0" smtClean="0">
                <a:latin typeface="Times New Roman" panose="02020603050405020304" pitchFamily="18" charset="0"/>
                <a:cs typeface="Times New Roman" panose="02020603050405020304" pitchFamily="18" charset="0"/>
              </a:rPr>
              <a:t>sanatçı Ad </a:t>
            </a:r>
            <a:r>
              <a:rPr lang="tr-TR" sz="2400" dirty="0" err="1" smtClean="0">
                <a:latin typeface="Times New Roman" panose="02020603050405020304" pitchFamily="18" charset="0"/>
                <a:cs typeface="Times New Roman" panose="02020603050405020304" pitchFamily="18" charset="0"/>
              </a:rPr>
              <a:t>Reinhardt’ın</a:t>
            </a:r>
            <a:r>
              <a:rPr lang="tr-TR" sz="2400" dirty="0" smtClean="0">
                <a:latin typeface="Times New Roman" panose="02020603050405020304" pitchFamily="18" charset="0"/>
                <a:cs typeface="Times New Roman" panose="02020603050405020304" pitchFamily="18" charset="0"/>
              </a:rPr>
              <a:t> deyimi ile soyut dışavurumculuk gündelik yaşamın gerçekliğiyle resim sanatının kendi gerçekliği arasındaki sınırların birbirinden kesin olarak ayrıldığı bir zeminde ifadesini bulan sanatsal bir yaklaşımdır.</a:t>
            </a:r>
          </a:p>
          <a:p>
            <a:endParaRPr lang="tr-TR" sz="2400" dirty="0" smtClean="0">
              <a:latin typeface="Franklin Gothic Heavy" panose="020B0903020102020204" pitchFamily="34" charset="0"/>
            </a:endParaRPr>
          </a:p>
          <a:p>
            <a:endParaRPr lang="tr-TR" sz="2400" dirty="0" smtClean="0">
              <a:latin typeface="Franklin Gothic Heavy" panose="020B0903020102020204" pitchFamily="34" charset="0"/>
            </a:endParaRPr>
          </a:p>
          <a:p>
            <a:endParaRPr lang="tr-TR" sz="2400" dirty="0" smtClean="0">
              <a:latin typeface="Franklin Gothic Heavy" panose="020B0903020102020204" pitchFamily="34" charset="0"/>
            </a:endParaRPr>
          </a:p>
          <a:p>
            <a:endParaRPr lang="tr-TR" sz="2400" dirty="0">
              <a:latin typeface="Franklin Gothic Heavy" panose="020B0903020102020204" pitchFamily="34" charset="0"/>
            </a:endParaRPr>
          </a:p>
          <a:p>
            <a:endParaRPr lang="tr-TR" sz="2400" dirty="0">
              <a:latin typeface="Franklin Gothic Heavy" panose="020B0903020102020204" pitchFamily="34" charset="0"/>
            </a:endParaRPr>
          </a:p>
        </p:txBody>
      </p:sp>
    </p:spTree>
    <p:extLst>
      <p:ext uri="{BB962C8B-B14F-4D97-AF65-F5344CB8AC3E}">
        <p14:creationId xmlns:p14="http://schemas.microsoft.com/office/powerpoint/2010/main" val="316028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6600" dirty="0" smtClean="0">
                <a:solidFill>
                  <a:schemeClr val="accent3"/>
                </a:solidFill>
                <a:latin typeface="Franklin Gothic Heavy" panose="020B0903020102020204" pitchFamily="34" charset="0"/>
              </a:rPr>
              <a:t>      - </a:t>
            </a:r>
            <a:r>
              <a:rPr lang="tr-TR" sz="6000" dirty="0" smtClean="0">
                <a:solidFill>
                  <a:schemeClr val="accent3"/>
                </a:solidFill>
                <a:latin typeface="Times New Roman" panose="02020603050405020304" pitchFamily="18" charset="0"/>
                <a:cs typeface="Times New Roman" panose="02020603050405020304" pitchFamily="18" charset="0"/>
              </a:rPr>
              <a:t>Mark </a:t>
            </a:r>
            <a:r>
              <a:rPr lang="tr-TR" sz="6000" dirty="0" err="1" smtClean="0">
                <a:solidFill>
                  <a:schemeClr val="accent3"/>
                </a:solidFill>
                <a:latin typeface="Times New Roman" panose="02020603050405020304" pitchFamily="18" charset="0"/>
                <a:cs typeface="Times New Roman" panose="02020603050405020304" pitchFamily="18" charset="0"/>
              </a:rPr>
              <a:t>rothko</a:t>
            </a:r>
            <a:r>
              <a:rPr lang="tr-TR" sz="6000" dirty="0" smtClean="0">
                <a:solidFill>
                  <a:schemeClr val="accent3"/>
                </a:solidFill>
                <a:latin typeface="Times New Roman" panose="02020603050405020304" pitchFamily="18" charset="0"/>
                <a:cs typeface="Times New Roman" panose="02020603050405020304" pitchFamily="18" charset="0"/>
              </a:rPr>
              <a:t> </a:t>
            </a:r>
            <a:r>
              <a:rPr lang="tr-TR" sz="6600" dirty="0" smtClean="0">
                <a:solidFill>
                  <a:schemeClr val="accent3"/>
                </a:solidFill>
                <a:latin typeface="Franklin Gothic Heavy" panose="020B0903020102020204" pitchFamily="34" charset="0"/>
              </a:rPr>
              <a:t>-</a:t>
            </a:r>
            <a:endParaRPr lang="tr-TR" sz="6600" dirty="0">
              <a:solidFill>
                <a:schemeClr val="accent3"/>
              </a:solidFill>
              <a:latin typeface="Franklin Gothic Heavy" panose="020B0903020102020204" pitchFamily="34" charset="0"/>
            </a:endParaRPr>
          </a:p>
        </p:txBody>
      </p:sp>
      <p:sp>
        <p:nvSpPr>
          <p:cNvPr id="3" name="İçerik Yer Tutucusu 2"/>
          <p:cNvSpPr>
            <a:spLocks noGrp="1"/>
          </p:cNvSpPr>
          <p:nvPr>
            <p:ph sz="quarter" idx="1"/>
          </p:nvPr>
        </p:nvSpPr>
        <p:spPr>
          <a:xfrm>
            <a:off x="457200" y="1600200"/>
            <a:ext cx="7931224" cy="5141168"/>
          </a:xfrm>
        </p:spPr>
        <p:txBody>
          <a:bodyPr>
            <a:normAutofit/>
          </a:bodyPr>
          <a:lstStyle/>
          <a:p>
            <a:pPr marL="0" indent="0">
              <a:buNone/>
            </a:pPr>
            <a:r>
              <a:rPr lang="tr-TR" dirty="0" smtClean="0">
                <a:latin typeface="Times New Roman" panose="02020603050405020304" pitchFamily="18" charset="0"/>
                <a:cs typeface="Times New Roman" panose="02020603050405020304" pitchFamily="18" charset="0"/>
              </a:rPr>
              <a:t>	Mark </a:t>
            </a:r>
            <a:r>
              <a:rPr lang="tr-TR" dirty="0" err="1" smtClean="0">
                <a:latin typeface="Times New Roman" panose="02020603050405020304" pitchFamily="18" charset="0"/>
                <a:cs typeface="Times New Roman" panose="02020603050405020304" pitchFamily="18" charset="0"/>
              </a:rPr>
              <a:t>Rothko</a:t>
            </a:r>
            <a:r>
              <a:rPr lang="tr-TR" dirty="0" smtClean="0">
                <a:latin typeface="Times New Roman" panose="02020603050405020304" pitchFamily="18" charset="0"/>
                <a:cs typeface="Times New Roman" panose="02020603050405020304" pitchFamily="18" charset="0"/>
              </a:rPr>
              <a:t> Letonya'da doğdu ama Amerika Birleşik Devletleri'ne göç etti. 1923'te New York'a yerleşti ve </a:t>
            </a:r>
            <a:r>
              <a:rPr lang="tr-TR" dirty="0" err="1" smtClean="0">
                <a:latin typeface="Times New Roman" panose="02020603050405020304" pitchFamily="18" charset="0"/>
                <a:cs typeface="Times New Roman" panose="02020603050405020304" pitchFamily="18" charset="0"/>
              </a:rPr>
              <a:t>The</a:t>
            </a:r>
            <a:r>
              <a:rPr lang="tr-TR" dirty="0" smtClean="0">
                <a:latin typeface="Times New Roman" panose="02020603050405020304" pitchFamily="18" charset="0"/>
                <a:cs typeface="Times New Roman" panose="02020603050405020304" pitchFamily="18" charset="0"/>
              </a:rPr>
              <a:t> Ten adındaki bir sanatçı gurubuna katıldı. Erken dönem yapıtlarında garip şekilli figürler resmetti, ama daha sonra Soyut İzlenimcilik adıyla bilinen bir tarz geliştirdi. 	Tablolarında genelde iki veya üç renkten oluşan büyük dikdörtgenler kullandı. Daha sonraki resimlerinde bu yüzden biçimler giderek büyümüş ana dikdörtgeni doldurmaya başlamıştır </a:t>
            </a:r>
            <a:r>
              <a:rPr lang="tr-TR" dirty="0" err="1" smtClean="0">
                <a:latin typeface="Times New Roman" panose="02020603050405020304" pitchFamily="18" charset="0"/>
                <a:cs typeface="Times New Roman" panose="02020603050405020304" pitchFamily="18" charset="0"/>
              </a:rPr>
              <a:t>Rothko’nun</a:t>
            </a:r>
            <a:r>
              <a:rPr lang="tr-TR" dirty="0" smtClean="0">
                <a:latin typeface="Times New Roman" panose="02020603050405020304" pitchFamily="18" charset="0"/>
                <a:cs typeface="Times New Roman" panose="02020603050405020304" pitchFamily="18" charset="0"/>
              </a:rPr>
              <a:t> parlak ve ışıltılı renkleri son döneminde yerini daha donuk tonlara bırakmıştır ve hemen hiçbir tablosuna bir ad vermedi. 1970'de giderek sağlığının bozulması ve unutulmak korkusu ile yaşamına kendi eliyle son verdi</a:t>
            </a:r>
            <a:endParaRPr lang="tr-TR" dirty="0">
              <a:latin typeface="Times New Roman" panose="02020603050405020304" pitchFamily="18" charset="0"/>
              <a:cs typeface="Times New Roman" panose="02020603050405020304" pitchFamily="18" charset="0"/>
            </a:endParaRPr>
          </a:p>
          <a:p>
            <a:endParaRPr lang="tr-TR" dirty="0">
              <a:latin typeface="Franklin Gothic Heavy" panose="020B0903020102020204" pitchFamily="34" charset="0"/>
            </a:endParaRPr>
          </a:p>
          <a:p>
            <a:endParaRPr lang="tr-TR" dirty="0">
              <a:latin typeface="Franklin Gothic Heavy" panose="020B0903020102020204" pitchFamily="34" charset="0"/>
            </a:endParaRPr>
          </a:p>
        </p:txBody>
      </p:sp>
    </p:spTree>
    <p:extLst>
      <p:ext uri="{BB962C8B-B14F-4D97-AF65-F5344CB8AC3E}">
        <p14:creationId xmlns:p14="http://schemas.microsoft.com/office/powerpoint/2010/main" val="658490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27784" y="1340768"/>
            <a:ext cx="2520280" cy="76870"/>
          </a:xfrm>
        </p:spPr>
        <p:txBody>
          <a:bodyPr>
            <a:normAutofit fontScale="90000"/>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1906"/>
            <a:ext cx="9144000" cy="6859906"/>
          </a:xfrm>
        </p:spPr>
      </p:pic>
    </p:spTree>
    <p:extLst>
      <p:ext uri="{BB962C8B-B14F-4D97-AF65-F5344CB8AC3E}">
        <p14:creationId xmlns:p14="http://schemas.microsoft.com/office/powerpoint/2010/main" val="3073442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44008" y="980728"/>
            <a:ext cx="2376264" cy="436910"/>
          </a:xfrm>
        </p:spPr>
        <p:txBody>
          <a:bodyPr>
            <a:normAutofit fontScale="90000"/>
          </a:bodyPr>
          <a:lstStyle/>
          <a:p>
            <a:endParaRPr lang="tr-TR" dirty="0"/>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1007728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131840" y="274638"/>
            <a:ext cx="3096344" cy="1143000"/>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277467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11960" y="1371918"/>
            <a:ext cx="2952328" cy="256882"/>
          </a:xfrm>
        </p:spPr>
        <p:txBody>
          <a:bodyPr>
            <a:normAutofit fontScale="90000"/>
          </a:bodyPr>
          <a:lstStyle/>
          <a:p>
            <a:endParaRPr lang="tr-TR" dirty="0"/>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151676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11960" y="274638"/>
            <a:ext cx="3712840" cy="1143000"/>
          </a:xfrm>
        </p:spPr>
        <p:txBody>
          <a:bodyPr/>
          <a:lstStyle/>
          <a:p>
            <a:endParaRPr lang="tr-TR" dirty="0"/>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486364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71800" y="274638"/>
            <a:ext cx="5153000" cy="1143000"/>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666190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59832" y="274638"/>
            <a:ext cx="4864968" cy="1143000"/>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23587" cy="6858000"/>
          </a:xfrm>
        </p:spPr>
      </p:pic>
    </p:spTree>
    <p:extLst>
      <p:ext uri="{BB962C8B-B14F-4D97-AF65-F5344CB8AC3E}">
        <p14:creationId xmlns:p14="http://schemas.microsoft.com/office/powerpoint/2010/main" val="2760083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7467600" cy="724942"/>
          </a:xfrm>
        </p:spPr>
        <p:txBody>
          <a:bodyPr/>
          <a:lstStyle/>
          <a:p>
            <a:endParaRPr lang="tr-TR" dirty="0"/>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724942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5400" dirty="0" smtClean="0">
                <a:solidFill>
                  <a:schemeClr val="accent3"/>
                </a:solidFill>
                <a:latin typeface="Franklin Gothic Heavy" panose="020B0903020102020204" pitchFamily="34" charset="0"/>
              </a:rPr>
              <a:t>  - </a:t>
            </a:r>
            <a:r>
              <a:rPr lang="tr-TR" sz="5400" dirty="0" smtClean="0">
                <a:solidFill>
                  <a:schemeClr val="accent3"/>
                </a:solidFill>
                <a:latin typeface="Franklin Gothic Heavy" panose="020B0903020102020204" pitchFamily="34" charset="0"/>
              </a:rPr>
              <a:t/>
            </a:r>
            <a:br>
              <a:rPr lang="tr-TR" sz="5400" dirty="0" smtClean="0">
                <a:solidFill>
                  <a:schemeClr val="accent3"/>
                </a:solidFill>
                <a:latin typeface="Franklin Gothic Heavy" panose="020B0903020102020204" pitchFamily="34" charset="0"/>
              </a:rPr>
            </a:br>
            <a:r>
              <a:rPr lang="tr-TR" sz="5400" dirty="0" smtClean="0">
                <a:solidFill>
                  <a:schemeClr val="accent3"/>
                </a:solidFill>
                <a:latin typeface="Times New Roman" panose="02020603050405020304" pitchFamily="18" charset="0"/>
                <a:cs typeface="Times New Roman" panose="02020603050405020304" pitchFamily="18" charset="0"/>
              </a:rPr>
              <a:t>BARNETT </a:t>
            </a:r>
            <a:r>
              <a:rPr lang="tr-TR" sz="5400" dirty="0" smtClean="0">
                <a:solidFill>
                  <a:schemeClr val="accent3"/>
                </a:solidFill>
                <a:latin typeface="Times New Roman" panose="02020603050405020304" pitchFamily="18" charset="0"/>
                <a:cs typeface="Times New Roman" panose="02020603050405020304" pitchFamily="18" charset="0"/>
              </a:rPr>
              <a:t>NEWMAN </a:t>
            </a:r>
            <a:r>
              <a:rPr lang="tr-TR" sz="5400" dirty="0" smtClean="0">
                <a:solidFill>
                  <a:schemeClr val="accent3"/>
                </a:solidFill>
                <a:latin typeface="Franklin Gothic Heavy" panose="020B0903020102020204" pitchFamily="34" charset="0"/>
              </a:rPr>
              <a:t>-</a:t>
            </a:r>
            <a:endParaRPr lang="tr-TR" sz="5400" dirty="0">
              <a:solidFill>
                <a:schemeClr val="accent3"/>
              </a:solidFill>
              <a:latin typeface="Franklin Gothic Heavy" panose="020B0903020102020204" pitchFamily="34" charset="0"/>
            </a:endParaRPr>
          </a:p>
        </p:txBody>
      </p:sp>
      <p:sp>
        <p:nvSpPr>
          <p:cNvPr id="3" name="İçerik Yer Tutucusu 2"/>
          <p:cNvSpPr>
            <a:spLocks noGrp="1"/>
          </p:cNvSpPr>
          <p:nvPr>
            <p:ph sz="quarter" idx="1"/>
          </p:nvPr>
        </p:nvSpPr>
        <p:spPr>
          <a:xfrm>
            <a:off x="457200" y="1600200"/>
            <a:ext cx="8075240" cy="5257800"/>
          </a:xfrm>
        </p:spPr>
        <p:txBody>
          <a:bodyPr>
            <a:normAutofit/>
          </a:bodyPr>
          <a:lstStyle/>
          <a:p>
            <a:pPr marL="0" indent="0">
              <a:buNone/>
            </a:pPr>
            <a:r>
              <a:rPr lang="tr-TR" dirty="0" smtClean="0">
                <a:latin typeface="Times New Roman" panose="02020603050405020304" pitchFamily="18" charset="0"/>
                <a:cs typeface="Times New Roman" panose="02020603050405020304" pitchFamily="18" charset="0"/>
              </a:rPr>
              <a:t>	ABD’li </a:t>
            </a:r>
            <a:r>
              <a:rPr lang="tr-TR" dirty="0" smtClean="0">
                <a:latin typeface="Times New Roman" panose="02020603050405020304" pitchFamily="18" charset="0"/>
                <a:cs typeface="Times New Roman" panose="02020603050405020304" pitchFamily="18" charset="0"/>
              </a:rPr>
              <a:t>ressam. Soyut Dışavurumculuk (Abstre Ekspresyonizm) akımının ilk temsilci ve kuramcılarındandır. </a:t>
            </a:r>
            <a:endParaRPr lang="tr-TR" dirty="0">
              <a:latin typeface="Times New Roman" panose="02020603050405020304" pitchFamily="18" charset="0"/>
              <a:cs typeface="Times New Roman" panose="02020603050405020304" pitchFamily="18" charset="0"/>
            </a:endParaRPr>
          </a:p>
          <a:p>
            <a:pPr marL="0" indent="0">
              <a:buNone/>
            </a:pP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Newman</a:t>
            </a:r>
            <a:r>
              <a:rPr lang="tr-TR" dirty="0" smtClean="0">
                <a:latin typeface="Times New Roman" panose="02020603050405020304" pitchFamily="18" charset="0"/>
                <a:cs typeface="Times New Roman" panose="02020603050405020304" pitchFamily="18" charset="0"/>
              </a:rPr>
              <a:t>, soyut sanata yöneldikten sonra yapıtlarında rengi temel almıştır. Yalınlaştırılmış bir üslupla tek bir imgeden oluşan, tek renkli tuvaller yapmış, bunları </a:t>
            </a:r>
            <a:r>
              <a:rPr lang="tr-TR" dirty="0" err="1" smtClean="0">
                <a:latin typeface="Times New Roman" panose="02020603050405020304" pitchFamily="18" charset="0"/>
                <a:cs typeface="Times New Roman" panose="02020603050405020304" pitchFamily="18" charset="0"/>
              </a:rPr>
              <a:t>bir,iki</a:t>
            </a:r>
            <a:r>
              <a:rPr lang="tr-TR" dirty="0" smtClean="0">
                <a:latin typeface="Times New Roman" panose="02020603050405020304" pitchFamily="18" charset="0"/>
                <a:cs typeface="Times New Roman" panose="02020603050405020304" pitchFamily="18" charset="0"/>
              </a:rPr>
              <a:t> ince düşey bantla ikiye ya da üçe bölmüştür. Resimleri, </a:t>
            </a:r>
            <a:r>
              <a:rPr lang="tr-TR" dirty="0" smtClean="0">
                <a:latin typeface="Times New Roman" panose="02020603050405020304" pitchFamily="18" charset="0"/>
                <a:cs typeface="Times New Roman" panose="02020603050405020304" pitchFamily="18" charset="0"/>
              </a:rPr>
              <a:t>Soyut Dışavurumculuktan </a:t>
            </a:r>
            <a:r>
              <a:rPr lang="tr-TR" dirty="0" smtClean="0">
                <a:latin typeface="Times New Roman" panose="02020603050405020304" pitchFamily="18" charset="0"/>
                <a:cs typeface="Times New Roman" panose="02020603050405020304" pitchFamily="18" charset="0"/>
              </a:rPr>
              <a:t>ayrılarak Renk Alanı </a:t>
            </a:r>
            <a:r>
              <a:rPr lang="tr-TR" dirty="0" smtClean="0">
                <a:latin typeface="Times New Roman" panose="02020603050405020304" pitchFamily="18" charset="0"/>
                <a:cs typeface="Times New Roman" panose="02020603050405020304" pitchFamily="18" charset="0"/>
              </a:rPr>
              <a:t>Resmini </a:t>
            </a:r>
            <a:r>
              <a:rPr lang="tr-TR" dirty="0" smtClean="0">
                <a:latin typeface="Times New Roman" panose="02020603050405020304" pitchFamily="18" charset="0"/>
                <a:cs typeface="Times New Roman" panose="02020603050405020304" pitchFamily="18" charset="0"/>
              </a:rPr>
              <a:t>oluşturan sanatçılara öncülük etmiştir.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7854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a:xfrm>
            <a:off x="457200" y="1412776"/>
            <a:ext cx="8003232" cy="4608512"/>
          </a:xfrm>
        </p:spPr>
        <p:txBody>
          <a:bodyPr/>
          <a:lstStyle/>
          <a:p>
            <a:pPr marL="365760" lvl="1" indent="0">
              <a:buNone/>
            </a:pPr>
            <a:r>
              <a:rPr lang="tr-TR" sz="2400" dirty="0" smtClean="0">
                <a:latin typeface="Times New Roman" panose="02020603050405020304" pitchFamily="18" charset="0"/>
                <a:cs typeface="Times New Roman" panose="02020603050405020304" pitchFamily="18" charset="0"/>
              </a:rPr>
              <a:t>	Kural </a:t>
            </a:r>
            <a:r>
              <a:rPr lang="tr-TR" sz="2400" dirty="0">
                <a:latin typeface="Times New Roman" panose="02020603050405020304" pitchFamily="18" charset="0"/>
                <a:cs typeface="Times New Roman" panose="02020603050405020304" pitchFamily="18" charset="0"/>
              </a:rPr>
              <a:t>tanımaz bir tavır üstlenmiş olan soyut dışavurumculuk akımı, II. Dünya Savaşı’nın son yıllarında ortaya çıkar. Alışılagelmiş temel plastik değerlere uyma zorunluluğu duymadan, formlar içten geldiği gibi kurgulanarak dramatik ya da lirik bir ruh hali ile tuvalde biçimlendirilir. </a:t>
            </a:r>
            <a:r>
              <a:rPr lang="tr-TR" sz="2400" dirty="0" err="1">
                <a:latin typeface="Times New Roman" panose="02020603050405020304" pitchFamily="18" charset="0"/>
                <a:cs typeface="Times New Roman" panose="02020603050405020304" pitchFamily="18" charset="0"/>
              </a:rPr>
              <a:t>Spontan</a:t>
            </a:r>
            <a:r>
              <a:rPr lang="tr-TR" sz="2400" dirty="0">
                <a:latin typeface="Times New Roman" panose="02020603050405020304" pitchFamily="18" charset="0"/>
                <a:cs typeface="Times New Roman" panose="02020603050405020304" pitchFamily="18" charset="0"/>
              </a:rPr>
              <a:t> bir kurgu anlayışı söz konusudur.</a:t>
            </a:r>
          </a:p>
          <a:p>
            <a:endParaRPr lang="tr-TR" dirty="0">
              <a:latin typeface="Times New Roman" panose="02020603050405020304" pitchFamily="18" charset="0"/>
              <a:cs typeface="Times New Roman" panose="02020603050405020304" pitchFamily="18" charset="0"/>
            </a:endParaRPr>
          </a:p>
          <a:p>
            <a:endParaRPr lang="tr-TR" dirty="0">
              <a:latin typeface="Franklin Gothic Heavy" panose="020B0903020102020204" pitchFamily="34" charset="0"/>
            </a:endParaRPr>
          </a:p>
        </p:txBody>
      </p:sp>
    </p:spTree>
    <p:extLst>
      <p:ext uri="{BB962C8B-B14F-4D97-AF65-F5344CB8AC3E}">
        <p14:creationId xmlns:p14="http://schemas.microsoft.com/office/powerpoint/2010/main" val="2028761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274638"/>
            <a:ext cx="3600400" cy="1143000"/>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494963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339752" y="274638"/>
            <a:ext cx="3672408" cy="1143000"/>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903356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67744" y="1196752"/>
            <a:ext cx="2139008" cy="1143000"/>
          </a:xfrm>
        </p:spPr>
        <p:txBody>
          <a:bodyPr/>
          <a:lstStyle/>
          <a:p>
            <a:endParaRPr lang="tr-TR" dirty="0"/>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550782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11760" y="274638"/>
            <a:ext cx="5513040" cy="1143000"/>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629143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6600" dirty="0" smtClean="0">
                <a:solidFill>
                  <a:schemeClr val="accent3"/>
                </a:solidFill>
              </a:rPr>
              <a:t>   -</a:t>
            </a:r>
            <a:r>
              <a:rPr lang="tr-TR" sz="6600" dirty="0" smtClean="0">
                <a:solidFill>
                  <a:schemeClr val="accent3"/>
                </a:solidFill>
                <a:latin typeface="Franklin Gothic Heavy" panose="020B0903020102020204" pitchFamily="34" charset="0"/>
              </a:rPr>
              <a:t> </a:t>
            </a:r>
            <a:r>
              <a:rPr lang="tr-TR" sz="5400" dirty="0" err="1" smtClean="0">
                <a:solidFill>
                  <a:schemeClr val="accent3"/>
                </a:solidFill>
                <a:latin typeface="Times New Roman" panose="02020603050405020304" pitchFamily="18" charset="0"/>
                <a:cs typeface="Times New Roman" panose="02020603050405020304" pitchFamily="18" charset="0"/>
              </a:rPr>
              <a:t>clyfford</a:t>
            </a:r>
            <a:r>
              <a:rPr lang="tr-TR" sz="5400" dirty="0" smtClean="0">
                <a:solidFill>
                  <a:schemeClr val="accent3"/>
                </a:solidFill>
                <a:latin typeface="Times New Roman" panose="02020603050405020304" pitchFamily="18" charset="0"/>
                <a:cs typeface="Times New Roman" panose="02020603050405020304" pitchFamily="18" charset="0"/>
              </a:rPr>
              <a:t> hala </a:t>
            </a:r>
            <a:r>
              <a:rPr lang="tr-TR" sz="6600" dirty="0" smtClean="0">
                <a:solidFill>
                  <a:schemeClr val="accent3"/>
                </a:solidFill>
                <a:latin typeface="Franklin Gothic Heavy" panose="020B0903020102020204" pitchFamily="34" charset="0"/>
              </a:rPr>
              <a:t>-</a:t>
            </a:r>
            <a:endParaRPr lang="tr-TR" sz="6600" dirty="0">
              <a:solidFill>
                <a:schemeClr val="accent3"/>
              </a:solidFill>
            </a:endParaRPr>
          </a:p>
        </p:txBody>
      </p:sp>
      <p:sp>
        <p:nvSpPr>
          <p:cNvPr id="3" name="İçerik Yer Tutucusu 2"/>
          <p:cNvSpPr>
            <a:spLocks noGrp="1"/>
          </p:cNvSpPr>
          <p:nvPr>
            <p:ph sz="quarter" idx="1"/>
          </p:nvPr>
        </p:nvSpPr>
        <p:spPr>
          <a:xfrm>
            <a:off x="457200" y="1600200"/>
            <a:ext cx="8219256" cy="5141168"/>
          </a:xfrm>
        </p:spPr>
        <p:txBody>
          <a:bodyPr/>
          <a:lstStyle/>
          <a:p>
            <a:pPr marL="0" indent="0">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30 Kasım 1904 - 23 Haziran 1980), bir Amerikan ressamıydı ve İkinci Dünya Savaşı'ndan hemen sonraki yıllarda yeni ve güçlü bir yaklaşım geliştiren soyut Ekspresyonistlerin ilk neslinin önde gelen isimlerinden biriydi. 1938-1942 yılları arasında temsilciliğinden soyut tabloya geçişi, daha önce 1940'larda figüratif- sürrealist üsluplarda resmetmeye devam eden Jackson </a:t>
            </a:r>
            <a:r>
              <a:rPr lang="tr-TR" dirty="0" err="1">
                <a:latin typeface="Times New Roman" panose="02020603050405020304" pitchFamily="18" charset="0"/>
                <a:cs typeface="Times New Roman" panose="02020603050405020304" pitchFamily="18" charset="0"/>
              </a:rPr>
              <a:t>Pollock</a:t>
            </a:r>
            <a:r>
              <a:rPr lang="tr-TR" dirty="0">
                <a:latin typeface="Times New Roman" panose="02020603050405020304" pitchFamily="18" charset="0"/>
                <a:cs typeface="Times New Roman" panose="02020603050405020304" pitchFamily="18" charset="0"/>
              </a:rPr>
              <a:t> ve Mark </a:t>
            </a:r>
            <a:r>
              <a:rPr lang="tr-TR" dirty="0" err="1">
                <a:latin typeface="Times New Roman" panose="02020603050405020304" pitchFamily="18" charset="0"/>
                <a:cs typeface="Times New Roman" panose="02020603050405020304" pitchFamily="18" charset="0"/>
              </a:rPr>
              <a:t>Rothko</a:t>
            </a:r>
            <a:r>
              <a:rPr lang="tr-TR" dirty="0">
                <a:latin typeface="Times New Roman" panose="02020603050405020304" pitchFamily="18" charset="0"/>
                <a:cs typeface="Times New Roman" panose="02020603050405020304" pitchFamily="18" charset="0"/>
              </a:rPr>
              <a:t> gibi meslektaşlarından daha önce gerçekleştiği için, hareketin temelini atmaktan ötürü itibar kazanmıştır. </a:t>
            </a:r>
          </a:p>
        </p:txBody>
      </p:sp>
    </p:spTree>
    <p:extLst>
      <p:ext uri="{BB962C8B-B14F-4D97-AF65-F5344CB8AC3E}">
        <p14:creationId xmlns:p14="http://schemas.microsoft.com/office/powerpoint/2010/main" val="1927094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59832" y="620688"/>
            <a:ext cx="4864968" cy="796950"/>
          </a:xfrm>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21460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378285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618534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539552" y="0"/>
            <a:ext cx="7848872" cy="6858000"/>
          </a:xfrm>
        </p:spPr>
      </p:pic>
    </p:spTree>
    <p:extLst>
      <p:ext uri="{BB962C8B-B14F-4D97-AF65-F5344CB8AC3E}">
        <p14:creationId xmlns:p14="http://schemas.microsoft.com/office/powerpoint/2010/main" val="3470219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339719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274638"/>
            <a:ext cx="6192688" cy="1143000"/>
          </a:xfrm>
        </p:spPr>
        <p:txBody>
          <a:bodyPr/>
          <a:lstStyle/>
          <a:p>
            <a:endParaRPr lang="tr-TR"/>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5535" y="0"/>
            <a:ext cx="7858123" cy="6858000"/>
          </a:xfrm>
        </p:spPr>
      </p:pic>
    </p:spTree>
    <p:extLst>
      <p:ext uri="{BB962C8B-B14F-4D97-AF65-F5344CB8AC3E}">
        <p14:creationId xmlns:p14="http://schemas.microsoft.com/office/powerpoint/2010/main" val="31442965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953921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1066130"/>
          </a:xfrm>
        </p:spPr>
        <p:txBody>
          <a:bodyPr>
            <a:normAutofit/>
          </a:bodyPr>
          <a:lstStyle/>
          <a:p>
            <a:r>
              <a:rPr lang="tr-TR" sz="6000" dirty="0" smtClean="0"/>
              <a:t>    </a:t>
            </a:r>
            <a:r>
              <a:rPr lang="tr-TR" sz="6000" dirty="0" smtClean="0">
                <a:solidFill>
                  <a:schemeClr val="accent3"/>
                </a:solidFill>
              </a:rPr>
              <a:t>- </a:t>
            </a:r>
            <a:r>
              <a:rPr lang="tr-TR" sz="5400" dirty="0" err="1" smtClean="0">
                <a:solidFill>
                  <a:schemeClr val="accent3"/>
                </a:solidFill>
                <a:latin typeface="Times New Roman" panose="02020603050405020304" pitchFamily="18" charset="0"/>
                <a:cs typeface="Times New Roman" panose="02020603050405020304" pitchFamily="18" charset="0"/>
              </a:rPr>
              <a:t>morris</a:t>
            </a:r>
            <a:r>
              <a:rPr lang="tr-TR" sz="5400" dirty="0" smtClean="0">
                <a:solidFill>
                  <a:schemeClr val="accent3"/>
                </a:solidFill>
                <a:latin typeface="Times New Roman" panose="02020603050405020304" pitchFamily="18" charset="0"/>
                <a:cs typeface="Times New Roman" panose="02020603050405020304" pitchFamily="18" charset="0"/>
              </a:rPr>
              <a:t> </a:t>
            </a:r>
            <a:r>
              <a:rPr lang="tr-TR" sz="5400" dirty="0" err="1" smtClean="0">
                <a:solidFill>
                  <a:schemeClr val="accent3"/>
                </a:solidFill>
                <a:latin typeface="Times New Roman" panose="02020603050405020304" pitchFamily="18" charset="0"/>
                <a:cs typeface="Times New Roman" panose="02020603050405020304" pitchFamily="18" charset="0"/>
              </a:rPr>
              <a:t>louis</a:t>
            </a:r>
            <a:r>
              <a:rPr lang="tr-TR" sz="5400" dirty="0" smtClean="0">
                <a:solidFill>
                  <a:schemeClr val="accent3"/>
                </a:solidFill>
                <a:latin typeface="Times New Roman" panose="02020603050405020304" pitchFamily="18" charset="0"/>
                <a:cs typeface="Times New Roman" panose="02020603050405020304" pitchFamily="18" charset="0"/>
              </a:rPr>
              <a:t> </a:t>
            </a:r>
            <a:r>
              <a:rPr lang="tr-TR" sz="6000" dirty="0" smtClean="0">
                <a:solidFill>
                  <a:schemeClr val="accent3"/>
                </a:solidFill>
                <a:latin typeface="Franklin Gothic Heavy" panose="020B0903020102020204" pitchFamily="34" charset="0"/>
              </a:rPr>
              <a:t>-</a:t>
            </a:r>
            <a:endParaRPr lang="tr-TR" sz="6000" dirty="0">
              <a:solidFill>
                <a:schemeClr val="accent3"/>
              </a:solidFill>
            </a:endParaRPr>
          </a:p>
        </p:txBody>
      </p:sp>
      <p:sp>
        <p:nvSpPr>
          <p:cNvPr id="3" name="İçerik Yer Tutucusu 2"/>
          <p:cNvSpPr>
            <a:spLocks noGrp="1"/>
          </p:cNvSpPr>
          <p:nvPr>
            <p:ph sz="quarter" idx="1"/>
          </p:nvPr>
        </p:nvSpPr>
        <p:spPr>
          <a:xfrm>
            <a:off x="611560" y="1484784"/>
            <a:ext cx="7755632" cy="5161784"/>
          </a:xfrm>
        </p:spPr>
        <p:txBody>
          <a:bodyPr/>
          <a:lstStyle/>
          <a:p>
            <a:pPr marL="0" indent="0">
              <a:buNone/>
            </a:pPr>
            <a:r>
              <a:rPr lang="tr-TR" dirty="0" smtClean="0">
                <a:latin typeface="Times New Roman" panose="02020603050405020304" pitchFamily="18" charset="0"/>
                <a:cs typeface="Times New Roman" panose="02020603050405020304" pitchFamily="18" charset="0"/>
              </a:rPr>
              <a:t>	Morris </a:t>
            </a:r>
            <a:r>
              <a:rPr lang="tr-TR" dirty="0">
                <a:latin typeface="Times New Roman" panose="02020603050405020304" pitchFamily="18" charset="0"/>
                <a:cs typeface="Times New Roman" panose="02020603050405020304" pitchFamily="18" charset="0"/>
              </a:rPr>
              <a:t>Louis, </a:t>
            </a:r>
            <a:r>
              <a:rPr lang="tr-TR" dirty="0" err="1">
                <a:latin typeface="Times New Roman" panose="02020603050405020304" pitchFamily="18" charset="0"/>
                <a:cs typeface="Times New Roman" panose="02020603050405020304" pitchFamily="18" charset="0"/>
              </a:rPr>
              <a:t>Color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Noem</a:t>
            </a:r>
            <a:r>
              <a:rPr lang="tr-TR" dirty="0">
                <a:latin typeface="Times New Roman" panose="02020603050405020304" pitchFamily="18" charset="0"/>
                <a:cs typeface="Times New Roman" panose="02020603050405020304" pitchFamily="18" charset="0"/>
              </a:rPr>
              <a:t> resminin önde gelen isimlerinden, çağdaşları </a:t>
            </a:r>
            <a:r>
              <a:rPr lang="tr-TR" dirty="0" err="1">
                <a:latin typeface="Times New Roman" panose="02020603050405020304" pitchFamily="18" charset="0"/>
                <a:cs typeface="Times New Roman" panose="02020603050405020304" pitchFamily="18" charset="0"/>
              </a:rPr>
              <a:t>Kenneth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Noland</a:t>
            </a:r>
            <a:r>
              <a:rPr lang="tr-TR" dirty="0">
                <a:latin typeface="Times New Roman" panose="02020603050405020304" pitchFamily="18" charset="0"/>
                <a:cs typeface="Times New Roman" panose="02020603050405020304" pitchFamily="18" charset="0"/>
              </a:rPr>
              <a:t> ve Helen </a:t>
            </a:r>
            <a:r>
              <a:rPr lang="tr-TR" dirty="0" err="1">
                <a:latin typeface="Times New Roman" panose="02020603050405020304" pitchFamily="18" charset="0"/>
                <a:cs typeface="Times New Roman" panose="02020603050405020304" pitchFamily="18" charset="0"/>
              </a:rPr>
              <a:t>Frankenthaler</a:t>
            </a:r>
            <a:r>
              <a:rPr lang="tr-TR" dirty="0">
                <a:latin typeface="Times New Roman" panose="02020603050405020304" pitchFamily="18" charset="0"/>
                <a:cs typeface="Times New Roman" panose="02020603050405020304" pitchFamily="18" charset="0"/>
              </a:rPr>
              <a:t> ile birlikte oldu . Kısa bir süre önce üretken kariyeri olan ve büyük bir kısmı Baltimore ve Washington </a:t>
            </a:r>
            <a:r>
              <a:rPr lang="tr-TR" dirty="0" err="1">
                <a:latin typeface="Times New Roman" panose="02020603050405020304" pitchFamily="18" charset="0"/>
                <a:cs typeface="Times New Roman" panose="02020603050405020304" pitchFamily="18" charset="0"/>
              </a:rPr>
              <a:t>DC'de</a:t>
            </a:r>
            <a:r>
              <a:rPr lang="tr-TR" dirty="0">
                <a:latin typeface="Times New Roman" panose="02020603050405020304" pitchFamily="18" charset="0"/>
                <a:cs typeface="Times New Roman" panose="02020603050405020304" pitchFamily="18" charset="0"/>
              </a:rPr>
              <a:t> geçirdiği </a:t>
            </a:r>
            <a:r>
              <a:rPr lang="tr-TR" dirty="0" err="1">
                <a:latin typeface="Times New Roman" panose="02020603050405020304" pitchFamily="18" charset="0"/>
                <a:cs typeface="Times New Roman" panose="02020603050405020304" pitchFamily="18" charset="0"/>
              </a:rPr>
              <a:t>Louis'de</a:t>
            </a:r>
            <a:r>
              <a:rPr lang="tr-TR" dirty="0">
                <a:latin typeface="Times New Roman" panose="02020603050405020304" pitchFamily="18" charset="0"/>
                <a:cs typeface="Times New Roman" panose="02020603050405020304" pitchFamily="18" charset="0"/>
              </a:rPr>
              <a:t>, sürekli akrilik boyaların akışını ve lekesini kontrol etmek için büyük tuvalleri yaratıcı şekillerde manipüle ederek, yöntem ve aracıyla deneyler yaptı. Işıltılı tuvallerdeki tabakalı peçeteler ve dökülen akrilik boyaların perçinleriyle karakterize edilen olgun tarzı, resimlerini </a:t>
            </a:r>
            <a:r>
              <a:rPr lang="tr-TR" dirty="0" err="1">
                <a:latin typeface="Times New Roman" panose="02020603050405020304" pitchFamily="18" charset="0"/>
                <a:cs typeface="Times New Roman" panose="02020603050405020304" pitchFamily="18" charset="0"/>
              </a:rPr>
              <a:t>Color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Field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Painting'in</a:t>
            </a:r>
            <a:r>
              <a:rPr lang="tr-TR" dirty="0">
                <a:latin typeface="Times New Roman" panose="02020603050405020304" pitchFamily="18" charset="0"/>
                <a:cs typeface="Times New Roman" panose="02020603050405020304" pitchFamily="18" charset="0"/>
              </a:rPr>
              <a:t> en </a:t>
            </a:r>
            <a:r>
              <a:rPr lang="tr-TR" dirty="0" err="1">
                <a:latin typeface="Times New Roman" panose="02020603050405020304" pitchFamily="18" charset="0"/>
                <a:cs typeface="Times New Roman" panose="02020603050405020304" pitchFamily="18" charset="0"/>
              </a:rPr>
              <a:t>ikonik</a:t>
            </a:r>
            <a:r>
              <a:rPr lang="tr-TR" dirty="0">
                <a:latin typeface="Times New Roman" panose="02020603050405020304" pitchFamily="18" charset="0"/>
                <a:cs typeface="Times New Roman" panose="02020603050405020304" pitchFamily="18" charset="0"/>
              </a:rPr>
              <a:t> eserlerinden biri haline getiriyor.</a:t>
            </a:r>
          </a:p>
        </p:txBody>
      </p:sp>
    </p:spTree>
    <p:extLst>
      <p:ext uri="{BB962C8B-B14F-4D97-AF65-F5344CB8AC3E}">
        <p14:creationId xmlns:p14="http://schemas.microsoft.com/office/powerpoint/2010/main" val="3348116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4257513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309274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524657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246974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820794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99792" y="1052736"/>
            <a:ext cx="3312368" cy="364902"/>
          </a:xfrm>
        </p:spPr>
        <p:txBody>
          <a:bodyPr>
            <a:normAutofit fontScale="90000"/>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91680" y="44624"/>
            <a:ext cx="5541216" cy="6813376"/>
          </a:xfrm>
        </p:spPr>
      </p:pic>
    </p:spTree>
    <p:extLst>
      <p:ext uri="{BB962C8B-B14F-4D97-AF65-F5344CB8AC3E}">
        <p14:creationId xmlns:p14="http://schemas.microsoft.com/office/powerpoint/2010/main" val="1431066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373553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43808" y="836712"/>
            <a:ext cx="3600400" cy="580926"/>
          </a:xfrm>
        </p:spPr>
        <p:txBody>
          <a:bodyPr/>
          <a:lstStyle/>
          <a:p>
            <a:endParaRPr lang="tr-TR" dirty="0"/>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957392"/>
          </a:xfrm>
        </p:spPr>
      </p:pic>
    </p:spTree>
    <p:extLst>
      <p:ext uri="{BB962C8B-B14F-4D97-AF65-F5344CB8AC3E}">
        <p14:creationId xmlns:p14="http://schemas.microsoft.com/office/powerpoint/2010/main" val="984436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908720"/>
            <a:ext cx="6521152" cy="508918"/>
          </a:xfrm>
        </p:spPr>
        <p:txBody>
          <a:bodyPr>
            <a:normAutofit fontScale="90000"/>
          </a:bodyPr>
          <a:lstStyle/>
          <a:p>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32090" y="-20751"/>
            <a:ext cx="9252520" cy="6878751"/>
          </a:xfrm>
        </p:spPr>
      </p:pic>
    </p:spTree>
    <p:extLst>
      <p:ext uri="{BB962C8B-B14F-4D97-AF65-F5344CB8AC3E}">
        <p14:creationId xmlns:p14="http://schemas.microsoft.com/office/powerpoint/2010/main" val="3130081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278</TotalTime>
  <Words>38</Words>
  <Application>Microsoft Office PowerPoint</Application>
  <PresentationFormat>Ekran Gösterisi (4:3)</PresentationFormat>
  <Paragraphs>32</Paragraphs>
  <Slides>56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56</vt:i4>
      </vt:variant>
    </vt:vector>
  </HeadingPairs>
  <TitlesOfParts>
    <vt:vector size="64" baseType="lpstr">
      <vt:lpstr>Aharoni</vt:lpstr>
      <vt:lpstr>Century Schoolbook</vt:lpstr>
      <vt:lpstr>Comic Sans MS</vt:lpstr>
      <vt:lpstr>Franklin Gothic Heavy</vt:lpstr>
      <vt:lpstr>Times New Roman</vt:lpstr>
      <vt:lpstr>Wingdings</vt:lpstr>
      <vt:lpstr>Wingdings 2</vt:lpstr>
      <vt:lpstr>Cumba</vt:lpstr>
      <vt:lpstr>     Soyut dışavurumculuk       ekspresyonizm</vt:lpstr>
      <vt:lpstr>    - SOYUT DIŞAVURUMCULUK -</vt:lpstr>
      <vt:lpstr>   - Jackson pollock -  </vt:lpstr>
      <vt:lpstr>PowerPoint Sunusu</vt:lpstr>
      <vt:lpstr>PowerPoint Sunusu</vt:lpstr>
      <vt:lpstr>PowerPoint Sunusu</vt:lpstr>
      <vt:lpstr>PowerPoint Sunusu</vt:lpstr>
      <vt:lpstr>PowerPoint Sunusu</vt:lpstr>
      <vt:lpstr>PowerPoint Sunusu</vt:lpstr>
      <vt:lpstr>PowerPoint Sunusu</vt:lpstr>
      <vt:lpstr>PowerPoint Sunusu</vt:lpstr>
      <vt:lpstr>    - Williem de kooning -</vt:lpstr>
      <vt:lpstr>PowerPoint Sunusu</vt:lpstr>
      <vt:lpstr>PowerPoint Sunusu</vt:lpstr>
      <vt:lpstr>PowerPoint Sunusu</vt:lpstr>
      <vt:lpstr>PowerPoint Sunusu</vt:lpstr>
      <vt:lpstr>PowerPoint Sunusu</vt:lpstr>
      <vt:lpstr>PowerPoint Sunusu</vt:lpstr>
      <vt:lpstr>PowerPoint Sunusu</vt:lpstr>
      <vt:lpstr>PowerPoint Sunusu</vt:lpstr>
      <vt:lpstr>     - Franz kline -</vt:lpstr>
      <vt:lpstr>PowerPoint Sunusu</vt:lpstr>
      <vt:lpstr>PowerPoint Sunusu</vt:lpstr>
      <vt:lpstr>PowerPoint Sunusu</vt:lpstr>
      <vt:lpstr>PowerPoint Sunusu</vt:lpstr>
      <vt:lpstr>PowerPoint Sunusu</vt:lpstr>
      <vt:lpstr>PowerPoint Sunusu</vt:lpstr>
      <vt:lpstr>PowerPoint Sunusu</vt:lpstr>
      <vt:lpstr>PowerPoint Sunusu</vt:lpstr>
      <vt:lpstr>      - Mark rothko -</vt:lpstr>
      <vt:lpstr>PowerPoint Sunusu</vt:lpstr>
      <vt:lpstr>PowerPoint Sunusu</vt:lpstr>
      <vt:lpstr>PowerPoint Sunusu</vt:lpstr>
      <vt:lpstr>PowerPoint Sunusu</vt:lpstr>
      <vt:lpstr>PowerPoint Sunusu</vt:lpstr>
      <vt:lpstr>PowerPoint Sunusu</vt:lpstr>
      <vt:lpstr>PowerPoint Sunusu</vt:lpstr>
      <vt:lpstr>PowerPoint Sunusu</vt:lpstr>
      <vt:lpstr>  -  BARNETT NEWMAN -</vt:lpstr>
      <vt:lpstr>PowerPoint Sunusu</vt:lpstr>
      <vt:lpstr>PowerPoint Sunusu</vt:lpstr>
      <vt:lpstr>PowerPoint Sunusu</vt:lpstr>
      <vt:lpstr>PowerPoint Sunusu</vt:lpstr>
      <vt:lpstr>   - clyfford hala -</vt:lpstr>
      <vt:lpstr>PowerPoint Sunusu</vt:lpstr>
      <vt:lpstr>PowerPoint Sunusu</vt:lpstr>
      <vt:lpstr>PowerPoint Sunusu</vt:lpstr>
      <vt:lpstr>PowerPoint Sunusu</vt:lpstr>
      <vt:lpstr>PowerPoint Sunusu</vt:lpstr>
      <vt:lpstr>PowerPoint Sunusu</vt:lpstr>
      <vt:lpstr>    - morris louis -</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Soyut dışavurumculuk       ekspresyonizm</dc:title>
  <dc:creator>pc</dc:creator>
  <cp:lastModifiedBy>sinemm</cp:lastModifiedBy>
  <cp:revision>27</cp:revision>
  <dcterms:created xsi:type="dcterms:W3CDTF">2018-03-09T16:09:21Z</dcterms:created>
  <dcterms:modified xsi:type="dcterms:W3CDTF">2018-06-12T12:25:00Z</dcterms:modified>
</cp:coreProperties>
</file>