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1"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71" r:id="rId14"/>
    <p:sldId id="269" r:id="rId15"/>
    <p:sldId id="272" r:id="rId16"/>
    <p:sldId id="268" r:id="rId17"/>
    <p:sldId id="273" r:id="rId18"/>
    <p:sldId id="270" r:id="rId19"/>
    <p:sldId id="274" r:id="rId20"/>
    <p:sldId id="275" r:id="rId21"/>
    <p:sldId id="278" r:id="rId22"/>
    <p:sldId id="277" r:id="rId23"/>
    <p:sldId id="279" r:id="rId24"/>
    <p:sldId id="280" r:id="rId25"/>
    <p:sldId id="281" r:id="rId26"/>
    <p:sldId id="282"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5" r:id="rId47"/>
    <p:sldId id="306" r:id="rId48"/>
    <p:sldId id="307" r:id="rId49"/>
    <p:sldId id="308" r:id="rId50"/>
    <p:sldId id="309" r:id="rId51"/>
    <p:sldId id="310" r:id="rId52"/>
    <p:sldId id="312" r:id="rId53"/>
    <p:sldId id="313" r:id="rId54"/>
    <p:sldId id="314" r:id="rId55"/>
    <p:sldId id="315" r:id="rId56"/>
    <p:sldId id="316" r:id="rId57"/>
    <p:sldId id="350" r:id="rId58"/>
    <p:sldId id="317" r:id="rId59"/>
    <p:sldId id="351"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64CBEEDC-8432-44D3-A5AF-8A44FCB534BD}" type="datetimeFigureOut">
              <a:rPr lang="tr-TR" smtClean="0"/>
              <a:t>1.08.2018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219071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4CBEEDC-8432-44D3-A5AF-8A44FCB534BD}" type="datetimeFigureOut">
              <a:rPr lang="tr-TR" smtClean="0"/>
              <a:t>1.08.2018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63022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4CBEEDC-8432-44D3-A5AF-8A44FCB534BD}" type="datetimeFigureOut">
              <a:rPr lang="tr-TR" smtClean="0"/>
              <a:t>1.08.2018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3620522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4CBEEDC-8432-44D3-A5AF-8A44FCB534BD}" type="datetimeFigureOut">
              <a:rPr lang="tr-TR" smtClean="0"/>
              <a:t>1.08.2018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57A8B6-4078-417F-B973-FA9A1B7B7288}" type="slidenum">
              <a:rPr lang="tr-TR" smtClean="0"/>
              <a:t>‹#›</a:t>
            </a:fld>
            <a:endParaRPr lang="tr-T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628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4CBEEDC-8432-44D3-A5AF-8A44FCB534BD}" type="datetimeFigureOut">
              <a:rPr lang="tr-TR" smtClean="0"/>
              <a:t>1.08.2018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1505847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64CBEEDC-8432-44D3-A5AF-8A44FCB534BD}" type="datetimeFigureOut">
              <a:rPr lang="tr-TR" smtClean="0"/>
              <a:t>1.08.2018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4155808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64CBEEDC-8432-44D3-A5AF-8A44FCB534BD}" type="datetimeFigureOut">
              <a:rPr lang="tr-TR" smtClean="0"/>
              <a:t>1.08.2018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2875227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4CBEEDC-8432-44D3-A5AF-8A44FCB534BD}" type="datetimeFigureOut">
              <a:rPr lang="tr-TR" smtClean="0"/>
              <a:t>1.08.2018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1267789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4CBEEDC-8432-44D3-A5AF-8A44FCB534BD}" type="datetimeFigureOut">
              <a:rPr lang="tr-TR" smtClean="0"/>
              <a:t>1.08.2018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162869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4CBEEDC-8432-44D3-A5AF-8A44FCB534BD}" type="datetimeFigureOut">
              <a:rPr lang="tr-TR" smtClean="0"/>
              <a:t>1.08.2018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38033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smtClean="0"/>
              <a:t>Asıl başlık stili için tıklatın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4CBEEDC-8432-44D3-A5AF-8A44FCB534BD}" type="datetimeFigureOut">
              <a:rPr lang="tr-TR" smtClean="0"/>
              <a:t>1.08.2018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46094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4CBEEDC-8432-44D3-A5AF-8A44FCB534BD}" type="datetimeFigureOut">
              <a:rPr lang="tr-TR" smtClean="0"/>
              <a:t>1.08.2018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102623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913795" y="2912232"/>
            <a:ext cx="5107208" cy="287896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912232"/>
            <a:ext cx="5095357" cy="287896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4CBEEDC-8432-44D3-A5AF-8A44FCB534BD}" type="datetimeFigureOut">
              <a:rPr lang="tr-TR" smtClean="0"/>
              <a:t>1.08.2018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354039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4CBEEDC-8432-44D3-A5AF-8A44FCB534BD}" type="datetimeFigureOut">
              <a:rPr lang="tr-TR" smtClean="0"/>
              <a:t>1.08.2018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382122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BEEDC-8432-44D3-A5AF-8A44FCB534BD}" type="datetimeFigureOut">
              <a:rPr lang="tr-TR" smtClean="0"/>
              <a:t>1.08.2018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155116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smtClean="0"/>
              <a:t>Asıl başlık stili için tıklatın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4CBEEDC-8432-44D3-A5AF-8A44FCB534BD}" type="datetimeFigureOut">
              <a:rPr lang="tr-TR" smtClean="0"/>
              <a:t>1.08.2018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2091997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4CBEEDC-8432-44D3-A5AF-8A44FCB534BD}" type="datetimeFigureOut">
              <a:rPr lang="tr-TR" smtClean="0"/>
              <a:t>1.08.2018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57A8B6-4078-417F-B973-FA9A1B7B7288}" type="slidenum">
              <a:rPr lang="tr-TR" smtClean="0"/>
              <a:t>‹#›</a:t>
            </a:fld>
            <a:endParaRPr lang="tr-TR"/>
          </a:p>
        </p:txBody>
      </p:sp>
    </p:spTree>
    <p:extLst>
      <p:ext uri="{BB962C8B-B14F-4D97-AF65-F5344CB8AC3E}">
        <p14:creationId xmlns:p14="http://schemas.microsoft.com/office/powerpoint/2010/main" val="13562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4CBEEDC-8432-44D3-A5AF-8A44FCB534BD}" type="datetimeFigureOut">
              <a:rPr lang="tr-TR" smtClean="0"/>
              <a:t>1.08.2018</a:t>
            </a:fld>
            <a:endParaRPr lang="tr-T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957A8B6-4078-417F-B973-FA9A1B7B7288}" type="slidenum">
              <a:rPr lang="tr-TR" smtClean="0"/>
              <a:t>‹#›</a:t>
            </a:fld>
            <a:endParaRPr lang="tr-TR"/>
          </a:p>
        </p:txBody>
      </p:sp>
    </p:spTree>
    <p:extLst>
      <p:ext uri="{BB962C8B-B14F-4D97-AF65-F5344CB8AC3E}">
        <p14:creationId xmlns:p14="http://schemas.microsoft.com/office/powerpoint/2010/main" val="484098708"/>
      </p:ext>
    </p:extLst>
  </p:cSld>
  <p:clrMap bg1="dk1" tx1="lt1" bg2="dk2" tx2="lt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 id="2147484464" r:id="rId13"/>
    <p:sldLayoutId id="2147484465" r:id="rId14"/>
    <p:sldLayoutId id="2147484466" r:id="rId15"/>
    <p:sldLayoutId id="2147484467" r:id="rId16"/>
    <p:sldLayoutId id="214748446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komutakontrolmrkezidenetleme-2014.xls" TargetMode="Externa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95269" y="1122363"/>
            <a:ext cx="9001462" cy="2895456"/>
          </a:xfrm>
        </p:spPr>
        <p:txBody>
          <a:bodyPr>
            <a:normAutofit/>
          </a:bodyPr>
          <a:lstStyle/>
          <a:p>
            <a:r>
              <a:rPr lang="tr-TR" sz="9600" dirty="0" smtClean="0"/>
              <a:t>formlar</a:t>
            </a:r>
            <a:endParaRPr lang="tr-TR" sz="9600" dirty="0"/>
          </a:p>
        </p:txBody>
      </p:sp>
    </p:spTree>
    <p:extLst>
      <p:ext uri="{BB962C8B-B14F-4D97-AF65-F5344CB8AC3E}">
        <p14:creationId xmlns:p14="http://schemas.microsoft.com/office/powerpoint/2010/main" val="3164173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595745"/>
            <a:ext cx="10353762" cy="5195455"/>
          </a:xfrm>
        </p:spPr>
        <p:txBody>
          <a:bodyPr>
            <a:normAutofit fontScale="92500" lnSpcReduction="10000"/>
          </a:bodyPr>
          <a:lstStyle/>
          <a:p>
            <a:endParaRPr lang="tr-TR" sz="1100" dirty="0">
              <a:solidFill>
                <a:srgbClr val="000000"/>
              </a:solidFill>
              <a:latin typeface="Verdana" panose="020B0604030504040204" pitchFamily="34" charset="0"/>
            </a:endParaRPr>
          </a:p>
          <a:p>
            <a:r>
              <a:rPr lang="tr-TR" sz="3600" b="1" dirty="0">
                <a:latin typeface="Verdana" panose="020B0604030504040204" pitchFamily="34" charset="0"/>
              </a:rPr>
              <a:t>Ambulans formlarının dört temel bölümü olmalıdır: </a:t>
            </a:r>
          </a:p>
          <a:p>
            <a:endParaRPr lang="tr-TR" sz="3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tr-TR" sz="3600" dirty="0" smtClean="0">
                <a:latin typeface="Arial Unicode MS" panose="020B0604020202020204" pitchFamily="34" charset="-128"/>
                <a:ea typeface="Arial Unicode MS" panose="020B0604020202020204" pitchFamily="34" charset="-128"/>
                <a:cs typeface="Arial Unicode MS" panose="020B0604020202020204" pitchFamily="34" charset="-128"/>
              </a:rPr>
              <a:t>•Hastanın hikayesi, </a:t>
            </a:r>
          </a:p>
          <a:p>
            <a:r>
              <a:rPr lang="tr-TR" sz="3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tr-TR" sz="3600" dirty="0">
                <a:latin typeface="Arial Unicode MS" panose="020B0604020202020204" pitchFamily="34" charset="-128"/>
                <a:ea typeface="Arial Unicode MS" panose="020B0604020202020204" pitchFamily="34" charset="-128"/>
                <a:cs typeface="Arial Unicode MS" panose="020B0604020202020204" pitchFamily="34" charset="-128"/>
              </a:rPr>
              <a:t>Fizik muayene bulguları, </a:t>
            </a:r>
          </a:p>
          <a:p>
            <a:r>
              <a:rPr lang="tr-TR" sz="3600" dirty="0">
                <a:latin typeface="Arial Unicode MS" panose="020B0604020202020204" pitchFamily="34" charset="-128"/>
                <a:ea typeface="Arial Unicode MS" panose="020B0604020202020204" pitchFamily="34" charset="-128"/>
                <a:cs typeface="Arial Unicode MS" panose="020B0604020202020204" pitchFamily="34" charset="-128"/>
              </a:rPr>
              <a:t>•Ön tanı ve düşünceler, </a:t>
            </a:r>
          </a:p>
          <a:p>
            <a:r>
              <a:rPr lang="tr-TR" sz="3600" dirty="0" smtClean="0">
                <a:latin typeface="Arial Unicode MS" panose="020B0604020202020204" pitchFamily="34" charset="-128"/>
                <a:ea typeface="Arial Unicode MS" panose="020B0604020202020204" pitchFamily="34" charset="-128"/>
                <a:cs typeface="Arial Unicode MS" panose="020B0604020202020204" pitchFamily="34" charset="-128"/>
              </a:rPr>
              <a:t>•Yapılan tedavi ve girişimler </a:t>
            </a:r>
            <a:endParaRPr lang="tr-TR"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99774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940" y="665020"/>
            <a:ext cx="10353762" cy="5153890"/>
          </a:xfrm>
        </p:spPr>
        <p:txBody>
          <a:bodyPr/>
          <a:lstStyle/>
          <a:p>
            <a:endParaRPr lang="tr-TR" sz="1100" dirty="0">
              <a:solidFill>
                <a:srgbClr val="000000"/>
              </a:solidFill>
              <a:latin typeface="Verdana" panose="020B0604030504040204" pitchFamily="34" charset="0"/>
            </a:endParaRPr>
          </a:p>
          <a:p>
            <a:r>
              <a:rPr lang="tr-TR" sz="3200" dirty="0">
                <a:latin typeface="Arial Unicode MS" panose="020B0604020202020204" pitchFamily="34" charset="-128"/>
                <a:ea typeface="Arial Unicode MS" panose="020B0604020202020204" pitchFamily="34" charset="-128"/>
                <a:cs typeface="Arial Unicode MS" panose="020B0604020202020204" pitchFamily="34" charset="-128"/>
              </a:rPr>
              <a:t>Hasta ile ilgili bilgileri ve Uygulama bilgilerini içeren iki ayrı bölümde yer almalıdır. </a:t>
            </a:r>
          </a:p>
          <a:p>
            <a:r>
              <a:rPr lang="tr-TR" sz="3200" b="1" dirty="0">
                <a:latin typeface="Arial Unicode MS" panose="020B0604020202020204" pitchFamily="34" charset="-128"/>
                <a:ea typeface="Arial Unicode MS" panose="020B0604020202020204" pitchFamily="34" charset="-128"/>
                <a:cs typeface="Arial Unicode MS" panose="020B0604020202020204" pitchFamily="34" charset="-128"/>
              </a:rPr>
              <a:t>Hasta İle İlgili Bilgiler</a:t>
            </a:r>
            <a:r>
              <a:rPr lang="tr-TR" sz="3200" dirty="0">
                <a:latin typeface="Arial Unicode MS" panose="020B0604020202020204" pitchFamily="34" charset="-128"/>
                <a:ea typeface="Arial Unicode MS" panose="020B0604020202020204" pitchFamily="34" charset="-128"/>
                <a:cs typeface="Arial Unicode MS" panose="020B0604020202020204" pitchFamily="34" charset="-128"/>
              </a:rPr>
              <a:t>: Hastanın adı-soyadı, cinsiyeti, yaşı. T.C. kimlik </a:t>
            </a:r>
            <a:r>
              <a:rPr lang="tr-TR" sz="3200" dirty="0" err="1">
                <a:latin typeface="Arial Unicode MS" panose="020B0604020202020204" pitchFamily="34" charset="-128"/>
                <a:ea typeface="Arial Unicode MS" panose="020B0604020202020204" pitchFamily="34" charset="-128"/>
                <a:cs typeface="Arial Unicode MS" panose="020B0604020202020204" pitchFamily="34" charset="-128"/>
              </a:rPr>
              <a:t>no</a:t>
            </a:r>
            <a:r>
              <a:rPr lang="tr-TR" sz="3200" dirty="0">
                <a:latin typeface="Arial Unicode MS" panose="020B0604020202020204" pitchFamily="34" charset="-128"/>
                <a:ea typeface="Arial Unicode MS" panose="020B0604020202020204" pitchFamily="34" charset="-128"/>
                <a:cs typeface="Arial Unicode MS" panose="020B0604020202020204" pitchFamily="34" charset="-128"/>
              </a:rPr>
              <a:t>. Adresi ve ambulansın çağrılma şekli. Hastalık veya yaralanma nedeni. İlk görüldüğü yer ve kurtarma-tedavi girişimleri. </a:t>
            </a:r>
            <a:r>
              <a:rPr lang="tr-TR" sz="3200" dirty="0" err="1">
                <a:latin typeface="Arial Unicode MS" panose="020B0604020202020204" pitchFamily="34" charset="-128"/>
                <a:ea typeface="Arial Unicode MS" panose="020B0604020202020204" pitchFamily="34" charset="-128"/>
                <a:cs typeface="Arial Unicode MS" panose="020B0604020202020204" pitchFamily="34" charset="-128"/>
              </a:rPr>
              <a:t>Vital</a:t>
            </a:r>
            <a:r>
              <a:rPr lang="tr-TR" sz="3200" dirty="0">
                <a:latin typeface="Arial Unicode MS" panose="020B0604020202020204" pitchFamily="34" charset="-128"/>
                <a:ea typeface="Arial Unicode MS" panose="020B0604020202020204" pitchFamily="34" charset="-128"/>
                <a:cs typeface="Arial Unicode MS" panose="020B0604020202020204" pitchFamily="34" charset="-128"/>
              </a:rPr>
              <a:t> bulgular (ateş, kan basıncı, nabız-solunum sayısı). İlk belirti ve bulgular. Olay yeri ve nakil sırasında yapılan tedavi ve girişimler. Kullandığı ilaçlar, alerji durumu. Nakil yapılacak olan hastane adı. Adli olay ise, belirtilmesi. Hasta ölmüş ise, yapılan işlemler ve ölüm raporu. </a:t>
            </a:r>
          </a:p>
        </p:txBody>
      </p:sp>
    </p:spTree>
    <p:extLst>
      <p:ext uri="{BB962C8B-B14F-4D97-AF65-F5344CB8AC3E}">
        <p14:creationId xmlns:p14="http://schemas.microsoft.com/office/powerpoint/2010/main" val="1823287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609600"/>
            <a:ext cx="10353762" cy="5181600"/>
          </a:xfrm>
        </p:spPr>
        <p:txBody>
          <a:bodyPr>
            <a:normAutofit fontScale="85000" lnSpcReduction="20000"/>
          </a:bodyPr>
          <a:lstStyle/>
          <a:p>
            <a:endParaRPr lang="tr-TR" sz="1100" dirty="0">
              <a:solidFill>
                <a:srgbClr val="000000"/>
              </a:solidFill>
              <a:latin typeface="Verdana" panose="020B0604030504040204" pitchFamily="34" charset="0"/>
            </a:endParaRPr>
          </a:p>
          <a:p>
            <a:r>
              <a:rPr lang="tr-TR" sz="3200" b="1" dirty="0">
                <a:latin typeface="Verdana" panose="020B0604030504040204" pitchFamily="34" charset="0"/>
              </a:rPr>
              <a:t>Uygulama Bilgileri: </a:t>
            </a:r>
            <a:endParaRPr lang="tr-TR" sz="3200" dirty="0">
              <a:latin typeface="Verdana" panose="020B0604030504040204" pitchFamily="34" charset="0"/>
            </a:endParaRPr>
          </a:p>
          <a:p>
            <a:r>
              <a:rPr lang="tr-TR" sz="3200" dirty="0">
                <a:latin typeface="Verdana" panose="020B0604030504040204" pitchFamily="34" charset="0"/>
              </a:rPr>
              <a:t>Çağrı tarihi ve saati. </a:t>
            </a:r>
          </a:p>
          <a:p>
            <a:r>
              <a:rPr lang="tr-TR" sz="3200" dirty="0">
                <a:latin typeface="Verdana" panose="020B0604030504040204" pitchFamily="34" charset="0"/>
              </a:rPr>
              <a:t>Olay yerine varış (hastaya ulaşım). </a:t>
            </a:r>
          </a:p>
          <a:p>
            <a:r>
              <a:rPr lang="tr-TR" sz="3200" dirty="0">
                <a:latin typeface="Verdana" panose="020B0604030504040204" pitchFamily="34" charset="0"/>
              </a:rPr>
              <a:t>Olay yerinden ayrılış. </a:t>
            </a:r>
          </a:p>
          <a:p>
            <a:r>
              <a:rPr lang="tr-TR" sz="3200" dirty="0">
                <a:latin typeface="Verdana" panose="020B0604030504040204" pitchFamily="34" charset="0"/>
              </a:rPr>
              <a:t>Hastaneye varış. Hastaneden ayrılış. </a:t>
            </a:r>
          </a:p>
          <a:p>
            <a:r>
              <a:rPr lang="tr-TR" sz="3200" dirty="0">
                <a:latin typeface="Verdana" panose="020B0604030504040204" pitchFamily="34" charset="0"/>
              </a:rPr>
              <a:t>İstasyona dönüş (görev bölgesi). </a:t>
            </a:r>
          </a:p>
          <a:p>
            <a:r>
              <a:rPr lang="tr-TR" sz="3200" dirty="0">
                <a:latin typeface="Verdana" panose="020B0604030504040204" pitchFamily="34" charset="0"/>
              </a:rPr>
              <a:t>Görev yapan hekimin adı-soyadı. </a:t>
            </a:r>
          </a:p>
          <a:p>
            <a:r>
              <a:rPr lang="tr-TR" sz="3200" dirty="0">
                <a:latin typeface="Verdana" panose="020B0604030504040204" pitchFamily="34" charset="0"/>
              </a:rPr>
              <a:t>Görev yapan </a:t>
            </a:r>
            <a:r>
              <a:rPr lang="tr-TR" sz="3200" dirty="0" err="1">
                <a:latin typeface="Verdana" panose="020B0604030504040204" pitchFamily="34" charset="0"/>
              </a:rPr>
              <a:t>paramedik</a:t>
            </a:r>
            <a:r>
              <a:rPr lang="tr-TR" sz="3200" dirty="0">
                <a:latin typeface="Verdana" panose="020B0604030504040204" pitchFamily="34" charset="0"/>
              </a:rPr>
              <a:t> veya acil tıp teknisyeninin adı-soyadı </a:t>
            </a:r>
            <a:endParaRPr lang="tr-TR" sz="3200" dirty="0"/>
          </a:p>
        </p:txBody>
      </p:sp>
    </p:spTree>
    <p:extLst>
      <p:ext uri="{BB962C8B-B14F-4D97-AF65-F5344CB8AC3E}">
        <p14:creationId xmlns:p14="http://schemas.microsoft.com/office/powerpoint/2010/main" val="2382225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0050" y="2414718"/>
            <a:ext cx="10353762" cy="1519972"/>
          </a:xfrm>
        </p:spPr>
        <p:txBody>
          <a:bodyPr>
            <a:normAutofit/>
          </a:bodyPr>
          <a:lstStyle/>
          <a:p>
            <a:pPr algn="ctr"/>
            <a:r>
              <a:rPr lang="tr-TR" sz="4800" dirty="0" smtClean="0"/>
              <a:t>ŞUBE DENETİM FORMU</a:t>
            </a:r>
            <a:endParaRPr lang="tr-TR" sz="4800" dirty="0"/>
          </a:p>
        </p:txBody>
      </p:sp>
    </p:spTree>
    <p:extLst>
      <p:ext uri="{BB962C8B-B14F-4D97-AF65-F5344CB8AC3E}">
        <p14:creationId xmlns:p14="http://schemas.microsoft.com/office/powerpoint/2010/main" val="7349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817" y="0"/>
            <a:ext cx="11453256" cy="6880483"/>
          </a:xfrm>
        </p:spPr>
      </p:pic>
      <p:sp>
        <p:nvSpPr>
          <p:cNvPr id="6" name="Metin kutusu 5"/>
          <p:cNvSpPr txBox="1"/>
          <p:nvPr/>
        </p:nvSpPr>
        <p:spPr>
          <a:xfrm>
            <a:off x="3255817" y="766557"/>
            <a:ext cx="4821383" cy="369332"/>
          </a:xfrm>
          <a:prstGeom prst="rect">
            <a:avLst/>
          </a:prstGeom>
          <a:noFill/>
        </p:spPr>
        <p:txBody>
          <a:bodyPr wrap="square" rtlCol="0">
            <a:spAutoFit/>
          </a:bodyPr>
          <a:lstStyle/>
          <a:p>
            <a:endParaRPr lang="tr-TR" dirty="0"/>
          </a:p>
        </p:txBody>
      </p:sp>
      <p:sp>
        <p:nvSpPr>
          <p:cNvPr id="9" name="Metin kutusu 8"/>
          <p:cNvSpPr txBox="1"/>
          <p:nvPr/>
        </p:nvSpPr>
        <p:spPr>
          <a:xfrm>
            <a:off x="3255817" y="674224"/>
            <a:ext cx="5451764" cy="923330"/>
          </a:xfrm>
          <a:prstGeom prst="rect">
            <a:avLst/>
          </a:prstGeom>
          <a:noFill/>
        </p:spPr>
        <p:txBody>
          <a:bodyPr wrap="square" rtlCol="0">
            <a:spAutoFit/>
          </a:bodyPr>
          <a:lstStyle/>
          <a:p>
            <a:pPr fontAlgn="b"/>
            <a:r>
              <a:rPr lang="tr-TR" dirty="0">
                <a:solidFill>
                  <a:schemeClr val="bg1"/>
                </a:solidFill>
                <a:latin typeface="Helvetica" panose="020B0604020202020204" pitchFamily="34" charset="0"/>
              </a:rPr>
              <a:t>Malatya 1 </a:t>
            </a:r>
            <a:r>
              <a:rPr lang="tr-TR" dirty="0" err="1">
                <a:solidFill>
                  <a:schemeClr val="bg1"/>
                </a:solidFill>
                <a:latin typeface="Helvetica" panose="020B0604020202020204" pitchFamily="34" charset="0"/>
              </a:rPr>
              <a:t>Nolu</a:t>
            </a:r>
            <a:r>
              <a:rPr lang="tr-TR" dirty="0">
                <a:solidFill>
                  <a:schemeClr val="bg1"/>
                </a:solidFill>
                <a:latin typeface="Helvetica" panose="020B0604020202020204" pitchFamily="34" charset="0"/>
              </a:rPr>
              <a:t> Acil Sağlık Hizmetleri İstasyonu </a:t>
            </a:r>
          </a:p>
          <a:p>
            <a:r>
              <a:rPr lang="tr-TR" dirty="0">
                <a:solidFill>
                  <a:schemeClr val="tx2">
                    <a:lumMod val="50000"/>
                  </a:schemeClr>
                </a:solidFill>
                <a:latin typeface="Helvetica" panose="020B0604020202020204" pitchFamily="34" charset="0"/>
              </a:rPr>
              <a:t/>
            </a:r>
            <a:br>
              <a:rPr lang="tr-TR" dirty="0">
                <a:solidFill>
                  <a:schemeClr val="tx2">
                    <a:lumMod val="50000"/>
                  </a:schemeClr>
                </a:solidFill>
                <a:latin typeface="Helvetica" panose="020B0604020202020204" pitchFamily="34" charset="0"/>
              </a:rPr>
            </a:br>
            <a:endParaRPr lang="tr-TR" dirty="0">
              <a:solidFill>
                <a:schemeClr val="tx2">
                  <a:lumMod val="50000"/>
                </a:schemeClr>
              </a:solidFill>
            </a:endParaRPr>
          </a:p>
        </p:txBody>
      </p:sp>
      <p:sp>
        <p:nvSpPr>
          <p:cNvPr id="13" name="Dikdörtgen 12"/>
          <p:cNvSpPr/>
          <p:nvPr/>
        </p:nvSpPr>
        <p:spPr>
          <a:xfrm>
            <a:off x="3255817" y="951223"/>
            <a:ext cx="4467890" cy="369332"/>
          </a:xfrm>
          <a:prstGeom prst="rect">
            <a:avLst/>
          </a:prstGeom>
        </p:spPr>
        <p:txBody>
          <a:bodyPr wrap="none">
            <a:spAutoFit/>
          </a:bodyPr>
          <a:lstStyle/>
          <a:p>
            <a:r>
              <a:rPr lang="tr-TR" dirty="0" err="1">
                <a:solidFill>
                  <a:schemeClr val="bg1"/>
                </a:solidFill>
                <a:latin typeface="Roboto"/>
              </a:rPr>
              <a:t>Cevherizade</a:t>
            </a:r>
            <a:r>
              <a:rPr lang="tr-TR" dirty="0">
                <a:solidFill>
                  <a:schemeClr val="bg1"/>
                </a:solidFill>
                <a:latin typeface="Roboto"/>
              </a:rPr>
              <a:t> Mahallesi, </a:t>
            </a:r>
            <a:r>
              <a:rPr lang="tr-TR" dirty="0" err="1">
                <a:solidFill>
                  <a:schemeClr val="bg1"/>
                </a:solidFill>
                <a:latin typeface="Roboto"/>
              </a:rPr>
              <a:t>Mucelli</a:t>
            </a:r>
            <a:r>
              <a:rPr lang="tr-TR" dirty="0">
                <a:solidFill>
                  <a:schemeClr val="bg1"/>
                </a:solidFill>
                <a:latin typeface="Roboto"/>
              </a:rPr>
              <a:t> </a:t>
            </a:r>
            <a:r>
              <a:rPr lang="tr-TR" dirty="0" err="1">
                <a:solidFill>
                  <a:schemeClr val="bg1"/>
                </a:solidFill>
                <a:latin typeface="Roboto"/>
              </a:rPr>
              <a:t>Cd</a:t>
            </a:r>
            <a:r>
              <a:rPr lang="tr-TR" dirty="0">
                <a:solidFill>
                  <a:schemeClr val="bg1"/>
                </a:solidFill>
                <a:latin typeface="Roboto"/>
              </a:rPr>
              <a:t>. No:95</a:t>
            </a:r>
            <a:endParaRPr lang="tr-TR" dirty="0">
              <a:solidFill>
                <a:schemeClr val="bg1"/>
              </a:solidFill>
            </a:endParaRPr>
          </a:p>
        </p:txBody>
      </p:sp>
      <p:sp>
        <p:nvSpPr>
          <p:cNvPr id="14" name="Dikdörtgen 13"/>
          <p:cNvSpPr/>
          <p:nvPr/>
        </p:nvSpPr>
        <p:spPr>
          <a:xfrm>
            <a:off x="3255817" y="1274388"/>
            <a:ext cx="959327" cy="369332"/>
          </a:xfrm>
          <a:prstGeom prst="rect">
            <a:avLst/>
          </a:prstGeom>
        </p:spPr>
        <p:txBody>
          <a:bodyPr wrap="square">
            <a:spAutoFit/>
          </a:bodyPr>
          <a:lstStyle/>
          <a:p>
            <a:r>
              <a:rPr lang="tr-TR" dirty="0" smtClean="0">
                <a:solidFill>
                  <a:schemeClr val="bg1"/>
                </a:solidFill>
              </a:rPr>
              <a:t>3210</a:t>
            </a:r>
            <a:endParaRPr lang="tr-TR" dirty="0">
              <a:solidFill>
                <a:schemeClr val="bg1"/>
              </a:solidFill>
            </a:endParaRPr>
          </a:p>
        </p:txBody>
      </p:sp>
      <p:sp>
        <p:nvSpPr>
          <p:cNvPr id="15" name="32-Nokta Yıldız 14"/>
          <p:cNvSpPr/>
          <p:nvPr/>
        </p:nvSpPr>
        <p:spPr>
          <a:xfrm>
            <a:off x="7287491" y="2660072"/>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6" name="32-Nokta Yıldız 15"/>
          <p:cNvSpPr/>
          <p:nvPr/>
        </p:nvSpPr>
        <p:spPr>
          <a:xfrm>
            <a:off x="7287491" y="2854035"/>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7" name="32-Nokta Yıldız 16"/>
          <p:cNvSpPr/>
          <p:nvPr/>
        </p:nvSpPr>
        <p:spPr>
          <a:xfrm>
            <a:off x="7287491" y="3061853"/>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8" name="32-Nokta Yıldız 17"/>
          <p:cNvSpPr/>
          <p:nvPr/>
        </p:nvSpPr>
        <p:spPr>
          <a:xfrm>
            <a:off x="7287491" y="3228109"/>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9" name="32-Nokta Yıldız 18"/>
          <p:cNvSpPr/>
          <p:nvPr/>
        </p:nvSpPr>
        <p:spPr>
          <a:xfrm>
            <a:off x="7287491" y="3408219"/>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0" name="32-Nokta Yıldız 19"/>
          <p:cNvSpPr/>
          <p:nvPr/>
        </p:nvSpPr>
        <p:spPr>
          <a:xfrm>
            <a:off x="7287491" y="3588328"/>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1" name="32-Nokta Yıldız 20"/>
          <p:cNvSpPr/>
          <p:nvPr/>
        </p:nvSpPr>
        <p:spPr>
          <a:xfrm>
            <a:off x="7287491" y="4278440"/>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2" name="32-Nokta Yıldız 21"/>
          <p:cNvSpPr/>
          <p:nvPr/>
        </p:nvSpPr>
        <p:spPr>
          <a:xfrm>
            <a:off x="7280564" y="4496548"/>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3" name="32-Nokta Yıldız 22"/>
          <p:cNvSpPr/>
          <p:nvPr/>
        </p:nvSpPr>
        <p:spPr>
          <a:xfrm>
            <a:off x="7287491" y="4871570"/>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4" name="32-Nokta Yıldız 23"/>
          <p:cNvSpPr/>
          <p:nvPr/>
        </p:nvSpPr>
        <p:spPr>
          <a:xfrm>
            <a:off x="7287491" y="5052629"/>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5" name="32-Nokta Yıldız 24"/>
          <p:cNvSpPr/>
          <p:nvPr/>
        </p:nvSpPr>
        <p:spPr>
          <a:xfrm>
            <a:off x="7287491" y="6089104"/>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6" name="32-Nokta Yıldız 25"/>
          <p:cNvSpPr/>
          <p:nvPr/>
        </p:nvSpPr>
        <p:spPr>
          <a:xfrm>
            <a:off x="7287491" y="6338486"/>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7" name="32-Nokta Yıldız 26"/>
          <p:cNvSpPr/>
          <p:nvPr/>
        </p:nvSpPr>
        <p:spPr>
          <a:xfrm>
            <a:off x="7294418" y="4695658"/>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8" name="Metin kutusu 27"/>
          <p:cNvSpPr txBox="1"/>
          <p:nvPr/>
        </p:nvSpPr>
        <p:spPr>
          <a:xfrm>
            <a:off x="6096000" y="5149610"/>
            <a:ext cx="1981200" cy="369332"/>
          </a:xfrm>
          <a:prstGeom prst="rect">
            <a:avLst/>
          </a:prstGeom>
          <a:noFill/>
        </p:spPr>
        <p:txBody>
          <a:bodyPr wrap="square" rtlCol="0">
            <a:spAutoFit/>
          </a:bodyPr>
          <a:lstStyle/>
          <a:p>
            <a:r>
              <a:rPr lang="tr-TR" dirty="0" smtClean="0">
                <a:solidFill>
                  <a:schemeClr val="bg1"/>
                </a:solidFill>
              </a:rPr>
              <a:t>30</a:t>
            </a:r>
            <a:endParaRPr lang="tr-TR" dirty="0">
              <a:solidFill>
                <a:schemeClr val="bg1"/>
              </a:solidFill>
            </a:endParaRPr>
          </a:p>
        </p:txBody>
      </p:sp>
      <p:sp>
        <p:nvSpPr>
          <p:cNvPr id="29" name="Metin kutusu 28"/>
          <p:cNvSpPr txBox="1"/>
          <p:nvPr/>
        </p:nvSpPr>
        <p:spPr>
          <a:xfrm>
            <a:off x="6394533" y="5334276"/>
            <a:ext cx="990600" cy="369332"/>
          </a:xfrm>
          <a:prstGeom prst="rect">
            <a:avLst/>
          </a:prstGeom>
          <a:noFill/>
        </p:spPr>
        <p:txBody>
          <a:bodyPr wrap="square" rtlCol="0">
            <a:spAutoFit/>
          </a:bodyPr>
          <a:lstStyle/>
          <a:p>
            <a:r>
              <a:rPr lang="tr-TR" dirty="0" smtClean="0">
                <a:solidFill>
                  <a:schemeClr val="bg1"/>
                </a:solidFill>
              </a:rPr>
              <a:t>25</a:t>
            </a:r>
            <a:endParaRPr lang="tr-TR" dirty="0">
              <a:solidFill>
                <a:schemeClr val="bg1"/>
              </a:solidFill>
            </a:endParaRPr>
          </a:p>
        </p:txBody>
      </p:sp>
      <p:sp>
        <p:nvSpPr>
          <p:cNvPr id="30" name="Metin kutusu 29"/>
          <p:cNvSpPr txBox="1"/>
          <p:nvPr/>
        </p:nvSpPr>
        <p:spPr>
          <a:xfrm>
            <a:off x="6096000" y="5518942"/>
            <a:ext cx="484909" cy="369332"/>
          </a:xfrm>
          <a:prstGeom prst="rect">
            <a:avLst/>
          </a:prstGeom>
          <a:noFill/>
        </p:spPr>
        <p:txBody>
          <a:bodyPr wrap="square" rtlCol="0">
            <a:spAutoFit/>
          </a:bodyPr>
          <a:lstStyle/>
          <a:p>
            <a:r>
              <a:rPr lang="tr-TR" dirty="0">
                <a:solidFill>
                  <a:schemeClr val="bg1"/>
                </a:solidFill>
              </a:rPr>
              <a:t>5</a:t>
            </a:r>
          </a:p>
        </p:txBody>
      </p:sp>
      <p:sp>
        <p:nvSpPr>
          <p:cNvPr id="31" name="Metin kutusu 30"/>
          <p:cNvSpPr txBox="1"/>
          <p:nvPr/>
        </p:nvSpPr>
        <p:spPr>
          <a:xfrm>
            <a:off x="2569028" y="3685309"/>
            <a:ext cx="246743" cy="369332"/>
          </a:xfrm>
          <a:prstGeom prst="rect">
            <a:avLst/>
          </a:prstGeom>
          <a:noFill/>
        </p:spPr>
        <p:txBody>
          <a:bodyPr wrap="square" rtlCol="0">
            <a:spAutoFit/>
          </a:bodyPr>
          <a:lstStyle/>
          <a:p>
            <a:r>
              <a:rPr lang="tr-TR" dirty="0">
                <a:solidFill>
                  <a:schemeClr val="bg1"/>
                </a:solidFill>
              </a:rPr>
              <a:t>1</a:t>
            </a:r>
          </a:p>
        </p:txBody>
      </p:sp>
      <p:sp>
        <p:nvSpPr>
          <p:cNvPr id="32" name="Metin kutusu 31"/>
          <p:cNvSpPr txBox="1"/>
          <p:nvPr/>
        </p:nvSpPr>
        <p:spPr>
          <a:xfrm>
            <a:off x="2462479" y="3875130"/>
            <a:ext cx="459840" cy="369332"/>
          </a:xfrm>
          <a:prstGeom prst="rect">
            <a:avLst/>
          </a:prstGeom>
          <a:noFill/>
        </p:spPr>
        <p:txBody>
          <a:bodyPr wrap="square" rtlCol="0">
            <a:spAutoFit/>
          </a:bodyPr>
          <a:lstStyle/>
          <a:p>
            <a:r>
              <a:rPr lang="tr-TR" dirty="0" smtClean="0">
                <a:solidFill>
                  <a:schemeClr val="bg1"/>
                </a:solidFill>
              </a:rPr>
              <a:t>1</a:t>
            </a:r>
            <a:endParaRPr lang="tr-TR" dirty="0">
              <a:solidFill>
                <a:schemeClr val="bg1"/>
              </a:solidFill>
            </a:endParaRPr>
          </a:p>
        </p:txBody>
      </p:sp>
      <p:sp>
        <p:nvSpPr>
          <p:cNvPr id="34" name="Metin kutusu 33"/>
          <p:cNvSpPr txBox="1"/>
          <p:nvPr/>
        </p:nvSpPr>
        <p:spPr>
          <a:xfrm>
            <a:off x="6380018" y="4054641"/>
            <a:ext cx="200891" cy="369332"/>
          </a:xfrm>
          <a:prstGeom prst="rect">
            <a:avLst/>
          </a:prstGeom>
          <a:noFill/>
        </p:spPr>
        <p:txBody>
          <a:bodyPr wrap="square" rtlCol="0">
            <a:spAutoFit/>
          </a:bodyPr>
          <a:lstStyle/>
          <a:p>
            <a:r>
              <a:rPr lang="tr-TR" dirty="0">
                <a:solidFill>
                  <a:schemeClr val="bg1"/>
                </a:solidFill>
              </a:rPr>
              <a:t>3</a:t>
            </a:r>
          </a:p>
        </p:txBody>
      </p:sp>
      <p:sp>
        <p:nvSpPr>
          <p:cNvPr id="38" name="Sağ Ok 37">
            <a:hlinkClick r:id="rId3" action="ppaction://hlinksldjump"/>
          </p:cNvPr>
          <p:cNvSpPr/>
          <p:nvPr/>
        </p:nvSpPr>
        <p:spPr>
          <a:xfrm>
            <a:off x="0" y="3283528"/>
            <a:ext cx="283031" cy="166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Sağ Ok 39">
            <a:hlinkClick r:id="rId4" action="ppaction://hlinksldjump"/>
          </p:cNvPr>
          <p:cNvSpPr/>
          <p:nvPr/>
        </p:nvSpPr>
        <p:spPr>
          <a:xfrm>
            <a:off x="43708" y="3805257"/>
            <a:ext cx="283031" cy="166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Sağ Ok 40">
            <a:hlinkClick r:id="rId5" action="ppaction://hlinksldjump"/>
          </p:cNvPr>
          <p:cNvSpPr/>
          <p:nvPr/>
        </p:nvSpPr>
        <p:spPr>
          <a:xfrm>
            <a:off x="55747" y="3971513"/>
            <a:ext cx="283031" cy="166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Sağ Ok 41">
            <a:hlinkClick r:id="rId6" action="ppaction://hlinksldjump"/>
          </p:cNvPr>
          <p:cNvSpPr/>
          <p:nvPr/>
        </p:nvSpPr>
        <p:spPr>
          <a:xfrm>
            <a:off x="55747" y="4239307"/>
            <a:ext cx="283031" cy="166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Sağ Ok 42">
            <a:hlinkClick r:id="rId7" action="ppaction://hlinksldjump"/>
          </p:cNvPr>
          <p:cNvSpPr/>
          <p:nvPr/>
        </p:nvSpPr>
        <p:spPr>
          <a:xfrm>
            <a:off x="43707" y="4466223"/>
            <a:ext cx="283031" cy="166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89641571"/>
      </p:ext>
    </p:extLst>
  </p:cSld>
  <p:clrMapOvr>
    <a:masterClrMapping/>
  </p:clrMapOvr>
  <mc:AlternateContent xmlns:mc="http://schemas.openxmlformats.org/markup-compatibility/2006" xmlns:p14="http://schemas.microsoft.com/office/powerpoint/2010/main">
    <mc:Choice Requires="p14">
      <p:transition spd="slow" p14:dur="225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grpId="1" nodeType="clickEffect">
                                  <p:stCondLst>
                                    <p:cond delay="0"/>
                                  </p:stCondLst>
                                  <p:childTnLst>
                                    <p:animClr clrSpc="rgb" dir="cw">
                                      <p:cBhvr override="childStyle">
                                        <p:cTn id="26" dur="500" fill="hold"/>
                                        <p:tgtEl>
                                          <p:spTgt spid="15"/>
                                        </p:tgtEl>
                                        <p:attrNameLst>
                                          <p:attrName>style.color</p:attrName>
                                        </p:attrNameLst>
                                      </p:cBhvr>
                                      <p:to>
                                        <a:schemeClr val="accent2"/>
                                      </p:to>
                                    </p:animClr>
                                    <p:animClr clrSpc="rgb" dir="cw">
                                      <p:cBhvr>
                                        <p:cTn id="27" dur="500" fill="hold"/>
                                        <p:tgtEl>
                                          <p:spTgt spid="15"/>
                                        </p:tgtEl>
                                        <p:attrNameLst>
                                          <p:attrName>fillcolor</p:attrName>
                                        </p:attrNameLst>
                                      </p:cBhvr>
                                      <p:to>
                                        <a:schemeClr val="accent2"/>
                                      </p:to>
                                    </p:animClr>
                                    <p:set>
                                      <p:cBhvr>
                                        <p:cTn id="28" dur="500" fill="hold"/>
                                        <p:tgtEl>
                                          <p:spTgt spid="15"/>
                                        </p:tgtEl>
                                        <p:attrNameLst>
                                          <p:attrName>fill.type</p:attrName>
                                        </p:attrNameLst>
                                      </p:cBhvr>
                                      <p:to>
                                        <p:strVal val="solid"/>
                                      </p:to>
                                    </p:set>
                                    <p:set>
                                      <p:cBhvr>
                                        <p:cTn id="29" dur="500" fill="hold"/>
                                        <p:tgtEl>
                                          <p:spTgt spid="15"/>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9" presetClass="emph" presetSubtype="0" fill="hold" grpId="1" nodeType="clickEffect">
                                  <p:stCondLst>
                                    <p:cond delay="0"/>
                                  </p:stCondLst>
                                  <p:childTnLst>
                                    <p:animClr clrSpc="rgb" dir="cw">
                                      <p:cBhvr override="childStyle">
                                        <p:cTn id="38" dur="500" fill="hold"/>
                                        <p:tgtEl>
                                          <p:spTgt spid="16"/>
                                        </p:tgtEl>
                                        <p:attrNameLst>
                                          <p:attrName>style.color</p:attrName>
                                        </p:attrNameLst>
                                      </p:cBhvr>
                                      <p:to>
                                        <a:schemeClr val="accent2"/>
                                      </p:to>
                                    </p:animClr>
                                    <p:animClr clrSpc="rgb" dir="cw">
                                      <p:cBhvr>
                                        <p:cTn id="39" dur="500" fill="hold"/>
                                        <p:tgtEl>
                                          <p:spTgt spid="16"/>
                                        </p:tgtEl>
                                        <p:attrNameLst>
                                          <p:attrName>fillcolor</p:attrName>
                                        </p:attrNameLst>
                                      </p:cBhvr>
                                      <p:to>
                                        <a:schemeClr val="accent2"/>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9" presetClass="emph" presetSubtype="0" fill="hold" grpId="1" nodeType="clickEffect">
                                  <p:stCondLst>
                                    <p:cond delay="0"/>
                                  </p:stCondLst>
                                  <p:childTnLst>
                                    <p:animClr clrSpc="rgb" dir="cw">
                                      <p:cBhvr override="childStyle">
                                        <p:cTn id="50" dur="500" fill="hold"/>
                                        <p:tgtEl>
                                          <p:spTgt spid="17"/>
                                        </p:tgtEl>
                                        <p:attrNameLst>
                                          <p:attrName>style.color</p:attrName>
                                        </p:attrNameLst>
                                      </p:cBhvr>
                                      <p:to>
                                        <a:schemeClr val="accent2"/>
                                      </p:to>
                                    </p:animClr>
                                    <p:animClr clrSpc="rgb" dir="cw">
                                      <p:cBhvr>
                                        <p:cTn id="51" dur="500" fill="hold"/>
                                        <p:tgtEl>
                                          <p:spTgt spid="17"/>
                                        </p:tgtEl>
                                        <p:attrNameLst>
                                          <p:attrName>fillcolor</p:attrName>
                                        </p:attrNameLst>
                                      </p:cBhvr>
                                      <p:to>
                                        <a:schemeClr val="accent2"/>
                                      </p:to>
                                    </p:animClr>
                                    <p:set>
                                      <p:cBhvr>
                                        <p:cTn id="52" dur="500" fill="hold"/>
                                        <p:tgtEl>
                                          <p:spTgt spid="17"/>
                                        </p:tgtEl>
                                        <p:attrNameLst>
                                          <p:attrName>fill.type</p:attrName>
                                        </p:attrNameLst>
                                      </p:cBhvr>
                                      <p:to>
                                        <p:strVal val="solid"/>
                                      </p:to>
                                    </p:set>
                                    <p:set>
                                      <p:cBhvr>
                                        <p:cTn id="53" dur="500" fill="hold"/>
                                        <p:tgtEl>
                                          <p:spTgt spid="17"/>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9" presetClass="emph" presetSubtype="0" fill="hold" grpId="1" nodeType="clickEffect">
                                  <p:stCondLst>
                                    <p:cond delay="0"/>
                                  </p:stCondLst>
                                  <p:childTnLst>
                                    <p:animClr clrSpc="rgb" dir="cw">
                                      <p:cBhvr override="childStyle">
                                        <p:cTn id="62" dur="500" fill="hold"/>
                                        <p:tgtEl>
                                          <p:spTgt spid="18"/>
                                        </p:tgtEl>
                                        <p:attrNameLst>
                                          <p:attrName>style.color</p:attrName>
                                        </p:attrNameLst>
                                      </p:cBhvr>
                                      <p:to>
                                        <a:schemeClr val="accent2"/>
                                      </p:to>
                                    </p:animClr>
                                    <p:animClr clrSpc="rgb" dir="cw">
                                      <p:cBhvr>
                                        <p:cTn id="63" dur="500" fill="hold"/>
                                        <p:tgtEl>
                                          <p:spTgt spid="18"/>
                                        </p:tgtEl>
                                        <p:attrNameLst>
                                          <p:attrName>fillcolor</p:attrName>
                                        </p:attrNameLst>
                                      </p:cBhvr>
                                      <p:to>
                                        <a:schemeClr val="accent2"/>
                                      </p:to>
                                    </p:animClr>
                                    <p:set>
                                      <p:cBhvr>
                                        <p:cTn id="64" dur="500" fill="hold"/>
                                        <p:tgtEl>
                                          <p:spTgt spid="18"/>
                                        </p:tgtEl>
                                        <p:attrNameLst>
                                          <p:attrName>fill.type</p:attrName>
                                        </p:attrNameLst>
                                      </p:cBhvr>
                                      <p:to>
                                        <p:strVal val="solid"/>
                                      </p:to>
                                    </p:set>
                                    <p:set>
                                      <p:cBhvr>
                                        <p:cTn id="65" dur="500" fill="hold"/>
                                        <p:tgtEl>
                                          <p:spTgt spid="18"/>
                                        </p:tgtEl>
                                        <p:attrNameLst>
                                          <p:attrName>fill.on</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9" presetClass="emph" presetSubtype="0" fill="hold" grpId="1" nodeType="clickEffect">
                                  <p:stCondLst>
                                    <p:cond delay="0"/>
                                  </p:stCondLst>
                                  <p:childTnLst>
                                    <p:animClr clrSpc="rgb" dir="cw">
                                      <p:cBhvr override="childStyle">
                                        <p:cTn id="74" dur="500" fill="hold"/>
                                        <p:tgtEl>
                                          <p:spTgt spid="19"/>
                                        </p:tgtEl>
                                        <p:attrNameLst>
                                          <p:attrName>style.color</p:attrName>
                                        </p:attrNameLst>
                                      </p:cBhvr>
                                      <p:to>
                                        <a:schemeClr val="accent2"/>
                                      </p:to>
                                    </p:animClr>
                                    <p:animClr clrSpc="rgb" dir="cw">
                                      <p:cBhvr>
                                        <p:cTn id="75" dur="500" fill="hold"/>
                                        <p:tgtEl>
                                          <p:spTgt spid="19"/>
                                        </p:tgtEl>
                                        <p:attrNameLst>
                                          <p:attrName>fillcolor</p:attrName>
                                        </p:attrNameLst>
                                      </p:cBhvr>
                                      <p:to>
                                        <a:schemeClr val="accent2"/>
                                      </p:to>
                                    </p:animClr>
                                    <p:set>
                                      <p:cBhvr>
                                        <p:cTn id="76" dur="500" fill="hold"/>
                                        <p:tgtEl>
                                          <p:spTgt spid="19"/>
                                        </p:tgtEl>
                                        <p:attrNameLst>
                                          <p:attrName>fill.type</p:attrName>
                                        </p:attrNameLst>
                                      </p:cBhvr>
                                      <p:to>
                                        <p:strVal val="solid"/>
                                      </p:to>
                                    </p:set>
                                    <p:set>
                                      <p:cBhvr>
                                        <p:cTn id="77" dur="500" fill="hold"/>
                                        <p:tgtEl>
                                          <p:spTgt spid="19"/>
                                        </p:tgtEl>
                                        <p:attrNameLst>
                                          <p:attrName>fill.on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2"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9" presetClass="emph" presetSubtype="0" fill="hold" grpId="3" nodeType="clickEffect">
                                  <p:stCondLst>
                                    <p:cond delay="0"/>
                                  </p:stCondLst>
                                  <p:childTnLst>
                                    <p:animClr clrSpc="rgb" dir="cw">
                                      <p:cBhvr override="childStyle">
                                        <p:cTn id="86" dur="500" fill="hold"/>
                                        <p:tgtEl>
                                          <p:spTgt spid="19"/>
                                        </p:tgtEl>
                                        <p:attrNameLst>
                                          <p:attrName>style.color</p:attrName>
                                        </p:attrNameLst>
                                      </p:cBhvr>
                                      <p:to>
                                        <a:schemeClr val="accent2"/>
                                      </p:to>
                                    </p:animClr>
                                    <p:animClr clrSpc="rgb" dir="cw">
                                      <p:cBhvr>
                                        <p:cTn id="87" dur="500" fill="hold"/>
                                        <p:tgtEl>
                                          <p:spTgt spid="19"/>
                                        </p:tgtEl>
                                        <p:attrNameLst>
                                          <p:attrName>fillcolor</p:attrName>
                                        </p:attrNameLst>
                                      </p:cBhvr>
                                      <p:to>
                                        <a:schemeClr val="accent2"/>
                                      </p:to>
                                    </p:animClr>
                                    <p:set>
                                      <p:cBhvr>
                                        <p:cTn id="88" dur="500" fill="hold"/>
                                        <p:tgtEl>
                                          <p:spTgt spid="19"/>
                                        </p:tgtEl>
                                        <p:attrNameLst>
                                          <p:attrName>fill.type</p:attrName>
                                        </p:attrNameLst>
                                      </p:cBhvr>
                                      <p:to>
                                        <p:strVal val="solid"/>
                                      </p:to>
                                    </p:set>
                                    <p:set>
                                      <p:cBhvr>
                                        <p:cTn id="89" dur="500" fill="hold"/>
                                        <p:tgtEl>
                                          <p:spTgt spid="19"/>
                                        </p:tgtEl>
                                        <p:attrNameLst>
                                          <p:attrName>fill.on</p:attrName>
                                        </p:attrNameLst>
                                      </p:cBhvr>
                                      <p:to>
                                        <p:strVal val="true"/>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19" presetClass="emph" presetSubtype="0" fill="hold" grpId="1" nodeType="clickEffect">
                                  <p:stCondLst>
                                    <p:cond delay="0"/>
                                  </p:stCondLst>
                                  <p:childTnLst>
                                    <p:animClr clrSpc="rgb" dir="cw">
                                      <p:cBhvr override="childStyle">
                                        <p:cTn id="98" dur="500" fill="hold"/>
                                        <p:tgtEl>
                                          <p:spTgt spid="20"/>
                                        </p:tgtEl>
                                        <p:attrNameLst>
                                          <p:attrName>style.color</p:attrName>
                                        </p:attrNameLst>
                                      </p:cBhvr>
                                      <p:to>
                                        <a:schemeClr val="accent2"/>
                                      </p:to>
                                    </p:animClr>
                                    <p:animClr clrSpc="rgb" dir="cw">
                                      <p:cBhvr>
                                        <p:cTn id="99" dur="500" fill="hold"/>
                                        <p:tgtEl>
                                          <p:spTgt spid="20"/>
                                        </p:tgtEl>
                                        <p:attrNameLst>
                                          <p:attrName>fillcolor</p:attrName>
                                        </p:attrNameLst>
                                      </p:cBhvr>
                                      <p:to>
                                        <a:schemeClr val="accent2"/>
                                      </p:to>
                                    </p:animClr>
                                    <p:set>
                                      <p:cBhvr>
                                        <p:cTn id="100" dur="500" fill="hold"/>
                                        <p:tgtEl>
                                          <p:spTgt spid="20"/>
                                        </p:tgtEl>
                                        <p:attrNameLst>
                                          <p:attrName>fill.type</p:attrName>
                                        </p:attrNameLst>
                                      </p:cBhvr>
                                      <p:to>
                                        <p:strVal val="solid"/>
                                      </p:to>
                                    </p:set>
                                    <p:set>
                                      <p:cBhvr>
                                        <p:cTn id="101" dur="500" fill="hold"/>
                                        <p:tgtEl>
                                          <p:spTgt spid="20"/>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500"/>
                                        <p:tgtEl>
                                          <p:spTgt spid="34"/>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fade">
                                      <p:cBhvr>
                                        <p:cTn id="121" dur="500"/>
                                        <p:tgtEl>
                                          <p:spTgt spid="21"/>
                                        </p:tgtEl>
                                      </p:cBhvr>
                                    </p:animEffect>
                                  </p:childTnLst>
                                </p:cTn>
                              </p:par>
                            </p:childTnLst>
                          </p:cTn>
                        </p:par>
                      </p:childTnLst>
                    </p:cTn>
                  </p:par>
                  <p:par>
                    <p:cTn id="122" fill="hold">
                      <p:stCondLst>
                        <p:cond delay="indefinite"/>
                      </p:stCondLst>
                      <p:childTnLst>
                        <p:par>
                          <p:cTn id="123" fill="hold">
                            <p:stCondLst>
                              <p:cond delay="0"/>
                            </p:stCondLst>
                            <p:childTnLst>
                              <p:par>
                                <p:cTn id="124" presetID="19" presetClass="emph" presetSubtype="0" fill="hold" grpId="1" nodeType="clickEffect">
                                  <p:stCondLst>
                                    <p:cond delay="0"/>
                                  </p:stCondLst>
                                  <p:childTnLst>
                                    <p:animClr clrSpc="rgb" dir="cw">
                                      <p:cBhvr override="childStyle">
                                        <p:cTn id="125" dur="500" fill="hold"/>
                                        <p:tgtEl>
                                          <p:spTgt spid="21"/>
                                        </p:tgtEl>
                                        <p:attrNameLst>
                                          <p:attrName>style.color</p:attrName>
                                        </p:attrNameLst>
                                      </p:cBhvr>
                                      <p:to>
                                        <a:schemeClr val="accent2"/>
                                      </p:to>
                                    </p:animClr>
                                    <p:animClr clrSpc="rgb" dir="cw">
                                      <p:cBhvr>
                                        <p:cTn id="126" dur="500" fill="hold"/>
                                        <p:tgtEl>
                                          <p:spTgt spid="21"/>
                                        </p:tgtEl>
                                        <p:attrNameLst>
                                          <p:attrName>fillcolor</p:attrName>
                                        </p:attrNameLst>
                                      </p:cBhvr>
                                      <p:to>
                                        <a:schemeClr val="accent2"/>
                                      </p:to>
                                    </p:animClr>
                                    <p:set>
                                      <p:cBhvr>
                                        <p:cTn id="127" dur="500" fill="hold"/>
                                        <p:tgtEl>
                                          <p:spTgt spid="21"/>
                                        </p:tgtEl>
                                        <p:attrNameLst>
                                          <p:attrName>fill.type</p:attrName>
                                        </p:attrNameLst>
                                      </p:cBhvr>
                                      <p:to>
                                        <p:strVal val="solid"/>
                                      </p:to>
                                    </p:set>
                                    <p:set>
                                      <p:cBhvr>
                                        <p:cTn id="128" dur="500" fill="hold"/>
                                        <p:tgtEl>
                                          <p:spTgt spid="21"/>
                                        </p:tgtEl>
                                        <p:attrNameLst>
                                          <p:attrName>fill.on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500"/>
                                        <p:tgtEl>
                                          <p:spTgt spid="22"/>
                                        </p:tgtEl>
                                      </p:cBhvr>
                                    </p:animEffect>
                                  </p:childTnLst>
                                </p:cTn>
                              </p:par>
                            </p:childTnLst>
                          </p:cTn>
                        </p:par>
                      </p:childTnLst>
                    </p:cTn>
                  </p:par>
                  <p:par>
                    <p:cTn id="134" fill="hold">
                      <p:stCondLst>
                        <p:cond delay="indefinite"/>
                      </p:stCondLst>
                      <p:childTnLst>
                        <p:par>
                          <p:cTn id="135" fill="hold">
                            <p:stCondLst>
                              <p:cond delay="0"/>
                            </p:stCondLst>
                            <p:childTnLst>
                              <p:par>
                                <p:cTn id="136" presetID="19" presetClass="emph" presetSubtype="0" fill="hold" grpId="1" nodeType="clickEffect">
                                  <p:stCondLst>
                                    <p:cond delay="0"/>
                                  </p:stCondLst>
                                  <p:childTnLst>
                                    <p:animClr clrSpc="rgb" dir="cw">
                                      <p:cBhvr override="childStyle">
                                        <p:cTn id="137" dur="500" fill="hold"/>
                                        <p:tgtEl>
                                          <p:spTgt spid="22"/>
                                        </p:tgtEl>
                                        <p:attrNameLst>
                                          <p:attrName>style.color</p:attrName>
                                        </p:attrNameLst>
                                      </p:cBhvr>
                                      <p:to>
                                        <a:schemeClr val="accent2"/>
                                      </p:to>
                                    </p:animClr>
                                    <p:animClr clrSpc="rgb" dir="cw">
                                      <p:cBhvr>
                                        <p:cTn id="138" dur="500" fill="hold"/>
                                        <p:tgtEl>
                                          <p:spTgt spid="22"/>
                                        </p:tgtEl>
                                        <p:attrNameLst>
                                          <p:attrName>fillcolor</p:attrName>
                                        </p:attrNameLst>
                                      </p:cBhvr>
                                      <p:to>
                                        <a:schemeClr val="accent2"/>
                                      </p:to>
                                    </p:animClr>
                                    <p:set>
                                      <p:cBhvr>
                                        <p:cTn id="139" dur="500" fill="hold"/>
                                        <p:tgtEl>
                                          <p:spTgt spid="22"/>
                                        </p:tgtEl>
                                        <p:attrNameLst>
                                          <p:attrName>fill.type</p:attrName>
                                        </p:attrNameLst>
                                      </p:cBhvr>
                                      <p:to>
                                        <p:strVal val="solid"/>
                                      </p:to>
                                    </p:set>
                                    <p:set>
                                      <p:cBhvr>
                                        <p:cTn id="140" dur="500" fill="hold"/>
                                        <p:tgtEl>
                                          <p:spTgt spid="22"/>
                                        </p:tgtEl>
                                        <p:attrNameLst>
                                          <p:attrName>fill.on</p:attrName>
                                        </p:attrNameLst>
                                      </p:cBhvr>
                                      <p:to>
                                        <p:strVal val="true"/>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500"/>
                                        <p:tgtEl>
                                          <p:spTgt spid="27"/>
                                        </p:tgtEl>
                                      </p:cBhvr>
                                    </p:animEffect>
                                  </p:childTnLst>
                                </p:cTn>
                              </p:par>
                            </p:childTnLst>
                          </p:cTn>
                        </p:par>
                      </p:childTnLst>
                    </p:cTn>
                  </p:par>
                  <p:par>
                    <p:cTn id="146" fill="hold">
                      <p:stCondLst>
                        <p:cond delay="indefinite"/>
                      </p:stCondLst>
                      <p:childTnLst>
                        <p:par>
                          <p:cTn id="147" fill="hold">
                            <p:stCondLst>
                              <p:cond delay="0"/>
                            </p:stCondLst>
                            <p:childTnLst>
                              <p:par>
                                <p:cTn id="148" presetID="19" presetClass="emph" presetSubtype="0" fill="hold" grpId="1" nodeType="clickEffect">
                                  <p:stCondLst>
                                    <p:cond delay="0"/>
                                  </p:stCondLst>
                                  <p:childTnLst>
                                    <p:animClr clrSpc="rgb" dir="cw">
                                      <p:cBhvr override="childStyle">
                                        <p:cTn id="149" dur="500" fill="hold"/>
                                        <p:tgtEl>
                                          <p:spTgt spid="27"/>
                                        </p:tgtEl>
                                        <p:attrNameLst>
                                          <p:attrName>style.color</p:attrName>
                                        </p:attrNameLst>
                                      </p:cBhvr>
                                      <p:to>
                                        <a:schemeClr val="accent2"/>
                                      </p:to>
                                    </p:animClr>
                                    <p:animClr clrSpc="rgb" dir="cw">
                                      <p:cBhvr>
                                        <p:cTn id="150" dur="500" fill="hold"/>
                                        <p:tgtEl>
                                          <p:spTgt spid="27"/>
                                        </p:tgtEl>
                                        <p:attrNameLst>
                                          <p:attrName>fillcolor</p:attrName>
                                        </p:attrNameLst>
                                      </p:cBhvr>
                                      <p:to>
                                        <a:schemeClr val="accent2"/>
                                      </p:to>
                                    </p:animClr>
                                    <p:set>
                                      <p:cBhvr>
                                        <p:cTn id="151" dur="500" fill="hold"/>
                                        <p:tgtEl>
                                          <p:spTgt spid="27"/>
                                        </p:tgtEl>
                                        <p:attrNameLst>
                                          <p:attrName>fill.type</p:attrName>
                                        </p:attrNameLst>
                                      </p:cBhvr>
                                      <p:to>
                                        <p:strVal val="solid"/>
                                      </p:to>
                                    </p:set>
                                    <p:set>
                                      <p:cBhvr>
                                        <p:cTn id="152" dur="500" fill="hold"/>
                                        <p:tgtEl>
                                          <p:spTgt spid="27"/>
                                        </p:tgtEl>
                                        <p:attrNameLst>
                                          <p:attrName>fill.on</p:attrName>
                                        </p:attrNameLst>
                                      </p:cBhvr>
                                      <p:to>
                                        <p:strVal val="true"/>
                                      </p:to>
                                    </p:se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500"/>
                                        <p:tgtEl>
                                          <p:spTgt spid="23"/>
                                        </p:tgtEl>
                                      </p:cBhvr>
                                    </p:animEffect>
                                  </p:childTnLst>
                                </p:cTn>
                              </p:par>
                            </p:childTnLst>
                          </p:cTn>
                        </p:par>
                      </p:childTnLst>
                    </p:cTn>
                  </p:par>
                  <p:par>
                    <p:cTn id="158" fill="hold">
                      <p:stCondLst>
                        <p:cond delay="indefinite"/>
                      </p:stCondLst>
                      <p:childTnLst>
                        <p:par>
                          <p:cTn id="159" fill="hold">
                            <p:stCondLst>
                              <p:cond delay="0"/>
                            </p:stCondLst>
                            <p:childTnLst>
                              <p:par>
                                <p:cTn id="160" presetID="19" presetClass="emph" presetSubtype="0" fill="hold" grpId="1" nodeType="clickEffect">
                                  <p:stCondLst>
                                    <p:cond delay="0"/>
                                  </p:stCondLst>
                                  <p:childTnLst>
                                    <p:animClr clrSpc="rgb" dir="cw">
                                      <p:cBhvr override="childStyle">
                                        <p:cTn id="161" dur="500" fill="hold"/>
                                        <p:tgtEl>
                                          <p:spTgt spid="23"/>
                                        </p:tgtEl>
                                        <p:attrNameLst>
                                          <p:attrName>style.color</p:attrName>
                                        </p:attrNameLst>
                                      </p:cBhvr>
                                      <p:to>
                                        <a:schemeClr val="accent2"/>
                                      </p:to>
                                    </p:animClr>
                                    <p:animClr clrSpc="rgb" dir="cw">
                                      <p:cBhvr>
                                        <p:cTn id="162" dur="500" fill="hold"/>
                                        <p:tgtEl>
                                          <p:spTgt spid="23"/>
                                        </p:tgtEl>
                                        <p:attrNameLst>
                                          <p:attrName>fillcolor</p:attrName>
                                        </p:attrNameLst>
                                      </p:cBhvr>
                                      <p:to>
                                        <a:schemeClr val="accent2"/>
                                      </p:to>
                                    </p:animClr>
                                    <p:set>
                                      <p:cBhvr>
                                        <p:cTn id="163" dur="500" fill="hold"/>
                                        <p:tgtEl>
                                          <p:spTgt spid="23"/>
                                        </p:tgtEl>
                                        <p:attrNameLst>
                                          <p:attrName>fill.type</p:attrName>
                                        </p:attrNameLst>
                                      </p:cBhvr>
                                      <p:to>
                                        <p:strVal val="solid"/>
                                      </p:to>
                                    </p:set>
                                    <p:set>
                                      <p:cBhvr>
                                        <p:cTn id="164" dur="500" fill="hold"/>
                                        <p:tgtEl>
                                          <p:spTgt spid="23"/>
                                        </p:tgtEl>
                                        <p:attrNameLst>
                                          <p:attrName>fill.on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24"/>
                                        </p:tgtEl>
                                        <p:attrNameLst>
                                          <p:attrName>style.visibility</p:attrName>
                                        </p:attrNameLst>
                                      </p:cBhvr>
                                      <p:to>
                                        <p:strVal val="visible"/>
                                      </p:to>
                                    </p:set>
                                    <p:animEffect transition="in" filter="fade">
                                      <p:cBhvr>
                                        <p:cTn id="169" dur="500"/>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19" presetClass="emph" presetSubtype="0" fill="hold" grpId="1" nodeType="clickEffect">
                                  <p:stCondLst>
                                    <p:cond delay="0"/>
                                  </p:stCondLst>
                                  <p:childTnLst>
                                    <p:animClr clrSpc="rgb" dir="cw">
                                      <p:cBhvr override="childStyle">
                                        <p:cTn id="173" dur="500" fill="hold"/>
                                        <p:tgtEl>
                                          <p:spTgt spid="24"/>
                                        </p:tgtEl>
                                        <p:attrNameLst>
                                          <p:attrName>style.color</p:attrName>
                                        </p:attrNameLst>
                                      </p:cBhvr>
                                      <p:to>
                                        <a:schemeClr val="accent2"/>
                                      </p:to>
                                    </p:animClr>
                                    <p:animClr clrSpc="rgb" dir="cw">
                                      <p:cBhvr>
                                        <p:cTn id="174" dur="500" fill="hold"/>
                                        <p:tgtEl>
                                          <p:spTgt spid="24"/>
                                        </p:tgtEl>
                                        <p:attrNameLst>
                                          <p:attrName>fillcolor</p:attrName>
                                        </p:attrNameLst>
                                      </p:cBhvr>
                                      <p:to>
                                        <a:schemeClr val="accent2"/>
                                      </p:to>
                                    </p:animClr>
                                    <p:set>
                                      <p:cBhvr>
                                        <p:cTn id="175" dur="500" fill="hold"/>
                                        <p:tgtEl>
                                          <p:spTgt spid="24"/>
                                        </p:tgtEl>
                                        <p:attrNameLst>
                                          <p:attrName>fill.type</p:attrName>
                                        </p:attrNameLst>
                                      </p:cBhvr>
                                      <p:to>
                                        <p:strVal val="solid"/>
                                      </p:to>
                                    </p:set>
                                    <p:set>
                                      <p:cBhvr>
                                        <p:cTn id="176" dur="500" fill="hold"/>
                                        <p:tgtEl>
                                          <p:spTgt spid="24"/>
                                        </p:tgtEl>
                                        <p:attrNameLst>
                                          <p:attrName>fill.on</p:attrName>
                                        </p:attrNameLst>
                                      </p:cBhvr>
                                      <p:to>
                                        <p:strVal val="true"/>
                                      </p:to>
                                    </p:se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28">
                                            <p:txEl>
                                              <p:pRg st="0" end="0"/>
                                            </p:txEl>
                                          </p:spTgt>
                                        </p:tgtEl>
                                        <p:attrNameLst>
                                          <p:attrName>style.visibility</p:attrName>
                                        </p:attrNameLst>
                                      </p:cBhvr>
                                      <p:to>
                                        <p:strVal val="visible"/>
                                      </p:to>
                                    </p:set>
                                    <p:animEffect transition="in" filter="fade">
                                      <p:cBhvr>
                                        <p:cTn id="181" dur="500"/>
                                        <p:tgtEl>
                                          <p:spTgt spid="28">
                                            <p:txEl>
                                              <p:pRg st="0" end="0"/>
                                            </p:txEl>
                                          </p:spTgt>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29"/>
                                        </p:tgtEl>
                                        <p:attrNameLst>
                                          <p:attrName>style.visibility</p:attrName>
                                        </p:attrNameLst>
                                      </p:cBhvr>
                                      <p:to>
                                        <p:strVal val="visible"/>
                                      </p:to>
                                    </p:set>
                                    <p:animEffect transition="in" filter="fade">
                                      <p:cBhvr>
                                        <p:cTn id="186" dur="500"/>
                                        <p:tgtEl>
                                          <p:spTgt spid="29"/>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Effect transition="in" filter="fade">
                                      <p:cBhvr>
                                        <p:cTn id="191" dur="500"/>
                                        <p:tgtEl>
                                          <p:spTgt spid="30"/>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25"/>
                                        </p:tgtEl>
                                        <p:attrNameLst>
                                          <p:attrName>style.visibility</p:attrName>
                                        </p:attrNameLst>
                                      </p:cBhvr>
                                      <p:to>
                                        <p:strVal val="visible"/>
                                      </p:to>
                                    </p:set>
                                    <p:animEffect transition="in" filter="fade">
                                      <p:cBhvr>
                                        <p:cTn id="196" dur="500"/>
                                        <p:tgtEl>
                                          <p:spTgt spid="25"/>
                                        </p:tgtEl>
                                      </p:cBhvr>
                                    </p:animEffect>
                                  </p:childTnLst>
                                </p:cTn>
                              </p:par>
                            </p:childTnLst>
                          </p:cTn>
                        </p:par>
                      </p:childTnLst>
                    </p:cTn>
                  </p:par>
                  <p:par>
                    <p:cTn id="197" fill="hold">
                      <p:stCondLst>
                        <p:cond delay="indefinite"/>
                      </p:stCondLst>
                      <p:childTnLst>
                        <p:par>
                          <p:cTn id="198" fill="hold">
                            <p:stCondLst>
                              <p:cond delay="0"/>
                            </p:stCondLst>
                            <p:childTnLst>
                              <p:par>
                                <p:cTn id="199" presetID="19" presetClass="emph" presetSubtype="0" fill="hold" grpId="1" nodeType="clickEffect">
                                  <p:stCondLst>
                                    <p:cond delay="0"/>
                                  </p:stCondLst>
                                  <p:childTnLst>
                                    <p:animClr clrSpc="rgb" dir="cw">
                                      <p:cBhvr override="childStyle">
                                        <p:cTn id="200" dur="500" fill="hold"/>
                                        <p:tgtEl>
                                          <p:spTgt spid="25"/>
                                        </p:tgtEl>
                                        <p:attrNameLst>
                                          <p:attrName>style.color</p:attrName>
                                        </p:attrNameLst>
                                      </p:cBhvr>
                                      <p:to>
                                        <a:schemeClr val="accent2"/>
                                      </p:to>
                                    </p:animClr>
                                    <p:animClr clrSpc="rgb" dir="cw">
                                      <p:cBhvr>
                                        <p:cTn id="201" dur="500" fill="hold"/>
                                        <p:tgtEl>
                                          <p:spTgt spid="25"/>
                                        </p:tgtEl>
                                        <p:attrNameLst>
                                          <p:attrName>fillcolor</p:attrName>
                                        </p:attrNameLst>
                                      </p:cBhvr>
                                      <p:to>
                                        <a:schemeClr val="accent2"/>
                                      </p:to>
                                    </p:animClr>
                                    <p:set>
                                      <p:cBhvr>
                                        <p:cTn id="202" dur="500" fill="hold"/>
                                        <p:tgtEl>
                                          <p:spTgt spid="25"/>
                                        </p:tgtEl>
                                        <p:attrNameLst>
                                          <p:attrName>fill.type</p:attrName>
                                        </p:attrNameLst>
                                      </p:cBhvr>
                                      <p:to>
                                        <p:strVal val="solid"/>
                                      </p:to>
                                    </p:set>
                                    <p:set>
                                      <p:cBhvr>
                                        <p:cTn id="203" dur="500" fill="hold"/>
                                        <p:tgtEl>
                                          <p:spTgt spid="25"/>
                                        </p:tgtEl>
                                        <p:attrNameLst>
                                          <p:attrName>fill.on</p:attrName>
                                        </p:attrNameLst>
                                      </p:cBhvr>
                                      <p:to>
                                        <p:strVal val="true"/>
                                      </p:to>
                                    </p:se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26"/>
                                        </p:tgtEl>
                                        <p:attrNameLst>
                                          <p:attrName>style.visibility</p:attrName>
                                        </p:attrNameLst>
                                      </p:cBhvr>
                                      <p:to>
                                        <p:strVal val="visible"/>
                                      </p:to>
                                    </p:set>
                                    <p:animEffect transition="in" filter="fade">
                                      <p:cBhvr>
                                        <p:cTn id="208" dur="500"/>
                                        <p:tgtEl>
                                          <p:spTgt spid="26"/>
                                        </p:tgtEl>
                                      </p:cBhvr>
                                    </p:animEffect>
                                  </p:childTnLst>
                                </p:cTn>
                              </p:par>
                            </p:childTnLst>
                          </p:cTn>
                        </p:par>
                      </p:childTnLst>
                    </p:cTn>
                  </p:par>
                  <p:par>
                    <p:cTn id="209" fill="hold">
                      <p:stCondLst>
                        <p:cond delay="indefinite"/>
                      </p:stCondLst>
                      <p:childTnLst>
                        <p:par>
                          <p:cTn id="210" fill="hold">
                            <p:stCondLst>
                              <p:cond delay="0"/>
                            </p:stCondLst>
                            <p:childTnLst>
                              <p:par>
                                <p:cTn id="211" presetID="19" presetClass="emph" presetSubtype="0" fill="hold" grpId="1" nodeType="clickEffect">
                                  <p:stCondLst>
                                    <p:cond delay="0"/>
                                  </p:stCondLst>
                                  <p:childTnLst>
                                    <p:animClr clrSpc="rgb" dir="cw">
                                      <p:cBhvr override="childStyle">
                                        <p:cTn id="212" dur="500" fill="hold"/>
                                        <p:tgtEl>
                                          <p:spTgt spid="26"/>
                                        </p:tgtEl>
                                        <p:attrNameLst>
                                          <p:attrName>style.color</p:attrName>
                                        </p:attrNameLst>
                                      </p:cBhvr>
                                      <p:to>
                                        <a:schemeClr val="accent2"/>
                                      </p:to>
                                    </p:animClr>
                                    <p:animClr clrSpc="rgb" dir="cw">
                                      <p:cBhvr>
                                        <p:cTn id="213" dur="500" fill="hold"/>
                                        <p:tgtEl>
                                          <p:spTgt spid="26"/>
                                        </p:tgtEl>
                                        <p:attrNameLst>
                                          <p:attrName>fillcolor</p:attrName>
                                        </p:attrNameLst>
                                      </p:cBhvr>
                                      <p:to>
                                        <a:schemeClr val="accent2"/>
                                      </p:to>
                                    </p:animClr>
                                    <p:set>
                                      <p:cBhvr>
                                        <p:cTn id="214" dur="500" fill="hold"/>
                                        <p:tgtEl>
                                          <p:spTgt spid="26"/>
                                        </p:tgtEl>
                                        <p:attrNameLst>
                                          <p:attrName>fill.type</p:attrName>
                                        </p:attrNameLst>
                                      </p:cBhvr>
                                      <p:to>
                                        <p:strVal val="solid"/>
                                      </p:to>
                                    </p:set>
                                    <p:set>
                                      <p:cBhvr>
                                        <p:cTn id="215" dur="5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19" grpId="2" animBg="1"/>
      <p:bldP spid="19" grpId="3"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9" grpId="0"/>
      <p:bldP spid="30" grpId="0"/>
      <p:bldP spid="31" grpId="0"/>
      <p:bldP spid="32"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0328" y="2230582"/>
            <a:ext cx="10851921" cy="2258292"/>
          </a:xfrm>
        </p:spPr>
        <p:txBody>
          <a:bodyPr>
            <a:normAutofit/>
          </a:bodyPr>
          <a:lstStyle/>
          <a:p>
            <a:pPr algn="ctr"/>
            <a:r>
              <a:rPr lang="tr-TR" sz="4800" dirty="0" smtClean="0"/>
              <a:t>KOMUTA KONTROL MERKEZİ DENETİM FORMU</a:t>
            </a:r>
            <a:endParaRPr lang="tr-TR" sz="4800" dirty="0"/>
          </a:p>
        </p:txBody>
      </p:sp>
    </p:spTree>
    <p:extLst>
      <p:ext uri="{BB962C8B-B14F-4D97-AF65-F5344CB8AC3E}">
        <p14:creationId xmlns:p14="http://schemas.microsoft.com/office/powerpoint/2010/main" val="1333656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çerik Yer Tutucusu 43">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7309" y="-651164"/>
            <a:ext cx="10072255" cy="7509164"/>
          </a:xfrm>
        </p:spPr>
      </p:pic>
      <p:sp>
        <p:nvSpPr>
          <p:cNvPr id="82" name="32-Nokta Yıldız 81"/>
          <p:cNvSpPr/>
          <p:nvPr/>
        </p:nvSpPr>
        <p:spPr>
          <a:xfrm>
            <a:off x="7661563" y="2560476"/>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3" name="32-Nokta Yıldız 82"/>
          <p:cNvSpPr/>
          <p:nvPr/>
        </p:nvSpPr>
        <p:spPr>
          <a:xfrm>
            <a:off x="7661563" y="2807243"/>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4" name="32-Nokta Yıldız 83"/>
          <p:cNvSpPr/>
          <p:nvPr/>
        </p:nvSpPr>
        <p:spPr>
          <a:xfrm>
            <a:off x="7668491" y="3139089"/>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5" name="32-Nokta Yıldız 84"/>
          <p:cNvSpPr/>
          <p:nvPr/>
        </p:nvSpPr>
        <p:spPr>
          <a:xfrm>
            <a:off x="7668491" y="3347569"/>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6" name="32-Nokta Yıldız 85"/>
          <p:cNvSpPr/>
          <p:nvPr/>
        </p:nvSpPr>
        <p:spPr>
          <a:xfrm>
            <a:off x="7661564" y="3541532"/>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7" name="32-Nokta Yıldız 86"/>
          <p:cNvSpPr/>
          <p:nvPr/>
        </p:nvSpPr>
        <p:spPr>
          <a:xfrm>
            <a:off x="7661564" y="3735495"/>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8" name="32-Nokta Yıldız 87"/>
          <p:cNvSpPr/>
          <p:nvPr/>
        </p:nvSpPr>
        <p:spPr>
          <a:xfrm>
            <a:off x="7626928" y="3943316"/>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9" name="32-Nokta Yıldız 88"/>
          <p:cNvSpPr/>
          <p:nvPr/>
        </p:nvSpPr>
        <p:spPr>
          <a:xfrm>
            <a:off x="7626928" y="4137279"/>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0" name="32-Nokta Yıldız 89"/>
          <p:cNvSpPr/>
          <p:nvPr/>
        </p:nvSpPr>
        <p:spPr>
          <a:xfrm>
            <a:off x="7626928" y="4527824"/>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1" name="32-Nokta Yıldız 90"/>
          <p:cNvSpPr/>
          <p:nvPr/>
        </p:nvSpPr>
        <p:spPr>
          <a:xfrm>
            <a:off x="7661564" y="4334705"/>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2" name="32-Nokta Yıldız 91"/>
          <p:cNvSpPr/>
          <p:nvPr/>
        </p:nvSpPr>
        <p:spPr>
          <a:xfrm>
            <a:off x="7668491" y="5303676"/>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3" name="32-Nokta Yıldız 92"/>
          <p:cNvSpPr/>
          <p:nvPr/>
        </p:nvSpPr>
        <p:spPr>
          <a:xfrm>
            <a:off x="7661563" y="5538746"/>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4" name="32-Nokta Yıldız 93"/>
          <p:cNvSpPr/>
          <p:nvPr/>
        </p:nvSpPr>
        <p:spPr>
          <a:xfrm>
            <a:off x="7668491" y="5707616"/>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5" name="32-Nokta Yıldız 94"/>
          <p:cNvSpPr/>
          <p:nvPr/>
        </p:nvSpPr>
        <p:spPr>
          <a:xfrm>
            <a:off x="7668491" y="5915892"/>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6" name="32-Nokta Yıldız 95"/>
          <p:cNvSpPr/>
          <p:nvPr/>
        </p:nvSpPr>
        <p:spPr>
          <a:xfrm>
            <a:off x="7668491" y="6068292"/>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7" name="32-Nokta Yıldız 96"/>
          <p:cNvSpPr/>
          <p:nvPr/>
        </p:nvSpPr>
        <p:spPr>
          <a:xfrm>
            <a:off x="7668491" y="6269183"/>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8" name="32-Nokta Yıldız 97"/>
          <p:cNvSpPr/>
          <p:nvPr/>
        </p:nvSpPr>
        <p:spPr>
          <a:xfrm>
            <a:off x="7661564" y="4736100"/>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99" name="Sağ Ok 98">
            <a:hlinkClick r:id="rId4" action="ppaction://hlinksldjump"/>
          </p:cNvPr>
          <p:cNvSpPr/>
          <p:nvPr/>
        </p:nvSpPr>
        <p:spPr>
          <a:xfrm>
            <a:off x="42873" y="2463494"/>
            <a:ext cx="427084" cy="96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0" name="Sağ Ok 99">
            <a:hlinkClick r:id="rId5" action="ppaction://hlinksldjump"/>
          </p:cNvPr>
          <p:cNvSpPr/>
          <p:nvPr/>
        </p:nvSpPr>
        <p:spPr>
          <a:xfrm>
            <a:off x="42873" y="3133858"/>
            <a:ext cx="427084" cy="193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4796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500"/>
                                        <p:tgtEl>
                                          <p:spTgt spid="8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500"/>
                                        <p:tgtEl>
                                          <p:spTgt spid="8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500"/>
                                        <p:tgtEl>
                                          <p:spTgt spid="9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500"/>
                                        <p:tgtEl>
                                          <p:spTgt spid="9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fade">
                                      <p:cBhvr>
                                        <p:cTn id="67" dur="500"/>
                                        <p:tgtEl>
                                          <p:spTgt spid="9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fade">
                                      <p:cBhvr>
                                        <p:cTn id="72" dur="500"/>
                                        <p:tgtEl>
                                          <p:spTgt spid="9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fade">
                                      <p:cBhvr>
                                        <p:cTn id="77" dur="500"/>
                                        <p:tgtEl>
                                          <p:spTgt spid="9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fade">
                                      <p:cBhvr>
                                        <p:cTn id="82" dur="500"/>
                                        <p:tgtEl>
                                          <p:spTgt spid="9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5"/>
                                        </p:tgtEl>
                                        <p:attrNameLst>
                                          <p:attrName>style.visibility</p:attrName>
                                        </p:attrNameLst>
                                      </p:cBhvr>
                                      <p:to>
                                        <p:strVal val="visible"/>
                                      </p:to>
                                    </p:set>
                                    <p:animEffect transition="in" filter="fade">
                                      <p:cBhvr>
                                        <p:cTn id="87" dur="500"/>
                                        <p:tgtEl>
                                          <p:spTgt spid="9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6"/>
                                        </p:tgtEl>
                                        <p:attrNameLst>
                                          <p:attrName>style.visibility</p:attrName>
                                        </p:attrNameLst>
                                      </p:cBhvr>
                                      <p:to>
                                        <p:strVal val="visible"/>
                                      </p:to>
                                    </p:set>
                                    <p:animEffect transition="in" filter="fade">
                                      <p:cBhvr>
                                        <p:cTn id="92" dur="500"/>
                                        <p:tgtEl>
                                          <p:spTgt spid="9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8" grpId="1" animBg="1"/>
      <p:bldP spid="89" grpId="0" animBg="1"/>
      <p:bldP spid="89" grpId="1" animBg="1"/>
      <p:bldP spid="90" grpId="0" animBg="1"/>
      <p:bldP spid="91" grpId="0" animBg="1"/>
      <p:bldP spid="92" grpId="0" animBg="1"/>
      <p:bldP spid="93" grpId="0" animBg="1"/>
      <p:bldP spid="94" grpId="0" animBg="1"/>
      <p:bldP spid="95" grpId="0" animBg="1"/>
      <p:bldP spid="96" grpId="0" animBg="1"/>
      <p:bldP spid="97" grpId="0" animBg="1"/>
      <p:bldP spid="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537250" y="2428573"/>
            <a:ext cx="10353762" cy="3695136"/>
          </a:xfrm>
        </p:spPr>
        <p:txBody>
          <a:bodyPr>
            <a:normAutofit/>
          </a:bodyPr>
          <a:lstStyle/>
          <a:p>
            <a:r>
              <a:rPr lang="tr-TR" sz="4000" dirty="0" smtClean="0"/>
              <a:t>İSTASYON DENETİM FORMU</a:t>
            </a:r>
            <a:endParaRPr lang="tr-TR" sz="4000" dirty="0"/>
          </a:p>
        </p:txBody>
      </p:sp>
    </p:spTree>
    <p:extLst>
      <p:ext uri="{BB962C8B-B14F-4D97-AF65-F5344CB8AC3E}">
        <p14:creationId xmlns:p14="http://schemas.microsoft.com/office/powerpoint/2010/main" val="1103472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5942" y="-1482437"/>
            <a:ext cx="11314276" cy="9240982"/>
          </a:xfrm>
        </p:spPr>
      </p:pic>
      <p:sp>
        <p:nvSpPr>
          <p:cNvPr id="5" name="Metin kutusu 4"/>
          <p:cNvSpPr txBox="1"/>
          <p:nvPr/>
        </p:nvSpPr>
        <p:spPr>
          <a:xfrm>
            <a:off x="3574472" y="254123"/>
            <a:ext cx="1911928" cy="400110"/>
          </a:xfrm>
          <a:prstGeom prst="rect">
            <a:avLst/>
          </a:prstGeom>
          <a:noFill/>
        </p:spPr>
        <p:txBody>
          <a:bodyPr wrap="square" rtlCol="0">
            <a:spAutoFit/>
          </a:bodyPr>
          <a:lstStyle/>
          <a:p>
            <a:r>
              <a:rPr lang="tr-TR" sz="2000" dirty="0" smtClean="0">
                <a:solidFill>
                  <a:schemeClr val="bg1"/>
                </a:solidFill>
              </a:rPr>
              <a:t>12 AA 112</a:t>
            </a:r>
            <a:endParaRPr lang="tr-TR" sz="2000" dirty="0">
              <a:solidFill>
                <a:schemeClr val="bg1"/>
              </a:solidFill>
            </a:endParaRPr>
          </a:p>
        </p:txBody>
      </p:sp>
      <p:sp>
        <p:nvSpPr>
          <p:cNvPr id="6" name="Metin kutusu 5"/>
          <p:cNvSpPr txBox="1"/>
          <p:nvPr/>
        </p:nvSpPr>
        <p:spPr>
          <a:xfrm>
            <a:off x="5583382" y="284901"/>
            <a:ext cx="2286000" cy="400110"/>
          </a:xfrm>
          <a:prstGeom prst="rect">
            <a:avLst/>
          </a:prstGeom>
          <a:noFill/>
        </p:spPr>
        <p:txBody>
          <a:bodyPr wrap="square" rtlCol="0">
            <a:spAutoFit/>
          </a:bodyPr>
          <a:lstStyle/>
          <a:p>
            <a:r>
              <a:rPr lang="tr-TR" sz="2000" dirty="0" smtClean="0">
                <a:solidFill>
                  <a:schemeClr val="bg1"/>
                </a:solidFill>
              </a:rPr>
              <a:t>120.000</a:t>
            </a:r>
            <a:endParaRPr lang="tr-TR" sz="2000" dirty="0">
              <a:solidFill>
                <a:schemeClr val="bg1"/>
              </a:solidFill>
            </a:endParaRPr>
          </a:p>
        </p:txBody>
      </p:sp>
      <p:sp>
        <p:nvSpPr>
          <p:cNvPr id="7" name="Metin kutusu 6"/>
          <p:cNvSpPr txBox="1"/>
          <p:nvPr/>
        </p:nvSpPr>
        <p:spPr>
          <a:xfrm>
            <a:off x="5805055" y="855822"/>
            <a:ext cx="1316181" cy="369332"/>
          </a:xfrm>
          <a:prstGeom prst="rect">
            <a:avLst/>
          </a:prstGeom>
          <a:noFill/>
        </p:spPr>
        <p:txBody>
          <a:bodyPr wrap="square" rtlCol="0">
            <a:spAutoFit/>
          </a:bodyPr>
          <a:lstStyle/>
          <a:p>
            <a:r>
              <a:rPr lang="tr-TR" dirty="0" smtClean="0">
                <a:solidFill>
                  <a:schemeClr val="bg1"/>
                </a:solidFill>
              </a:rPr>
              <a:t>10.10</a:t>
            </a:r>
            <a:endParaRPr lang="tr-TR" dirty="0">
              <a:solidFill>
                <a:schemeClr val="bg1"/>
              </a:solidFill>
            </a:endParaRPr>
          </a:p>
        </p:txBody>
      </p:sp>
      <p:sp>
        <p:nvSpPr>
          <p:cNvPr id="8" name="Metin kutusu 7"/>
          <p:cNvSpPr txBox="1"/>
          <p:nvPr/>
        </p:nvSpPr>
        <p:spPr>
          <a:xfrm>
            <a:off x="5583382" y="1040488"/>
            <a:ext cx="879763" cy="369332"/>
          </a:xfrm>
          <a:prstGeom prst="rect">
            <a:avLst/>
          </a:prstGeom>
          <a:noFill/>
        </p:spPr>
        <p:txBody>
          <a:bodyPr wrap="square" rtlCol="0">
            <a:spAutoFit/>
          </a:bodyPr>
          <a:lstStyle/>
          <a:p>
            <a:r>
              <a:rPr lang="tr-TR" dirty="0" smtClean="0">
                <a:solidFill>
                  <a:schemeClr val="bg1"/>
                </a:solidFill>
              </a:rPr>
              <a:t>10.11</a:t>
            </a:r>
            <a:endParaRPr lang="tr-TR" dirty="0">
              <a:solidFill>
                <a:schemeClr val="bg1"/>
              </a:solidFill>
            </a:endParaRPr>
          </a:p>
        </p:txBody>
      </p:sp>
      <p:sp>
        <p:nvSpPr>
          <p:cNvPr id="9" name="Metin kutusu 8"/>
          <p:cNvSpPr txBox="1"/>
          <p:nvPr/>
        </p:nvSpPr>
        <p:spPr>
          <a:xfrm>
            <a:off x="4925291" y="1180521"/>
            <a:ext cx="1039091" cy="400110"/>
          </a:xfrm>
          <a:prstGeom prst="rect">
            <a:avLst/>
          </a:prstGeom>
          <a:noFill/>
        </p:spPr>
        <p:txBody>
          <a:bodyPr wrap="square" rtlCol="0">
            <a:spAutoFit/>
          </a:bodyPr>
          <a:lstStyle/>
          <a:p>
            <a:r>
              <a:rPr lang="tr-TR" sz="2000" dirty="0" smtClean="0">
                <a:solidFill>
                  <a:schemeClr val="bg1"/>
                </a:solidFill>
              </a:rPr>
              <a:t>10.11</a:t>
            </a:r>
            <a:endParaRPr lang="tr-TR" sz="2000" dirty="0">
              <a:solidFill>
                <a:schemeClr val="bg1"/>
              </a:solidFill>
            </a:endParaRPr>
          </a:p>
        </p:txBody>
      </p:sp>
      <p:sp>
        <p:nvSpPr>
          <p:cNvPr id="10" name="Metin kutusu 9"/>
          <p:cNvSpPr txBox="1"/>
          <p:nvPr/>
        </p:nvSpPr>
        <p:spPr>
          <a:xfrm>
            <a:off x="4412673" y="1566589"/>
            <a:ext cx="1274619" cy="369332"/>
          </a:xfrm>
          <a:prstGeom prst="rect">
            <a:avLst/>
          </a:prstGeom>
          <a:noFill/>
        </p:spPr>
        <p:txBody>
          <a:bodyPr wrap="square" rtlCol="0">
            <a:spAutoFit/>
          </a:bodyPr>
          <a:lstStyle/>
          <a:p>
            <a:r>
              <a:rPr lang="tr-TR" dirty="0" smtClean="0">
                <a:solidFill>
                  <a:schemeClr val="bg1"/>
                </a:solidFill>
              </a:rPr>
              <a:t>10.12</a:t>
            </a:r>
            <a:endParaRPr lang="tr-TR" dirty="0">
              <a:solidFill>
                <a:schemeClr val="bg1"/>
              </a:solidFill>
            </a:endParaRPr>
          </a:p>
        </p:txBody>
      </p:sp>
      <p:sp>
        <p:nvSpPr>
          <p:cNvPr id="11" name="32-Nokta Yıldız 10"/>
          <p:cNvSpPr/>
          <p:nvPr/>
        </p:nvSpPr>
        <p:spPr>
          <a:xfrm>
            <a:off x="7287491" y="2492334"/>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2" name="32-Nokta Yıldız 11"/>
          <p:cNvSpPr/>
          <p:nvPr/>
        </p:nvSpPr>
        <p:spPr>
          <a:xfrm>
            <a:off x="6650182" y="2686297"/>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3" name="32-Nokta Yıldız 12"/>
          <p:cNvSpPr/>
          <p:nvPr/>
        </p:nvSpPr>
        <p:spPr>
          <a:xfrm>
            <a:off x="6650182" y="2880260"/>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4" name="32-Nokta Yıldız 13"/>
          <p:cNvSpPr/>
          <p:nvPr/>
        </p:nvSpPr>
        <p:spPr>
          <a:xfrm>
            <a:off x="7617092" y="3041073"/>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5" name="32-Nokta Yıldız 14"/>
          <p:cNvSpPr/>
          <p:nvPr/>
        </p:nvSpPr>
        <p:spPr>
          <a:xfrm>
            <a:off x="7617092" y="3275055"/>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6" name="32-Nokta Yıldız 15"/>
          <p:cNvSpPr/>
          <p:nvPr/>
        </p:nvSpPr>
        <p:spPr>
          <a:xfrm>
            <a:off x="7610165" y="3596323"/>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7" name="32-Nokta Yıldız 16"/>
          <p:cNvSpPr/>
          <p:nvPr/>
        </p:nvSpPr>
        <p:spPr>
          <a:xfrm>
            <a:off x="7617092" y="3402360"/>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8" name="32-Nokta Yıldız 17"/>
          <p:cNvSpPr/>
          <p:nvPr/>
        </p:nvSpPr>
        <p:spPr>
          <a:xfrm>
            <a:off x="7377545" y="4182546"/>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9" name="32-Nokta Yıldız 18"/>
          <p:cNvSpPr/>
          <p:nvPr/>
        </p:nvSpPr>
        <p:spPr>
          <a:xfrm>
            <a:off x="7342909" y="4013263"/>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0" name="32-Nokta Yıldız 19"/>
          <p:cNvSpPr/>
          <p:nvPr/>
        </p:nvSpPr>
        <p:spPr>
          <a:xfrm>
            <a:off x="7363691" y="5012557"/>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1" name="32-Nokta Yıldız 20"/>
          <p:cNvSpPr/>
          <p:nvPr/>
        </p:nvSpPr>
        <p:spPr>
          <a:xfrm>
            <a:off x="7342909" y="5232748"/>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2" name="32-Nokta Yıldız 21"/>
          <p:cNvSpPr/>
          <p:nvPr/>
        </p:nvSpPr>
        <p:spPr>
          <a:xfrm>
            <a:off x="7342910" y="5427059"/>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3" name="32-Nokta Yıldız 22"/>
          <p:cNvSpPr/>
          <p:nvPr/>
        </p:nvSpPr>
        <p:spPr>
          <a:xfrm>
            <a:off x="7342910" y="5608127"/>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4" name="32-Nokta Yıldız 23"/>
          <p:cNvSpPr/>
          <p:nvPr/>
        </p:nvSpPr>
        <p:spPr>
          <a:xfrm>
            <a:off x="7356764" y="5779611"/>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5" name="32-Nokta Yıldız 24"/>
          <p:cNvSpPr/>
          <p:nvPr/>
        </p:nvSpPr>
        <p:spPr>
          <a:xfrm>
            <a:off x="7363691" y="5976189"/>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6" name="32-Nokta Yıldız 25"/>
          <p:cNvSpPr/>
          <p:nvPr/>
        </p:nvSpPr>
        <p:spPr>
          <a:xfrm>
            <a:off x="7363691" y="6633713"/>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7" name="32-Nokta Yıldız 26"/>
          <p:cNvSpPr/>
          <p:nvPr/>
        </p:nvSpPr>
        <p:spPr>
          <a:xfrm>
            <a:off x="7363691" y="6145058"/>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8" name="32-Nokta Yıldız 27"/>
          <p:cNvSpPr/>
          <p:nvPr/>
        </p:nvSpPr>
        <p:spPr>
          <a:xfrm>
            <a:off x="7356764" y="4667193"/>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9" name="32-Nokta Yıldız 28"/>
          <p:cNvSpPr/>
          <p:nvPr/>
        </p:nvSpPr>
        <p:spPr>
          <a:xfrm>
            <a:off x="7356764" y="4486125"/>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30" name="32-Nokta Yıldız 29"/>
          <p:cNvSpPr/>
          <p:nvPr/>
        </p:nvSpPr>
        <p:spPr>
          <a:xfrm>
            <a:off x="7342909" y="3820410"/>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31" name="32-Nokta Yıldız 30"/>
          <p:cNvSpPr/>
          <p:nvPr/>
        </p:nvSpPr>
        <p:spPr>
          <a:xfrm>
            <a:off x="7356764" y="4848261"/>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32" name="32-Nokta Yıldız 31"/>
          <p:cNvSpPr/>
          <p:nvPr/>
        </p:nvSpPr>
        <p:spPr>
          <a:xfrm>
            <a:off x="7356764" y="4320893"/>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33" name="32-Nokta Yıldız 32"/>
          <p:cNvSpPr/>
          <p:nvPr/>
        </p:nvSpPr>
        <p:spPr>
          <a:xfrm>
            <a:off x="7356764" y="6344642"/>
            <a:ext cx="152400" cy="193963"/>
          </a:xfrm>
          <a:prstGeom prst="star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34" name="Sağ Ok 33">
            <a:hlinkClick r:id="rId3" action="ppaction://hlinksldjump"/>
          </p:cNvPr>
          <p:cNvSpPr/>
          <p:nvPr/>
        </p:nvSpPr>
        <p:spPr>
          <a:xfrm>
            <a:off x="0" y="6242039"/>
            <a:ext cx="475942" cy="294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784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fade">
                                      <p:cBhvr>
                                        <p:cTn id="122" dur="5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500"/>
                                        <p:tgtEl>
                                          <p:spTgt spid="2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fade">
                                      <p:cBhvr>
                                        <p:cTn id="137" dur="500"/>
                                        <p:tgtEl>
                                          <p:spTgt spid="33"/>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9964" y="845129"/>
            <a:ext cx="7173355" cy="5133344"/>
          </a:xfrm>
        </p:spPr>
      </p:pic>
    </p:spTree>
    <p:extLst>
      <p:ext uri="{BB962C8B-B14F-4D97-AF65-F5344CB8AC3E}">
        <p14:creationId xmlns:p14="http://schemas.microsoft.com/office/powerpoint/2010/main" val="1817954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p:cNvSpPr>
            <a:spLocks noChangeArrowheads="1"/>
          </p:cNvSpPr>
          <p:nvPr/>
        </p:nvSpPr>
        <p:spPr bwMode="auto">
          <a:xfrm>
            <a:off x="9879013" y="7239000"/>
            <a:ext cx="104775" cy="95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6" name="Rectangle 22"/>
          <p:cNvSpPr>
            <a:spLocks noChangeArrowheads="1"/>
          </p:cNvSpPr>
          <p:nvPr/>
        </p:nvSpPr>
        <p:spPr bwMode="auto">
          <a:xfrm>
            <a:off x="11222038" y="7239000"/>
            <a:ext cx="104775" cy="95250"/>
          </a:xfrm>
          <a:prstGeom prst="rect">
            <a:avLst/>
          </a:prstGeom>
          <a:solidFill>
            <a:srgbClr val="FFFFFF"/>
          </a:solidFill>
          <a:ln w="9525">
            <a:solidFill>
              <a:srgbClr val="000000"/>
            </a:solidFill>
            <a:miter lim="800000"/>
            <a:headEnd/>
            <a:tailEnd/>
          </a:ln>
        </p:spPr>
        <p:txBody>
          <a:bodyPr/>
          <a:lstStyle/>
          <a:p>
            <a:endParaRPr lang="tr-TR"/>
          </a:p>
        </p:txBody>
      </p:sp>
      <p:sp>
        <p:nvSpPr>
          <p:cNvPr id="27" name="Rectangle 23"/>
          <p:cNvSpPr>
            <a:spLocks noChangeArrowheads="1"/>
          </p:cNvSpPr>
          <p:nvPr/>
        </p:nvSpPr>
        <p:spPr bwMode="auto">
          <a:xfrm>
            <a:off x="9879013" y="7429500"/>
            <a:ext cx="104775" cy="95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8" name="Rectangle 24"/>
          <p:cNvSpPr>
            <a:spLocks noChangeArrowheads="1"/>
          </p:cNvSpPr>
          <p:nvPr/>
        </p:nvSpPr>
        <p:spPr bwMode="auto">
          <a:xfrm>
            <a:off x="11222038" y="7429500"/>
            <a:ext cx="104775" cy="95250"/>
          </a:xfrm>
          <a:prstGeom prst="rect">
            <a:avLst/>
          </a:prstGeom>
          <a:solidFill>
            <a:srgbClr val="FFFFFF"/>
          </a:solidFill>
          <a:ln w="9525">
            <a:solidFill>
              <a:srgbClr val="000000"/>
            </a:solidFill>
            <a:miter lim="800000"/>
            <a:headEnd/>
            <a:tailEnd/>
          </a:ln>
        </p:spPr>
        <p:txBody>
          <a:bodyPr/>
          <a:lstStyle/>
          <a:p>
            <a:endParaRPr lang="tr-TR"/>
          </a:p>
        </p:txBody>
      </p:sp>
      <p:sp>
        <p:nvSpPr>
          <p:cNvPr id="29" name="Rectangle 25"/>
          <p:cNvSpPr>
            <a:spLocks noChangeArrowheads="1"/>
          </p:cNvSpPr>
          <p:nvPr/>
        </p:nvSpPr>
        <p:spPr bwMode="auto">
          <a:xfrm>
            <a:off x="9879013" y="7620000"/>
            <a:ext cx="104775" cy="95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0" name="Rectangle 26"/>
          <p:cNvSpPr>
            <a:spLocks noChangeArrowheads="1"/>
          </p:cNvSpPr>
          <p:nvPr/>
        </p:nvSpPr>
        <p:spPr bwMode="auto">
          <a:xfrm>
            <a:off x="11222038" y="7620000"/>
            <a:ext cx="104775" cy="95250"/>
          </a:xfrm>
          <a:prstGeom prst="rect">
            <a:avLst/>
          </a:prstGeom>
          <a:solidFill>
            <a:srgbClr val="FFFFFF"/>
          </a:solidFill>
          <a:ln w="9525">
            <a:solidFill>
              <a:srgbClr val="000000"/>
            </a:solidFill>
            <a:miter lim="800000"/>
            <a:headEnd/>
            <a:tailEnd/>
          </a:ln>
        </p:spPr>
        <p:txBody>
          <a:bodyPr/>
          <a:lstStyle/>
          <a:p>
            <a:endParaRPr lang="tr-TR"/>
          </a:p>
        </p:txBody>
      </p:sp>
      <p:sp>
        <p:nvSpPr>
          <p:cNvPr id="31" name="Rectangle 27"/>
          <p:cNvSpPr>
            <a:spLocks noChangeArrowheads="1"/>
          </p:cNvSpPr>
          <p:nvPr/>
        </p:nvSpPr>
        <p:spPr bwMode="auto">
          <a:xfrm>
            <a:off x="9879013" y="7810500"/>
            <a:ext cx="104775" cy="95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2" name="Rectangle 28"/>
          <p:cNvSpPr>
            <a:spLocks noChangeArrowheads="1"/>
          </p:cNvSpPr>
          <p:nvPr/>
        </p:nvSpPr>
        <p:spPr bwMode="auto">
          <a:xfrm>
            <a:off x="11222038" y="7810500"/>
            <a:ext cx="104775" cy="95250"/>
          </a:xfrm>
          <a:prstGeom prst="rect">
            <a:avLst/>
          </a:prstGeom>
          <a:solidFill>
            <a:srgbClr val="FFFFFF"/>
          </a:solidFill>
          <a:ln w="9525">
            <a:solidFill>
              <a:srgbClr val="000000"/>
            </a:solidFill>
            <a:miter lim="800000"/>
            <a:headEnd/>
            <a:tailEnd/>
          </a:ln>
        </p:spPr>
        <p:txBody>
          <a:bodyPr/>
          <a:lstStyle/>
          <a:p>
            <a:endParaRPr lang="tr-TR"/>
          </a:p>
        </p:txBody>
      </p:sp>
      <p:sp>
        <p:nvSpPr>
          <p:cNvPr id="33" name="Rectangle 29"/>
          <p:cNvSpPr>
            <a:spLocks noChangeArrowheads="1"/>
          </p:cNvSpPr>
          <p:nvPr/>
        </p:nvSpPr>
        <p:spPr bwMode="auto">
          <a:xfrm>
            <a:off x="9879013" y="8001000"/>
            <a:ext cx="104775" cy="95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4" name="Rectangle 30"/>
          <p:cNvSpPr>
            <a:spLocks noChangeArrowheads="1"/>
          </p:cNvSpPr>
          <p:nvPr/>
        </p:nvSpPr>
        <p:spPr bwMode="auto">
          <a:xfrm>
            <a:off x="11222038" y="8001000"/>
            <a:ext cx="104775" cy="95250"/>
          </a:xfrm>
          <a:prstGeom prst="rect">
            <a:avLst/>
          </a:prstGeom>
          <a:solidFill>
            <a:srgbClr val="FFFFFF"/>
          </a:solidFill>
          <a:ln w="9525">
            <a:solidFill>
              <a:srgbClr val="000000"/>
            </a:solidFill>
            <a:miter lim="800000"/>
            <a:headEnd/>
            <a:tailEnd/>
          </a:ln>
        </p:spPr>
        <p:txBody>
          <a:bodyPr/>
          <a:lstStyle/>
          <a:p>
            <a:endParaRPr lang="tr-TR"/>
          </a:p>
        </p:txBody>
      </p:sp>
      <p:sp>
        <p:nvSpPr>
          <p:cNvPr id="35" name="Rectangle 31"/>
          <p:cNvSpPr>
            <a:spLocks noChangeArrowheads="1"/>
          </p:cNvSpPr>
          <p:nvPr/>
        </p:nvSpPr>
        <p:spPr bwMode="auto">
          <a:xfrm>
            <a:off x="9888538" y="8191500"/>
            <a:ext cx="104775" cy="95250"/>
          </a:xfrm>
          <a:prstGeom prst="rect">
            <a:avLst/>
          </a:prstGeom>
          <a:solidFill>
            <a:srgbClr val="FFFFFF"/>
          </a:solidFill>
          <a:ln w="9525">
            <a:solidFill>
              <a:srgbClr val="000000"/>
            </a:solidFill>
            <a:miter lim="800000"/>
            <a:headEnd/>
            <a:tailEnd/>
          </a:ln>
        </p:spPr>
        <p:txBody>
          <a:bodyPr/>
          <a:lstStyle/>
          <a:p>
            <a:endParaRPr lang="tr-TR"/>
          </a:p>
        </p:txBody>
      </p:sp>
      <p:sp>
        <p:nvSpPr>
          <p:cNvPr id="36" name="Rectangle 32"/>
          <p:cNvSpPr>
            <a:spLocks noChangeArrowheads="1"/>
          </p:cNvSpPr>
          <p:nvPr/>
        </p:nvSpPr>
        <p:spPr bwMode="auto">
          <a:xfrm>
            <a:off x="11222038" y="8191500"/>
            <a:ext cx="104775" cy="95250"/>
          </a:xfrm>
          <a:prstGeom prst="rect">
            <a:avLst/>
          </a:prstGeom>
          <a:solidFill>
            <a:srgbClr val="FFFFFF"/>
          </a:solidFill>
          <a:ln w="9525">
            <a:solidFill>
              <a:srgbClr val="000000"/>
            </a:solidFill>
            <a:miter lim="800000"/>
            <a:headEnd/>
            <a:tailEnd/>
          </a:ln>
        </p:spPr>
        <p:txBody>
          <a:bodyPr/>
          <a:lstStyle/>
          <a:p>
            <a:endParaRPr lang="tr-TR"/>
          </a:p>
        </p:txBody>
      </p:sp>
      <p:pic>
        <p:nvPicPr>
          <p:cNvPr id="80" name="İçerik Yer Tutucusu 7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78714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8691" y="858981"/>
            <a:ext cx="8936182" cy="5130895"/>
          </a:xfrm>
        </p:spPr>
      </p:pic>
    </p:spTree>
    <p:extLst>
      <p:ext uri="{BB962C8B-B14F-4D97-AF65-F5344CB8AC3E}">
        <p14:creationId xmlns:p14="http://schemas.microsoft.com/office/powerpoint/2010/main" val="1959447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4109" y="720436"/>
            <a:ext cx="8714509" cy="5269467"/>
          </a:xfrm>
        </p:spPr>
      </p:pic>
    </p:spTree>
    <p:extLst>
      <p:ext uri="{BB962C8B-B14F-4D97-AF65-F5344CB8AC3E}">
        <p14:creationId xmlns:p14="http://schemas.microsoft.com/office/powerpoint/2010/main" val="3328595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5236" y="651164"/>
            <a:ext cx="10099964" cy="5582063"/>
          </a:xfrm>
        </p:spPr>
      </p:pic>
    </p:spTree>
    <p:extLst>
      <p:ext uri="{BB962C8B-B14F-4D97-AF65-F5344CB8AC3E}">
        <p14:creationId xmlns:p14="http://schemas.microsoft.com/office/powerpoint/2010/main" val="4030686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2218" y="725715"/>
            <a:ext cx="9919855" cy="5544456"/>
          </a:xfrm>
        </p:spPr>
      </p:pic>
    </p:spTree>
    <p:extLst>
      <p:ext uri="{BB962C8B-B14F-4D97-AF65-F5344CB8AC3E}">
        <p14:creationId xmlns:p14="http://schemas.microsoft.com/office/powerpoint/2010/main" val="2751065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8073" y="1039091"/>
            <a:ext cx="8495129" cy="4892634"/>
          </a:xfrm>
        </p:spPr>
      </p:pic>
    </p:spTree>
    <p:extLst>
      <p:ext uri="{BB962C8B-B14F-4D97-AF65-F5344CB8AC3E}">
        <p14:creationId xmlns:p14="http://schemas.microsoft.com/office/powerpoint/2010/main" val="2971794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8363" y="872836"/>
            <a:ext cx="10086109" cy="5280301"/>
          </a:xfrm>
        </p:spPr>
      </p:pic>
    </p:spTree>
    <p:extLst>
      <p:ext uri="{BB962C8B-B14F-4D97-AF65-F5344CB8AC3E}">
        <p14:creationId xmlns:p14="http://schemas.microsoft.com/office/powerpoint/2010/main" val="2774984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3891" y="817418"/>
            <a:ext cx="9698182" cy="5140037"/>
          </a:xfrm>
        </p:spPr>
      </p:pic>
    </p:spTree>
    <p:extLst>
      <p:ext uri="{BB962C8B-B14F-4D97-AF65-F5344CB8AC3E}">
        <p14:creationId xmlns:p14="http://schemas.microsoft.com/office/powerpoint/2010/main" val="4287001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Elephant" panose="02020904090505020303" pitchFamily="18" charset="0"/>
              </a:rPr>
              <a:t>Özel </a:t>
            </a:r>
            <a:br>
              <a:rPr lang="tr-TR" dirty="0">
                <a:latin typeface="Elephant" panose="02020904090505020303" pitchFamily="18" charset="0"/>
              </a:rPr>
            </a:br>
            <a:r>
              <a:rPr lang="tr-TR" dirty="0">
                <a:latin typeface="Elephant" panose="02020904090505020303" pitchFamily="18" charset="0"/>
              </a:rPr>
              <a:t>ambulans denetim formu</a:t>
            </a:r>
            <a:endParaRPr lang="tr-TR" dirty="0"/>
          </a:p>
        </p:txBody>
      </p:sp>
      <p:sp>
        <p:nvSpPr>
          <p:cNvPr id="3" name="İçerik Yer Tutucusu 2"/>
          <p:cNvSpPr>
            <a:spLocks noGrp="1"/>
          </p:cNvSpPr>
          <p:nvPr>
            <p:ph idx="1"/>
          </p:nvPr>
        </p:nvSpPr>
        <p:spPr/>
        <p:txBody>
          <a:bodyPr/>
          <a:lstStyle/>
          <a:p>
            <a:r>
              <a:rPr lang="tr-TR" sz="2800" dirty="0"/>
              <a:t>Ambulans servisleri komisyonca düzenli olarak denetlenir. Şikayet ve soruşturma ile Genel Müdürlük veya Müdürlüğün talebi üzerine yapılacak olağan dışı denetimler hariç olmak üzere, olağan denetimler en az yılda iki kez yapılır. Denetimlerde özel ambulans  Denetleme Formu kullanılır. Denetim ile ilgili bulgular ve sonuçlar Müdürlüğe ait Teftiş ve Denetim Defterine yazılır.</a:t>
            </a:r>
          </a:p>
          <a:p>
            <a:endParaRPr lang="tr-TR" dirty="0"/>
          </a:p>
          <a:p>
            <a:endParaRPr lang="tr-TR" dirty="0"/>
          </a:p>
        </p:txBody>
      </p:sp>
    </p:spTree>
    <p:extLst>
      <p:ext uri="{BB962C8B-B14F-4D97-AF65-F5344CB8AC3E}">
        <p14:creationId xmlns:p14="http://schemas.microsoft.com/office/powerpoint/2010/main" val="3441709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845127"/>
            <a:ext cx="10353762" cy="4946073"/>
          </a:xfrm>
        </p:spPr>
        <p:txBody>
          <a:bodyPr/>
          <a:lstStyle/>
          <a:p>
            <a:r>
              <a:rPr lang="tr-TR" dirty="0"/>
              <a:t> </a:t>
            </a:r>
            <a:r>
              <a:rPr lang="tr-TR" sz="2800" dirty="0"/>
              <a:t>Denetimlerde tespit edilen aksaklıklar, ilgili kurum veya kuruluşlarca en fazla 1 ay  içinde giderilir. İkinci defa yapılan denetimlerde aynı aksaklıkların devam ettiğinin tespiti halinde tespit edilen aksaklıklar giderilinceye kadar ambulans servisi faaliyetten men edilir. Bu şekilde faaliyeti durdurulan ambulans servisi, faaliyetin meninden itibaren azami bir ay içinde aksaklığını gidermemesi halinde, Özel Ambulans Servisi Uygunluk Belgesi iptal edilir.</a:t>
            </a:r>
          </a:p>
          <a:p>
            <a:endParaRPr lang="tr-TR" sz="2800" dirty="0"/>
          </a:p>
        </p:txBody>
      </p:sp>
    </p:spTree>
    <p:extLst>
      <p:ext uri="{BB962C8B-B14F-4D97-AF65-F5344CB8AC3E}">
        <p14:creationId xmlns:p14="http://schemas.microsoft.com/office/powerpoint/2010/main" val="68251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6923" y="558210"/>
            <a:ext cx="10353762" cy="5440808"/>
          </a:xfrm>
        </p:spPr>
        <p:txBody>
          <a:bodyPr>
            <a:noAutofit/>
          </a:bodyPr>
          <a:lstStyle/>
          <a:p>
            <a:r>
              <a:rPr lang="tr-TR" sz="3200" dirty="0"/>
              <a:t>İptal nedeni ambulansın teknik ve tıbbi yetersizlik veya eksikliklerine bağlı ise motorlu araç tescil belgesi, Müdürlüğün yazılı teklifi üzerine yetkili trafik birimlerince iptal edilir. Belgesi iptal edilen araçların üzerinde bulunan ambulans olduğunu gösteren her türlü yazı, sesli ve ışıklı ikaz cihazları ile tıbbi donanımları sökülerek durumuna uygun araç olarak yeniden tescili yapılır.</a:t>
            </a:r>
          </a:p>
          <a:p>
            <a:endParaRPr lang="tr-TR" sz="3200" dirty="0"/>
          </a:p>
        </p:txBody>
      </p:sp>
    </p:spTree>
    <p:extLst>
      <p:ext uri="{BB962C8B-B14F-4D97-AF65-F5344CB8AC3E}">
        <p14:creationId xmlns:p14="http://schemas.microsoft.com/office/powerpoint/2010/main" val="3407732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0" dirty="0"/>
              <a:t/>
            </a:r>
            <a:br>
              <a:rPr lang="tr-TR" b="0" dirty="0"/>
            </a:br>
            <a:r>
              <a:rPr lang="tr-TR" dirty="0"/>
              <a:t>Kayıt Tutulması ve Önemi </a:t>
            </a:r>
          </a:p>
        </p:txBody>
      </p:sp>
      <p:sp>
        <p:nvSpPr>
          <p:cNvPr id="3" name="İçerik Yer Tutucusu 2"/>
          <p:cNvSpPr>
            <a:spLocks noGrp="1"/>
          </p:cNvSpPr>
          <p:nvPr>
            <p:ph idx="1"/>
          </p:nvPr>
        </p:nvSpPr>
        <p:spPr/>
        <p:txBody>
          <a:bodyPr>
            <a:normAutofit fontScale="70000" lnSpcReduction="20000"/>
          </a:bodyPr>
          <a:lstStyle/>
          <a:p>
            <a:endParaRPr lang="tr-TR"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r-TR" sz="4000" dirty="0">
                <a:latin typeface="Bodoni MT" panose="02070603080606020203" pitchFamily="18" charset="0"/>
                <a:ea typeface="Arial Unicode MS" panose="020B0604020202020204" pitchFamily="34" charset="-128"/>
                <a:cs typeface="Arial Unicode MS" panose="020B0604020202020204" pitchFamily="34" charset="-128"/>
              </a:rPr>
              <a:t>Kayıt formları doğal afetlerde; yaralanma nedenleri-sayısı, ölüm nedenleri-sayısı, kurtarma işlemlerinde karşılaşılan güçlükler, ne tür hasar olduğu, ölümlerin; yer, kişi, zaman dağılımı, yapılan kurtarma çalışmaları, harcanan kaynaklar, görülen aksaklıkların tespiti ve bir sonraki olağan dışı duruma yönelik tutarlı hazırlıkların yapılabilmesine katkı sağlar. </a:t>
            </a:r>
          </a:p>
        </p:txBody>
      </p:sp>
    </p:spTree>
    <p:extLst>
      <p:ext uri="{BB962C8B-B14F-4D97-AF65-F5344CB8AC3E}">
        <p14:creationId xmlns:p14="http://schemas.microsoft.com/office/powerpoint/2010/main" val="1872886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00588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özel ambulans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2326" y="665018"/>
            <a:ext cx="9781309" cy="537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387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Elephant" panose="02020904090505020303" pitchFamily="18" charset="0"/>
              </a:rPr>
              <a:t>Acil Sağlık aracı denetim formu</a:t>
            </a:r>
            <a:br>
              <a:rPr lang="tr-TR" dirty="0">
                <a:latin typeface="Elephant" panose="02020904090505020303" pitchFamily="18" charset="0"/>
              </a:rPr>
            </a:br>
            <a:r>
              <a:rPr lang="tr-TR" sz="1600" dirty="0">
                <a:solidFill>
                  <a:srgbClr val="FF0000"/>
                </a:solidFill>
                <a:latin typeface="Elephant" panose="02020904090505020303" pitchFamily="18" charset="0"/>
              </a:rPr>
              <a:t>3 ana başlık altında incelenir</a:t>
            </a:r>
            <a:endParaRPr lang="tr-TR" dirty="0"/>
          </a:p>
        </p:txBody>
      </p:sp>
      <p:pic>
        <p:nvPicPr>
          <p:cNvPr id="4" name="İçerik Yer Tutucusu 3"/>
          <p:cNvPicPr>
            <a:picLocks noGrp="1" noChangeAspect="1"/>
          </p:cNvPicPr>
          <p:nvPr>
            <p:ph idx="1"/>
          </p:nvPr>
        </p:nvPicPr>
        <p:blipFill>
          <a:blip r:embed="rId2"/>
          <a:stretch>
            <a:fillRect/>
          </a:stretch>
        </p:blipFill>
        <p:spPr>
          <a:xfrm>
            <a:off x="1011382" y="2050473"/>
            <a:ext cx="10256173" cy="4281053"/>
          </a:xfrm>
          <a:prstGeom prst="rect">
            <a:avLst/>
          </a:prstGeom>
        </p:spPr>
      </p:pic>
    </p:spTree>
    <p:extLst>
      <p:ext uri="{BB962C8B-B14F-4D97-AF65-F5344CB8AC3E}">
        <p14:creationId xmlns:p14="http://schemas.microsoft.com/office/powerpoint/2010/main" val="1265537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11383" y="706582"/>
            <a:ext cx="10030690" cy="3338945"/>
          </a:xfrm>
          <a:prstGeom prst="rect">
            <a:avLst/>
          </a:prstGeom>
        </p:spPr>
      </p:pic>
      <p:pic>
        <p:nvPicPr>
          <p:cNvPr id="5" name="Resim 4"/>
          <p:cNvPicPr>
            <a:picLocks noChangeAspect="1"/>
          </p:cNvPicPr>
          <p:nvPr/>
        </p:nvPicPr>
        <p:blipFill>
          <a:blip r:embed="rId3"/>
          <a:stretch>
            <a:fillRect/>
          </a:stretch>
        </p:blipFill>
        <p:spPr>
          <a:xfrm>
            <a:off x="1011383" y="4045527"/>
            <a:ext cx="10030690" cy="1607128"/>
          </a:xfrm>
          <a:prstGeom prst="rect">
            <a:avLst/>
          </a:prstGeom>
        </p:spPr>
      </p:pic>
    </p:spTree>
    <p:extLst>
      <p:ext uri="{BB962C8B-B14F-4D97-AF65-F5344CB8AC3E}">
        <p14:creationId xmlns:p14="http://schemas.microsoft.com/office/powerpoint/2010/main" val="3050985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69819" y="568035"/>
            <a:ext cx="10099964" cy="5458691"/>
          </a:xfrm>
          <a:prstGeom prst="rect">
            <a:avLst/>
          </a:prstGeom>
        </p:spPr>
      </p:pic>
    </p:spTree>
    <p:extLst>
      <p:ext uri="{BB962C8B-B14F-4D97-AF65-F5344CB8AC3E}">
        <p14:creationId xmlns:p14="http://schemas.microsoft.com/office/powerpoint/2010/main" val="4190700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5"/>
          <p:cNvPicPr>
            <a:picLocks noGrp="1" noChangeAspect="1"/>
          </p:cNvPicPr>
          <p:nvPr>
            <p:ph idx="1"/>
          </p:nvPr>
        </p:nvPicPr>
        <p:blipFill>
          <a:blip r:embed="rId2"/>
          <a:stretch>
            <a:fillRect/>
          </a:stretch>
        </p:blipFill>
        <p:spPr>
          <a:xfrm>
            <a:off x="1025236" y="748145"/>
            <a:ext cx="10252363" cy="5264728"/>
          </a:xfrm>
          <a:prstGeom prst="rect">
            <a:avLst/>
          </a:prstGeom>
        </p:spPr>
      </p:pic>
    </p:spTree>
    <p:extLst>
      <p:ext uri="{BB962C8B-B14F-4D97-AF65-F5344CB8AC3E}">
        <p14:creationId xmlns:p14="http://schemas.microsoft.com/office/powerpoint/2010/main" val="28728784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latin typeface="Elephant" panose="02020904090505020303" pitchFamily="18" charset="0"/>
              </a:rPr>
              <a:t>HastA</a:t>
            </a:r>
            <a:r>
              <a:rPr lang="tr-TR" dirty="0">
                <a:latin typeface="Elephant" panose="02020904090505020303" pitchFamily="18" charset="0"/>
              </a:rPr>
              <a:t> NAKİL ARACI DENETİM FORMU</a:t>
            </a:r>
            <a:endParaRPr lang="tr-TR" dirty="0"/>
          </a:p>
        </p:txBody>
      </p:sp>
      <p:sp>
        <p:nvSpPr>
          <p:cNvPr id="3" name="İçerik Yer Tutucusu 2"/>
          <p:cNvSpPr>
            <a:spLocks noGrp="1"/>
          </p:cNvSpPr>
          <p:nvPr>
            <p:ph idx="1"/>
          </p:nvPr>
        </p:nvSpPr>
        <p:spPr/>
        <p:txBody>
          <a:bodyPr>
            <a:normAutofit/>
          </a:bodyPr>
          <a:lstStyle/>
          <a:p>
            <a:r>
              <a:rPr lang="tr-TR" sz="3600" dirty="0"/>
              <a:t>Hasta Nakil Aracı : Nakil esnasında normal şartlarda tıbbi müdahale gerektirmeyen hastaların sağlık kuruluşlarına veya sağlık kuruluşlarından evlerine götürülmesi amacıyla kullanılan araçları ifade eder. </a:t>
            </a:r>
          </a:p>
          <a:p>
            <a:pPr marL="0" indent="0">
              <a:buNone/>
            </a:pPr>
            <a:endParaRPr lang="tr-TR" sz="3600" dirty="0"/>
          </a:p>
          <a:p>
            <a:endParaRPr lang="tr-TR" sz="3600" dirty="0"/>
          </a:p>
        </p:txBody>
      </p:sp>
    </p:spTree>
    <p:extLst>
      <p:ext uri="{BB962C8B-B14F-4D97-AF65-F5344CB8AC3E}">
        <p14:creationId xmlns:p14="http://schemas.microsoft.com/office/powerpoint/2010/main" val="13868082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24654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0" y="1"/>
            <a:ext cx="12191999" cy="6858000"/>
          </a:xfrm>
          <a:prstGeom prst="rect">
            <a:avLst/>
          </a:prstGeom>
        </p:spPr>
      </p:pic>
    </p:spTree>
    <p:extLst>
      <p:ext uri="{BB962C8B-B14F-4D97-AF65-F5344CB8AC3E}">
        <p14:creationId xmlns:p14="http://schemas.microsoft.com/office/powerpoint/2010/main" val="746031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17418" y="443345"/>
            <a:ext cx="10418618" cy="5943600"/>
          </a:xfrm>
          <a:prstGeom prst="rect">
            <a:avLst/>
          </a:prstGeom>
        </p:spPr>
      </p:pic>
    </p:spTree>
    <p:extLst>
      <p:ext uri="{BB962C8B-B14F-4D97-AF65-F5344CB8AC3E}">
        <p14:creationId xmlns:p14="http://schemas.microsoft.com/office/powerpoint/2010/main" val="847024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0050" y="1278646"/>
            <a:ext cx="10353762" cy="3695136"/>
          </a:xfrm>
        </p:spPr>
        <p:txBody>
          <a:bodyPr>
            <a:normAutofit fontScale="77500" lnSpcReduction="20000"/>
          </a:bodyPr>
          <a:lstStyle/>
          <a:p>
            <a:endParaRPr lang="tr-TR" dirty="0"/>
          </a:p>
          <a:p>
            <a:r>
              <a:rPr lang="tr-TR" sz="4400" dirty="0">
                <a:latin typeface="Arial Unicode MS" panose="020B0604020202020204" pitchFamily="34" charset="-128"/>
                <a:ea typeface="Arial Unicode MS" panose="020B0604020202020204" pitchFamily="34" charset="-128"/>
                <a:cs typeface="Arial Unicode MS" panose="020B0604020202020204" pitchFamily="34" charset="-128"/>
              </a:rPr>
              <a:t>Olağan yaşam koşullarında ise; hasta ve yaralıların olay yerindeki hastalık ve yaralanma şeklinin tespit, başlangıç tedavisinin kayıt altına alınması ve hasta bakımının sürdürülmesinde; yeterli raporlar – doğru kayıtlar önemli yer tutar. </a:t>
            </a:r>
          </a:p>
          <a:p>
            <a:r>
              <a:rPr lang="tr-TR" sz="4400" dirty="0">
                <a:latin typeface="Arial Unicode MS" panose="020B0604020202020204" pitchFamily="34" charset="-128"/>
                <a:ea typeface="Arial Unicode MS" panose="020B0604020202020204" pitchFamily="34" charset="-128"/>
                <a:cs typeface="Arial Unicode MS" panose="020B0604020202020204" pitchFamily="34" charset="-128"/>
              </a:rPr>
              <a:t>Ayrıca, hasta bakım kalitesinin geliştirilmesinde, nedenlerin analizinde, eğitim programları oluşturulmasında yol göstericidir. </a:t>
            </a:r>
          </a:p>
        </p:txBody>
      </p:sp>
    </p:spTree>
    <p:extLst>
      <p:ext uri="{BB962C8B-B14F-4D97-AF65-F5344CB8AC3E}">
        <p14:creationId xmlns:p14="http://schemas.microsoft.com/office/powerpoint/2010/main" val="2292442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55964" y="775855"/>
            <a:ext cx="10293927" cy="5278581"/>
          </a:xfrm>
          <a:prstGeom prst="rect">
            <a:avLst/>
          </a:prstGeom>
        </p:spPr>
      </p:pic>
    </p:spTree>
    <p:extLst>
      <p:ext uri="{BB962C8B-B14F-4D97-AF65-F5344CB8AC3E}">
        <p14:creationId xmlns:p14="http://schemas.microsoft.com/office/powerpoint/2010/main" val="2453358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Elephant" panose="02020904090505020303" pitchFamily="18" charset="0"/>
              </a:rPr>
              <a:t>YOĞUN BAKIM AMBULANSI</a:t>
            </a:r>
            <a:endParaRPr lang="tr-TR" dirty="0"/>
          </a:p>
        </p:txBody>
      </p:sp>
      <p:pic>
        <p:nvPicPr>
          <p:cNvPr id="4" name="İçerik Yer Tutucusu 3"/>
          <p:cNvPicPr>
            <a:picLocks noGrp="1" noChangeAspect="1"/>
          </p:cNvPicPr>
          <p:nvPr>
            <p:ph idx="1"/>
          </p:nvPr>
        </p:nvPicPr>
        <p:blipFill>
          <a:blip r:embed="rId2"/>
          <a:stretch>
            <a:fillRect/>
          </a:stretch>
        </p:blipFill>
        <p:spPr>
          <a:xfrm>
            <a:off x="1363662" y="1745673"/>
            <a:ext cx="9053511" cy="997528"/>
          </a:xfrm>
          <a:prstGeom prst="rect">
            <a:avLst/>
          </a:prstGeom>
        </p:spPr>
      </p:pic>
      <p:pic>
        <p:nvPicPr>
          <p:cNvPr id="5" name="Resim 4"/>
          <p:cNvPicPr>
            <a:picLocks noChangeAspect="1"/>
          </p:cNvPicPr>
          <p:nvPr/>
        </p:nvPicPr>
        <p:blipFill>
          <a:blip r:embed="rId3"/>
          <a:stretch>
            <a:fillRect/>
          </a:stretch>
        </p:blipFill>
        <p:spPr>
          <a:xfrm>
            <a:off x="1363662" y="2743201"/>
            <a:ext cx="9053512" cy="3338944"/>
          </a:xfrm>
          <a:prstGeom prst="rect">
            <a:avLst/>
          </a:prstGeom>
        </p:spPr>
      </p:pic>
    </p:spTree>
    <p:extLst>
      <p:ext uri="{BB962C8B-B14F-4D97-AF65-F5344CB8AC3E}">
        <p14:creationId xmlns:p14="http://schemas.microsoft.com/office/powerpoint/2010/main" val="29925457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7"/>
          <p:cNvPicPr>
            <a:picLocks noGrp="1" noChangeAspect="1"/>
          </p:cNvPicPr>
          <p:nvPr>
            <p:ph idx="1"/>
          </p:nvPr>
        </p:nvPicPr>
        <p:blipFill>
          <a:blip r:embed="rId2"/>
          <a:stretch>
            <a:fillRect/>
          </a:stretch>
        </p:blipFill>
        <p:spPr>
          <a:xfrm>
            <a:off x="1302328" y="512618"/>
            <a:ext cx="9739746" cy="5680364"/>
          </a:xfrm>
          <a:prstGeom prst="rect">
            <a:avLst/>
          </a:prstGeom>
        </p:spPr>
      </p:pic>
    </p:spTree>
    <p:extLst>
      <p:ext uri="{BB962C8B-B14F-4D97-AF65-F5344CB8AC3E}">
        <p14:creationId xmlns:p14="http://schemas.microsoft.com/office/powerpoint/2010/main" val="10149734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55964" y="512617"/>
            <a:ext cx="10183091" cy="5708074"/>
          </a:xfrm>
          <a:prstGeom prst="rect">
            <a:avLst/>
          </a:prstGeom>
        </p:spPr>
      </p:pic>
    </p:spTree>
    <p:extLst>
      <p:ext uri="{BB962C8B-B14F-4D97-AF65-F5344CB8AC3E}">
        <p14:creationId xmlns:p14="http://schemas.microsoft.com/office/powerpoint/2010/main" val="16841344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22218" y="554181"/>
            <a:ext cx="10086109" cy="5458691"/>
          </a:xfrm>
          <a:prstGeom prst="rect">
            <a:avLst/>
          </a:prstGeom>
        </p:spPr>
      </p:pic>
    </p:spTree>
    <p:extLst>
      <p:ext uri="{BB962C8B-B14F-4D97-AF65-F5344CB8AC3E}">
        <p14:creationId xmlns:p14="http://schemas.microsoft.com/office/powerpoint/2010/main" val="26907689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14400" y="692727"/>
            <a:ext cx="10113818" cy="5389418"/>
          </a:xfrm>
          <a:prstGeom prst="rect">
            <a:avLst/>
          </a:prstGeom>
        </p:spPr>
      </p:pic>
    </p:spTree>
    <p:extLst>
      <p:ext uri="{BB962C8B-B14F-4D97-AF65-F5344CB8AC3E}">
        <p14:creationId xmlns:p14="http://schemas.microsoft.com/office/powerpoint/2010/main" val="21320275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Acil sağlık hizmetinde kullanılan formlar</a:t>
            </a:r>
            <a:endParaRPr lang="tr-TR" dirty="0"/>
          </a:p>
        </p:txBody>
      </p:sp>
      <p:sp>
        <p:nvSpPr>
          <p:cNvPr id="3" name="İçerik Yer Tutucusu 2"/>
          <p:cNvSpPr>
            <a:spLocks noGrp="1"/>
          </p:cNvSpPr>
          <p:nvPr>
            <p:ph idx="1"/>
          </p:nvPr>
        </p:nvSpPr>
        <p:spPr/>
        <p:txBody>
          <a:bodyPr>
            <a:noAutofit/>
          </a:bodyPr>
          <a:lstStyle/>
          <a:p>
            <a:r>
              <a:rPr lang="tr-TR" sz="3200" b="1" dirty="0">
                <a:effectLst/>
              </a:rPr>
              <a:t>Ambulans günlük bakım formu</a:t>
            </a:r>
          </a:p>
          <a:p>
            <a:r>
              <a:rPr lang="tr-TR" sz="3200" dirty="0">
                <a:effectLst/>
              </a:rPr>
              <a:t>Bu form günlük olarak araçların genel durumlarını gösteren ve nöbet devir tesliminde, nöbeti devralan ve devreden tarafından araç başında aracın kontrollerinin yapılarak karşılıklı imzalandığı formdur.</a:t>
            </a:r>
          </a:p>
          <a:p>
            <a:endParaRPr lang="tr-TR" sz="3200" dirty="0"/>
          </a:p>
        </p:txBody>
      </p:sp>
    </p:spTree>
    <p:extLst>
      <p:ext uri="{BB962C8B-B14F-4D97-AF65-F5344CB8AC3E}">
        <p14:creationId xmlns:p14="http://schemas.microsoft.com/office/powerpoint/2010/main" val="1498491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7"/>
          <p:cNvPicPr>
            <a:picLocks noGrp="1"/>
          </p:cNvPicPr>
          <p:nvPr>
            <p:ph idx="1"/>
          </p:nvPr>
        </p:nvPicPr>
        <p:blipFill>
          <a:blip r:embed="rId2"/>
          <a:stretch>
            <a:fillRect/>
          </a:stretch>
        </p:blipFill>
        <p:spPr>
          <a:xfrm>
            <a:off x="1316181" y="692727"/>
            <a:ext cx="9434945" cy="5486399"/>
          </a:xfrm>
          <a:prstGeom prst="rect">
            <a:avLst/>
          </a:prstGeom>
        </p:spPr>
      </p:pic>
    </p:spTree>
    <p:extLst>
      <p:ext uri="{BB962C8B-B14F-4D97-AF65-F5344CB8AC3E}">
        <p14:creationId xmlns:p14="http://schemas.microsoft.com/office/powerpoint/2010/main" val="31634303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9"/>
          <p:cNvPicPr>
            <a:picLocks noGrp="1"/>
          </p:cNvPicPr>
          <p:nvPr>
            <p:ph idx="1"/>
          </p:nvPr>
        </p:nvPicPr>
        <p:blipFill>
          <a:blip r:embed="rId2"/>
          <a:stretch>
            <a:fillRect/>
          </a:stretch>
        </p:blipFill>
        <p:spPr>
          <a:xfrm>
            <a:off x="991792" y="484909"/>
            <a:ext cx="9579226" cy="5735782"/>
          </a:xfrm>
          <a:prstGeom prst="rect">
            <a:avLst/>
          </a:prstGeom>
        </p:spPr>
      </p:pic>
    </p:spTree>
    <p:extLst>
      <p:ext uri="{BB962C8B-B14F-4D97-AF65-F5344CB8AC3E}">
        <p14:creationId xmlns:p14="http://schemas.microsoft.com/office/powerpoint/2010/main" val="7209949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4522" y="1056973"/>
            <a:ext cx="10353762" cy="4664954"/>
          </a:xfrm>
        </p:spPr>
        <p:txBody>
          <a:bodyPr>
            <a:normAutofit/>
          </a:bodyPr>
          <a:lstStyle/>
          <a:p>
            <a:pPr algn="ctr"/>
            <a:r>
              <a:rPr lang="tr-TR" sz="3200" dirty="0">
                <a:effectLst/>
              </a:rPr>
              <a:t>Günlük ambulans bakım formunun A yüzüne; ambulansın genel durumu, yakıt ve motor durumu, ambulansın çalışma mekanizmaları, ön- arka kabin içi ve avadanlık (kurtarma araç gereçleri) kontrol edilerek mevcut duruma uygun olacak şekilde işaretlenir.</a:t>
            </a:r>
          </a:p>
          <a:p>
            <a:endParaRPr lang="tr-TR" sz="3200" dirty="0"/>
          </a:p>
        </p:txBody>
      </p:sp>
    </p:spTree>
    <p:extLst>
      <p:ext uri="{BB962C8B-B14F-4D97-AF65-F5344CB8AC3E}">
        <p14:creationId xmlns:p14="http://schemas.microsoft.com/office/powerpoint/2010/main" val="488819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1458755"/>
            <a:ext cx="10353762" cy="3695136"/>
          </a:xfrm>
        </p:spPr>
        <p:txBody>
          <a:bodyPr>
            <a:normAutofit fontScale="55000" lnSpcReduction="20000"/>
          </a:bodyPr>
          <a:lstStyle/>
          <a:p>
            <a:endParaRPr lang="tr-TR" sz="1200" dirty="0">
              <a:solidFill>
                <a:srgbClr val="000000"/>
              </a:solidFill>
              <a:latin typeface="Verdana" panose="020B0604030504040204" pitchFamily="34" charset="0"/>
            </a:endParaRPr>
          </a:p>
          <a:p>
            <a:r>
              <a:rPr lang="tr-TR" sz="6000" dirty="0">
                <a:latin typeface="Verdana" panose="020B0604030504040204" pitchFamily="34" charset="0"/>
              </a:rPr>
              <a:t>Kayıt formlarındaki gereksinimler çok fazladır, yönetim birimine göre değişkenlik gösterir, ülkeler ve bölgeler arası farklılık gösterir. Uluslar arası kabul edilmiş tek tip formlar olmamakla birlikte birbirine benzer özellikleri vardır. </a:t>
            </a:r>
            <a:endParaRPr lang="tr-TR" sz="6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348221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51"/>
          <p:cNvPicPr/>
          <p:nvPr/>
        </p:nvPicPr>
        <p:blipFill>
          <a:blip r:embed="rId2"/>
          <a:stretch>
            <a:fillRect/>
          </a:stretch>
        </p:blipFill>
        <p:spPr>
          <a:xfrm>
            <a:off x="2867891" y="482916"/>
            <a:ext cx="6082145" cy="5892165"/>
          </a:xfrm>
          <a:prstGeom prst="rect">
            <a:avLst/>
          </a:prstGeom>
        </p:spPr>
      </p:pic>
    </p:spTree>
    <p:extLst>
      <p:ext uri="{BB962C8B-B14F-4D97-AF65-F5344CB8AC3E}">
        <p14:creationId xmlns:p14="http://schemas.microsoft.com/office/powerpoint/2010/main" val="2646422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399309" y="1734327"/>
            <a:ext cx="9448800" cy="2062103"/>
          </a:xfrm>
          <a:prstGeom prst="rect">
            <a:avLst/>
          </a:prstGeom>
        </p:spPr>
        <p:txBody>
          <a:bodyPr wrap="square">
            <a:spAutoFit/>
          </a:bodyPr>
          <a:lstStyle/>
          <a:p>
            <a:r>
              <a:rPr lang="tr-TR" sz="3200" dirty="0">
                <a:latin typeface="Calibri" panose="020F0502020204030204" pitchFamily="34" charset="0"/>
                <a:ea typeface="Calibri" panose="020F0502020204030204" pitchFamily="34" charset="0"/>
                <a:cs typeface="Calibri" panose="020F0502020204030204" pitchFamily="34" charset="0"/>
              </a:rPr>
              <a:t>Günlük ambulans bakım formunun B yüzüne ise ambulans içinde bulunan tıbbi demirbaşlar ve malzemeler ile ilaçlar kontrol edilerek mevcut duruma uygun olacak şekilde işaretlenir</a:t>
            </a:r>
            <a:endParaRPr lang="tr-TR" sz="3200" dirty="0"/>
          </a:p>
        </p:txBody>
      </p:sp>
    </p:spTree>
    <p:extLst>
      <p:ext uri="{BB962C8B-B14F-4D97-AF65-F5344CB8AC3E}">
        <p14:creationId xmlns:p14="http://schemas.microsoft.com/office/powerpoint/2010/main" val="18597531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effectLst/>
              </a:rPr>
              <a:t>Günlük ilaç takip formu</a:t>
            </a:r>
            <a:endParaRPr lang="tr-TR" dirty="0"/>
          </a:p>
        </p:txBody>
      </p:sp>
      <p:sp>
        <p:nvSpPr>
          <p:cNvPr id="3" name="İçerik Yer Tutucusu 2"/>
          <p:cNvSpPr>
            <a:spLocks noGrp="1"/>
          </p:cNvSpPr>
          <p:nvPr>
            <p:ph idx="1"/>
          </p:nvPr>
        </p:nvSpPr>
        <p:spPr/>
        <p:txBody>
          <a:bodyPr/>
          <a:lstStyle/>
          <a:p>
            <a:r>
              <a:rPr lang="tr-TR" dirty="0">
                <a:effectLst/>
              </a:rPr>
              <a:t>Günlük olarak kullanılan ilaçları gösteren ve nöbet </a:t>
            </a:r>
            <a:r>
              <a:rPr lang="tr-TR" dirty="0" err="1">
                <a:effectLst/>
              </a:rPr>
              <a:t>devirtesliminde</a:t>
            </a:r>
            <a:r>
              <a:rPr lang="tr-TR" dirty="0">
                <a:effectLst/>
              </a:rPr>
              <a:t>, nöbeti devralan  ve devreden tarafından ambulans başında ilaç kontrollerinin yapılarak karşılıklı imzalandığı  formdur.</a:t>
            </a:r>
          </a:p>
          <a:p>
            <a:endParaRPr lang="tr-TR" dirty="0"/>
          </a:p>
        </p:txBody>
      </p:sp>
      <p:grpSp>
        <p:nvGrpSpPr>
          <p:cNvPr id="4" name="Group 2254"/>
          <p:cNvGrpSpPr/>
          <p:nvPr/>
        </p:nvGrpSpPr>
        <p:grpSpPr>
          <a:xfrm>
            <a:off x="1196225" y="4190623"/>
            <a:ext cx="4082357" cy="2345697"/>
            <a:chOff x="0" y="0"/>
            <a:chExt cx="3426527" cy="3305561"/>
          </a:xfrm>
        </p:grpSpPr>
        <p:sp>
          <p:nvSpPr>
            <p:cNvPr id="5" name="Rectangle 197"/>
            <p:cNvSpPr/>
            <p:nvPr/>
          </p:nvSpPr>
          <p:spPr>
            <a:xfrm>
              <a:off x="6986" y="71750"/>
              <a:ext cx="66017" cy="312506"/>
            </a:xfrm>
            <a:prstGeom prst="rect">
              <a:avLst/>
            </a:prstGeom>
            <a:ln>
              <a:noFill/>
            </a:ln>
          </p:spPr>
          <p:txBody>
            <a:bodyPr vert="horz" lIns="0" tIns="0" rIns="0" bIns="0" rtlCol="0">
              <a:noAutofit/>
            </a:bodyPr>
            <a:lstStyle/>
            <a:p>
              <a:pPr>
                <a:lnSpc>
                  <a:spcPct val="107000"/>
                </a:lnSpc>
                <a:spcAft>
                  <a:spcPts val="800"/>
                </a:spcAft>
              </a:pPr>
              <a:r>
                <a:rPr lang="tr-TR" sz="160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endParaRPr lang="tr-TR"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201"/>
            <p:cNvPicPr/>
            <p:nvPr/>
          </p:nvPicPr>
          <p:blipFill>
            <a:blip r:embed="rId2"/>
            <a:stretch>
              <a:fillRect/>
            </a:stretch>
          </p:blipFill>
          <p:spPr>
            <a:xfrm>
              <a:off x="0" y="0"/>
              <a:ext cx="3426527" cy="3305561"/>
            </a:xfrm>
            <a:prstGeom prst="rect">
              <a:avLst/>
            </a:prstGeom>
          </p:spPr>
        </p:pic>
      </p:grpSp>
      <p:pic>
        <p:nvPicPr>
          <p:cNvPr id="7" name="Picture 199"/>
          <p:cNvPicPr/>
          <p:nvPr/>
        </p:nvPicPr>
        <p:blipFill>
          <a:blip r:embed="rId3"/>
          <a:stretch>
            <a:fillRect/>
          </a:stretch>
        </p:blipFill>
        <p:spPr>
          <a:xfrm>
            <a:off x="5999018" y="4190624"/>
            <a:ext cx="4051055" cy="2336280"/>
          </a:xfrm>
          <a:prstGeom prst="rect">
            <a:avLst/>
          </a:prstGeom>
        </p:spPr>
      </p:pic>
    </p:spTree>
    <p:extLst>
      <p:ext uri="{BB962C8B-B14F-4D97-AF65-F5344CB8AC3E}">
        <p14:creationId xmlns:p14="http://schemas.microsoft.com/office/powerpoint/2010/main" val="2949902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3"/>
          <p:cNvPicPr>
            <a:picLocks noGrp="1"/>
          </p:cNvPicPr>
          <p:nvPr>
            <p:ph idx="1"/>
          </p:nvPr>
        </p:nvPicPr>
        <p:blipFill>
          <a:blip r:embed="rId2"/>
          <a:stretch>
            <a:fillRect/>
          </a:stretch>
        </p:blipFill>
        <p:spPr>
          <a:xfrm>
            <a:off x="1399309" y="831273"/>
            <a:ext cx="9351818" cy="5140036"/>
          </a:xfrm>
          <a:prstGeom prst="rect">
            <a:avLst/>
          </a:prstGeom>
        </p:spPr>
      </p:pic>
    </p:spTree>
    <p:extLst>
      <p:ext uri="{BB962C8B-B14F-4D97-AF65-F5344CB8AC3E}">
        <p14:creationId xmlns:p14="http://schemas.microsoft.com/office/powerpoint/2010/main" val="33482335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effectLst/>
              </a:rPr>
              <a:t>Araç (ambulans) kaza formu</a:t>
            </a:r>
            <a:endParaRPr lang="tr-TR" dirty="0"/>
          </a:p>
        </p:txBody>
      </p:sp>
      <p:sp>
        <p:nvSpPr>
          <p:cNvPr id="3" name="İçerik Yer Tutucusu 2"/>
          <p:cNvSpPr>
            <a:spLocks noGrp="1"/>
          </p:cNvSpPr>
          <p:nvPr>
            <p:ph idx="1"/>
          </p:nvPr>
        </p:nvSpPr>
        <p:spPr/>
        <p:txBody>
          <a:bodyPr/>
          <a:lstStyle/>
          <a:p>
            <a:r>
              <a:rPr lang="tr-TR" dirty="0">
                <a:effectLst/>
              </a:rPr>
              <a:t> Ambulansların kaza yapmaları durumunda ekip tarafından kaza bilgilerinin doldurularak en kısa sürede il ambulans servisi başhekimliği’ ne gönderilmesi gereken formdur.</a:t>
            </a:r>
          </a:p>
          <a:p>
            <a:endParaRPr lang="tr-TR" dirty="0"/>
          </a:p>
        </p:txBody>
      </p:sp>
      <p:grpSp>
        <p:nvGrpSpPr>
          <p:cNvPr id="4" name="Group 2351"/>
          <p:cNvGrpSpPr/>
          <p:nvPr/>
        </p:nvGrpSpPr>
        <p:grpSpPr>
          <a:xfrm>
            <a:off x="1370262" y="3429001"/>
            <a:ext cx="9222808" cy="2766058"/>
            <a:chOff x="-228679" y="1383216"/>
            <a:chExt cx="9223238" cy="2766427"/>
          </a:xfrm>
        </p:grpSpPr>
        <p:pic>
          <p:nvPicPr>
            <p:cNvPr id="5" name="Picture 274"/>
            <p:cNvPicPr/>
            <p:nvPr/>
          </p:nvPicPr>
          <p:blipFill>
            <a:blip r:embed="rId2"/>
            <a:stretch>
              <a:fillRect/>
            </a:stretch>
          </p:blipFill>
          <p:spPr>
            <a:xfrm>
              <a:off x="-228679" y="1383216"/>
              <a:ext cx="4160041" cy="2766427"/>
            </a:xfrm>
            <a:prstGeom prst="rect">
              <a:avLst/>
            </a:prstGeom>
          </p:spPr>
        </p:pic>
        <p:pic>
          <p:nvPicPr>
            <p:cNvPr id="6" name="Picture 276"/>
            <p:cNvPicPr/>
            <p:nvPr/>
          </p:nvPicPr>
          <p:blipFill>
            <a:blip r:embed="rId3"/>
            <a:stretch>
              <a:fillRect/>
            </a:stretch>
          </p:blipFill>
          <p:spPr>
            <a:xfrm>
              <a:off x="4387850" y="1383216"/>
              <a:ext cx="4606709" cy="2766427"/>
            </a:xfrm>
            <a:prstGeom prst="rect">
              <a:avLst/>
            </a:prstGeom>
          </p:spPr>
        </p:pic>
      </p:grpSp>
    </p:spTree>
    <p:extLst>
      <p:ext uri="{BB962C8B-B14F-4D97-AF65-F5344CB8AC3E}">
        <p14:creationId xmlns:p14="http://schemas.microsoft.com/office/powerpoint/2010/main" val="23158091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274617" y="678873"/>
            <a:ext cx="9407237" cy="5535323"/>
          </a:xfrm>
          <a:prstGeom prst="rect">
            <a:avLst/>
          </a:prstGeom>
        </p:spPr>
      </p:pic>
    </p:spTree>
    <p:extLst>
      <p:ext uri="{BB962C8B-B14F-4D97-AF65-F5344CB8AC3E}">
        <p14:creationId xmlns:p14="http://schemas.microsoft.com/office/powerpoint/2010/main" val="13427755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effectLst/>
              </a:rPr>
              <a:t> Aylık çalışma formu</a:t>
            </a:r>
            <a:endParaRPr lang="tr-TR" dirty="0"/>
          </a:p>
        </p:txBody>
      </p:sp>
      <p:sp>
        <p:nvSpPr>
          <p:cNvPr id="3" name="İçerik Yer Tutucusu 2"/>
          <p:cNvSpPr>
            <a:spLocks noGrp="1"/>
          </p:cNvSpPr>
          <p:nvPr>
            <p:ph idx="1"/>
          </p:nvPr>
        </p:nvSpPr>
        <p:spPr/>
        <p:txBody>
          <a:bodyPr>
            <a:normAutofit/>
          </a:bodyPr>
          <a:lstStyle/>
          <a:p>
            <a:r>
              <a:rPr lang="tr-TR" sz="2400" dirty="0">
                <a:effectLst/>
              </a:rPr>
              <a:t>Ambulans istasyonunun bir ay boyunca vaka çıkış dökümünün gerçekleştirildiği, ay  sonunda il ambulans servisi başhekimliği’ ne gönderilen formdur.</a:t>
            </a:r>
          </a:p>
          <a:p>
            <a:endParaRPr lang="tr-TR" sz="2400" dirty="0"/>
          </a:p>
        </p:txBody>
      </p:sp>
      <p:pic>
        <p:nvPicPr>
          <p:cNvPr id="4" name="Picture 347"/>
          <p:cNvPicPr/>
          <p:nvPr/>
        </p:nvPicPr>
        <p:blipFill>
          <a:blip r:embed="rId2"/>
          <a:stretch>
            <a:fillRect/>
          </a:stretch>
        </p:blipFill>
        <p:spPr>
          <a:xfrm>
            <a:off x="4058401" y="3520325"/>
            <a:ext cx="3742690" cy="2589530"/>
          </a:xfrm>
          <a:prstGeom prst="rect">
            <a:avLst/>
          </a:prstGeom>
        </p:spPr>
      </p:pic>
    </p:spTree>
    <p:extLst>
      <p:ext uri="{BB962C8B-B14F-4D97-AF65-F5344CB8AC3E}">
        <p14:creationId xmlns:p14="http://schemas.microsoft.com/office/powerpoint/2010/main" val="2738652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773380" y="720437"/>
            <a:ext cx="8395855" cy="5372100"/>
          </a:xfrm>
          <a:prstGeom prst="rect">
            <a:avLst/>
          </a:prstGeom>
        </p:spPr>
      </p:pic>
    </p:spTree>
    <p:extLst>
      <p:ext uri="{BB962C8B-B14F-4D97-AF65-F5344CB8AC3E}">
        <p14:creationId xmlns:p14="http://schemas.microsoft.com/office/powerpoint/2010/main" val="26323808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effectLst/>
              </a:rPr>
              <a:t>Sağlık kurumları arası vaka nakil formu</a:t>
            </a:r>
            <a:br>
              <a:rPr lang="tr-TR" dirty="0">
                <a:effectLst/>
              </a:rPr>
            </a:br>
            <a:endParaRPr lang="tr-TR" dirty="0"/>
          </a:p>
        </p:txBody>
      </p:sp>
      <p:sp>
        <p:nvSpPr>
          <p:cNvPr id="5" name="İçerik Yer Tutucusu 4"/>
          <p:cNvSpPr>
            <a:spLocks noGrp="1"/>
          </p:cNvSpPr>
          <p:nvPr>
            <p:ph idx="1"/>
          </p:nvPr>
        </p:nvSpPr>
        <p:spPr/>
        <p:txBody>
          <a:bodyPr>
            <a:noAutofit/>
          </a:bodyPr>
          <a:lstStyle/>
          <a:p>
            <a:r>
              <a:rPr lang="tr-TR" sz="3200" dirty="0">
                <a:effectLst/>
              </a:rPr>
              <a:t>Acil olmayan vakalar için nakli talep eden doktorun imzasını taşıyan ek bir vaka  formudur. “Bütçe Uygulama Talimatı” </a:t>
            </a:r>
            <a:r>
              <a:rPr lang="tr-TR" sz="3200" dirty="0" err="1">
                <a:effectLst/>
              </a:rPr>
              <a:t>na</a:t>
            </a:r>
            <a:r>
              <a:rPr lang="tr-TR" sz="3200" dirty="0">
                <a:effectLst/>
              </a:rPr>
              <a:t> göre acil olmayan; ancak normal nakil vasıtaları  ile hastaneye ya da bir başka kuruma gidemeyen kişilerden tahsilât yapılabilmesi için doldurulması gereken bir formdur. Doktor kaşesi ve imzası olmadan geçerli değildir</a:t>
            </a:r>
          </a:p>
          <a:p>
            <a:endParaRPr lang="tr-TR" sz="3200" dirty="0"/>
          </a:p>
        </p:txBody>
      </p:sp>
    </p:spTree>
    <p:extLst>
      <p:ext uri="{BB962C8B-B14F-4D97-AF65-F5344CB8AC3E}">
        <p14:creationId xmlns:p14="http://schemas.microsoft.com/office/powerpoint/2010/main" val="23076292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49928" y="706583"/>
            <a:ext cx="9642764" cy="5292436"/>
          </a:xfrm>
          <a:prstGeom prst="rect">
            <a:avLst/>
          </a:prstGeom>
        </p:spPr>
      </p:pic>
    </p:spTree>
    <p:extLst>
      <p:ext uri="{BB962C8B-B14F-4D97-AF65-F5344CB8AC3E}">
        <p14:creationId xmlns:p14="http://schemas.microsoft.com/office/powerpoint/2010/main" val="3682996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7650" y="1140101"/>
            <a:ext cx="10353762" cy="3695136"/>
          </a:xfrm>
        </p:spPr>
        <p:txBody>
          <a:bodyPr>
            <a:normAutofit fontScale="25000" lnSpcReduction="20000"/>
          </a:bodyPr>
          <a:lstStyle/>
          <a:p>
            <a:endParaRPr lang="tr-TR" sz="1200" dirty="0">
              <a:solidFill>
                <a:srgbClr val="000000"/>
              </a:solidFill>
              <a:latin typeface="Verdana" panose="020B0604030504040204" pitchFamily="34" charset="0"/>
            </a:endParaRPr>
          </a:p>
          <a:p>
            <a:r>
              <a:rPr lang="tr-TR" sz="13500" b="1" dirty="0">
                <a:latin typeface="Verdana" panose="020B0604030504040204" pitchFamily="34" charset="0"/>
              </a:rPr>
              <a:t>Olağan dışı durumlarda: </a:t>
            </a:r>
            <a:endParaRPr lang="tr-TR" sz="13500" dirty="0">
              <a:latin typeface="Verdana" panose="020B0604030504040204" pitchFamily="34" charset="0"/>
            </a:endParaRPr>
          </a:p>
          <a:p>
            <a:r>
              <a:rPr lang="tr-TR" sz="13500" dirty="0">
                <a:latin typeface="Arial Unicode MS" panose="020B0604020202020204" pitchFamily="34" charset="-128"/>
                <a:ea typeface="Arial Unicode MS" panose="020B0604020202020204" pitchFamily="34" charset="-128"/>
                <a:cs typeface="Arial Unicode MS" panose="020B0604020202020204" pitchFamily="34" charset="-128"/>
              </a:rPr>
              <a:t>•Komuta Kontrol Merkezi (KKM) olağan dışı formları, </a:t>
            </a:r>
          </a:p>
          <a:p>
            <a:r>
              <a:rPr lang="tr-TR" sz="13500" dirty="0">
                <a:latin typeface="Arial Unicode MS" panose="020B0604020202020204" pitchFamily="34" charset="-128"/>
                <a:ea typeface="Arial Unicode MS" panose="020B0604020202020204" pitchFamily="34" charset="-128"/>
                <a:cs typeface="Arial Unicode MS" panose="020B0604020202020204" pitchFamily="34" charset="-128"/>
              </a:rPr>
              <a:t>•KKM olağan dışı durum raporları, </a:t>
            </a:r>
          </a:p>
          <a:p>
            <a:r>
              <a:rPr lang="tr-TR" sz="13500" dirty="0">
                <a:latin typeface="Arial Unicode MS" panose="020B0604020202020204" pitchFamily="34" charset="-128"/>
                <a:ea typeface="Arial Unicode MS" panose="020B0604020202020204" pitchFamily="34" charset="-128"/>
                <a:cs typeface="Arial Unicode MS" panose="020B0604020202020204" pitchFamily="34" charset="-128"/>
              </a:rPr>
              <a:t>•Acil Yardım İstasyonu olağan dışı durum raporları, </a:t>
            </a:r>
          </a:p>
          <a:p>
            <a:r>
              <a:rPr lang="tr-TR" sz="13500" dirty="0">
                <a:latin typeface="Arial Unicode MS" panose="020B0604020202020204" pitchFamily="34" charset="-128"/>
                <a:ea typeface="Arial Unicode MS" panose="020B0604020202020204" pitchFamily="34" charset="-128"/>
                <a:cs typeface="Arial Unicode MS" panose="020B0604020202020204" pitchFamily="34" charset="-128"/>
              </a:rPr>
              <a:t>•KKM yaralı/hasta kayıt formları, </a:t>
            </a:r>
          </a:p>
          <a:p>
            <a:r>
              <a:rPr lang="tr-TR" sz="13500" dirty="0">
                <a:latin typeface="Arial Unicode MS" panose="020B0604020202020204" pitchFamily="34" charset="-128"/>
                <a:ea typeface="Arial Unicode MS" panose="020B0604020202020204" pitchFamily="34" charset="-128"/>
                <a:cs typeface="Arial Unicode MS" panose="020B0604020202020204" pitchFamily="34" charset="-128"/>
              </a:rPr>
              <a:t>•Olay yeri </a:t>
            </a:r>
            <a:r>
              <a:rPr lang="tr-TR" sz="13500" dirty="0" err="1">
                <a:latin typeface="Arial Unicode MS" panose="020B0604020202020204" pitchFamily="34" charset="-128"/>
                <a:ea typeface="Arial Unicode MS" panose="020B0604020202020204" pitchFamily="34" charset="-128"/>
                <a:cs typeface="Arial Unicode MS" panose="020B0604020202020204" pitchFamily="34" charset="-128"/>
              </a:rPr>
              <a:t>Triaj</a:t>
            </a:r>
            <a:r>
              <a:rPr lang="tr-TR" sz="13500" dirty="0">
                <a:latin typeface="Arial Unicode MS" panose="020B0604020202020204" pitchFamily="34" charset="-128"/>
                <a:ea typeface="Arial Unicode MS" panose="020B0604020202020204" pitchFamily="34" charset="-128"/>
                <a:cs typeface="Arial Unicode MS" panose="020B0604020202020204" pitchFamily="34" charset="-128"/>
              </a:rPr>
              <a:t> alanı kayıt formları, </a:t>
            </a:r>
          </a:p>
          <a:p>
            <a:endParaRPr lang="tr-TR" sz="135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523387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3"/>
          <p:cNvPicPr>
            <a:picLocks noGrp="1" noChangeAspect="1"/>
          </p:cNvPicPr>
          <p:nvPr>
            <p:ph idx="1"/>
          </p:nvPr>
        </p:nvPicPr>
        <p:blipFill>
          <a:blip r:embed="rId2"/>
          <a:stretch>
            <a:fillRect/>
          </a:stretch>
        </p:blipFill>
        <p:spPr>
          <a:xfrm>
            <a:off x="1163782" y="914400"/>
            <a:ext cx="9975273" cy="4876800"/>
          </a:xfrm>
          <a:prstGeom prst="rect">
            <a:avLst/>
          </a:prstGeom>
        </p:spPr>
      </p:pic>
    </p:spTree>
    <p:extLst>
      <p:ext uri="{BB962C8B-B14F-4D97-AF65-F5344CB8AC3E}">
        <p14:creationId xmlns:p14="http://schemas.microsoft.com/office/powerpoint/2010/main" val="13694541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Vaka formu/ Ambulans kayıt formu </a:t>
            </a:r>
            <a:br>
              <a:rPr lang="tr-TR" dirty="0"/>
            </a:br>
            <a:endParaRPr lang="tr-TR" dirty="0"/>
          </a:p>
        </p:txBody>
      </p:sp>
      <p:sp>
        <p:nvSpPr>
          <p:cNvPr id="5" name="İçerik Yer Tutucusu 4"/>
          <p:cNvSpPr>
            <a:spLocks noGrp="1"/>
          </p:cNvSpPr>
          <p:nvPr>
            <p:ph idx="1"/>
          </p:nvPr>
        </p:nvSpPr>
        <p:spPr/>
        <p:txBody>
          <a:bodyPr>
            <a:noAutofit/>
          </a:bodyPr>
          <a:lstStyle/>
          <a:p>
            <a:r>
              <a:rPr lang="tr-TR" sz="2800" b="1" dirty="0"/>
              <a:t>Vaka formu</a:t>
            </a:r>
            <a:r>
              <a:rPr lang="tr-TR" sz="2800" dirty="0"/>
              <a:t>; İstasyona verilen vaka çıkış görevlerinin kayıt edildiği, çok amaçlı olarak hazırlanmış, sistemin diğer birimleri ile doğrudan ilişkili, adli, idari, mali ve istatistikî özelliği olan formdur. Her bir cilt elli sayfa ve her sayfa fotokopi özelliğine sahip dört nüshadan oluşur. Bu nüshalar sırasıyla: </a:t>
            </a:r>
          </a:p>
          <a:p>
            <a:pPr>
              <a:buNone/>
            </a:pPr>
            <a:r>
              <a:rPr lang="tr-TR" sz="2800" dirty="0"/>
              <a:t> </a:t>
            </a:r>
          </a:p>
        </p:txBody>
      </p:sp>
    </p:spTree>
    <p:extLst>
      <p:ext uri="{BB962C8B-B14F-4D97-AF65-F5344CB8AC3E}">
        <p14:creationId xmlns:p14="http://schemas.microsoft.com/office/powerpoint/2010/main" val="15141529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231" y="1486464"/>
            <a:ext cx="10353762" cy="3695136"/>
          </a:xfrm>
        </p:spPr>
        <p:txBody>
          <a:bodyPr>
            <a:noAutofit/>
          </a:bodyPr>
          <a:lstStyle/>
          <a:p>
            <a:r>
              <a:rPr lang="tr-TR" sz="2800" b="1" dirty="0"/>
              <a:t>Birinci beyaz renkli nüsha</a:t>
            </a:r>
            <a:r>
              <a:rPr lang="tr-TR" sz="2800" dirty="0"/>
              <a:t>, mali işlemlerde kullanılmak üzere Sağlık Bakanlığı Temel Sağlık Hizmetleri Genel Müdürlüğü ile Trafik Hizmetleri Döner Sermaye İşletmesi ne gönderilmek üzere İl Ambulans Servisi Başhekimliği Döner Sermaye Saymanlığı’ </a:t>
            </a:r>
            <a:r>
              <a:rPr lang="tr-TR" sz="2800" dirty="0" err="1"/>
              <a:t>na</a:t>
            </a:r>
            <a:r>
              <a:rPr lang="tr-TR" sz="2800" dirty="0"/>
              <a:t> verilir.  </a:t>
            </a:r>
          </a:p>
          <a:p>
            <a:endParaRPr lang="tr-TR" sz="2800" dirty="0"/>
          </a:p>
        </p:txBody>
      </p:sp>
    </p:spTree>
    <p:extLst>
      <p:ext uri="{BB962C8B-B14F-4D97-AF65-F5344CB8AC3E}">
        <p14:creationId xmlns:p14="http://schemas.microsoft.com/office/powerpoint/2010/main" val="27371967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0668" y="1167809"/>
            <a:ext cx="10353762" cy="3695136"/>
          </a:xfrm>
        </p:spPr>
        <p:txBody>
          <a:bodyPr>
            <a:normAutofit/>
          </a:bodyPr>
          <a:lstStyle/>
          <a:p>
            <a:r>
              <a:rPr lang="tr-TR" sz="3200" dirty="0"/>
              <a:t> </a:t>
            </a:r>
            <a:r>
              <a:rPr lang="tr-TR" sz="3200" b="1" dirty="0"/>
              <a:t>İkinci sarı renkli nüsha</a:t>
            </a:r>
            <a:r>
              <a:rPr lang="tr-TR" sz="3200" dirty="0"/>
              <a:t>, hastaya ambulans ekibi tarafından uygulanan müdahalelerin neler olduğunu bildirmek üzere hastaneye nakledilen vakalarda vakayı teslim alan kişiye verilir. Böylece ambulansta yapılan uygulamalar hakkında bilgi ve veri aktarımı sağlanmış olur</a:t>
            </a:r>
          </a:p>
        </p:txBody>
      </p:sp>
    </p:spTree>
    <p:extLst>
      <p:ext uri="{BB962C8B-B14F-4D97-AF65-F5344CB8AC3E}">
        <p14:creationId xmlns:p14="http://schemas.microsoft.com/office/powerpoint/2010/main" val="38949873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6086" y="1181664"/>
            <a:ext cx="10353762" cy="3695136"/>
          </a:xfrm>
        </p:spPr>
        <p:txBody>
          <a:bodyPr>
            <a:normAutofit/>
          </a:bodyPr>
          <a:lstStyle/>
          <a:p>
            <a:r>
              <a:rPr lang="tr-TR" sz="3600" dirty="0"/>
              <a:t>Vakanın tedavisine bu uygulamaların ışığında devam edilir. Yerinde müdahale edilen vakalarda da hastanın kendisine yapılanları bilme hakkı çerçevesinde, yazılı olarak yapılan müdahalelerin bildirimini sağlayacaktır. </a:t>
            </a:r>
          </a:p>
          <a:p>
            <a:endParaRPr lang="tr-TR" sz="3600" dirty="0"/>
          </a:p>
          <a:p>
            <a:endParaRPr lang="tr-TR" sz="3600" dirty="0"/>
          </a:p>
        </p:txBody>
      </p:sp>
    </p:spTree>
    <p:extLst>
      <p:ext uri="{BB962C8B-B14F-4D97-AF65-F5344CB8AC3E}">
        <p14:creationId xmlns:p14="http://schemas.microsoft.com/office/powerpoint/2010/main" val="17254008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55359" y="1555737"/>
            <a:ext cx="10353762" cy="3695136"/>
          </a:xfrm>
        </p:spPr>
        <p:txBody>
          <a:bodyPr>
            <a:normAutofit/>
          </a:bodyPr>
          <a:lstStyle/>
          <a:p>
            <a:r>
              <a:rPr lang="tr-TR" sz="3600" b="1" dirty="0"/>
              <a:t>Üçüncü pembe renkli nüsha</a:t>
            </a:r>
            <a:r>
              <a:rPr lang="tr-TR" sz="3600" dirty="0"/>
              <a:t>, geçmişe dönük vaka sorgulamalarında kaynak olarak kullanılmak üzere istasyon ekibinde kalması gerekir. İstasyonda saklanır. </a:t>
            </a:r>
          </a:p>
          <a:p>
            <a:endParaRPr lang="tr-TR" sz="3600" dirty="0"/>
          </a:p>
          <a:p>
            <a:endParaRPr lang="tr-TR" sz="3600" dirty="0"/>
          </a:p>
          <a:p>
            <a:endParaRPr lang="tr-TR" sz="3600" dirty="0"/>
          </a:p>
        </p:txBody>
      </p:sp>
    </p:spTree>
    <p:extLst>
      <p:ext uri="{BB962C8B-B14F-4D97-AF65-F5344CB8AC3E}">
        <p14:creationId xmlns:p14="http://schemas.microsoft.com/office/powerpoint/2010/main" val="33424831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83068" y="1112391"/>
            <a:ext cx="10353762" cy="3695136"/>
          </a:xfrm>
        </p:spPr>
        <p:txBody>
          <a:bodyPr>
            <a:noAutofit/>
          </a:bodyPr>
          <a:lstStyle/>
          <a:p>
            <a:r>
              <a:rPr lang="tr-TR" sz="3200" b="1" dirty="0"/>
              <a:t>Dördüncü açık yeşil renkli nüsha</a:t>
            </a:r>
            <a:r>
              <a:rPr lang="tr-TR" sz="3200" dirty="0"/>
              <a:t>, basılan ve dip koçanda kalması gereken nüshadır. Defterdeki tüm formlar doldurulduğunda, beyaz nüshalarla birlikte merkeze iletilmesi gerekir. Böylece değerli evrak niteliğinde olan defterdeki form ve yaprak eksiklikleri izlenebilir, aradan form eksilmesi veya kötü amaçlı kullanımı kontrol altında tutulmuş olur. </a:t>
            </a:r>
          </a:p>
          <a:p>
            <a:endParaRPr lang="tr-TR" sz="3200" dirty="0"/>
          </a:p>
        </p:txBody>
      </p:sp>
    </p:spTree>
    <p:extLst>
      <p:ext uri="{BB962C8B-B14F-4D97-AF65-F5344CB8AC3E}">
        <p14:creationId xmlns:p14="http://schemas.microsoft.com/office/powerpoint/2010/main" val="15721867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149927" y="712787"/>
            <a:ext cx="9559637" cy="5057775"/>
          </a:xfrm>
          <a:prstGeom prst="rect">
            <a:avLst/>
          </a:prstGeom>
          <a:noFill/>
          <a:ln w="9525">
            <a:noFill/>
            <a:miter lim="800000"/>
            <a:headEnd/>
            <a:tailEnd/>
          </a:ln>
        </p:spPr>
      </p:pic>
    </p:spTree>
    <p:extLst>
      <p:ext uri="{BB962C8B-B14F-4D97-AF65-F5344CB8AC3E}">
        <p14:creationId xmlns:p14="http://schemas.microsoft.com/office/powerpoint/2010/main" val="22789603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052945" y="762794"/>
            <a:ext cx="10141527" cy="5374770"/>
          </a:xfrm>
          <a:prstGeom prst="rect">
            <a:avLst/>
          </a:prstGeom>
          <a:noFill/>
          <a:ln w="9525">
            <a:noFill/>
            <a:miter lim="800000"/>
            <a:headEnd/>
            <a:tailEnd/>
          </a:ln>
        </p:spPr>
      </p:pic>
    </p:spTree>
    <p:extLst>
      <p:ext uri="{BB962C8B-B14F-4D97-AF65-F5344CB8AC3E}">
        <p14:creationId xmlns:p14="http://schemas.microsoft.com/office/powerpoint/2010/main" val="12461200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748145"/>
            <a:ext cx="10353762" cy="5043055"/>
          </a:xfrm>
        </p:spPr>
        <p:txBody>
          <a:bodyPr>
            <a:normAutofit/>
          </a:bodyPr>
          <a:lstStyle/>
          <a:p>
            <a:r>
              <a:rPr lang="tr-TR" sz="3600" dirty="0"/>
              <a:t>Formda görülen istasyon ve saatler bölümü eksiksiz doldurulur. </a:t>
            </a:r>
          </a:p>
          <a:p>
            <a:r>
              <a:rPr lang="tr-TR" sz="3600" dirty="0"/>
              <a:t>Hasta bilgileri doldurulur. Adres bölümüne vakanın alındığı adres yazılır; ancak vaka trafik kazası ise ek olarak ev adresi ve telefonu numarası eklenir. </a:t>
            </a:r>
          </a:p>
          <a:p>
            <a:endParaRPr lang="tr-TR" sz="3600" dirty="0"/>
          </a:p>
        </p:txBody>
      </p:sp>
    </p:spTree>
    <p:extLst>
      <p:ext uri="{BB962C8B-B14F-4D97-AF65-F5344CB8AC3E}">
        <p14:creationId xmlns:p14="http://schemas.microsoft.com/office/powerpoint/2010/main" val="2560313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230" y="1233055"/>
            <a:ext cx="10353762" cy="4350328"/>
          </a:xfrm>
        </p:spPr>
        <p:txBody>
          <a:bodyPr>
            <a:normAutofit fontScale="32500" lnSpcReduction="20000"/>
          </a:bodyPr>
          <a:lstStyle/>
          <a:p>
            <a:endParaRPr lang="tr-TR" dirty="0"/>
          </a:p>
          <a:p>
            <a:pPr lvl="0"/>
            <a:endParaRPr lang="tr-TR" sz="1200" dirty="0">
              <a:solidFill>
                <a:srgbClr val="000000"/>
              </a:solidFill>
              <a:latin typeface="Verdana" panose="020B0604030504040204" pitchFamily="34" charset="0"/>
            </a:endParaRPr>
          </a:p>
          <a:p>
            <a:pPr lvl="0"/>
            <a:r>
              <a:rPr lang="tr-TR" sz="10900" b="1" dirty="0">
                <a:solidFill>
                  <a:prstClr val="white"/>
                </a:solidFill>
                <a:latin typeface="Verdana" panose="020B0604030504040204" pitchFamily="34" charset="0"/>
                <a:ea typeface="Verdana" panose="020B0604030504040204" pitchFamily="34" charset="0"/>
                <a:cs typeface="Verdana" panose="020B0604030504040204" pitchFamily="34" charset="0"/>
              </a:rPr>
              <a:t>Olağan dışı durumlarda: </a:t>
            </a:r>
            <a:endParaRPr lang="tr-TR" sz="10900" dirty="0">
              <a:latin typeface="Verdana" panose="020B0604030504040204" pitchFamily="34" charset="0"/>
              <a:ea typeface="Verdana" panose="020B0604030504040204" pitchFamily="34" charset="0"/>
              <a:cs typeface="Verdana" panose="020B0604030504040204" pitchFamily="34" charset="0"/>
            </a:endParaRPr>
          </a:p>
          <a:p>
            <a:r>
              <a:rPr lang="tr-TR" sz="10900" dirty="0">
                <a:latin typeface="Arial Unicode MS" panose="020B0604020202020204" pitchFamily="34" charset="-128"/>
                <a:ea typeface="Arial Unicode MS" panose="020B0604020202020204" pitchFamily="34" charset="-128"/>
                <a:cs typeface="Arial Unicode MS" panose="020B0604020202020204" pitchFamily="34" charset="-128"/>
              </a:rPr>
              <a:t>•Olay yeri Tedavi alanı kayıt formları, </a:t>
            </a:r>
          </a:p>
          <a:p>
            <a:r>
              <a:rPr lang="tr-TR" sz="10900" dirty="0">
                <a:latin typeface="Arial Unicode MS" panose="020B0604020202020204" pitchFamily="34" charset="-128"/>
                <a:ea typeface="Arial Unicode MS" panose="020B0604020202020204" pitchFamily="34" charset="-128"/>
                <a:cs typeface="Arial Unicode MS" panose="020B0604020202020204" pitchFamily="34" charset="-128"/>
              </a:rPr>
              <a:t>•Olay yeri Ambulans sevk kayıt formları, </a:t>
            </a:r>
          </a:p>
          <a:p>
            <a:r>
              <a:rPr lang="tr-TR" sz="10900" dirty="0">
                <a:latin typeface="Arial Unicode MS" panose="020B0604020202020204" pitchFamily="34" charset="-128"/>
                <a:ea typeface="Arial Unicode MS" panose="020B0604020202020204" pitchFamily="34" charset="-128"/>
                <a:cs typeface="Arial Unicode MS" panose="020B0604020202020204" pitchFamily="34" charset="-128"/>
              </a:rPr>
              <a:t>•Olay yerindeki ölümler ile ilgili kayıt formları. </a:t>
            </a:r>
          </a:p>
          <a:p>
            <a:r>
              <a:rPr lang="tr-TR" sz="10900" dirty="0">
                <a:latin typeface="Arial Unicode MS" panose="020B0604020202020204" pitchFamily="34" charset="-128"/>
                <a:ea typeface="Arial Unicode MS" panose="020B0604020202020204" pitchFamily="34" charset="-128"/>
                <a:cs typeface="Arial Unicode MS" panose="020B0604020202020204" pitchFamily="34" charset="-128"/>
              </a:rPr>
              <a:t>•KKM hasta/yaralı kayıt formları, </a:t>
            </a:r>
          </a:p>
          <a:p>
            <a:r>
              <a:rPr lang="tr-TR" sz="10900" dirty="0">
                <a:latin typeface="Arial Unicode MS" panose="020B0604020202020204" pitchFamily="34" charset="-128"/>
                <a:ea typeface="Arial Unicode MS" panose="020B0604020202020204" pitchFamily="34" charset="-128"/>
                <a:cs typeface="Arial Unicode MS" panose="020B0604020202020204" pitchFamily="34" charset="-128"/>
              </a:rPr>
              <a:t>•Ambulans kayıt formları kullanılır </a:t>
            </a:r>
          </a:p>
          <a:p>
            <a:endParaRPr lang="tr-TR" dirty="0"/>
          </a:p>
        </p:txBody>
      </p:sp>
    </p:spTree>
    <p:extLst>
      <p:ext uri="{BB962C8B-B14F-4D97-AF65-F5344CB8AC3E}">
        <p14:creationId xmlns:p14="http://schemas.microsoft.com/office/powerpoint/2010/main" val="9251870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10777" y="1403337"/>
            <a:ext cx="10353762" cy="3695136"/>
          </a:xfrm>
        </p:spPr>
        <p:txBody>
          <a:bodyPr>
            <a:normAutofit/>
          </a:bodyPr>
          <a:lstStyle/>
          <a:p>
            <a:r>
              <a:rPr lang="tr-TR" sz="2800" dirty="0"/>
              <a:t>Sosyal güvence bölümüne, vakanın bağlı bulunduğu sosyal güvenlik kurumu işaretlenir.</a:t>
            </a:r>
          </a:p>
          <a:p>
            <a:r>
              <a:rPr lang="tr-TR" sz="2800" dirty="0"/>
              <a:t>Ambulans çıkış, varış ve dönüş km’leri ilgili bölüme eksiksiz yazılır. </a:t>
            </a:r>
          </a:p>
          <a:p>
            <a:r>
              <a:rPr lang="tr-TR" sz="2800" dirty="0"/>
              <a:t>Hastanın sosyal güvenlik bilgileri bölümü, eksiksiz olarak doldurulur</a:t>
            </a:r>
          </a:p>
          <a:p>
            <a:endParaRPr lang="tr-TR" sz="2800" dirty="0"/>
          </a:p>
        </p:txBody>
      </p:sp>
    </p:spTree>
    <p:extLst>
      <p:ext uri="{BB962C8B-B14F-4D97-AF65-F5344CB8AC3E}">
        <p14:creationId xmlns:p14="http://schemas.microsoft.com/office/powerpoint/2010/main" val="16210883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025237" y="706582"/>
            <a:ext cx="9975272" cy="5334000"/>
          </a:xfrm>
          <a:prstGeom prst="rect">
            <a:avLst/>
          </a:prstGeom>
          <a:noFill/>
          <a:ln w="9525">
            <a:noFill/>
            <a:miter lim="800000"/>
            <a:headEnd/>
            <a:tailEnd/>
          </a:ln>
        </p:spPr>
      </p:pic>
    </p:spTree>
    <p:extLst>
      <p:ext uri="{BB962C8B-B14F-4D97-AF65-F5344CB8AC3E}">
        <p14:creationId xmlns:p14="http://schemas.microsoft.com/office/powerpoint/2010/main" val="32692563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9213" y="1375627"/>
            <a:ext cx="10353762" cy="3695136"/>
          </a:xfrm>
        </p:spPr>
        <p:txBody>
          <a:bodyPr>
            <a:normAutofit/>
          </a:bodyPr>
          <a:lstStyle/>
          <a:p>
            <a:r>
              <a:rPr lang="tr-TR" sz="2800" dirty="0"/>
              <a:t>Vakaya ait yapılan çağrı tipi, çağrı nedeni ve olay yeri işaretlenir. </a:t>
            </a:r>
          </a:p>
          <a:p>
            <a:r>
              <a:rPr lang="tr-TR" sz="2800" dirty="0"/>
              <a:t>İlk muayene bulguları, Glasgow Koma Skalası doldurulur.</a:t>
            </a:r>
          </a:p>
          <a:p>
            <a:r>
              <a:rPr lang="tr-TR" sz="2800" dirty="0"/>
              <a:t>Durumu bölümü ise sadece </a:t>
            </a:r>
            <a:r>
              <a:rPr lang="tr-TR" sz="2800" dirty="0" err="1"/>
              <a:t>triaj</a:t>
            </a:r>
            <a:r>
              <a:rPr lang="tr-TR" sz="2800" dirty="0"/>
              <a:t> uygulanan durumlarda doldurulur. </a:t>
            </a:r>
          </a:p>
          <a:p>
            <a:endParaRPr lang="tr-TR" sz="2800" dirty="0"/>
          </a:p>
        </p:txBody>
      </p:sp>
    </p:spTree>
    <p:extLst>
      <p:ext uri="{BB962C8B-B14F-4D97-AF65-F5344CB8AC3E}">
        <p14:creationId xmlns:p14="http://schemas.microsoft.com/office/powerpoint/2010/main" val="21405107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734291" y="775855"/>
            <a:ext cx="10335491" cy="5334000"/>
          </a:xfrm>
          <a:prstGeom prst="rect">
            <a:avLst/>
          </a:prstGeom>
          <a:noFill/>
          <a:ln w="9525">
            <a:noFill/>
            <a:miter lim="800000"/>
            <a:headEnd/>
            <a:tailEnd/>
          </a:ln>
        </p:spPr>
      </p:pic>
    </p:spTree>
    <p:extLst>
      <p:ext uri="{BB962C8B-B14F-4D97-AF65-F5344CB8AC3E}">
        <p14:creationId xmlns:p14="http://schemas.microsoft.com/office/powerpoint/2010/main" val="28410417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6923" y="1458755"/>
            <a:ext cx="10353762" cy="3695136"/>
          </a:xfrm>
        </p:spPr>
        <p:txBody>
          <a:bodyPr>
            <a:normAutofit/>
          </a:bodyPr>
          <a:lstStyle/>
          <a:p>
            <a:r>
              <a:rPr lang="tr-TR" sz="2800" dirty="0"/>
              <a:t>Ön tanı ve ön tanının karşılığı olan ISDN (</a:t>
            </a:r>
            <a:r>
              <a:rPr lang="tr-TR" sz="2800" dirty="0" err="1"/>
              <a:t>Integrated</a:t>
            </a:r>
            <a:r>
              <a:rPr lang="tr-TR" sz="2800" dirty="0"/>
              <a:t> Services </a:t>
            </a:r>
            <a:r>
              <a:rPr lang="tr-TR" sz="2800" dirty="0" err="1"/>
              <a:t>Digital</a:t>
            </a:r>
            <a:r>
              <a:rPr lang="tr-TR" sz="2800" dirty="0"/>
              <a:t> Network) uluslar arası iletişim standardı kodlaması yazılır.</a:t>
            </a:r>
          </a:p>
          <a:p>
            <a:r>
              <a:rPr lang="tr-TR" sz="2800" dirty="0"/>
              <a:t> Açıklamalar bölümüne, formda yeri olmayan ve tıbbi olarak açıklanması gereken herhangi bir durum varsa yazılır. Örnek: Damar yolu açık alındı, vb.</a:t>
            </a:r>
          </a:p>
          <a:p>
            <a:pPr>
              <a:buNone/>
            </a:pPr>
            <a:endParaRPr lang="tr-TR" sz="2800" dirty="0"/>
          </a:p>
          <a:p>
            <a:endParaRPr lang="tr-TR" sz="2800" dirty="0"/>
          </a:p>
        </p:txBody>
      </p:sp>
    </p:spTree>
    <p:extLst>
      <p:ext uri="{BB962C8B-B14F-4D97-AF65-F5344CB8AC3E}">
        <p14:creationId xmlns:p14="http://schemas.microsoft.com/office/powerpoint/2010/main" val="14460718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9213" y="1389482"/>
            <a:ext cx="10353762" cy="3695136"/>
          </a:xfrm>
        </p:spPr>
        <p:txBody>
          <a:bodyPr>
            <a:normAutofit/>
          </a:bodyPr>
          <a:lstStyle/>
          <a:p>
            <a:r>
              <a:rPr lang="tr-TR" sz="2800" dirty="0"/>
              <a:t>Sonuç bölümü işaretlenir. </a:t>
            </a:r>
          </a:p>
          <a:p>
            <a:r>
              <a:rPr lang="tr-TR" sz="2800" dirty="0"/>
              <a:t>Nakledilen hastane bölümüne, vakanın herhangi bir sağlık kuruluşuna sevki sağlanmış ise sağlık kurumunun adı açık olarak yazılır.</a:t>
            </a:r>
          </a:p>
          <a:p>
            <a:r>
              <a:rPr lang="tr-TR" sz="2800" dirty="0"/>
              <a:t>Vaka trafik kazası ise kazaya karışan araçların plakaları, bulunabiliyorsa sigorta şirketi adı ve poliçe numarası yazılır</a:t>
            </a:r>
          </a:p>
          <a:p>
            <a:endParaRPr lang="tr-TR" sz="2800" dirty="0"/>
          </a:p>
        </p:txBody>
      </p:sp>
    </p:spTree>
    <p:extLst>
      <p:ext uri="{BB962C8B-B14F-4D97-AF65-F5344CB8AC3E}">
        <p14:creationId xmlns:p14="http://schemas.microsoft.com/office/powerpoint/2010/main" val="24727951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424545" y="0"/>
            <a:ext cx="6691746" cy="6858000"/>
          </a:xfrm>
          <a:prstGeom prst="rect">
            <a:avLst/>
          </a:prstGeom>
          <a:noFill/>
          <a:ln w="9525">
            <a:noFill/>
            <a:miter lim="800000"/>
            <a:headEnd/>
            <a:tailEnd/>
          </a:ln>
        </p:spPr>
      </p:pic>
    </p:spTree>
    <p:extLst>
      <p:ext uri="{BB962C8B-B14F-4D97-AF65-F5344CB8AC3E}">
        <p14:creationId xmlns:p14="http://schemas.microsoft.com/office/powerpoint/2010/main" val="8384487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6086" y="1458755"/>
            <a:ext cx="10353762" cy="3695136"/>
          </a:xfrm>
        </p:spPr>
        <p:txBody>
          <a:bodyPr>
            <a:normAutofit/>
          </a:bodyPr>
          <a:lstStyle/>
          <a:p>
            <a:r>
              <a:rPr lang="tr-TR" sz="3600" dirty="0"/>
              <a:t>İşlemler bölümüne, yapılan işlemler işaretlenir ve adetleri yazılır. Formda olmayan işlemler altta bulunan diğer bölümleri yazı ile yazılır. </a:t>
            </a:r>
          </a:p>
          <a:p>
            <a:r>
              <a:rPr lang="tr-TR" sz="3600" dirty="0"/>
              <a:t>Vaka formu doldurulurken şu hususlar dikkate alınmalıdır. </a:t>
            </a:r>
          </a:p>
          <a:p>
            <a:pPr>
              <a:buNone/>
            </a:pPr>
            <a:endParaRPr lang="tr-TR" sz="3600" dirty="0"/>
          </a:p>
          <a:p>
            <a:endParaRPr lang="tr-TR" sz="3600" dirty="0"/>
          </a:p>
        </p:txBody>
      </p:sp>
    </p:spTree>
    <p:extLst>
      <p:ext uri="{BB962C8B-B14F-4D97-AF65-F5344CB8AC3E}">
        <p14:creationId xmlns:p14="http://schemas.microsoft.com/office/powerpoint/2010/main" val="2561209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83067" y="946137"/>
            <a:ext cx="10353762" cy="3695136"/>
          </a:xfrm>
        </p:spPr>
        <p:txBody>
          <a:bodyPr>
            <a:noAutofit/>
          </a:bodyPr>
          <a:lstStyle/>
          <a:p>
            <a:r>
              <a:rPr lang="tr-TR" sz="3200" dirty="0"/>
              <a:t>Ambulansa alınan her bir vaka için ayrı bir form doldurulur. </a:t>
            </a:r>
          </a:p>
          <a:p>
            <a:r>
              <a:rPr lang="tr-TR" sz="3200" dirty="0"/>
              <a:t>Komuta kontrol merkezinden yapılan her bir görevlendirme için ayrı form açılır. Vakaya ulaşılamaması, görev iptali, başka araçla nakil durumlarında da açılan form uygun şekilde işaretlenerek kapatılır.</a:t>
            </a:r>
          </a:p>
          <a:p>
            <a:endParaRPr lang="tr-TR" sz="3200" dirty="0"/>
          </a:p>
        </p:txBody>
      </p:sp>
    </p:spTree>
    <p:extLst>
      <p:ext uri="{BB962C8B-B14F-4D97-AF65-F5344CB8AC3E}">
        <p14:creationId xmlns:p14="http://schemas.microsoft.com/office/powerpoint/2010/main" val="8398855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10777" y="1417192"/>
            <a:ext cx="10353762" cy="3695136"/>
          </a:xfrm>
        </p:spPr>
        <p:txBody>
          <a:bodyPr/>
          <a:lstStyle/>
          <a:p>
            <a:r>
              <a:rPr lang="tr-TR" sz="2800" dirty="0"/>
              <a:t>Çoklu yaralanmalı ve birden çok ambulansın aynı olay için görevlendirildiği vakalarda, vakayı ambulansa alan ekip, formu doldurulur.</a:t>
            </a:r>
          </a:p>
          <a:p>
            <a:r>
              <a:rPr lang="tr-TR" sz="2800" dirty="0"/>
              <a:t>Olay yerinde ölüm olarak saptanan her vaka için (adli vakalarda ölü yerinden hareket ettirilmemelidir) ayrı form açılır.</a:t>
            </a:r>
          </a:p>
          <a:p>
            <a:endParaRPr lang="tr-TR" sz="2800" dirty="0"/>
          </a:p>
          <a:p>
            <a:endParaRPr lang="tr-TR" sz="2800" dirty="0"/>
          </a:p>
          <a:p>
            <a:endParaRPr lang="tr-TR" dirty="0"/>
          </a:p>
        </p:txBody>
      </p:sp>
    </p:spTree>
    <p:extLst>
      <p:ext uri="{BB962C8B-B14F-4D97-AF65-F5344CB8AC3E}">
        <p14:creationId xmlns:p14="http://schemas.microsoft.com/office/powerpoint/2010/main" val="3371541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6812" y="900545"/>
            <a:ext cx="10353762" cy="4833378"/>
          </a:xfrm>
        </p:spPr>
        <p:txBody>
          <a:bodyPr>
            <a:normAutofit lnSpcReduction="10000"/>
          </a:bodyPr>
          <a:lstStyle/>
          <a:p>
            <a:endParaRPr lang="tr-TR" dirty="0"/>
          </a:p>
          <a:p>
            <a:r>
              <a:rPr lang="tr-TR" sz="3600" dirty="0">
                <a:latin typeface="Arial Unicode MS" panose="020B0604020202020204" pitchFamily="34" charset="-128"/>
                <a:ea typeface="Arial Unicode MS" panose="020B0604020202020204" pitchFamily="34" charset="-128"/>
                <a:cs typeface="Arial Unicode MS" panose="020B0604020202020204" pitchFamily="34" charset="-128"/>
              </a:rPr>
              <a:t>Ambulans kayıt formlarının işlemleri; hastalık veya kaza durumunda, </a:t>
            </a:r>
            <a:r>
              <a:rPr lang="tr-TR" sz="3600" dirty="0" err="1">
                <a:latin typeface="Arial Unicode MS" panose="020B0604020202020204" pitchFamily="34" charset="-128"/>
                <a:ea typeface="Arial Unicode MS" panose="020B0604020202020204" pitchFamily="34" charset="-128"/>
                <a:cs typeface="Arial Unicode MS" panose="020B0604020202020204" pitchFamily="34" charset="-128"/>
              </a:rPr>
              <a:t>KKM’nin</a:t>
            </a:r>
            <a:r>
              <a:rPr lang="tr-TR" sz="3600" dirty="0">
                <a:latin typeface="Arial Unicode MS" panose="020B0604020202020204" pitchFamily="34" charset="-128"/>
                <a:ea typeface="Arial Unicode MS" panose="020B0604020202020204" pitchFamily="34" charset="-128"/>
                <a:cs typeface="Arial Unicode MS" panose="020B0604020202020204" pitchFamily="34" charset="-128"/>
              </a:rPr>
              <a:t> ambulans ekibini görevlendirmesi ile başlar. Ambulans olay yerine giderken, KKM olay ve hasta hakkında bilgi verebilir ya da ambulans ekibi gecikme durumunda </a:t>
            </a:r>
            <a:r>
              <a:rPr lang="tr-TR" sz="3600" dirty="0" err="1">
                <a:latin typeface="Arial Unicode MS" panose="020B0604020202020204" pitchFamily="34" charset="-128"/>
                <a:ea typeface="Arial Unicode MS" panose="020B0604020202020204" pitchFamily="34" charset="-128"/>
                <a:cs typeface="Arial Unicode MS" panose="020B0604020202020204" pitchFamily="34" charset="-128"/>
              </a:rPr>
              <a:t>KKM’ni</a:t>
            </a:r>
            <a:r>
              <a:rPr lang="tr-TR" sz="3600" dirty="0">
                <a:latin typeface="Arial Unicode MS" panose="020B0604020202020204" pitchFamily="34" charset="-128"/>
                <a:ea typeface="Arial Unicode MS" panose="020B0604020202020204" pitchFamily="34" charset="-128"/>
                <a:cs typeface="Arial Unicode MS" panose="020B0604020202020204" pitchFamily="34" charset="-128"/>
              </a:rPr>
              <a:t> bilgilendirir. Özellikle ambulansları etkileyebilecek yol durumu ve trafik sorunları merkeze bildirilir. Olay yerine ulaşıldığında, olay ve ihtiyaçlar, hasta/yaralı hakkında merkez bilgilendirilir. Gerekli durumlarda destek istenir</a:t>
            </a:r>
            <a:r>
              <a:rPr lang="tr-TR" sz="3600" dirty="0"/>
              <a:t>. </a:t>
            </a:r>
          </a:p>
        </p:txBody>
      </p:sp>
    </p:spTree>
    <p:extLst>
      <p:ext uri="{BB962C8B-B14F-4D97-AF65-F5344CB8AC3E}">
        <p14:creationId xmlns:p14="http://schemas.microsoft.com/office/powerpoint/2010/main" val="24870547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dirty="0"/>
              <a:t>Protokol, sağlık tedbiri gibi görevlendirmelerde vaka formu açılarak bu süre içinde vaka ile karşılaşılması durumunda yeni form açılarak kaydedilir.</a:t>
            </a:r>
          </a:p>
          <a:p>
            <a:r>
              <a:rPr lang="tr-TR" sz="2400" dirty="0"/>
              <a:t>Vaka yakını olarak ambulansa alınan kişilere form açılmamalıdır. </a:t>
            </a:r>
          </a:p>
          <a:p>
            <a:r>
              <a:rPr lang="tr-TR" sz="2400" dirty="0"/>
              <a:t>İstasyona başvurular veya yolda seyir halinde iken karşılaşılan vakalara yeni birer form açılır.</a:t>
            </a:r>
          </a:p>
          <a:p>
            <a:pPr>
              <a:buNone/>
            </a:pPr>
            <a:endParaRPr lang="tr-TR" sz="2400" dirty="0"/>
          </a:p>
          <a:p>
            <a:endParaRPr lang="tr-TR" sz="2400" dirty="0"/>
          </a:p>
        </p:txBody>
      </p:sp>
    </p:spTree>
    <p:extLst>
      <p:ext uri="{BB962C8B-B14F-4D97-AF65-F5344CB8AC3E}">
        <p14:creationId xmlns:p14="http://schemas.microsoft.com/office/powerpoint/2010/main" val="37245543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632" y="1334064"/>
            <a:ext cx="10353762" cy="3695136"/>
          </a:xfrm>
        </p:spPr>
        <p:txBody>
          <a:bodyPr>
            <a:noAutofit/>
          </a:bodyPr>
          <a:lstStyle/>
          <a:p>
            <a:r>
              <a:rPr lang="tr-TR" sz="2800" dirty="0"/>
              <a:t>Olay yerinde bekleme gerektiren intihar girişimi, yangın gibi durumlarda form açılır.</a:t>
            </a:r>
          </a:p>
          <a:p>
            <a:r>
              <a:rPr lang="tr-TR" sz="2800" dirty="0"/>
              <a:t>Hareket halindeki istasyonun takibi açısından formun sürekli açık tutulması ve telsiz anonslarının takibi büyük önem taşımaktadır. Vaka dışı (bakım, onarım, yakıt alımı </a:t>
            </a:r>
            <a:r>
              <a:rPr lang="tr-TR" sz="2800" dirty="0" err="1"/>
              <a:t>vb</a:t>
            </a:r>
            <a:r>
              <a:rPr lang="tr-TR" sz="2800" dirty="0"/>
              <a:t>) istasyondan çıkışlarla ilgili bilgiler (süreler ve kilometreler) araç takip defterine kayıt edilerek izlenir</a:t>
            </a:r>
          </a:p>
          <a:p>
            <a:endParaRPr lang="tr-TR" sz="2800" dirty="0"/>
          </a:p>
        </p:txBody>
      </p:sp>
    </p:spTree>
    <p:extLst>
      <p:ext uri="{BB962C8B-B14F-4D97-AF65-F5344CB8AC3E}">
        <p14:creationId xmlns:p14="http://schemas.microsoft.com/office/powerpoint/2010/main" val="26939698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a:latin typeface="Algerian" pitchFamily="82" charset="0"/>
              </a:rPr>
              <a:t>OLAĞANDIŞI DURUM  RAPORU</a:t>
            </a:r>
            <a:br>
              <a:rPr lang="tr-TR" sz="3600" dirty="0">
                <a:latin typeface="Algerian" pitchFamily="82" charset="0"/>
              </a:rPr>
            </a:br>
            <a:endParaRPr lang="tr-TR" dirty="0"/>
          </a:p>
        </p:txBody>
      </p:sp>
      <p:sp>
        <p:nvSpPr>
          <p:cNvPr id="3" name="İçerik Yer Tutucusu 2"/>
          <p:cNvSpPr>
            <a:spLocks noGrp="1"/>
          </p:cNvSpPr>
          <p:nvPr>
            <p:ph idx="1"/>
          </p:nvPr>
        </p:nvSpPr>
        <p:spPr/>
        <p:txBody>
          <a:bodyPr>
            <a:normAutofit/>
          </a:bodyPr>
          <a:lstStyle/>
          <a:p>
            <a:r>
              <a:rPr lang="tr-TR" sz="3200" dirty="0"/>
              <a:t>Olağandışı durum, günlük yaşamın ve toplumsal düzenin bozulması, kesintiye uğraması ve işlevlerini yerine getirememesi şeklinde tanımlanabilir. </a:t>
            </a:r>
          </a:p>
          <a:p>
            <a:endParaRPr lang="tr-TR" sz="3200" dirty="0"/>
          </a:p>
        </p:txBody>
      </p:sp>
    </p:spTree>
    <p:extLst>
      <p:ext uri="{BB962C8B-B14F-4D97-AF65-F5344CB8AC3E}">
        <p14:creationId xmlns:p14="http://schemas.microsoft.com/office/powerpoint/2010/main" val="16439528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3200" dirty="0"/>
              <a:t>Olağandışı olaylar, diğer bir deyişle afet ve acil durumlar çok farklı biçimlerde ortaya çıkar; ancak yine de bazı ortak özelliklere sahiptir</a:t>
            </a:r>
          </a:p>
        </p:txBody>
      </p:sp>
    </p:spTree>
    <p:extLst>
      <p:ext uri="{BB962C8B-B14F-4D97-AF65-F5344CB8AC3E}">
        <p14:creationId xmlns:p14="http://schemas.microsoft.com/office/powerpoint/2010/main" val="7432280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7649" y="1140100"/>
            <a:ext cx="10353762" cy="3695136"/>
          </a:xfrm>
        </p:spPr>
        <p:txBody>
          <a:bodyPr>
            <a:noAutofit/>
          </a:bodyPr>
          <a:lstStyle/>
          <a:p>
            <a:pPr>
              <a:buNone/>
            </a:pPr>
            <a:r>
              <a:rPr lang="tr-TR" sz="3200" dirty="0"/>
              <a:t> Söz konusu özellikler şöyle sıralanabilir:</a:t>
            </a:r>
          </a:p>
          <a:p>
            <a:r>
              <a:rPr lang="tr-TR" sz="3200" dirty="0"/>
              <a:t>Yaşam kaynaklarına, altyapıya zarar verir.</a:t>
            </a:r>
          </a:p>
          <a:p>
            <a:r>
              <a:rPr lang="tr-TR" sz="3200" dirty="0"/>
              <a:t>Oluştuğunda şok etkisi yaratır.</a:t>
            </a:r>
          </a:p>
          <a:p>
            <a:r>
              <a:rPr lang="tr-TR" sz="3200" dirty="0"/>
              <a:t>Bir bölümünün ne zaman olacağı tahmin edilemezken, bir bölümününki tahmin edilebilir.</a:t>
            </a:r>
          </a:p>
          <a:p>
            <a:r>
              <a:rPr lang="tr-TR" sz="3200" dirty="0"/>
              <a:t>Bazıları ani olur, bazıları yavaş gelişir. İlk anlarda organize müdahale gerçekleşemeyebilir</a:t>
            </a:r>
          </a:p>
        </p:txBody>
      </p:sp>
    </p:spTree>
    <p:extLst>
      <p:ext uri="{BB962C8B-B14F-4D97-AF65-F5344CB8AC3E}">
        <p14:creationId xmlns:p14="http://schemas.microsoft.com/office/powerpoint/2010/main" val="25267951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4631" y="1361773"/>
            <a:ext cx="10353762" cy="3695136"/>
          </a:xfrm>
        </p:spPr>
        <p:txBody>
          <a:bodyPr>
            <a:normAutofit/>
          </a:bodyPr>
          <a:lstStyle/>
          <a:p>
            <a:r>
              <a:rPr lang="tr-TR" sz="3200" dirty="0"/>
              <a:t>Olay yerine gönderilen ve kurumda kalan yetkililerin durumu dikkate alınarak, 112 KKM yönetimi sırasıyla; KKM Sorumlu Hekimi ya da görevlendireceği KKM Hekimi, Acil Koordinasyon Hekimi, Başhekim Yardımcısı, Başhekim tarafından yapılır. </a:t>
            </a:r>
          </a:p>
          <a:p>
            <a:endParaRPr lang="tr-TR" sz="3200" dirty="0"/>
          </a:p>
          <a:p>
            <a:endParaRPr lang="tr-TR" sz="3200" dirty="0"/>
          </a:p>
        </p:txBody>
      </p:sp>
    </p:spTree>
    <p:extLst>
      <p:ext uri="{BB962C8B-B14F-4D97-AF65-F5344CB8AC3E}">
        <p14:creationId xmlns:p14="http://schemas.microsoft.com/office/powerpoint/2010/main" val="14464440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941" y="1153955"/>
            <a:ext cx="10353762" cy="3695136"/>
          </a:xfrm>
        </p:spPr>
        <p:txBody>
          <a:bodyPr>
            <a:noAutofit/>
          </a:bodyPr>
          <a:lstStyle/>
          <a:p>
            <a:r>
              <a:rPr lang="tr-TR" sz="2800" dirty="0"/>
              <a:t>Bu süreçte ODD Ekibi </a:t>
            </a:r>
            <a:r>
              <a:rPr lang="tr-TR" sz="2800" dirty="0" err="1"/>
              <a:t>KKM’ye</a:t>
            </a:r>
            <a:r>
              <a:rPr lang="tr-TR" sz="2800" dirty="0"/>
              <a:t> olayla ilgili gelen tüm çağrıları alır, bilgileri toplar ve ODD formlarını gelen bilgiler doğrultusunda doldurur. Formlar her 15 dakikada muhatap olunan en üst düzey kurum yöneticisine iletilir. Hiçbir kriz merkezine, dış kurum ve kişiye KKM tarafından bilgi verilmez. Bilgi sadece kurum yöneticilerine </a:t>
            </a:r>
            <a:r>
              <a:rPr lang="tr-TR" sz="2800" dirty="0" err="1"/>
              <a:t>verilir.İl</a:t>
            </a:r>
            <a:r>
              <a:rPr lang="tr-TR" sz="2800" dirty="0"/>
              <a:t> </a:t>
            </a:r>
            <a:r>
              <a:rPr lang="tr-TR" sz="2800" dirty="0" err="1"/>
              <a:t>SAKOM’un</a:t>
            </a:r>
            <a:r>
              <a:rPr lang="tr-TR" sz="2800" dirty="0"/>
              <a:t> göreve çağrılması kararı bilgi verilen yöneticilerin talimatları doğrultusunda alınır.</a:t>
            </a:r>
          </a:p>
          <a:p>
            <a:endParaRPr lang="tr-TR" sz="2800" dirty="0"/>
          </a:p>
        </p:txBody>
      </p:sp>
    </p:spTree>
    <p:extLst>
      <p:ext uri="{BB962C8B-B14F-4D97-AF65-F5344CB8AC3E}">
        <p14:creationId xmlns:p14="http://schemas.microsoft.com/office/powerpoint/2010/main" val="24178259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940" y="1306355"/>
            <a:ext cx="10353762" cy="3695136"/>
          </a:xfrm>
        </p:spPr>
        <p:txBody>
          <a:bodyPr>
            <a:noAutofit/>
          </a:bodyPr>
          <a:lstStyle/>
          <a:p>
            <a:r>
              <a:rPr lang="tr-TR" sz="2800" dirty="0"/>
              <a:t>6 saat içinde kontrol altına alınamayan olaylar için AFET DURUMU ilan edilerek, dış destek talep </a:t>
            </a:r>
            <a:r>
              <a:rPr lang="tr-TR" sz="2800" dirty="0" err="1"/>
              <a:t>edilir.Kriz</a:t>
            </a:r>
            <a:r>
              <a:rPr lang="tr-TR" sz="2800" dirty="0"/>
              <a:t> merkezinin aktif hale getirilmesi durumunda Bilgi İşlem Nöbetçisi teknik, Haberleşme İletişim Nöbetçisi iletişim altyapısını sürekli açık tutmak ve </a:t>
            </a:r>
            <a:r>
              <a:rPr lang="tr-TR" sz="2800" dirty="0" err="1"/>
              <a:t>KKM’den</a:t>
            </a:r>
            <a:r>
              <a:rPr lang="tr-TR" sz="2800" dirty="0"/>
              <a:t> görevlendirilen bir personel de Kriz merkezinin sekretaryasını yürütmek üzere olay tamamlanana ve Kriz merkezi kapatılana kadar görev yapar..</a:t>
            </a:r>
          </a:p>
          <a:p>
            <a:endParaRPr lang="tr-TR" sz="2800" dirty="0"/>
          </a:p>
        </p:txBody>
      </p:sp>
    </p:spTree>
    <p:extLst>
      <p:ext uri="{BB962C8B-B14F-4D97-AF65-F5344CB8AC3E}">
        <p14:creationId xmlns:p14="http://schemas.microsoft.com/office/powerpoint/2010/main" val="5609003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6086" y="1278645"/>
            <a:ext cx="10353762" cy="3695136"/>
          </a:xfrm>
        </p:spPr>
        <p:txBody>
          <a:bodyPr>
            <a:normAutofit/>
          </a:bodyPr>
          <a:lstStyle/>
          <a:p>
            <a:r>
              <a:rPr lang="tr-TR" sz="2800" dirty="0"/>
              <a:t>Tamamlanan Olağandışı Durum Raporu Form (B) kurulmuşsa bir üst kriz merkezine ve her durumda hastaların takibi açısından Yataklı Tedavi Hizmetleri Şube Müdürlüğüne (Kurum Yöneticisi tarafından) üst yazı ile resmi olarak </a:t>
            </a:r>
            <a:r>
              <a:rPr lang="tr-TR" sz="2800" dirty="0" err="1"/>
              <a:t>bildirilir.ODD</a:t>
            </a:r>
            <a:r>
              <a:rPr lang="tr-TR" sz="2800" dirty="0"/>
              <a:t> formları ve bilgilendirme amaçlı gönderilen resmi yazılar bir dosya haline getirilerek </a:t>
            </a:r>
            <a:r>
              <a:rPr lang="tr-TR" sz="2800" dirty="0" err="1"/>
              <a:t>KKM’de</a:t>
            </a:r>
            <a:r>
              <a:rPr lang="tr-TR" sz="2800" dirty="0"/>
              <a:t> arşivlenir. ODD formların ayrıca dijital olarak arşivlenir</a:t>
            </a:r>
          </a:p>
          <a:p>
            <a:endParaRPr lang="tr-TR" sz="2800" dirty="0"/>
          </a:p>
        </p:txBody>
      </p:sp>
    </p:spTree>
    <p:extLst>
      <p:ext uri="{BB962C8B-B14F-4D97-AF65-F5344CB8AC3E}">
        <p14:creationId xmlns:p14="http://schemas.microsoft.com/office/powerpoint/2010/main" val="25006490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052944" y="637309"/>
            <a:ext cx="9919855" cy="5375564"/>
          </a:xfrm>
          <a:prstGeom prst="rect">
            <a:avLst/>
          </a:prstGeom>
          <a:noFill/>
          <a:ln w="9525">
            <a:noFill/>
            <a:miter lim="800000"/>
            <a:headEnd/>
            <a:tailEnd/>
          </a:ln>
        </p:spPr>
      </p:pic>
    </p:spTree>
    <p:extLst>
      <p:ext uri="{BB962C8B-B14F-4D97-AF65-F5344CB8AC3E}">
        <p14:creationId xmlns:p14="http://schemas.microsoft.com/office/powerpoint/2010/main" val="106037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95" y="748145"/>
            <a:ext cx="10353762" cy="5043055"/>
          </a:xfrm>
        </p:spPr>
        <p:txBody>
          <a:bodyPr>
            <a:normAutofit lnSpcReduction="10000"/>
          </a:bodyPr>
          <a:lstStyle/>
          <a:p>
            <a:endParaRPr lang="tr-TR" sz="1100" dirty="0">
              <a:solidFill>
                <a:srgbClr val="000000"/>
              </a:solidFill>
              <a:latin typeface="Verdana" panose="020B0604030504040204" pitchFamily="34" charset="0"/>
            </a:endParaRPr>
          </a:p>
          <a:p>
            <a:r>
              <a:rPr lang="tr-TR" sz="3200" dirty="0">
                <a:latin typeface="Arial Unicode MS" panose="020B0604020202020204" pitchFamily="34" charset="-128"/>
                <a:ea typeface="Arial Unicode MS" panose="020B0604020202020204" pitchFamily="34" charset="-128"/>
                <a:cs typeface="Arial Unicode MS" panose="020B0604020202020204" pitchFamily="34" charset="-128"/>
              </a:rPr>
              <a:t>İlk yardım girişimi yapıldıktan ve hasta/yaralı stabilize edildikten sonra, belirlenen hastane acil servisine gidilirken hasta/yaralı ile ilgili bilgiler kaydedilir. Nakil sırasında merkez ile bağlantı kurulamadığı durumlarda, gidilen hastanenin acil servisi bilgilendirilir. Hasta/yaralının durumundaki herhangi bir anlamlı değişiklik forma kaydedilerek, acil servise de bilgi verilir. Hastaneye ulaşıldığında, hasta/yaralının durumu ve uygulanan tedavi-girişimler ile ilgili bilgiler acil servis ekibine sözlü olarak verilir. Ambulans formunun eksik kısımları tamamlanır ve acil servisten “kabul” onayı alındıktan sonra, imzalanarak bir nüshası acil servis ekibine teslim edilir. </a:t>
            </a:r>
          </a:p>
        </p:txBody>
      </p:sp>
    </p:spTree>
    <p:extLst>
      <p:ext uri="{BB962C8B-B14F-4D97-AF65-F5344CB8AC3E}">
        <p14:creationId xmlns:p14="http://schemas.microsoft.com/office/powerpoint/2010/main" val="25179154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066800" y="762000"/>
            <a:ext cx="9933709" cy="5237018"/>
          </a:xfrm>
          <a:prstGeom prst="rect">
            <a:avLst/>
          </a:prstGeom>
          <a:noFill/>
          <a:ln w="9525">
            <a:noFill/>
            <a:miter lim="800000"/>
            <a:headEnd/>
            <a:tailEnd/>
          </a:ln>
        </p:spPr>
      </p:pic>
    </p:spTree>
    <p:extLst>
      <p:ext uri="{BB962C8B-B14F-4D97-AF65-F5344CB8AC3E}">
        <p14:creationId xmlns:p14="http://schemas.microsoft.com/office/powerpoint/2010/main" val="3420590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149927" y="692727"/>
            <a:ext cx="9989128" cy="5098473"/>
          </a:xfrm>
          <a:prstGeom prst="rect">
            <a:avLst/>
          </a:prstGeom>
          <a:noFill/>
          <a:ln w="9525">
            <a:noFill/>
            <a:miter lim="800000"/>
            <a:headEnd/>
            <a:tailEnd/>
          </a:ln>
        </p:spPr>
      </p:pic>
    </p:spTree>
    <p:extLst>
      <p:ext uri="{BB962C8B-B14F-4D97-AF65-F5344CB8AC3E}">
        <p14:creationId xmlns:p14="http://schemas.microsoft.com/office/powerpoint/2010/main" val="36281253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506</TotalTime>
  <Words>1979</Words>
  <Application>Microsoft Office PowerPoint</Application>
  <PresentationFormat>Geniş ekran</PresentationFormat>
  <Paragraphs>134</Paragraphs>
  <Slides>91</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91</vt:i4>
      </vt:variant>
    </vt:vector>
  </HeadingPairs>
  <TitlesOfParts>
    <vt:vector size="103" baseType="lpstr">
      <vt:lpstr>Algerian</vt:lpstr>
      <vt:lpstr>Arial</vt:lpstr>
      <vt:lpstr>Arial Unicode MS</vt:lpstr>
      <vt:lpstr>Bodoni MT</vt:lpstr>
      <vt:lpstr>Bookman Old Style</vt:lpstr>
      <vt:lpstr>Calibri</vt:lpstr>
      <vt:lpstr>Elephant</vt:lpstr>
      <vt:lpstr>Helvetica</vt:lpstr>
      <vt:lpstr>Roboto</vt:lpstr>
      <vt:lpstr>Rockwell</vt:lpstr>
      <vt:lpstr>Verdana</vt:lpstr>
      <vt:lpstr>Damask</vt:lpstr>
      <vt:lpstr>formlar</vt:lpstr>
      <vt:lpstr>PowerPoint Sunusu</vt:lpstr>
      <vt:lpstr> Kayıt Tutulması ve Önemi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Özel  ambulans denetim formu</vt:lpstr>
      <vt:lpstr>PowerPoint Sunusu</vt:lpstr>
      <vt:lpstr>PowerPoint Sunusu</vt:lpstr>
      <vt:lpstr>PowerPoint Sunusu</vt:lpstr>
      <vt:lpstr>PowerPoint Sunusu</vt:lpstr>
      <vt:lpstr>Acil Sağlık aracı denetim formu 3 ana başlık altında incelenir</vt:lpstr>
      <vt:lpstr>PowerPoint Sunusu</vt:lpstr>
      <vt:lpstr>PowerPoint Sunusu</vt:lpstr>
      <vt:lpstr>PowerPoint Sunusu</vt:lpstr>
      <vt:lpstr>HastA NAKİL ARACI DENETİM FORMU</vt:lpstr>
      <vt:lpstr>PowerPoint Sunusu</vt:lpstr>
      <vt:lpstr>PowerPoint Sunusu</vt:lpstr>
      <vt:lpstr>PowerPoint Sunusu</vt:lpstr>
      <vt:lpstr>PowerPoint Sunusu</vt:lpstr>
      <vt:lpstr>YOĞUN BAKIM AMBULANSI</vt:lpstr>
      <vt:lpstr>PowerPoint Sunusu</vt:lpstr>
      <vt:lpstr>PowerPoint Sunusu</vt:lpstr>
      <vt:lpstr>PowerPoint Sunusu</vt:lpstr>
      <vt:lpstr>PowerPoint Sunusu</vt:lpstr>
      <vt:lpstr>Acil sağlık hizmetinde kullanılan formlar</vt:lpstr>
      <vt:lpstr>PowerPoint Sunusu</vt:lpstr>
      <vt:lpstr>PowerPoint Sunusu</vt:lpstr>
      <vt:lpstr>PowerPoint Sunusu</vt:lpstr>
      <vt:lpstr>PowerPoint Sunusu</vt:lpstr>
      <vt:lpstr>PowerPoint Sunusu</vt:lpstr>
      <vt:lpstr>Günlük ilaç takip formu</vt:lpstr>
      <vt:lpstr>PowerPoint Sunusu</vt:lpstr>
      <vt:lpstr>Araç (ambulans) kaza formu</vt:lpstr>
      <vt:lpstr>PowerPoint Sunusu</vt:lpstr>
      <vt:lpstr> Aylık çalışma formu</vt:lpstr>
      <vt:lpstr>PowerPoint Sunusu</vt:lpstr>
      <vt:lpstr>Sağlık kurumları arası vaka nakil formu </vt:lpstr>
      <vt:lpstr>PowerPoint Sunusu</vt:lpstr>
      <vt:lpstr>PowerPoint Sunusu</vt:lpstr>
      <vt:lpstr> Vaka formu/ Ambulans kayıt formu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OLAĞANDIŞI DURUM  RAPORU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ipek</dc:creator>
  <cp:lastModifiedBy>HP</cp:lastModifiedBy>
  <cp:revision>37</cp:revision>
  <dcterms:created xsi:type="dcterms:W3CDTF">2017-11-18T13:40:58Z</dcterms:created>
  <dcterms:modified xsi:type="dcterms:W3CDTF">2018-07-31T22:19:25Z</dcterms:modified>
</cp:coreProperties>
</file>