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90" y="4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447625-1096-494E-BD41-6AC418DE2E43}" type="datetimeFigureOut">
              <a:rPr lang="tr-TR" smtClean="0"/>
              <a:t>5.12.2019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36F70C-1351-43CC-A8D8-4EA18ECE18EE}" type="slidenum">
              <a:rPr lang="tr-TR" smtClean="0"/>
              <a:t>‹#›</a:t>
            </a:fld>
            <a:endParaRPr lang="tr-TR"/>
          </a:p>
        </p:txBody>
      </p:sp>
    </p:spTree>
    <p:extLst>
      <p:ext uri="{BB962C8B-B14F-4D97-AF65-F5344CB8AC3E}">
        <p14:creationId xmlns:p14="http://schemas.microsoft.com/office/powerpoint/2010/main" val="357334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a:t>
            </a:fld>
            <a:endParaRPr lang="tr-TR"/>
          </a:p>
        </p:txBody>
      </p:sp>
    </p:spTree>
    <p:extLst>
      <p:ext uri="{BB962C8B-B14F-4D97-AF65-F5344CB8AC3E}">
        <p14:creationId xmlns:p14="http://schemas.microsoft.com/office/powerpoint/2010/main" val="153501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2</a:t>
            </a:fld>
            <a:endParaRPr lang="tr-TR"/>
          </a:p>
        </p:txBody>
      </p:sp>
    </p:spTree>
    <p:extLst>
      <p:ext uri="{BB962C8B-B14F-4D97-AF65-F5344CB8AC3E}">
        <p14:creationId xmlns:p14="http://schemas.microsoft.com/office/powerpoint/2010/main" val="983070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3</a:t>
            </a:fld>
            <a:endParaRPr lang="tr-TR"/>
          </a:p>
        </p:txBody>
      </p:sp>
    </p:spTree>
    <p:extLst>
      <p:ext uri="{BB962C8B-B14F-4D97-AF65-F5344CB8AC3E}">
        <p14:creationId xmlns:p14="http://schemas.microsoft.com/office/powerpoint/2010/main" val="4053997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4</a:t>
            </a:fld>
            <a:endParaRPr lang="tr-TR"/>
          </a:p>
        </p:txBody>
      </p:sp>
    </p:spTree>
    <p:extLst>
      <p:ext uri="{BB962C8B-B14F-4D97-AF65-F5344CB8AC3E}">
        <p14:creationId xmlns:p14="http://schemas.microsoft.com/office/powerpoint/2010/main" val="2016079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5</a:t>
            </a:fld>
            <a:endParaRPr lang="tr-TR"/>
          </a:p>
        </p:txBody>
      </p:sp>
    </p:spTree>
    <p:extLst>
      <p:ext uri="{BB962C8B-B14F-4D97-AF65-F5344CB8AC3E}">
        <p14:creationId xmlns:p14="http://schemas.microsoft.com/office/powerpoint/2010/main" val="703120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6</a:t>
            </a:fld>
            <a:endParaRPr lang="tr-TR"/>
          </a:p>
        </p:txBody>
      </p:sp>
    </p:spTree>
    <p:extLst>
      <p:ext uri="{BB962C8B-B14F-4D97-AF65-F5344CB8AC3E}">
        <p14:creationId xmlns:p14="http://schemas.microsoft.com/office/powerpoint/2010/main" val="28678183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7</a:t>
            </a:fld>
            <a:endParaRPr lang="tr-TR"/>
          </a:p>
        </p:txBody>
      </p:sp>
    </p:spTree>
    <p:extLst>
      <p:ext uri="{BB962C8B-B14F-4D97-AF65-F5344CB8AC3E}">
        <p14:creationId xmlns:p14="http://schemas.microsoft.com/office/powerpoint/2010/main" val="27241045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8</a:t>
            </a:fld>
            <a:endParaRPr lang="tr-TR"/>
          </a:p>
        </p:txBody>
      </p:sp>
    </p:spTree>
    <p:extLst>
      <p:ext uri="{BB962C8B-B14F-4D97-AF65-F5344CB8AC3E}">
        <p14:creationId xmlns:p14="http://schemas.microsoft.com/office/powerpoint/2010/main" val="1294166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489505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567091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160627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49088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722530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67097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1572181-15AC-4A17-A5C7-1C571D8E0539}" type="datetimeFigureOut">
              <a:rPr lang="tr-TR" smtClean="0"/>
              <a:t>5.12.2019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49925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1572181-15AC-4A17-A5C7-1C571D8E0539}" type="datetimeFigureOut">
              <a:rPr lang="tr-TR" smtClean="0"/>
              <a:t>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27094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572181-15AC-4A17-A5C7-1C571D8E0539}" type="datetimeFigureOut">
              <a:rPr lang="tr-TR" smtClean="0"/>
              <a:t>5.12.2019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729624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96109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5313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572181-15AC-4A17-A5C7-1C571D8E0539}" type="datetimeFigureOut">
              <a:rPr lang="tr-TR" smtClean="0"/>
              <a:t>5.12.2019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AC712-D46F-4BA1-854E-23F5AC3B0068}" type="slidenum">
              <a:rPr lang="tr-TR" smtClean="0"/>
              <a:t>‹#›</a:t>
            </a:fld>
            <a:endParaRPr lang="tr-TR"/>
          </a:p>
        </p:txBody>
      </p:sp>
    </p:spTree>
    <p:extLst>
      <p:ext uri="{BB962C8B-B14F-4D97-AF65-F5344CB8AC3E}">
        <p14:creationId xmlns:p14="http://schemas.microsoft.com/office/powerpoint/2010/main" val="4989331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2401335"/>
            <a:ext cx="8496944" cy="2827865"/>
          </a:xfrm>
        </p:spPr>
        <p:txBody>
          <a:bodyPr>
            <a:normAutofit/>
          </a:bodyPr>
          <a:lstStyle/>
          <a:p>
            <a:pPr algn="just">
              <a:spcBef>
                <a:spcPts val="0"/>
              </a:spcBef>
              <a:buFont typeface="Wingdings" panose="05000000000000000000" pitchFamily="2" charset="2"/>
              <a:buChar char="Ø"/>
            </a:pPr>
            <a:r>
              <a:rPr lang="tr-TR" sz="2400" dirty="0">
                <a:cs typeface="Arial" panose="020B0604020202020204" pitchFamily="34" charset="0"/>
              </a:rPr>
              <a:t>Envanter ve analizin yapılması</a:t>
            </a:r>
          </a:p>
          <a:p>
            <a:pPr marL="0" indent="0" algn="just">
              <a:spcBef>
                <a:spcPts val="0"/>
              </a:spcBef>
              <a:buNone/>
            </a:pPr>
            <a:r>
              <a:rPr lang="tr-TR" sz="2400" dirty="0">
                <a:cs typeface="Arial" panose="020B0604020202020204" pitchFamily="34" charset="0"/>
              </a:rPr>
              <a:t>Bir peyzaj mimarlığı tasarım projesinin ilk aşaması, proje alanı ve çevresinin mevcut fiziksel ve kültürel koşullarının envanterinin yapılmasıdır. Hem envanter hem de gelişim programı, tasarımın gelişimini ve tasar tesviye planının oluşumunu etkileyecek olan anlaşmazlıkların, engellerin ve fırsatların teşhis ve tespiti için analiz edilerek değerlendirilir.</a:t>
            </a: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200" i="1" dirty="0">
              <a:solidFill>
                <a:schemeClr val="bg1">
                  <a:lumMod val="50000"/>
                </a:schemeClr>
              </a:solidFill>
              <a:cs typeface="Arial" panose="020B0604020202020204" pitchFamily="34" charset="0"/>
            </a:endParaRPr>
          </a:p>
        </p:txBody>
      </p:sp>
      <p:sp>
        <p:nvSpPr>
          <p:cNvPr id="6" name="İçerik Yer Tutucusu 2">
            <a:extLst>
              <a:ext uri="{FF2B5EF4-FFF2-40B4-BE49-F238E27FC236}">
                <a16:creationId xmlns:a16="http://schemas.microsoft.com/office/drawing/2014/main" id="{88D62607-18BD-FC44-B61F-53AA210427C5}"/>
              </a:ext>
            </a:extLst>
          </p:cNvPr>
          <p:cNvSpPr txBox="1">
            <a:spLocks/>
          </p:cNvSpPr>
          <p:nvPr/>
        </p:nvSpPr>
        <p:spPr>
          <a:xfrm>
            <a:off x="0" y="245458"/>
            <a:ext cx="9144000" cy="951294"/>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chor="ct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600" spc="-150" dirty="0">
                <a:solidFill>
                  <a:schemeClr val="bg1"/>
                </a:solidFill>
                <a:effectLst>
                  <a:outerShdw blurRad="38100" dist="38100" dir="2700000" algn="tl">
                    <a:srgbClr val="000000">
                      <a:alpha val="43137"/>
                    </a:srgbClr>
                  </a:outerShdw>
                </a:effectLst>
                <a:cs typeface="Arial" panose="020B0604020202020204" pitchFamily="34" charset="0"/>
              </a:rPr>
              <a:t>TESVİYE PROSESİ</a:t>
            </a:r>
          </a:p>
        </p:txBody>
      </p:sp>
      <p:sp>
        <p:nvSpPr>
          <p:cNvPr id="2" name="Dikdörtgen 1">
            <a:extLst>
              <a:ext uri="{FF2B5EF4-FFF2-40B4-BE49-F238E27FC236}">
                <a16:creationId xmlns:a16="http://schemas.microsoft.com/office/drawing/2014/main" id="{3B44BCB3-A1DC-F84A-99BB-3AD4A5C7C580}"/>
              </a:ext>
            </a:extLst>
          </p:cNvPr>
          <p:cNvSpPr/>
          <p:nvPr/>
        </p:nvSpPr>
        <p:spPr>
          <a:xfrm>
            <a:off x="7679876" y="6309320"/>
            <a:ext cx="1433405"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a:t>
            </a:r>
            <a:endParaRPr lang="tr-TR" sz="3200" i="1" dirty="0">
              <a:cs typeface="Arial" panose="020B0604020202020204" pitchFamily="34" charset="0"/>
            </a:endParaRPr>
          </a:p>
        </p:txBody>
      </p:sp>
    </p:spTree>
    <p:extLst>
      <p:ext uri="{BB962C8B-B14F-4D97-AF65-F5344CB8AC3E}">
        <p14:creationId xmlns:p14="http://schemas.microsoft.com/office/powerpoint/2010/main" val="3952127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825271"/>
            <a:ext cx="8496944" cy="4772081"/>
          </a:xfrm>
        </p:spPr>
        <p:txBody>
          <a:bodyPr>
            <a:normAutofit/>
          </a:bodyPr>
          <a:lstStyle/>
          <a:p>
            <a:pPr marL="0" indent="0">
              <a:spcBef>
                <a:spcPts val="0"/>
              </a:spcBef>
              <a:buNone/>
            </a:pPr>
            <a:r>
              <a:rPr lang="tr-TR" sz="2400" dirty="0">
                <a:cs typeface="Arial" panose="020B0604020202020204" pitchFamily="34" charset="0"/>
              </a:rPr>
              <a:t> </a:t>
            </a:r>
          </a:p>
          <a:p>
            <a:pPr algn="just">
              <a:spcBef>
                <a:spcPts val="0"/>
              </a:spcBef>
              <a:buFont typeface="Wingdings" panose="05000000000000000000" pitchFamily="2" charset="2"/>
              <a:buChar char="Ø"/>
            </a:pPr>
            <a:r>
              <a:rPr lang="tr-TR" sz="2400" dirty="0">
                <a:cs typeface="Arial" panose="020B0604020202020204" pitchFamily="34" charset="0"/>
              </a:rPr>
              <a:t>Tasarımın geliştirilmesi</a:t>
            </a:r>
          </a:p>
          <a:p>
            <a:pPr marL="0" indent="0" algn="just">
              <a:spcBef>
                <a:spcPts val="0"/>
              </a:spcBef>
              <a:buNone/>
            </a:pPr>
            <a:r>
              <a:rPr lang="tr-TR" sz="2400" dirty="0">
                <a:cs typeface="Arial" panose="020B0604020202020204" pitchFamily="34" charset="0"/>
              </a:rPr>
              <a:t>İlk aşamada yapılan gözlem ve değerlendirmelere ait sonuçların, bir ya da daha fazla tasarım çözümlerinin elde edilmesine yönelik sentezlerin üzerinde çalışılır. Bu sentezler doğrultusunda bir tesviye planı için mevcut tesviye eğrilerinde bir değişikliğin yapılmasına başlanılmadan önce bu değişiklikle amaçlanan nihai çözüme ait formun açık ve net bir şekilde belirlenmesi gerekir.</a:t>
            </a: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3F3DC20B-BD95-3143-B59C-543615A0977E}"/>
              </a:ext>
            </a:extLst>
          </p:cNvPr>
          <p:cNvSpPr/>
          <p:nvPr/>
        </p:nvSpPr>
        <p:spPr>
          <a:xfrm>
            <a:off x="7679876" y="6309320"/>
            <a:ext cx="1433405"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a:t>
            </a:r>
            <a:endParaRPr lang="tr-TR" sz="3200" i="1" dirty="0">
              <a:cs typeface="Arial" panose="020B0604020202020204" pitchFamily="34" charset="0"/>
            </a:endParaRPr>
          </a:p>
        </p:txBody>
      </p:sp>
    </p:spTree>
    <p:extLst>
      <p:ext uri="{BB962C8B-B14F-4D97-AF65-F5344CB8AC3E}">
        <p14:creationId xmlns:p14="http://schemas.microsoft.com/office/powerpoint/2010/main" val="1133974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196752"/>
            <a:ext cx="8424936" cy="5688632"/>
          </a:xfrm>
        </p:spPr>
        <p:txBody>
          <a:bodyPr>
            <a:normAutofit/>
          </a:bodyPr>
          <a:lstStyle/>
          <a:p>
            <a:pPr marL="0" indent="0">
              <a:spcBef>
                <a:spcPts val="0"/>
              </a:spcBef>
              <a:buNone/>
            </a:pPr>
            <a:r>
              <a:rPr lang="tr-TR" sz="2400" dirty="0">
                <a:cs typeface="Arial" panose="020B0604020202020204" pitchFamily="34" charset="0"/>
              </a:rPr>
              <a:t> </a:t>
            </a:r>
          </a:p>
          <a:p>
            <a:pPr algn="just">
              <a:spcBef>
                <a:spcPts val="0"/>
              </a:spcBef>
              <a:buFont typeface="Wingdings" panose="05000000000000000000" pitchFamily="2" charset="2"/>
              <a:buChar char="Ø"/>
            </a:pPr>
            <a:r>
              <a:rPr lang="tr-TR" sz="2400" dirty="0">
                <a:cs typeface="Arial" panose="020B0604020202020204" pitchFamily="34" charset="0"/>
              </a:rPr>
              <a:t>Tesviye planın oluşturulması</a:t>
            </a:r>
          </a:p>
          <a:p>
            <a:pPr marL="0" indent="0" algn="just">
              <a:spcBef>
                <a:spcPts val="0"/>
              </a:spcBef>
              <a:buNone/>
            </a:pPr>
            <a:r>
              <a:rPr lang="tr-TR" sz="2400" dirty="0">
                <a:cs typeface="Arial" panose="020B0604020202020204" pitchFamily="34" charset="0"/>
              </a:rPr>
              <a:t>Bu aşamada tasarım çözümü, yapım detayları ve boyutlarıyla belirlenmiş uygulanabilir bir plana dönüştürülür. Eğim analizinin amacı, nispeten aynı eğilimli olan alanların miktarının saptanması, tasar eğim yönlerinin gösterilmesi, drenaj sistemlerine, bina köşe ve girişlerine, merdiven ve duvar alt üst noktalarına vb. bütün kritik yerlere ait kotların belirlenmesidir. Tesviye, arazi yüzeyinde bir kot değişimi olduğundan, düşey ilişkilerin tam olarak incelenebilmesi için sadece planlar yeterli değildir. Bu nedenle kritik noktalarda kesit çizimleri yapılmalıdır. </a:t>
            </a:r>
          </a:p>
          <a:p>
            <a:pPr marL="0" indent="0">
              <a:spcBef>
                <a:spcPts val="0"/>
              </a:spcBef>
              <a:buNone/>
            </a:pPr>
            <a:endParaRPr lang="tr-TR" sz="2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C9CE5A0D-3DAE-6143-AC5C-3433EF9DEC77}"/>
              </a:ext>
            </a:extLst>
          </p:cNvPr>
          <p:cNvSpPr/>
          <p:nvPr/>
        </p:nvSpPr>
        <p:spPr>
          <a:xfrm>
            <a:off x="7679876" y="6309320"/>
            <a:ext cx="1433405"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a:t>
            </a:r>
            <a:endParaRPr lang="tr-TR" sz="3200" i="1" dirty="0">
              <a:cs typeface="Arial" panose="020B0604020202020204" pitchFamily="34" charset="0"/>
            </a:endParaRPr>
          </a:p>
        </p:txBody>
      </p:sp>
    </p:spTree>
    <p:extLst>
      <p:ext uri="{BB962C8B-B14F-4D97-AF65-F5344CB8AC3E}">
        <p14:creationId xmlns:p14="http://schemas.microsoft.com/office/powerpoint/2010/main" val="2726145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681255"/>
            <a:ext cx="8496944" cy="4772081"/>
          </a:xfrm>
        </p:spPr>
        <p:txBody>
          <a:bodyPr>
            <a:normAutofit/>
          </a:bodyPr>
          <a:lstStyle/>
          <a:p>
            <a:pPr>
              <a:spcBef>
                <a:spcPts val="0"/>
              </a:spcBef>
              <a:buFont typeface="Wingdings" panose="05000000000000000000" pitchFamily="2" charset="2"/>
              <a:buChar char="Ø"/>
            </a:pPr>
            <a:r>
              <a:rPr lang="tr-TR" sz="2400" dirty="0">
                <a:cs typeface="Arial" panose="020B0604020202020204" pitchFamily="34" charset="0"/>
              </a:rPr>
              <a:t>Alan hazırlığı</a:t>
            </a:r>
          </a:p>
          <a:p>
            <a:pPr marL="0" indent="0" algn="just">
              <a:spcBef>
                <a:spcPts val="0"/>
              </a:spcBef>
              <a:buNone/>
            </a:pPr>
            <a:r>
              <a:rPr lang="tr-TR" sz="2400" dirty="0">
                <a:cs typeface="Arial" panose="020B0604020202020204" pitchFamily="34" charset="0"/>
              </a:rPr>
              <a:t>Tesviye işi için alan hazırlığında genel olarak beş evre söz konusudur.</a:t>
            </a:r>
          </a:p>
          <a:p>
            <a:pPr>
              <a:spcBef>
                <a:spcPts val="0"/>
              </a:spcBef>
            </a:pPr>
            <a:r>
              <a:rPr lang="tr-TR" sz="2400" dirty="0">
                <a:cs typeface="Arial" panose="020B0604020202020204" pitchFamily="34" charset="0"/>
              </a:rPr>
              <a:t>Mevcut bitkilerin korunması</a:t>
            </a:r>
          </a:p>
          <a:p>
            <a:pPr>
              <a:spcBef>
                <a:spcPts val="0"/>
              </a:spcBef>
            </a:pPr>
            <a:r>
              <a:rPr lang="tr-TR" sz="2400" dirty="0" err="1">
                <a:cs typeface="Arial" panose="020B0604020202020204" pitchFamily="34" charset="0"/>
              </a:rPr>
              <a:t>Üsttoprağın</a:t>
            </a:r>
            <a:r>
              <a:rPr lang="tr-TR" sz="2400" dirty="0">
                <a:cs typeface="Arial" panose="020B0604020202020204" pitchFamily="34" charset="0"/>
              </a:rPr>
              <a:t> kaldırılması</a:t>
            </a:r>
          </a:p>
          <a:p>
            <a:pPr>
              <a:spcBef>
                <a:spcPts val="0"/>
              </a:spcBef>
            </a:pPr>
            <a:r>
              <a:rPr lang="tr-TR" sz="2400" dirty="0">
                <a:cs typeface="Arial" panose="020B0604020202020204" pitchFamily="34" charset="0"/>
              </a:rPr>
              <a:t>Erozyon ve </a:t>
            </a:r>
            <a:r>
              <a:rPr lang="tr-TR" sz="2400" dirty="0" err="1">
                <a:cs typeface="Arial" panose="020B0604020202020204" pitchFamily="34" charset="0"/>
              </a:rPr>
              <a:t>sediment</a:t>
            </a:r>
            <a:r>
              <a:rPr lang="tr-TR" sz="2400" dirty="0">
                <a:cs typeface="Arial" panose="020B0604020202020204" pitchFamily="34" charset="0"/>
              </a:rPr>
              <a:t> kontrolü</a:t>
            </a:r>
          </a:p>
          <a:p>
            <a:pPr>
              <a:spcBef>
                <a:spcPts val="0"/>
              </a:spcBef>
            </a:pPr>
            <a:r>
              <a:rPr lang="tr-TR" sz="2400" dirty="0">
                <a:cs typeface="Arial" panose="020B0604020202020204" pitchFamily="34" charset="0"/>
              </a:rPr>
              <a:t>Temizlik ve yıkım</a:t>
            </a:r>
          </a:p>
          <a:p>
            <a:pPr>
              <a:spcBef>
                <a:spcPts val="0"/>
              </a:spcBef>
            </a:pPr>
            <a:r>
              <a:rPr lang="tr-TR" sz="2400" dirty="0">
                <a:cs typeface="Arial" panose="020B0604020202020204" pitchFamily="34" charset="0"/>
              </a:rPr>
              <a:t>Tesviye kazıklarının çakılması</a:t>
            </a:r>
          </a:p>
          <a:p>
            <a:pPr>
              <a:spcBef>
                <a:spcPts val="0"/>
              </a:spcBef>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F73B74CD-8F9C-BA43-BD60-7E63B3A32079}"/>
              </a:ext>
            </a:extLst>
          </p:cNvPr>
          <p:cNvSpPr/>
          <p:nvPr/>
        </p:nvSpPr>
        <p:spPr>
          <a:xfrm>
            <a:off x="7679876" y="6309320"/>
            <a:ext cx="1433405"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a:t>
            </a:r>
            <a:endParaRPr lang="tr-TR" sz="3200" i="1" dirty="0">
              <a:cs typeface="Arial" panose="020B0604020202020204" pitchFamily="34" charset="0"/>
            </a:endParaRPr>
          </a:p>
        </p:txBody>
      </p:sp>
      <p:sp>
        <p:nvSpPr>
          <p:cNvPr id="7" name="İçerik Yer Tutucusu 2">
            <a:extLst>
              <a:ext uri="{FF2B5EF4-FFF2-40B4-BE49-F238E27FC236}">
                <a16:creationId xmlns:a16="http://schemas.microsoft.com/office/drawing/2014/main" id="{8CEC2DC1-723D-6744-A429-333481A2F058}"/>
              </a:ext>
            </a:extLst>
          </p:cNvPr>
          <p:cNvSpPr txBox="1">
            <a:spLocks/>
          </p:cNvSpPr>
          <p:nvPr/>
        </p:nvSpPr>
        <p:spPr>
          <a:xfrm>
            <a:off x="0" y="245458"/>
            <a:ext cx="9144000" cy="951294"/>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chor="ct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600" spc="-150" dirty="0">
                <a:solidFill>
                  <a:schemeClr val="bg1"/>
                </a:solidFill>
                <a:effectLst>
                  <a:outerShdw blurRad="38100" dist="38100" dir="2700000" algn="tl">
                    <a:srgbClr val="000000">
                      <a:alpha val="43137"/>
                    </a:srgbClr>
                  </a:outerShdw>
                </a:effectLst>
                <a:cs typeface="Arial" panose="020B0604020202020204" pitchFamily="34" charset="0"/>
              </a:rPr>
              <a:t>TESVİYENİN YAPILMASI</a:t>
            </a:r>
          </a:p>
        </p:txBody>
      </p:sp>
    </p:spTree>
    <p:extLst>
      <p:ext uri="{BB962C8B-B14F-4D97-AF65-F5344CB8AC3E}">
        <p14:creationId xmlns:p14="http://schemas.microsoft.com/office/powerpoint/2010/main" val="2636487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2132856"/>
            <a:ext cx="8496944" cy="5112568"/>
          </a:xfrm>
        </p:spPr>
        <p:txBody>
          <a:bodyPr>
            <a:normAutofit/>
          </a:bodyPr>
          <a:lstStyle/>
          <a:p>
            <a:pPr algn="just">
              <a:spcBef>
                <a:spcPts val="0"/>
              </a:spcBef>
              <a:buFont typeface="Wingdings" panose="05000000000000000000" pitchFamily="2" charset="2"/>
              <a:buChar char="Ø"/>
            </a:pPr>
            <a:r>
              <a:rPr lang="tr-TR" sz="2400" dirty="0">
                <a:cs typeface="Arial" panose="020B0604020202020204" pitchFamily="34" charset="0"/>
              </a:rPr>
              <a:t>Kaba tesviye</a:t>
            </a:r>
          </a:p>
          <a:p>
            <a:pPr marL="0" indent="0" algn="just">
              <a:spcBef>
                <a:spcPts val="0"/>
              </a:spcBef>
              <a:buNone/>
            </a:pPr>
            <a:r>
              <a:rPr lang="tr-TR" sz="2400" dirty="0">
                <a:cs typeface="Arial" panose="020B0604020202020204" pitchFamily="34" charset="0"/>
              </a:rPr>
              <a:t>Kaba tesviye, ana toprak hareketinin yapıldığı ve arazi şeklinin oluşturduğu evredir. Bu evrede, arazi formunun oluşturulmasının yanı sıra bazı yapılara ait hendek ve temellerinin kazılması çalışmaları da yapılır. </a:t>
            </a: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E1C78D75-81F7-AD40-96FE-EED6E5084DF2}"/>
              </a:ext>
            </a:extLst>
          </p:cNvPr>
          <p:cNvSpPr/>
          <p:nvPr/>
        </p:nvSpPr>
        <p:spPr>
          <a:xfrm>
            <a:off x="7679876" y="6309320"/>
            <a:ext cx="1433405"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a:t>
            </a:r>
            <a:endParaRPr lang="tr-TR" sz="3200" i="1" dirty="0">
              <a:cs typeface="Arial" panose="020B0604020202020204" pitchFamily="34" charset="0"/>
            </a:endParaRPr>
          </a:p>
        </p:txBody>
      </p:sp>
    </p:spTree>
    <p:extLst>
      <p:ext uri="{BB962C8B-B14F-4D97-AF65-F5344CB8AC3E}">
        <p14:creationId xmlns:p14="http://schemas.microsoft.com/office/powerpoint/2010/main" val="16500083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556792"/>
            <a:ext cx="8496944" cy="5112568"/>
          </a:xfrm>
        </p:spPr>
        <p:txBody>
          <a:bodyPr>
            <a:normAutofit/>
          </a:bodyPr>
          <a:lstStyle/>
          <a:p>
            <a:pPr algn="just">
              <a:spcBef>
                <a:spcPts val="0"/>
              </a:spcBef>
              <a:buFont typeface="Wingdings" panose="05000000000000000000" pitchFamily="2" charset="2"/>
              <a:buChar char="Ø"/>
            </a:pPr>
            <a:r>
              <a:rPr lang="tr-TR" sz="2400" dirty="0">
                <a:cs typeface="Arial" panose="020B0604020202020204" pitchFamily="34" charset="0"/>
              </a:rPr>
              <a:t>İnce tesviye </a:t>
            </a:r>
          </a:p>
          <a:p>
            <a:pPr marL="0" indent="0" algn="just">
              <a:spcBef>
                <a:spcPts val="0"/>
              </a:spcBef>
              <a:buNone/>
            </a:pPr>
            <a:r>
              <a:rPr lang="tr-TR" sz="2400" dirty="0">
                <a:cs typeface="Arial" panose="020B0604020202020204" pitchFamily="34" charset="0"/>
              </a:rPr>
              <a:t>Kaba tesviye yapıldıktan ve gerekli yapılar inşa edildikten sonra ince tesviye yapılır. Bu tesviye, istinat duvarı, bina temelleri, alt yapı hendekleri için kazılan yerlerin toprak dolgusu işlerini kapsar. Bütün dolgular, ilerde oturma sorunlarının asgariye indirilmesi için iyice sıkıştırılmalı ve bu çalışmalar gerek altyapılara ve gerekse diğer yapılara zarar verilmeden yapılmalıdır. Bu tesviye ile arazi formları ve yüzeyleri muntazam olarak düzeltilir ve alt tesviyenin kesin kotları elde edilir.</a:t>
            </a: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E57B773D-0F20-864D-80D0-064BF09749AB}"/>
              </a:ext>
            </a:extLst>
          </p:cNvPr>
          <p:cNvSpPr/>
          <p:nvPr/>
        </p:nvSpPr>
        <p:spPr>
          <a:xfrm>
            <a:off x="7679876" y="6309320"/>
            <a:ext cx="1433405"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a:t>
            </a:r>
            <a:endParaRPr lang="tr-TR" sz="3200" i="1" dirty="0">
              <a:cs typeface="Arial" panose="020B0604020202020204" pitchFamily="34" charset="0"/>
            </a:endParaRPr>
          </a:p>
        </p:txBody>
      </p:sp>
    </p:spTree>
    <p:extLst>
      <p:ext uri="{BB962C8B-B14F-4D97-AF65-F5344CB8AC3E}">
        <p14:creationId xmlns:p14="http://schemas.microsoft.com/office/powerpoint/2010/main" val="1662145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700809"/>
            <a:ext cx="8640960" cy="4896543"/>
          </a:xfrm>
        </p:spPr>
        <p:txBody>
          <a:bodyPr>
            <a:normAutofit/>
          </a:bodyPr>
          <a:lstStyle/>
          <a:p>
            <a:pPr algn="just">
              <a:spcBef>
                <a:spcPts val="0"/>
              </a:spcBef>
              <a:buFont typeface="Wingdings" panose="05000000000000000000" pitchFamily="2" charset="2"/>
              <a:buChar char="Ø"/>
            </a:pPr>
            <a:r>
              <a:rPr lang="tr-TR" sz="2400" dirty="0">
                <a:cs typeface="Arial" panose="020B0604020202020204" pitchFamily="34" charset="0"/>
              </a:rPr>
              <a:t>Bitmiş tesviye</a:t>
            </a:r>
          </a:p>
          <a:p>
            <a:pPr marL="0" indent="0" algn="just">
              <a:spcBef>
                <a:spcPts val="0"/>
              </a:spcBef>
              <a:buNone/>
            </a:pPr>
            <a:r>
              <a:rPr lang="tr-TR" sz="2400" dirty="0">
                <a:cs typeface="Arial" panose="020B0604020202020204" pitchFamily="34" charset="0"/>
              </a:rPr>
              <a:t>Projenin tamamlanması, yüzey kaplama ya da döşeme çalışmaları ile tamamlanır. Genellikle önce sert zemin çalışmaları yapılır ve ondan sonra </a:t>
            </a:r>
            <a:r>
              <a:rPr lang="tr-TR" sz="2400" dirty="0" err="1">
                <a:cs typeface="Arial" panose="020B0604020202020204" pitchFamily="34" charset="0"/>
              </a:rPr>
              <a:t>üsttoprak</a:t>
            </a:r>
            <a:r>
              <a:rPr lang="tr-TR" sz="2400" dirty="0">
                <a:cs typeface="Arial" panose="020B0604020202020204" pitchFamily="34" charset="0"/>
              </a:rPr>
              <a:t> alana getirilip serilir. </a:t>
            </a:r>
            <a:r>
              <a:rPr lang="tr-TR" sz="2400" dirty="0" err="1">
                <a:cs typeface="Arial" panose="020B0604020202020204" pitchFamily="34" charset="0"/>
              </a:rPr>
              <a:t>Üsttoprak</a:t>
            </a:r>
            <a:r>
              <a:rPr lang="tr-TR" sz="2400" dirty="0">
                <a:cs typeface="Arial" panose="020B0604020202020204" pitchFamily="34" charset="0"/>
              </a:rPr>
              <a:t> ve sert zemin kaplamaları bitmiş yüzey materyalini oluşturduğundan, bu materyallerin üst tesviye kotlarının, tesviye planında gösterilen tasar bitmiş tesviye kotları ile aynı olması gerekir. Tasar tesviye planının uygulamaya geçirilmesinde iki temel yol söz konusudur:</a:t>
            </a: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B3242B22-2BCA-A844-984A-69746825296F}"/>
              </a:ext>
            </a:extLst>
          </p:cNvPr>
          <p:cNvSpPr/>
          <p:nvPr/>
        </p:nvSpPr>
        <p:spPr>
          <a:xfrm>
            <a:off x="7679876" y="6309320"/>
            <a:ext cx="1433405"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a:t>
            </a:r>
            <a:endParaRPr lang="tr-TR" sz="3200" i="1" dirty="0">
              <a:cs typeface="Arial" panose="020B0604020202020204" pitchFamily="34" charset="0"/>
            </a:endParaRPr>
          </a:p>
        </p:txBody>
      </p:sp>
    </p:spTree>
    <p:extLst>
      <p:ext uri="{BB962C8B-B14F-4D97-AF65-F5344CB8AC3E}">
        <p14:creationId xmlns:p14="http://schemas.microsoft.com/office/powerpoint/2010/main" val="3921702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556793"/>
            <a:ext cx="8640960" cy="4896543"/>
          </a:xfrm>
        </p:spPr>
        <p:txBody>
          <a:bodyPr>
            <a:normAutofit/>
          </a:bodyPr>
          <a:lstStyle/>
          <a:p>
            <a:pPr algn="just">
              <a:spcBef>
                <a:spcPts val="0"/>
              </a:spcBef>
              <a:buFont typeface="Wingdings" panose="05000000000000000000" pitchFamily="2" charset="2"/>
              <a:buChar char="ü"/>
            </a:pPr>
            <a:r>
              <a:rPr lang="tr-TR" sz="2400" dirty="0">
                <a:cs typeface="Arial" panose="020B0604020202020204" pitchFamily="34" charset="0"/>
              </a:rPr>
              <a:t>Birinci yol, toprağın kazılması ve depolanması işlerinin bir operasyonla tamamlanmasıdır. </a:t>
            </a:r>
          </a:p>
          <a:p>
            <a:pPr marL="0" indent="0" algn="just">
              <a:spcBef>
                <a:spcPts val="0"/>
              </a:spcBef>
              <a:buNone/>
            </a:pPr>
            <a:endParaRPr lang="tr-TR" sz="2400" dirty="0">
              <a:cs typeface="Arial" panose="020B0604020202020204" pitchFamily="34" charset="0"/>
            </a:endParaRPr>
          </a:p>
          <a:p>
            <a:pPr algn="just">
              <a:spcBef>
                <a:spcPts val="0"/>
              </a:spcBef>
              <a:buFont typeface="Wingdings" panose="05000000000000000000" pitchFamily="2" charset="2"/>
              <a:buChar char="ü"/>
            </a:pPr>
            <a:r>
              <a:rPr lang="tr-TR" sz="2400" dirty="0">
                <a:cs typeface="Arial" panose="020B0604020202020204" pitchFamily="34" charset="0"/>
              </a:rPr>
              <a:t>İkinci yol, kazı ve dolgu gereksinimlerinin karşılanması için toprağın proje alanı dışından getirilmesi ya da proje alanından dışarıya taşınmasıdır.  Bu uygulamalar kazı ve dolgunun proje alanı içinde dengelenmediği ya da kazı materyalinin dolgu materyali olarak uygun olmadığı durumlarda söz konusu olur.</a:t>
            </a:r>
          </a:p>
          <a:p>
            <a:pPr marL="0" indent="0">
              <a:spcBef>
                <a:spcPts val="0"/>
              </a:spcBef>
              <a:buNone/>
            </a:pPr>
            <a:endParaRPr lang="tr-TR" sz="2600" dirty="0">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719BD16D-E257-9849-9C33-C3A893BAC739}"/>
              </a:ext>
            </a:extLst>
          </p:cNvPr>
          <p:cNvSpPr/>
          <p:nvPr/>
        </p:nvSpPr>
        <p:spPr>
          <a:xfrm>
            <a:off x="7679876" y="6309320"/>
            <a:ext cx="1433405"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a:t>
            </a:r>
            <a:endParaRPr lang="tr-TR" sz="3200" i="1" dirty="0">
              <a:cs typeface="Arial" panose="020B0604020202020204" pitchFamily="34" charset="0"/>
            </a:endParaRPr>
          </a:p>
        </p:txBody>
      </p:sp>
    </p:spTree>
    <p:extLst>
      <p:ext uri="{BB962C8B-B14F-4D97-AF65-F5344CB8AC3E}">
        <p14:creationId xmlns:p14="http://schemas.microsoft.com/office/powerpoint/2010/main" val="2384000499"/>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543</Words>
  <Application>Microsoft Office PowerPoint</Application>
  <PresentationFormat>Ekran Gösterisi (4:3)</PresentationFormat>
  <Paragraphs>71</Paragraphs>
  <Slides>8</Slides>
  <Notes>8</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dc:creator>
  <cp:lastModifiedBy>FA</cp:lastModifiedBy>
  <cp:revision>3</cp:revision>
  <dcterms:created xsi:type="dcterms:W3CDTF">2019-12-05T10:36:05Z</dcterms:created>
  <dcterms:modified xsi:type="dcterms:W3CDTF">2019-12-05T10:41:58Z</dcterms:modified>
</cp:coreProperties>
</file>