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83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Objects="1"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69C6F-F339-584E-A6B2-BCE2F3DDF40F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082EB-1672-1A4B-A29F-04A5E213E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KLP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Dr. </a:t>
            </a:r>
            <a:r>
              <a:rPr lang="en-US" dirty="0" smtClean="0"/>
              <a:t>Berker Duman</a:t>
            </a:r>
          </a:p>
          <a:p>
            <a:r>
              <a:rPr lang="en-US" dirty="0" err="1" smtClean="0"/>
              <a:t>Konsültasyon</a:t>
            </a:r>
            <a:r>
              <a:rPr lang="en-US" dirty="0" smtClean="0"/>
              <a:t> </a:t>
            </a:r>
            <a:r>
              <a:rPr lang="en-US" dirty="0" err="1" smtClean="0"/>
              <a:t>Liyezon</a:t>
            </a:r>
            <a:r>
              <a:rPr lang="en-US" dirty="0" smtClean="0"/>
              <a:t> </a:t>
            </a:r>
            <a:r>
              <a:rPr lang="en-US" dirty="0" err="1" smtClean="0"/>
              <a:t>Psikiyatrisi</a:t>
            </a:r>
            <a:r>
              <a:rPr lang="en-US" dirty="0" smtClean="0"/>
              <a:t> BD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Konsültasyon</a:t>
            </a:r>
            <a:r>
              <a:rPr lang="en-US" dirty="0" smtClean="0"/>
              <a:t> </a:t>
            </a:r>
            <a:r>
              <a:rPr lang="en-US" dirty="0" err="1" smtClean="0"/>
              <a:t>Sanatı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klinisyen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medikal</a:t>
            </a:r>
            <a:r>
              <a:rPr lang="en-US" dirty="0" smtClean="0"/>
              <a:t> </a:t>
            </a:r>
            <a:r>
              <a:rPr lang="en-US" dirty="0" err="1" smtClean="0"/>
              <a:t>modele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hastalarını</a:t>
            </a:r>
            <a:r>
              <a:rPr lang="en-US" dirty="0" smtClean="0"/>
              <a:t> </a:t>
            </a:r>
            <a:r>
              <a:rPr lang="en-US" dirty="0" err="1" smtClean="0"/>
              <a:t>fizyolojik</a:t>
            </a:r>
            <a:r>
              <a:rPr lang="en-US" dirty="0" smtClean="0"/>
              <a:t> </a:t>
            </a:r>
            <a:r>
              <a:rPr lang="en-US" dirty="0" err="1" smtClean="0"/>
              <a:t>yönleriyle</a:t>
            </a:r>
            <a:r>
              <a:rPr lang="en-US" dirty="0" smtClean="0"/>
              <a:t> tam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değerlendirmeli</a:t>
            </a:r>
            <a:endParaRPr lang="en-US" dirty="0" smtClean="0"/>
          </a:p>
          <a:p>
            <a:r>
              <a:rPr lang="en-US" dirty="0" err="1" smtClean="0"/>
              <a:t>Zihinsel</a:t>
            </a:r>
            <a:r>
              <a:rPr lang="en-US" dirty="0" smtClean="0"/>
              <a:t> </a:t>
            </a:r>
            <a:r>
              <a:rPr lang="en-US" dirty="0" err="1" smtClean="0"/>
              <a:t>süreçleri</a:t>
            </a:r>
            <a:r>
              <a:rPr lang="en-US" dirty="0" smtClean="0"/>
              <a:t> </a:t>
            </a:r>
            <a:r>
              <a:rPr lang="en-US" dirty="0" err="1" smtClean="0"/>
              <a:t>fizyolojik</a:t>
            </a:r>
            <a:r>
              <a:rPr lang="en-US" dirty="0" smtClean="0"/>
              <a:t> </a:t>
            </a:r>
            <a:r>
              <a:rPr lang="en-US" dirty="0" err="1" smtClean="0"/>
              <a:t>düzeyde</a:t>
            </a:r>
            <a:r>
              <a:rPr lang="en-US" dirty="0" smtClean="0"/>
              <a:t> </a:t>
            </a:r>
            <a:r>
              <a:rPr lang="en-US" dirty="0" err="1" smtClean="0"/>
              <a:t>değerlendirmenin</a:t>
            </a:r>
            <a:r>
              <a:rPr lang="en-US" dirty="0" smtClean="0"/>
              <a:t> </a:t>
            </a:r>
            <a:r>
              <a:rPr lang="en-US" dirty="0" err="1" smtClean="0"/>
              <a:t>yanısıra</a:t>
            </a:r>
            <a:r>
              <a:rPr lang="en-US" dirty="0" smtClean="0"/>
              <a:t> </a:t>
            </a:r>
            <a:r>
              <a:rPr lang="en-US" dirty="0" err="1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yaşananların</a:t>
            </a:r>
            <a:r>
              <a:rPr lang="en-US" dirty="0" smtClean="0"/>
              <a:t>/ </a:t>
            </a:r>
            <a:r>
              <a:rPr lang="en-US" dirty="0" err="1" smtClean="0"/>
              <a:t>hastalığın</a:t>
            </a:r>
            <a:r>
              <a:rPr lang="en-US" dirty="0" smtClean="0"/>
              <a:t> </a:t>
            </a:r>
            <a:r>
              <a:rPr lang="en-US" dirty="0" err="1" smtClean="0"/>
              <a:t>anlamını</a:t>
            </a:r>
            <a:r>
              <a:rPr lang="en-US" dirty="0" smtClean="0"/>
              <a:t> </a:t>
            </a:r>
            <a:r>
              <a:rPr lang="en-US" dirty="0" err="1" smtClean="0"/>
              <a:t>anlamaya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çaba</a:t>
            </a:r>
            <a:r>
              <a:rPr lang="en-US" dirty="0" smtClean="0"/>
              <a:t> </a:t>
            </a:r>
            <a:r>
              <a:rPr lang="en-US" dirty="0" err="1" smtClean="0"/>
              <a:t>göstermeli</a:t>
            </a:r>
            <a:endParaRPr lang="en-US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konsültan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şüpheci</a:t>
            </a:r>
            <a:r>
              <a:rPr lang="en-US" dirty="0" smtClean="0"/>
              <a:t> </a:t>
            </a:r>
            <a:r>
              <a:rPr lang="en-US" dirty="0" err="1" smtClean="0"/>
              <a:t>yaklaşabilmeli</a:t>
            </a:r>
            <a:r>
              <a:rPr lang="en-US" dirty="0" smtClean="0"/>
              <a:t> (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yakınlarının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çarpıtabileceğini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almalı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,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her </a:t>
            </a:r>
            <a:r>
              <a:rPr lang="en-US" dirty="0" err="1" smtClean="0"/>
              <a:t>türlü</a:t>
            </a:r>
            <a:r>
              <a:rPr lang="en-US" dirty="0" smtClean="0"/>
              <a:t> </a:t>
            </a:r>
            <a:r>
              <a:rPr lang="en-US" dirty="0" err="1" smtClean="0"/>
              <a:t>koşulda</a:t>
            </a:r>
            <a:r>
              <a:rPr lang="en-US" dirty="0" smtClean="0"/>
              <a:t>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görebilmeli</a:t>
            </a:r>
            <a:endParaRPr lang="en-US" dirty="0" smtClean="0"/>
          </a:p>
          <a:p>
            <a:r>
              <a:rPr lang="en-US" dirty="0" err="1" smtClean="0"/>
              <a:t>Konsültan</a:t>
            </a:r>
            <a:r>
              <a:rPr lang="en-US" dirty="0" smtClean="0"/>
              <a:t>, </a:t>
            </a:r>
            <a:r>
              <a:rPr lang="en-US" dirty="0" err="1" smtClean="0"/>
              <a:t>görüşmeye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çevresel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r>
              <a:rPr lang="en-US" dirty="0" smtClean="0"/>
              <a:t> </a:t>
            </a:r>
            <a:r>
              <a:rPr lang="en-US" dirty="0" err="1" smtClean="0"/>
              <a:t>düzenlerken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esnek</a:t>
            </a:r>
            <a:r>
              <a:rPr lang="en-US" dirty="0" smtClean="0"/>
              <a:t> </a:t>
            </a:r>
            <a:r>
              <a:rPr lang="en-US" dirty="0" err="1" smtClean="0"/>
              <a:t>davranmalı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Etkileşim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Yatağında</a:t>
            </a:r>
            <a:r>
              <a:rPr lang="en-US" dirty="0" smtClean="0"/>
              <a:t> </a:t>
            </a:r>
            <a:r>
              <a:rPr lang="en-US" dirty="0" err="1" smtClean="0"/>
              <a:t>yatan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hastayı</a:t>
            </a:r>
            <a:r>
              <a:rPr lang="en-US" dirty="0" smtClean="0"/>
              <a:t> </a:t>
            </a:r>
            <a:r>
              <a:rPr lang="en-US" dirty="0" err="1" smtClean="0"/>
              <a:t>değerlendirirken</a:t>
            </a:r>
            <a:r>
              <a:rPr lang="en-US" dirty="0" smtClean="0"/>
              <a:t> </a:t>
            </a:r>
            <a:r>
              <a:rPr lang="en-US" dirty="0" err="1" smtClean="0"/>
              <a:t>onunla</a:t>
            </a:r>
            <a:r>
              <a:rPr lang="en-US" dirty="0" smtClean="0"/>
              <a:t> </a:t>
            </a:r>
            <a:r>
              <a:rPr lang="en-US" dirty="0" err="1" smtClean="0"/>
              <a:t>kurulan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,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özelliklerinden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esprili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, </a:t>
            </a:r>
            <a:r>
              <a:rPr lang="en-US" dirty="0" err="1" smtClean="0"/>
              <a:t>koşullara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hastanın</a:t>
            </a:r>
            <a:r>
              <a:rPr lang="en-US" dirty="0" smtClean="0"/>
              <a:t> </a:t>
            </a:r>
            <a:r>
              <a:rPr lang="en-US" dirty="0" err="1" smtClean="0"/>
              <a:t>anlayabileceği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olduğunca</a:t>
            </a:r>
            <a:r>
              <a:rPr lang="en-US" dirty="0" smtClean="0"/>
              <a:t> </a:t>
            </a:r>
            <a:r>
              <a:rPr lang="en-US" dirty="0" err="1" smtClean="0"/>
              <a:t>esnek</a:t>
            </a:r>
            <a:r>
              <a:rPr lang="en-US" dirty="0" smtClean="0"/>
              <a:t> </a:t>
            </a:r>
            <a:r>
              <a:rPr lang="en-US" dirty="0" err="1" smtClean="0"/>
              <a:t>davranabilmeli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/>
          <a:lstStyle/>
          <a:p>
            <a:r>
              <a:rPr lang="en-US" dirty="0" err="1" smtClean="0"/>
              <a:t>Adım</a:t>
            </a:r>
            <a:r>
              <a:rPr lang="en-US" dirty="0" smtClean="0"/>
              <a:t> </a:t>
            </a:r>
            <a:r>
              <a:rPr lang="en-US" dirty="0" err="1" smtClean="0"/>
              <a:t>Adım</a:t>
            </a:r>
            <a:r>
              <a:rPr lang="en-US" dirty="0" smtClean="0"/>
              <a:t> </a:t>
            </a:r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Konsültasyon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4525963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Konsültasyon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, </a:t>
            </a:r>
            <a:r>
              <a:rPr lang="en-US" dirty="0" err="1" smtClean="0"/>
              <a:t>konsültasyon</a:t>
            </a:r>
            <a:r>
              <a:rPr lang="en-US" dirty="0" smtClean="0"/>
              <a:t> </a:t>
            </a:r>
            <a:r>
              <a:rPr lang="en-US" dirty="0" err="1" smtClean="0"/>
              <a:t>istemiyle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endParaRPr lang="en-US" dirty="0" smtClean="0"/>
          </a:p>
          <a:p>
            <a:r>
              <a:rPr lang="en-US" dirty="0" err="1" smtClean="0"/>
              <a:t>Deneyimli</a:t>
            </a:r>
            <a:r>
              <a:rPr lang="en-US" dirty="0" smtClean="0"/>
              <a:t> </a:t>
            </a:r>
            <a:r>
              <a:rPr lang="en-US" dirty="0" err="1" smtClean="0"/>
              <a:t>konsültan</a:t>
            </a:r>
            <a:r>
              <a:rPr lang="en-US" dirty="0" smtClean="0"/>
              <a:t> </a:t>
            </a:r>
            <a:r>
              <a:rPr lang="en-US" dirty="0" err="1" smtClean="0"/>
              <a:t>henüz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noktada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çıkarımlarda</a:t>
            </a:r>
            <a:r>
              <a:rPr lang="en-US" dirty="0" smtClean="0"/>
              <a:t> </a:t>
            </a:r>
            <a:r>
              <a:rPr lang="en-US" dirty="0" err="1" smtClean="0"/>
              <a:t>bulunmaya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endParaRPr lang="en-US" dirty="0" smtClean="0"/>
          </a:p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, </a:t>
            </a:r>
            <a:r>
              <a:rPr lang="en-US" dirty="0" err="1" smtClean="0"/>
              <a:t>istem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yazılandan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-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hastalarda</a:t>
            </a:r>
            <a:r>
              <a:rPr lang="en-US" dirty="0" smtClean="0"/>
              <a:t> </a:t>
            </a:r>
            <a:r>
              <a:rPr lang="en-US" dirty="0" err="1" smtClean="0"/>
              <a:t>bilinçli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anlaşılamaması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-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konsültan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sezilmeli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gerekirse</a:t>
            </a:r>
            <a:r>
              <a:rPr lang="en-US" dirty="0" smtClean="0"/>
              <a:t> </a:t>
            </a:r>
            <a:r>
              <a:rPr lang="en-US" dirty="0" err="1" smtClean="0"/>
              <a:t>klinisyenle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konuşulmalı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Şimdiki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geçmiş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kayıtları</a:t>
            </a:r>
            <a:r>
              <a:rPr lang="en-US" dirty="0" smtClean="0"/>
              <a:t> </a:t>
            </a:r>
            <a:r>
              <a:rPr lang="en-US" dirty="0" err="1" smtClean="0"/>
              <a:t>incelenmeli</a:t>
            </a:r>
            <a:endParaRPr lang="en-US" dirty="0" smtClean="0"/>
          </a:p>
          <a:p>
            <a:r>
              <a:rPr lang="en-US" dirty="0" err="1" smtClean="0"/>
              <a:t>Hemşire</a:t>
            </a:r>
            <a:r>
              <a:rPr lang="en-US" dirty="0" smtClean="0"/>
              <a:t> </a:t>
            </a:r>
            <a:r>
              <a:rPr lang="en-US" dirty="0" err="1" smtClean="0"/>
              <a:t>gözlemleri</a:t>
            </a:r>
            <a:r>
              <a:rPr lang="en-US" dirty="0" smtClean="0"/>
              <a:t>, </a:t>
            </a:r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notları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eldeki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değerlendirilmeli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  <a:r>
              <a:rPr lang="en-US" dirty="0" err="1" smtClean="0"/>
              <a:t>kaydedilmeli</a:t>
            </a:r>
            <a:endParaRPr lang="en-US" dirty="0" smtClean="0"/>
          </a:p>
          <a:p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kesilen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başlanan</a:t>
            </a:r>
            <a:r>
              <a:rPr lang="en-US" dirty="0" smtClean="0"/>
              <a:t> (</a:t>
            </a:r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 /</a:t>
            </a:r>
            <a:r>
              <a:rPr lang="en-US" dirty="0" err="1" smtClean="0"/>
              <a:t>azalışı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)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alınmalı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kaynaklarından</a:t>
            </a:r>
            <a:r>
              <a:rPr lang="en-US" dirty="0" smtClean="0"/>
              <a:t> </a:t>
            </a:r>
            <a:r>
              <a:rPr lang="en-US" dirty="0" err="1" smtClean="0"/>
              <a:t>yararlanılmalı</a:t>
            </a:r>
            <a:endParaRPr lang="en-US" dirty="0" smtClean="0"/>
          </a:p>
          <a:p>
            <a:r>
              <a:rPr lang="en-US" dirty="0" err="1" smtClean="0"/>
              <a:t>Ailesinden</a:t>
            </a:r>
            <a:r>
              <a:rPr lang="en-US" dirty="0" smtClean="0"/>
              <a:t>, </a:t>
            </a:r>
            <a:r>
              <a:rPr lang="en-US" dirty="0" err="1" smtClean="0"/>
              <a:t>arkadaşlarından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…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 err="1" smtClean="0"/>
              <a:t>güvenilirliği</a:t>
            </a:r>
            <a:r>
              <a:rPr lang="en-US" dirty="0" smtClean="0"/>
              <a:t>, </a:t>
            </a:r>
            <a:r>
              <a:rPr lang="en-US" dirty="0" err="1" smtClean="0"/>
              <a:t>konsültan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dikkatle</a:t>
            </a:r>
            <a:r>
              <a:rPr lang="en-US" dirty="0" smtClean="0"/>
              <a:t> </a:t>
            </a:r>
            <a:r>
              <a:rPr lang="en-US" dirty="0" err="1" smtClean="0"/>
              <a:t>değerlendirilmeli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98316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görüşme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endParaRPr lang="en-US" dirty="0" smtClean="0"/>
          </a:p>
          <a:p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konsültanın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işlevler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edilirken</a:t>
            </a:r>
            <a:r>
              <a:rPr lang="en-US" dirty="0" smtClean="0"/>
              <a:t> </a:t>
            </a:r>
            <a:r>
              <a:rPr lang="en-US" dirty="0" err="1" smtClean="0"/>
              <a:t>birkaç</a:t>
            </a:r>
            <a:r>
              <a:rPr lang="en-US" dirty="0" smtClean="0"/>
              <a:t> </a:t>
            </a:r>
            <a:r>
              <a:rPr lang="en-US" dirty="0" err="1" smtClean="0"/>
              <a:t>ipucu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‘</a:t>
            </a:r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işlevler</a:t>
            </a:r>
            <a:r>
              <a:rPr lang="en-US" dirty="0" smtClean="0"/>
              <a:t> </a:t>
            </a:r>
            <a:r>
              <a:rPr lang="en-US" dirty="0" err="1" smtClean="0"/>
              <a:t>kabaca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’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karara</a:t>
            </a:r>
            <a:r>
              <a:rPr lang="en-US" dirty="0" smtClean="0"/>
              <a:t> </a:t>
            </a:r>
            <a:r>
              <a:rPr lang="en-US" dirty="0" err="1" smtClean="0"/>
              <a:t>detaylı</a:t>
            </a:r>
            <a:r>
              <a:rPr lang="en-US" dirty="0" smtClean="0"/>
              <a:t> </a:t>
            </a:r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yapmadan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ulaşılabilir</a:t>
            </a:r>
            <a:r>
              <a:rPr lang="en-US" dirty="0" smtClean="0"/>
              <a:t>.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şüphe</a:t>
            </a:r>
            <a:r>
              <a:rPr lang="en-US" dirty="0" smtClean="0"/>
              <a:t> </a:t>
            </a:r>
            <a:r>
              <a:rPr lang="en-US" dirty="0" err="1" smtClean="0"/>
              <a:t>olursa</a:t>
            </a:r>
            <a:r>
              <a:rPr lang="en-US" dirty="0" smtClean="0"/>
              <a:t>, </a:t>
            </a:r>
            <a:r>
              <a:rPr lang="en-US" dirty="0" err="1" smtClean="0"/>
              <a:t>detaylı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yapmak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muayenede</a:t>
            </a:r>
            <a:r>
              <a:rPr lang="en-US" dirty="0" smtClean="0"/>
              <a:t> </a:t>
            </a:r>
            <a:r>
              <a:rPr lang="en-US" dirty="0" err="1" smtClean="0"/>
              <a:t>örneğin</a:t>
            </a:r>
            <a:r>
              <a:rPr lang="en-US" dirty="0" smtClean="0"/>
              <a:t> MMSE </a:t>
            </a:r>
            <a:r>
              <a:rPr lang="en-US" dirty="0" err="1" smtClean="0"/>
              <a:t>kullanılabilir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,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bozukluğunda</a:t>
            </a:r>
            <a:r>
              <a:rPr lang="en-US" dirty="0" smtClean="0"/>
              <a:t> </a:t>
            </a:r>
            <a:r>
              <a:rPr lang="en-US" dirty="0" err="1" smtClean="0"/>
              <a:t>kullanılmamalı</a:t>
            </a:r>
            <a:endParaRPr lang="en-US" dirty="0" smtClean="0"/>
          </a:p>
          <a:p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en </a:t>
            </a:r>
            <a:r>
              <a:rPr lang="en-US" dirty="0" err="1" smtClean="0"/>
              <a:t>azından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klinisyenlerin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bulguları</a:t>
            </a:r>
            <a:r>
              <a:rPr lang="en-US" dirty="0" smtClean="0"/>
              <a:t> </a:t>
            </a:r>
            <a:r>
              <a:rPr lang="en-US" dirty="0" err="1" smtClean="0"/>
              <a:t>değerlendirilmeli</a:t>
            </a:r>
            <a:endParaRPr lang="en-US" dirty="0" smtClean="0"/>
          </a:p>
          <a:p>
            <a:r>
              <a:rPr lang="en-US" dirty="0" err="1" smtClean="0"/>
              <a:t>Nörolojik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, </a:t>
            </a:r>
            <a:r>
              <a:rPr lang="en-US" dirty="0" err="1" smtClean="0"/>
              <a:t>gereksinim</a:t>
            </a:r>
            <a:r>
              <a:rPr lang="en-US" dirty="0" smtClean="0"/>
              <a:t> </a:t>
            </a:r>
            <a:r>
              <a:rPr lang="en-US" dirty="0" err="1" smtClean="0"/>
              <a:t>olduğunda</a:t>
            </a:r>
            <a:r>
              <a:rPr lang="en-US" dirty="0" smtClean="0"/>
              <a:t>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konsültan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yapılmalı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Formulasyonu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Plan </a:t>
            </a:r>
            <a:r>
              <a:rPr lang="en-US" dirty="0" err="1" smtClean="0"/>
              <a:t>Yapma</a:t>
            </a:r>
            <a:endParaRPr lang="en-US" dirty="0" smtClean="0"/>
          </a:p>
          <a:p>
            <a:r>
              <a:rPr lang="en-US" dirty="0" smtClean="0"/>
              <a:t>Her </a:t>
            </a:r>
            <a:r>
              <a:rPr lang="en-US" dirty="0" err="1" smtClean="0"/>
              <a:t>nöropsikiyatrik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başvurulan</a:t>
            </a:r>
            <a:r>
              <a:rPr lang="en-US" dirty="0" smtClean="0"/>
              <a:t> </a:t>
            </a:r>
            <a:r>
              <a:rPr lang="en-US" dirty="0" err="1" smtClean="0"/>
              <a:t>tetkiklere</a:t>
            </a:r>
            <a:r>
              <a:rPr lang="en-US" dirty="0" smtClean="0"/>
              <a:t> </a:t>
            </a:r>
            <a:r>
              <a:rPr lang="en-US" dirty="0" err="1" smtClean="0"/>
              <a:t>hastaya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yönelmek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endParaRPr lang="en-US" dirty="0" smtClean="0"/>
          </a:p>
          <a:p>
            <a:r>
              <a:rPr lang="en-US" dirty="0" err="1" smtClean="0"/>
              <a:t>Toksikoloji</a:t>
            </a:r>
            <a:r>
              <a:rPr lang="en-US" dirty="0" smtClean="0"/>
              <a:t>, </a:t>
            </a:r>
            <a:r>
              <a:rPr lang="en-US" dirty="0" err="1" smtClean="0"/>
              <a:t>Seroloji</a:t>
            </a:r>
            <a:r>
              <a:rPr lang="en-US" dirty="0" smtClean="0"/>
              <a:t> (VDRL),TSH, B12, </a:t>
            </a:r>
            <a:r>
              <a:rPr lang="en-US" dirty="0" err="1" smtClean="0"/>
              <a:t>Folat</a:t>
            </a:r>
            <a:r>
              <a:rPr lang="en-US" dirty="0" smtClean="0"/>
              <a:t>, EEG, BOS </a:t>
            </a:r>
            <a:r>
              <a:rPr lang="en-US" dirty="0" err="1" smtClean="0"/>
              <a:t>analizi</a:t>
            </a:r>
            <a:r>
              <a:rPr lang="en-US" dirty="0" smtClean="0"/>
              <a:t>, BT, MR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Notun</a:t>
            </a:r>
            <a:r>
              <a:rPr lang="en-US" dirty="0" smtClean="0"/>
              <a:t> </a:t>
            </a:r>
            <a:r>
              <a:rPr lang="en-US" dirty="0" err="1" smtClean="0"/>
              <a:t>yazılması</a:t>
            </a:r>
            <a:endParaRPr lang="en-US" dirty="0" smtClean="0"/>
          </a:p>
          <a:p>
            <a:r>
              <a:rPr lang="en-US" dirty="0" smtClean="0"/>
              <a:t>Not </a:t>
            </a:r>
            <a:r>
              <a:rPr lang="en-US" dirty="0" err="1" smtClean="0"/>
              <a:t>yazılırken</a:t>
            </a:r>
            <a:r>
              <a:rPr lang="en-US" dirty="0" smtClean="0"/>
              <a:t> </a:t>
            </a:r>
            <a:r>
              <a:rPr lang="en-US" dirty="0" err="1" smtClean="0"/>
              <a:t>istem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, </a:t>
            </a:r>
            <a:r>
              <a:rPr lang="en-US" dirty="0" err="1" smtClean="0"/>
              <a:t>değerlendirmenin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halihazırdaki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yapılmalı</a:t>
            </a:r>
            <a:endParaRPr lang="en-US" dirty="0" smtClean="0"/>
          </a:p>
          <a:p>
            <a:r>
              <a:rPr lang="en-US" dirty="0" err="1" smtClean="0"/>
              <a:t>İstemde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linisyenle</a:t>
            </a:r>
            <a:r>
              <a:rPr lang="en-US" dirty="0" smtClean="0"/>
              <a:t> </a:t>
            </a:r>
            <a:r>
              <a:rPr lang="en-US" dirty="0" err="1" smtClean="0"/>
              <a:t>gerektiğinde</a:t>
            </a:r>
            <a:r>
              <a:rPr lang="en-US" dirty="0" smtClean="0"/>
              <a:t> </a:t>
            </a:r>
            <a:r>
              <a:rPr lang="en-US" dirty="0" err="1" smtClean="0"/>
              <a:t>görüşülmesi</a:t>
            </a:r>
            <a:r>
              <a:rPr lang="en-US" dirty="0" smtClean="0"/>
              <a:t>-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acil</a:t>
            </a:r>
            <a:r>
              <a:rPr lang="en-US" dirty="0" smtClean="0"/>
              <a:t> durum </a:t>
            </a:r>
            <a:r>
              <a:rPr lang="en-US" dirty="0" err="1" smtClean="0"/>
              <a:t>varsa</a:t>
            </a:r>
            <a:endParaRPr lang="en-US" dirty="0" smtClean="0"/>
          </a:p>
          <a:p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seyirin</a:t>
            </a:r>
            <a:r>
              <a:rPr lang="en-US" dirty="0" smtClean="0"/>
              <a:t> </a:t>
            </a:r>
            <a:r>
              <a:rPr lang="en-US" dirty="0" err="1" smtClean="0"/>
              <a:t>takibi</a:t>
            </a:r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n-US" dirty="0" err="1" smtClean="0"/>
              <a:t>KLP’de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İlkeleri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Farmakokinetik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endParaRPr lang="en-US" dirty="0" smtClean="0"/>
          </a:p>
          <a:p>
            <a:r>
              <a:rPr lang="en-US" dirty="0" err="1" smtClean="0"/>
              <a:t>İlaç-ilaç</a:t>
            </a:r>
            <a:r>
              <a:rPr lang="en-US" dirty="0" smtClean="0"/>
              <a:t> </a:t>
            </a:r>
            <a:r>
              <a:rPr lang="en-US" dirty="0" err="1" smtClean="0"/>
              <a:t>etkileşimleri</a:t>
            </a:r>
            <a:endParaRPr lang="en-US" dirty="0" smtClean="0"/>
          </a:p>
          <a:p>
            <a:r>
              <a:rPr lang="en-US" dirty="0" smtClean="0"/>
              <a:t>Yan </a:t>
            </a:r>
            <a:r>
              <a:rPr lang="en-US" dirty="0" err="1" smtClean="0"/>
              <a:t>etkiler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Değerlendirmeler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kişiliğin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endParaRPr lang="en-US" dirty="0" smtClean="0"/>
          </a:p>
          <a:p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özelliklerine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algıları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yaklaşımlar</a:t>
            </a:r>
            <a:r>
              <a:rPr lang="en-US" dirty="0" smtClean="0"/>
              <a:t> </a:t>
            </a:r>
            <a:r>
              <a:rPr lang="en-US" dirty="0" err="1" smtClean="0"/>
              <a:t>planlanmalı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Değerlendirmeler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kararların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(do not </a:t>
            </a:r>
            <a:r>
              <a:rPr lang="en-US" dirty="0" err="1" smtClean="0"/>
              <a:t>recussisate,do</a:t>
            </a:r>
            <a:r>
              <a:rPr lang="en-US" dirty="0" smtClean="0"/>
              <a:t> not </a:t>
            </a:r>
            <a:r>
              <a:rPr lang="en-US" dirty="0" err="1" smtClean="0"/>
              <a:t>intubate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kurumuna</a:t>
            </a:r>
            <a:r>
              <a:rPr lang="en-US" dirty="0" smtClean="0"/>
              <a:t> </a:t>
            </a:r>
            <a:r>
              <a:rPr lang="en-US" dirty="0" err="1" smtClean="0"/>
              <a:t>nakil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  <a:p>
            <a:r>
              <a:rPr lang="en-US" dirty="0" err="1" smtClean="0"/>
              <a:t>Kısıtlama</a:t>
            </a:r>
            <a:r>
              <a:rPr lang="en-US" dirty="0" smtClean="0"/>
              <a:t>/ </a:t>
            </a:r>
            <a:r>
              <a:rPr lang="en-US" dirty="0" err="1" smtClean="0"/>
              <a:t>Vesayet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alma/ </a:t>
            </a:r>
            <a:r>
              <a:rPr lang="en-US" dirty="0" err="1" smtClean="0"/>
              <a:t>İstemsiz</a:t>
            </a:r>
            <a:r>
              <a:rPr lang="en-US" dirty="0" smtClean="0"/>
              <a:t> </a:t>
            </a:r>
            <a:r>
              <a:rPr lang="en-US" dirty="0" err="1" smtClean="0"/>
              <a:t>yatış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endParaRPr lang="en-US" dirty="0" smtClean="0"/>
          </a:p>
          <a:p>
            <a:r>
              <a:rPr lang="en-US" dirty="0" err="1" smtClean="0"/>
              <a:t>Tespit</a:t>
            </a:r>
            <a:r>
              <a:rPr lang="en-US" dirty="0" smtClean="0"/>
              <a:t>/ </a:t>
            </a:r>
            <a:r>
              <a:rPr lang="en-US" dirty="0" err="1" smtClean="0"/>
              <a:t>Yumuşak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/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gözetim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Sorun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Durumların</a:t>
            </a:r>
            <a:r>
              <a:rPr lang="en-US" dirty="0" smtClean="0"/>
              <a:t> </a:t>
            </a:r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Görünümleri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</a:t>
            </a:r>
            <a:r>
              <a:rPr lang="en-US" dirty="0" err="1" smtClean="0"/>
              <a:t>Communican</a:t>
            </a:r>
            <a:r>
              <a:rPr lang="en-US" dirty="0" smtClean="0"/>
              <a:t> </a:t>
            </a:r>
            <a:r>
              <a:rPr lang="en-US" dirty="0" err="1" smtClean="0"/>
              <a:t>Arter</a:t>
            </a:r>
            <a:r>
              <a:rPr lang="en-US" dirty="0" smtClean="0"/>
              <a:t> </a:t>
            </a:r>
            <a:r>
              <a:rPr lang="en-US" dirty="0" err="1" smtClean="0"/>
              <a:t>Anevrizması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cerrahiden</a:t>
            </a:r>
            <a:r>
              <a:rPr lang="en-US" dirty="0" smtClean="0"/>
              <a:t> 2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r>
              <a:rPr lang="en-US" dirty="0" smtClean="0"/>
              <a:t> </a:t>
            </a:r>
            <a:r>
              <a:rPr lang="en-US" dirty="0" err="1" smtClean="0"/>
              <a:t>ajitasyon</a:t>
            </a:r>
            <a:r>
              <a:rPr lang="en-US" dirty="0" smtClean="0"/>
              <a:t>, </a:t>
            </a:r>
            <a:r>
              <a:rPr lang="en-US" dirty="0" err="1" smtClean="0"/>
              <a:t>konfüzyon</a:t>
            </a:r>
            <a:r>
              <a:rPr lang="en-US" dirty="0" smtClean="0"/>
              <a:t>, </a:t>
            </a:r>
            <a:r>
              <a:rPr lang="en-US" dirty="0" err="1" smtClean="0"/>
              <a:t>taşikardi</a:t>
            </a:r>
            <a:r>
              <a:rPr lang="en-US" dirty="0" smtClean="0"/>
              <a:t>, </a:t>
            </a:r>
            <a:r>
              <a:rPr lang="en-US" dirty="0" err="1" smtClean="0"/>
              <a:t>hpertansiyon</a:t>
            </a:r>
            <a:r>
              <a:rPr lang="en-US" dirty="0" smtClean="0"/>
              <a:t> </a:t>
            </a:r>
            <a:r>
              <a:rPr lang="en-US" dirty="0" err="1" smtClean="0"/>
              <a:t>tablosu</a:t>
            </a:r>
            <a:endParaRPr lang="en-US" dirty="0" smtClean="0"/>
          </a:p>
          <a:p>
            <a:r>
              <a:rPr lang="en-US" dirty="0" err="1" smtClean="0"/>
              <a:t>Alkol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hastaya</a:t>
            </a:r>
            <a:r>
              <a:rPr lang="en-US" dirty="0" smtClean="0"/>
              <a:t> DT </a:t>
            </a:r>
            <a:r>
              <a:rPr lang="en-US" dirty="0" err="1" smtClean="0"/>
              <a:t>teşhisi</a:t>
            </a:r>
            <a:r>
              <a:rPr lang="en-US" dirty="0" smtClean="0"/>
              <a:t> </a:t>
            </a:r>
            <a:r>
              <a:rPr lang="en-US" dirty="0" err="1" smtClean="0"/>
              <a:t>konuluyor</a:t>
            </a:r>
            <a:endParaRPr lang="en-US" dirty="0" smtClean="0"/>
          </a:p>
          <a:p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ateşi</a:t>
            </a:r>
            <a:r>
              <a:rPr lang="en-US" dirty="0" smtClean="0"/>
              <a:t> de </a:t>
            </a:r>
            <a:r>
              <a:rPr lang="en-US" dirty="0" err="1" smtClean="0"/>
              <a:t>yükselen</a:t>
            </a:r>
            <a:r>
              <a:rPr lang="en-US" dirty="0" smtClean="0"/>
              <a:t> </a:t>
            </a:r>
            <a:r>
              <a:rPr lang="en-US" dirty="0" err="1" smtClean="0"/>
              <a:t>hastada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LP </a:t>
            </a:r>
            <a:r>
              <a:rPr lang="en-US" dirty="0" err="1" smtClean="0"/>
              <a:t>sonucu</a:t>
            </a:r>
            <a:r>
              <a:rPr lang="en-US" dirty="0" smtClean="0"/>
              <a:t> HSV </a:t>
            </a:r>
            <a:r>
              <a:rPr lang="en-US" dirty="0" err="1" smtClean="0"/>
              <a:t>ensefaliti</a:t>
            </a:r>
            <a:r>
              <a:rPr lang="en-US" dirty="0" smtClean="0"/>
              <a:t> </a:t>
            </a:r>
            <a:r>
              <a:rPr lang="en-US" dirty="0" err="1" smtClean="0"/>
              <a:t>tanısı</a:t>
            </a:r>
            <a:r>
              <a:rPr lang="en-US" dirty="0" smtClean="0"/>
              <a:t> </a:t>
            </a:r>
            <a:r>
              <a:rPr lang="en-US" dirty="0" err="1" smtClean="0"/>
              <a:t>konuluyor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Tedavilerin</a:t>
            </a:r>
            <a:r>
              <a:rPr lang="en-US" dirty="0" smtClean="0"/>
              <a:t> </a:t>
            </a:r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Komplikasyonları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HIV </a:t>
            </a:r>
            <a:r>
              <a:rPr lang="en-US" dirty="0" err="1" smtClean="0"/>
              <a:t>tx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Efavirenz</a:t>
            </a:r>
            <a:r>
              <a:rPr lang="en-US" dirty="0" smtClean="0"/>
              <a:t> </a:t>
            </a:r>
            <a:r>
              <a:rPr lang="en-US" dirty="0" err="1" smtClean="0"/>
              <a:t>başlanan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hastada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majör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endParaRPr lang="en-US" dirty="0" smtClean="0"/>
          </a:p>
          <a:p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IFN </a:t>
            </a:r>
            <a:r>
              <a:rPr lang="en-US" dirty="0" err="1" smtClean="0"/>
              <a:t>tx</a:t>
            </a:r>
            <a:r>
              <a:rPr lang="en-US" dirty="0" smtClean="0"/>
              <a:t>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başlanan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hastada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Majör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Tıbbi</a:t>
            </a:r>
            <a:r>
              <a:rPr lang="en-US" dirty="0" smtClean="0"/>
              <a:t> Durum/ </a:t>
            </a:r>
            <a:r>
              <a:rPr lang="en-US" dirty="0" err="1" smtClean="0"/>
              <a:t>Tedavilere</a:t>
            </a:r>
            <a:r>
              <a:rPr lang="en-US" dirty="0" smtClean="0"/>
              <a:t> 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Tepkiler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38 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preeklampsili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gebenin</a:t>
            </a:r>
            <a:r>
              <a:rPr lang="en-US" dirty="0" smtClean="0"/>
              <a:t> </a:t>
            </a:r>
            <a:r>
              <a:rPr lang="en-US" dirty="0" err="1" smtClean="0"/>
              <a:t>sağlıklı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doğurmasını</a:t>
            </a:r>
            <a:r>
              <a:rPr lang="en-US" dirty="0" smtClean="0"/>
              <a:t> </a:t>
            </a:r>
            <a:r>
              <a:rPr lang="en-US" dirty="0" err="1" smtClean="0"/>
              <a:t>takiben</a:t>
            </a:r>
            <a:r>
              <a:rPr lang="en-US" dirty="0" smtClean="0"/>
              <a:t>, </a:t>
            </a:r>
            <a:r>
              <a:rPr lang="en-US" dirty="0" err="1" smtClean="0"/>
              <a:t>doktorunun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güvence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girişimlerine</a:t>
            </a:r>
            <a:r>
              <a:rPr lang="en-US" dirty="0" smtClean="0"/>
              <a:t> </a:t>
            </a:r>
            <a:r>
              <a:rPr lang="en-US" dirty="0" err="1" smtClean="0"/>
              <a:t>karşın</a:t>
            </a:r>
            <a:r>
              <a:rPr lang="en-US" dirty="0" smtClean="0"/>
              <a:t> </a:t>
            </a:r>
            <a:r>
              <a:rPr lang="en-US" dirty="0" err="1" smtClean="0"/>
              <a:t>hipertansif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yaşayacağına</a:t>
            </a:r>
            <a:r>
              <a:rPr lang="en-US" dirty="0" smtClean="0"/>
              <a:t> </a:t>
            </a:r>
            <a:r>
              <a:rPr lang="en-US" dirty="0" err="1" smtClean="0"/>
              <a:t>karşın</a:t>
            </a:r>
            <a:r>
              <a:rPr lang="en-US" dirty="0" smtClean="0"/>
              <a:t> </a:t>
            </a:r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 smtClean="0"/>
              <a:t>anksiyete</a:t>
            </a:r>
            <a:r>
              <a:rPr lang="en-US" dirty="0" smtClean="0"/>
              <a:t> </a:t>
            </a:r>
            <a:r>
              <a:rPr lang="en-US" dirty="0" err="1" smtClean="0"/>
              <a:t>yaşaması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Bozuklukların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Görümümleri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karın</a:t>
            </a:r>
            <a:r>
              <a:rPr lang="en-US" dirty="0" smtClean="0"/>
              <a:t> </a:t>
            </a:r>
            <a:r>
              <a:rPr lang="en-US" dirty="0" err="1" smtClean="0"/>
              <a:t>ağrısını</a:t>
            </a:r>
            <a:r>
              <a:rPr lang="en-US" dirty="0" smtClean="0"/>
              <a:t> </a:t>
            </a:r>
            <a:r>
              <a:rPr lang="en-US" dirty="0" err="1" smtClean="0"/>
              <a:t>azaltmak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kendisini</a:t>
            </a:r>
            <a:r>
              <a:rPr lang="en-US" dirty="0" smtClean="0"/>
              <a:t> </a:t>
            </a:r>
            <a:r>
              <a:rPr lang="en-US" dirty="0" err="1" smtClean="0"/>
              <a:t>kusturan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öğrencide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güçşüzlük</a:t>
            </a:r>
            <a:r>
              <a:rPr lang="en-US" dirty="0" smtClean="0"/>
              <a:t> </a:t>
            </a:r>
            <a:r>
              <a:rPr lang="en-US" dirty="0" err="1" smtClean="0"/>
              <a:t>yakınmasıyla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tetkiklerinde</a:t>
            </a:r>
            <a:r>
              <a:rPr lang="en-US" dirty="0" smtClean="0"/>
              <a:t> K:2.2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ediliyor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en-US" dirty="0" smtClean="0"/>
              <a:t>/ </a:t>
            </a:r>
            <a:r>
              <a:rPr lang="en-US" dirty="0" err="1" smtClean="0"/>
              <a:t>Tedavilerin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Komplikasyonları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Olanzapin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tx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Şizofreni</a:t>
            </a:r>
            <a:r>
              <a:rPr lang="en-US" dirty="0" smtClean="0"/>
              <a:t> </a:t>
            </a:r>
            <a:r>
              <a:rPr lang="en-US" dirty="0" err="1" smtClean="0"/>
              <a:t>hastasında</a:t>
            </a:r>
            <a:r>
              <a:rPr lang="en-US" dirty="0" smtClean="0"/>
              <a:t> </a:t>
            </a:r>
            <a:r>
              <a:rPr lang="en-US" dirty="0" err="1" smtClean="0"/>
              <a:t>obezite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takiben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tetkiklerinde</a:t>
            </a:r>
            <a:r>
              <a:rPr lang="en-US" dirty="0" smtClean="0"/>
              <a:t> DM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Komorbid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/ </a:t>
            </a:r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Bozukluklar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OKB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 smtClean="0"/>
              <a:t>tx</a:t>
            </a:r>
            <a:r>
              <a:rPr lang="en-US" dirty="0" smtClean="0"/>
              <a:t> </a:t>
            </a:r>
            <a:r>
              <a:rPr lang="en-US" dirty="0" err="1" smtClean="0"/>
              <a:t>gören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hastada</a:t>
            </a:r>
            <a:r>
              <a:rPr lang="en-US" dirty="0" smtClean="0"/>
              <a:t> </a:t>
            </a:r>
            <a:r>
              <a:rPr lang="en-US" dirty="0" err="1" smtClean="0"/>
              <a:t>pnömoni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endParaRPr lang="en-US" dirty="0" smtClean="0"/>
          </a:p>
          <a:p>
            <a:r>
              <a:rPr lang="en-US" dirty="0" err="1" smtClean="0"/>
              <a:t>Burada</a:t>
            </a:r>
            <a:r>
              <a:rPr lang="en-US" dirty="0" smtClean="0"/>
              <a:t> her </a:t>
            </a:r>
            <a:r>
              <a:rPr lang="en-US" dirty="0" err="1" smtClean="0"/>
              <a:t>iki</a:t>
            </a:r>
            <a:r>
              <a:rPr lang="en-US" dirty="0" smtClean="0"/>
              <a:t> durum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çıkmakta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606</Words>
  <Application>Microsoft Office PowerPoint</Application>
  <PresentationFormat>Ekran Gösterisi (4:3)</PresentationFormat>
  <Paragraphs>69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Office Theme</vt:lpstr>
      <vt:lpstr>KLP Hasta Değerlendirme Özellikleri</vt:lpstr>
      <vt:lpstr>Slayt 2</vt:lpstr>
      <vt:lpstr>Tanımlanmış Altı Sorun</vt:lpstr>
      <vt:lpstr>Tıbbi Durumların Psikiyatrik Görünümleri </vt:lpstr>
      <vt:lpstr>Tıbbi Tedavilerin Psikiyatrik Komplikasyonları</vt:lpstr>
      <vt:lpstr>Tıbbi Durum/ Tedavilere Psikolojik Tepkiler</vt:lpstr>
      <vt:lpstr>Psikiyatrik Bozuklukların Tıbbi Görümümleri</vt:lpstr>
      <vt:lpstr>Psikiyatrik Bozukluk/ Tedavilerin Tıbbi Komplikasyonları</vt:lpstr>
      <vt:lpstr>Komorbid Tıbbi/ Psikiyatrik Bozukluklar</vt:lpstr>
      <vt:lpstr>‘Psikiyatrik Konsültasyon Sanatı’</vt:lpstr>
      <vt:lpstr>Klinik Yaklaşım</vt:lpstr>
      <vt:lpstr>Çevre</vt:lpstr>
      <vt:lpstr>Etkileşim</vt:lpstr>
      <vt:lpstr>Lisan</vt:lpstr>
      <vt:lpstr>Adım Adım Psikiyatrik Konsültasyon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KLP’de Tedavi İlkeleri</vt:lpstr>
      <vt:lpstr>Biyolojik Tedavi</vt:lpstr>
      <vt:lpstr>Psikolojik Değerlendirmeler</vt:lpstr>
      <vt:lpstr>Sosyal Değerlendirmeler</vt:lpstr>
    </vt:vector>
  </TitlesOfParts>
  <Company>aütf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KLP Hasta Değerlendirme Özellikleri</dc:title>
  <dc:creator>berker duman</dc:creator>
  <cp:lastModifiedBy>radonko1927</cp:lastModifiedBy>
  <cp:revision>19</cp:revision>
  <dcterms:created xsi:type="dcterms:W3CDTF">2001-01-08T13:34:10Z</dcterms:created>
  <dcterms:modified xsi:type="dcterms:W3CDTF">2018-05-07T10:30:08Z</dcterms:modified>
</cp:coreProperties>
</file>