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5" r:id="rId18"/>
    <p:sldId id="294" r:id="rId19"/>
    <p:sldId id="277" r:id="rId20"/>
    <p:sldId id="278" r:id="rId21"/>
    <p:sldId id="279" r:id="rId22"/>
    <p:sldId id="295" r:id="rId23"/>
    <p:sldId id="296" r:id="rId24"/>
    <p:sldId id="297" r:id="rId25"/>
    <p:sldId id="298" r:id="rId26"/>
    <p:sldId id="280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00" r:id="rId39"/>
    <p:sldId id="301" r:id="rId40"/>
    <p:sldId id="299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67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6F4DF-250E-4797-9CF8-DE67AE9B63FA}" type="datetimeFigureOut">
              <a:rPr lang="tr-TR" smtClean="0"/>
              <a:t>13.03.2018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10B17-BC29-4286-B1CB-A690B5A807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27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B27D-1603-474A-A64B-B5A38B8161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F843-F7BE-4956-8D58-428E3A0542B5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F843-F7BE-4956-8D58-428E3A0542B5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6C111-A704-4535-8729-FCAED4E9B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-928726" y="1428736"/>
            <a:ext cx="10858576" cy="18297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4200" dirty="0" smtClean="0">
                <a:latin typeface="Century Gothic" pitchFamily="34" charset="0"/>
              </a:rPr>
              <a:t>HAREKETLİ BÖLÜMLÜ PROTEZ</a:t>
            </a:r>
            <a:br>
              <a:rPr lang="tr-TR" sz="4200" dirty="0" smtClean="0">
                <a:latin typeface="Century Gothic" pitchFamily="34" charset="0"/>
              </a:rPr>
            </a:br>
            <a:r>
              <a:rPr lang="tr-TR" sz="4200" dirty="0" smtClean="0">
                <a:latin typeface="Century Gothic" pitchFamily="34" charset="0"/>
              </a:rPr>
              <a:t> BİLEŞENLERİ </a:t>
            </a:r>
            <a:br>
              <a:rPr lang="tr-TR" sz="4200" dirty="0" smtClean="0">
                <a:latin typeface="Century Gothic" pitchFamily="34" charset="0"/>
              </a:rPr>
            </a:br>
            <a:r>
              <a:rPr lang="tr-TR" sz="4200" dirty="0" smtClean="0">
                <a:latin typeface="Century Gothic" pitchFamily="34" charset="0"/>
              </a:rPr>
              <a:t>Minör bağlayıcılar, protez kaidesi</a:t>
            </a:r>
            <a:br>
              <a:rPr lang="tr-TR" sz="4200" dirty="0" smtClean="0">
                <a:latin typeface="Century Gothic" pitchFamily="34" charset="0"/>
              </a:rPr>
            </a:br>
            <a:r>
              <a:rPr lang="tr-TR" sz="4200" dirty="0" smtClean="0">
                <a:latin typeface="Century Gothic" pitchFamily="34" charset="0"/>
              </a:rPr>
              <a:t>suni dişler</a:t>
            </a:r>
            <a:br>
              <a:rPr lang="tr-TR" sz="4200" dirty="0" smtClean="0">
                <a:latin typeface="Century Gothic" pitchFamily="34" charset="0"/>
              </a:rPr>
            </a:br>
            <a:endParaRPr lang="tr-TR" sz="4200" dirty="0">
              <a:latin typeface="Century Gothic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0862" y="4725144"/>
            <a:ext cx="5359400" cy="1152525"/>
          </a:xfrm>
        </p:spPr>
        <p:txBody>
          <a:bodyPr>
            <a:normAutofit/>
          </a:bodyPr>
          <a:lstStyle/>
          <a:p>
            <a:pPr marR="0" algn="ctr"/>
            <a:r>
              <a:rPr lang="tr-TR" sz="2400" b="1" dirty="0" smtClean="0">
                <a:solidFill>
                  <a:srgbClr val="0D0D0D"/>
                </a:solidFill>
                <a:latin typeface="Century Gothic" pitchFamily="34" charset="0"/>
              </a:rPr>
              <a:t>Prof. Dr. Funda AKALTAN</a:t>
            </a:r>
          </a:p>
          <a:p>
            <a:pPr marR="0" algn="ctr"/>
            <a:r>
              <a:rPr lang="tr-TR" sz="2400" dirty="0" smtClean="0">
                <a:solidFill>
                  <a:srgbClr val="0D0D0D"/>
                </a:solidFill>
                <a:latin typeface="Century Gothic" pitchFamily="34" charset="0"/>
              </a:rPr>
              <a:t>akaltanfunda@gmail.com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6921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 dirty="0" smtClean="0">
                <a:solidFill>
                  <a:srgbClr val="00B0F0"/>
                </a:solidFill>
              </a:rPr>
              <a:t>Kafes şeklinde olanlar</a:t>
            </a:r>
            <a:br>
              <a:rPr lang="tr-TR" sz="4000" b="1" dirty="0" smtClean="0">
                <a:solidFill>
                  <a:srgbClr val="00B0F0"/>
                </a:solidFill>
              </a:rPr>
            </a:br>
            <a:r>
              <a:rPr lang="tr-TR" sz="3200" dirty="0" smtClean="0">
                <a:solidFill>
                  <a:srgbClr val="00B0F0"/>
                </a:solidFill>
              </a:rPr>
              <a:t>Bantlar;</a:t>
            </a:r>
            <a:endParaRPr lang="tr-TR" sz="4000" dirty="0" smtClean="0">
              <a:solidFill>
                <a:srgbClr val="00B0F0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500438"/>
            <a:ext cx="3960812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84538"/>
            <a:ext cx="424815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5148263" y="1484313"/>
            <a:ext cx="3455987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4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üst çenede bukkalinde ve </a:t>
            </a:r>
          </a:p>
          <a:p>
            <a:pPr algn="ctr">
              <a:defRPr/>
            </a:pPr>
            <a:r>
              <a:rPr lang="tr-TR" sz="24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ana bağlayıcının krete bakan </a:t>
            </a:r>
          </a:p>
          <a:p>
            <a:pPr algn="ctr">
              <a:defRPr/>
            </a:pPr>
            <a:r>
              <a:rPr lang="tr-TR" sz="24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tarafındadır.</a:t>
            </a:r>
            <a:endParaRPr lang="tr-TR" sz="2400"/>
          </a:p>
        </p:txBody>
      </p:sp>
      <p:sp>
        <p:nvSpPr>
          <p:cNvPr id="10" name="9 Metin kutusu"/>
          <p:cNvSpPr txBox="1"/>
          <p:nvPr/>
        </p:nvSpPr>
        <p:spPr>
          <a:xfrm>
            <a:off x="611188" y="1916113"/>
            <a:ext cx="3678237" cy="1255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tr-TR" ker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tr-TR" sz="20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tr-TR" sz="24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alt çenede kretin bukkal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tr-TR" sz="24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ve lingualinde</a:t>
            </a:r>
          </a:p>
        </p:txBody>
      </p:sp>
      <p:cxnSp>
        <p:nvCxnSpPr>
          <p:cNvPr id="11" name="10 Düz Ok Bağlayıcısı"/>
          <p:cNvCxnSpPr/>
          <p:nvPr/>
        </p:nvCxnSpPr>
        <p:spPr>
          <a:xfrm>
            <a:off x="611188" y="4652963"/>
            <a:ext cx="504825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flipH="1">
            <a:off x="1835150" y="4508500"/>
            <a:ext cx="512763" cy="2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>
            <a:off x="5148263" y="4652963"/>
            <a:ext cx="503237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dirty="0" smtClean="0">
                <a:solidFill>
                  <a:srgbClr val="00B0F0"/>
                </a:solidFill>
              </a:rPr>
              <a:t>Kafes şeklinde olanlar</a:t>
            </a:r>
          </a:p>
        </p:txBody>
      </p:sp>
      <p:pic>
        <p:nvPicPr>
          <p:cNvPr id="573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149725"/>
            <a:ext cx="3762375" cy="2562225"/>
          </a:xfrm>
          <a:noFill/>
        </p:spPr>
      </p:pic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71942"/>
            <a:ext cx="37433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4 Dikdörtgen"/>
          <p:cNvSpPr>
            <a:spLocks noChangeArrowheads="1"/>
          </p:cNvSpPr>
          <p:nvPr/>
        </p:nvSpPr>
        <p:spPr bwMode="auto">
          <a:xfrm>
            <a:off x="500034" y="1714488"/>
            <a:ext cx="467201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dirty="0" err="1"/>
              <a:t>Muflalama</a:t>
            </a:r>
            <a:r>
              <a:rPr lang="tr-TR" sz="2800" dirty="0"/>
              <a:t> esnasında yer değiştirme ve deformasyonu önlemek için stop noktası hazırlanır.</a:t>
            </a:r>
          </a:p>
        </p:txBody>
      </p:sp>
      <p:cxnSp>
        <p:nvCxnSpPr>
          <p:cNvPr id="6" name="5 Düz Ok Bağlayıcısı"/>
          <p:cNvCxnSpPr/>
          <p:nvPr/>
        </p:nvCxnSpPr>
        <p:spPr>
          <a:xfrm rot="5400000" flipH="1" flipV="1">
            <a:off x="6688146" y="5313382"/>
            <a:ext cx="773128" cy="43338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857232"/>
            <a:ext cx="2609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Düz Ok Bağlayıcısı"/>
          <p:cNvCxnSpPr>
            <a:stCxn id="11" idx="3"/>
          </p:cNvCxnSpPr>
          <p:nvPr/>
        </p:nvCxnSpPr>
        <p:spPr>
          <a:xfrm flipV="1">
            <a:off x="5581288" y="3298814"/>
            <a:ext cx="2067305" cy="24341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3214678" y="3357562"/>
            <a:ext cx="236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iç yüzeyden görünümü 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B0F0"/>
                </a:solidFill>
              </a:rPr>
              <a:t>Kafes şeklinde olanlar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Maksiller arkta pterigomaksiller çıkıntı</a:t>
            </a:r>
          </a:p>
          <a:p>
            <a:pPr eaLnBrk="1" hangingPunct="1">
              <a:defRPr/>
            </a:pPr>
            <a:r>
              <a:rPr lang="tr-TR" smtClean="0"/>
              <a:t>Protez kaidesine destek temin etmek için minör bağlayıcı arkaya doğru uzatılmalı</a:t>
            </a: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573463"/>
            <a:ext cx="3771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B0F0"/>
                </a:solidFill>
              </a:rPr>
              <a:t>Kafes şeklinde olanlar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Mekanik destek için minör bağlayıcı, </a:t>
            </a:r>
            <a:r>
              <a:rPr lang="tr-TR" dirty="0" err="1" smtClean="0"/>
              <a:t>kretin</a:t>
            </a:r>
            <a:r>
              <a:rPr lang="tr-TR" dirty="0" smtClean="0"/>
              <a:t>  </a:t>
            </a:r>
          </a:p>
          <a:p>
            <a:pPr marL="0" indent="0" eaLnBrk="1" hangingPunct="1"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2 /3’sini örtmelidir.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852738"/>
            <a:ext cx="48958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B0F0"/>
                </a:solidFill>
              </a:rPr>
              <a:t>Ağ şeklinde olanlar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6348413" cy="453390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 smtClean="0"/>
              <a:t>Protez kaidesini desteklemeli</a:t>
            </a:r>
          </a:p>
          <a:p>
            <a:pPr eaLnBrk="1" hangingPunct="1">
              <a:defRPr/>
            </a:pPr>
            <a:r>
              <a:rPr lang="tr-TR" sz="2800" dirty="0" smtClean="0"/>
              <a:t>Suni dişlerin doğal dizimine izin vermeli</a:t>
            </a:r>
          </a:p>
          <a:p>
            <a:pPr eaLnBrk="1" hangingPunct="1">
              <a:defRPr/>
            </a:pPr>
            <a:r>
              <a:rPr lang="tr-TR" sz="2800" dirty="0" smtClean="0"/>
              <a:t>Serbest sonlu kaidelerde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dirty="0" smtClean="0"/>
              <a:t>	</a:t>
            </a:r>
            <a:r>
              <a:rPr lang="tr-TR" sz="2800" dirty="0" smtClean="0">
                <a:solidFill>
                  <a:srgbClr val="00B0F0"/>
                </a:solidFill>
              </a:rPr>
              <a:t>üst çenede </a:t>
            </a:r>
            <a:r>
              <a:rPr lang="tr-TR" sz="2800" dirty="0" err="1" smtClean="0"/>
              <a:t>tüber</a:t>
            </a:r>
            <a:endParaRPr lang="tr-T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dirty="0" smtClean="0"/>
              <a:t>	</a:t>
            </a:r>
            <a:r>
              <a:rPr lang="tr-TR" sz="2800" dirty="0" smtClean="0">
                <a:solidFill>
                  <a:srgbClr val="00B0F0"/>
                </a:solidFill>
              </a:rPr>
              <a:t>Alt çenede </a:t>
            </a:r>
            <a:r>
              <a:rPr lang="tr-TR" sz="2800" dirty="0" smtClean="0"/>
              <a:t>dişsiz </a:t>
            </a:r>
            <a:r>
              <a:rPr lang="tr-TR" sz="2800" dirty="0" err="1" smtClean="0"/>
              <a:t>kretin</a:t>
            </a:r>
            <a:r>
              <a:rPr lang="tr-TR" sz="28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dirty="0" smtClean="0"/>
              <a:t>	üçte ikisini kapsamalı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9638" y="3500438"/>
            <a:ext cx="44243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B0F0"/>
                </a:solidFill>
              </a:rPr>
              <a:t>Ağ şeklinde olanlar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 smtClean="0">
              <a:solidFill>
                <a:srgbClr val="00B0F0"/>
              </a:solidFill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err="1" smtClean="0"/>
              <a:t>Rezidüel</a:t>
            </a:r>
            <a:r>
              <a:rPr lang="tr-TR" dirty="0" smtClean="0"/>
              <a:t> </a:t>
            </a:r>
            <a:r>
              <a:rPr lang="tr-TR" dirty="0" err="1" smtClean="0"/>
              <a:t>kret</a:t>
            </a:r>
            <a:r>
              <a:rPr lang="tr-TR" dirty="0" smtClean="0"/>
              <a:t> üzerinde uzanan bir çok deliği olan metal plaka gibidir.</a:t>
            </a:r>
          </a:p>
          <a:p>
            <a:pPr eaLnBrk="1" hangingPunct="1">
              <a:defRPr/>
            </a:pPr>
            <a:r>
              <a:rPr lang="tr-TR" dirty="0" smtClean="0"/>
              <a:t>Çok sayıda diş eksikliğinde kullanılır.</a:t>
            </a:r>
          </a:p>
          <a:p>
            <a:pPr eaLnBrk="1" hangingPunct="1">
              <a:defRPr/>
            </a:pPr>
            <a:r>
              <a:rPr lang="tr-TR" dirty="0" smtClean="0"/>
              <a:t>Delikler küçüldükçe tutuculuk azalır.</a:t>
            </a:r>
          </a:p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endParaRPr lang="tr-TR" dirty="0" smtClean="0"/>
          </a:p>
        </p:txBody>
      </p:sp>
      <p:pic>
        <p:nvPicPr>
          <p:cNvPr id="65540" name="5 Resim" descr="DSC067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860800"/>
            <a:ext cx="36496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5 Metin kutusu"/>
          <p:cNvSpPr txBox="1">
            <a:spLocks noChangeArrowheads="1"/>
          </p:cNvSpPr>
          <p:nvPr/>
        </p:nvSpPr>
        <p:spPr bwMode="auto">
          <a:xfrm>
            <a:off x="1908175" y="4652963"/>
            <a:ext cx="22350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Stop noktası</a:t>
            </a:r>
          </a:p>
        </p:txBody>
      </p:sp>
      <p:cxnSp>
        <p:nvCxnSpPr>
          <p:cNvPr id="7" name="6 Düz Ok Bağlayıcısı"/>
          <p:cNvCxnSpPr>
            <a:stCxn id="65541" idx="3"/>
          </p:cNvCxnSpPr>
          <p:nvPr/>
        </p:nvCxnSpPr>
        <p:spPr>
          <a:xfrm>
            <a:off x="4143274" y="4945351"/>
            <a:ext cx="1055789" cy="4537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200" b="1" dirty="0" smtClean="0">
                <a:solidFill>
                  <a:srgbClr val="00B0F0"/>
                </a:solidFill>
              </a:rPr>
              <a:t>Boncuk tel veya iğne başı şeklinde olanlar</a:t>
            </a:r>
            <a:r>
              <a:rPr lang="tr-TR" dirty="0" smtClean="0">
                <a:solidFill>
                  <a:srgbClr val="00B0F0"/>
                </a:solidFill>
              </a:rPr>
              <a:t/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 smtClean="0">
              <a:solidFill>
                <a:srgbClr val="00B0F0"/>
              </a:solidFill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720"/>
            <a:ext cx="8229600" cy="5073427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tr-TR" sz="2400" dirty="0" smtClean="0"/>
              <a:t>	</a:t>
            </a:r>
            <a:r>
              <a:rPr lang="tr-TR" sz="2400" dirty="0" smtClean="0">
                <a:solidFill>
                  <a:srgbClr val="00B050"/>
                </a:solidFill>
              </a:rPr>
              <a:t>Özellikleri nelerdir?</a:t>
            </a:r>
          </a:p>
          <a:p>
            <a:pPr eaLnBrk="1" hangingPunct="1">
              <a:defRPr/>
            </a:pPr>
            <a:r>
              <a:rPr lang="tr-TR" sz="2800" dirty="0" smtClean="0"/>
              <a:t>Metal kaidenin üst yüzeyinde hazırlanır.</a:t>
            </a:r>
          </a:p>
          <a:p>
            <a:pPr eaLnBrk="1" hangingPunct="1">
              <a:defRPr/>
            </a:pPr>
            <a:r>
              <a:rPr lang="tr-TR" sz="2800" dirty="0" smtClean="0"/>
              <a:t>Kaide metalden olduğu için hijyeniktir.</a:t>
            </a:r>
          </a:p>
          <a:p>
            <a:pPr eaLnBrk="1" hangingPunct="1">
              <a:defRPr/>
            </a:pPr>
            <a:r>
              <a:rPr lang="tr-TR" sz="2800" dirty="0" smtClean="0"/>
              <a:t>Kaide yenileme işlemi yapılmaz.</a:t>
            </a:r>
          </a:p>
          <a:p>
            <a:pPr eaLnBrk="1" hangingPunct="1">
              <a:defRPr/>
            </a:pPr>
            <a:r>
              <a:rPr lang="tr-TR" sz="2800" dirty="0" smtClean="0"/>
              <a:t>Tutuculuğu azdır.</a:t>
            </a:r>
          </a:p>
          <a:p>
            <a:pPr marL="0" indent="0" eaLnBrk="1" hangingPunct="1">
              <a:buNone/>
              <a:defRPr/>
            </a:pPr>
            <a:r>
              <a:rPr lang="tr-TR" sz="2800" dirty="0" smtClean="0"/>
              <a:t>	</a:t>
            </a:r>
            <a:r>
              <a:rPr lang="tr-TR" sz="2800" dirty="0" smtClean="0">
                <a:solidFill>
                  <a:srgbClr val="00B050"/>
                </a:solidFill>
              </a:rPr>
              <a:t>Hangi durumlarda kullanılır?</a:t>
            </a:r>
          </a:p>
          <a:p>
            <a:pPr eaLnBrk="1" hangingPunct="1">
              <a:defRPr/>
            </a:pPr>
            <a:r>
              <a:rPr lang="tr-TR" sz="2800" dirty="0" err="1" smtClean="0"/>
              <a:t>Çenelerarası</a:t>
            </a:r>
            <a:r>
              <a:rPr lang="tr-TR" sz="2800" dirty="0" smtClean="0"/>
              <a:t> mesafe az olduğunda</a:t>
            </a:r>
          </a:p>
          <a:p>
            <a:pPr eaLnBrk="1" hangingPunct="1">
              <a:defRPr/>
            </a:pPr>
            <a:r>
              <a:rPr lang="tr-TR" sz="2800" dirty="0" smtClean="0"/>
              <a:t>Doku değişimi beklenmediğinde</a:t>
            </a:r>
          </a:p>
          <a:p>
            <a:pPr eaLnBrk="1" hangingPunct="1">
              <a:defRPr/>
            </a:pPr>
            <a:endParaRPr lang="tr-TR" sz="2800" dirty="0" smtClean="0"/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4077072"/>
            <a:ext cx="2935595" cy="200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00B0F0"/>
                </a:solidFill>
              </a:rPr>
              <a:t>Bar ve dişeti kroşelerinin yaklaşan kolu </a:t>
            </a:r>
            <a:r>
              <a:rPr lang="tr-TR" sz="3200" dirty="0" smtClean="0">
                <a:solidFill>
                  <a:srgbClr val="00B0F0"/>
                </a:solidFill>
              </a:rPr>
              <a:t>şeklinde görev yapanlar (ESNEK)</a:t>
            </a:r>
            <a:br>
              <a:rPr lang="tr-TR" sz="3200" dirty="0" smtClean="0">
                <a:solidFill>
                  <a:srgbClr val="00B0F0"/>
                </a:solidFill>
              </a:rPr>
            </a:br>
            <a:endParaRPr lang="tr-TR" sz="32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3929066"/>
            <a:ext cx="4000528" cy="235745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Tek esnek minör bağlayıcıdır.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Başlangıcından itibaren kroşeye doğru incelir ve esnekliği artar.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Esnek olabilmesi için kaide plağının dışında kalması gerekir.</a:t>
            </a:r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010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857628"/>
            <a:ext cx="32416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072074"/>
            <a:ext cx="2500330" cy="154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>PROTEZ KAİDESİ; </a:t>
            </a:r>
            <a:r>
              <a:rPr lang="tr-TR" sz="2700" dirty="0" smtClean="0">
                <a:latin typeface="Century Gothic" pitchFamily="34" charset="0"/>
              </a:rPr>
              <a:t>oral mukoza </a:t>
            </a:r>
            <a:br>
              <a:rPr lang="tr-TR" sz="2700" dirty="0" smtClean="0">
                <a:latin typeface="Century Gothic" pitchFamily="34" charset="0"/>
              </a:rPr>
            </a:br>
            <a:r>
              <a:rPr lang="tr-TR" sz="2700" dirty="0" smtClean="0">
                <a:latin typeface="Century Gothic" pitchFamily="34" charset="0"/>
              </a:rPr>
              <a:t>üzerinde yerleşen ve dişlerin bağlandığı HPB bileşenidir.</a:t>
            </a:r>
            <a:r>
              <a:rPr lang="tr-TR" sz="2700" b="1" dirty="0" smtClean="0">
                <a:latin typeface="Century Gothic" pitchFamily="34" charset="0"/>
              </a:rPr>
              <a:t/>
            </a:r>
            <a:br>
              <a:rPr lang="tr-TR" sz="2700" b="1" dirty="0" smtClean="0">
                <a:latin typeface="Century Gothic" pitchFamily="34" charset="0"/>
              </a:rPr>
            </a:br>
            <a:r>
              <a:rPr lang="tr-TR" sz="2700" b="1" dirty="0" smtClean="0">
                <a:solidFill>
                  <a:srgbClr val="00B0F0"/>
                </a:solidFill>
                <a:latin typeface="Century Gothic" pitchFamily="34" charset="0"/>
              </a:rPr>
              <a:t/>
            </a:r>
            <a:br>
              <a:rPr lang="tr-TR" sz="2700" b="1" dirty="0" smtClean="0">
                <a:solidFill>
                  <a:srgbClr val="00B0F0"/>
                </a:solidFill>
                <a:latin typeface="Century Gothic" pitchFamily="34" charset="0"/>
              </a:rPr>
            </a:br>
            <a:r>
              <a:rPr lang="tr-TR" sz="3100" b="1" dirty="0" smtClean="0">
                <a:solidFill>
                  <a:srgbClr val="C00000"/>
                </a:solidFill>
                <a:latin typeface="Century Gothic" pitchFamily="34" charset="0"/>
              </a:rPr>
              <a:t>FONKSİYONLARI</a:t>
            </a:r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</a:br>
            <a:endParaRPr lang="tr-TR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420888"/>
            <a:ext cx="4329114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Doku kayıplarını restore eder.</a:t>
            </a:r>
          </a:p>
          <a:p>
            <a:pPr>
              <a:defRPr/>
            </a:pPr>
            <a:r>
              <a:rPr lang="tr-TR" sz="2400" dirty="0" smtClean="0"/>
              <a:t>Suni dişleri metal alt yapıya bağlar ve destekler.</a:t>
            </a:r>
          </a:p>
          <a:p>
            <a:pPr>
              <a:defRPr/>
            </a:pPr>
            <a:r>
              <a:rPr lang="tr-TR" sz="2400" dirty="0" smtClean="0"/>
              <a:t>Kuvvet iletimini sağlar.</a:t>
            </a:r>
          </a:p>
          <a:p>
            <a:pPr>
              <a:defRPr/>
            </a:pPr>
            <a:r>
              <a:rPr lang="tr-TR" sz="2400" dirty="0" smtClean="0"/>
              <a:t>Tutuculuk ve stabilizasyona katkıda bulunur.</a:t>
            </a:r>
          </a:p>
          <a:p>
            <a:pPr>
              <a:defRPr/>
            </a:pPr>
            <a:r>
              <a:rPr lang="tr-TR" sz="2400" dirty="0" smtClean="0"/>
              <a:t>Dişlerin </a:t>
            </a:r>
            <a:r>
              <a:rPr lang="tr-TR" sz="2400" dirty="0" err="1" smtClean="0"/>
              <a:t>horizontal</a:t>
            </a:r>
            <a:r>
              <a:rPr lang="tr-TR" sz="2400" dirty="0" smtClean="0"/>
              <a:t> ve </a:t>
            </a:r>
            <a:r>
              <a:rPr lang="tr-TR" sz="2400" dirty="0" err="1" smtClean="0"/>
              <a:t>vertikal</a:t>
            </a:r>
            <a:r>
              <a:rPr lang="tr-TR" sz="2400" dirty="0" smtClean="0"/>
              <a:t> </a:t>
            </a:r>
            <a:r>
              <a:rPr lang="tr-TR" sz="2400" dirty="0" err="1" smtClean="0"/>
              <a:t>migrasyonunu</a:t>
            </a:r>
            <a:r>
              <a:rPr lang="tr-TR" sz="2400" dirty="0" smtClean="0"/>
              <a:t> önler.</a:t>
            </a:r>
          </a:p>
          <a:p>
            <a:pPr>
              <a:defRPr/>
            </a:pPr>
            <a:r>
              <a:rPr lang="tr-TR" sz="2400" dirty="0" smtClean="0"/>
              <a:t>Gıda birikimini önler.</a:t>
            </a:r>
          </a:p>
          <a:p>
            <a:pPr>
              <a:defRPr/>
            </a:pPr>
            <a:r>
              <a:rPr lang="tr-TR" sz="2400" dirty="0" smtClean="0"/>
              <a:t>Üzerinde bulunduğu dokuları </a:t>
            </a:r>
            <a:r>
              <a:rPr lang="tr-TR" sz="2400" dirty="0" err="1" smtClean="0"/>
              <a:t>stimüle</a:t>
            </a:r>
            <a:r>
              <a:rPr lang="tr-TR" sz="2400" dirty="0" smtClean="0"/>
              <a:t> eder.</a:t>
            </a:r>
          </a:p>
          <a:p>
            <a:pPr>
              <a:defRPr/>
            </a:pPr>
            <a:endParaRPr lang="tr-TR" sz="2400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8920"/>
            <a:ext cx="2736304" cy="20522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>PROTEZ KAİDESİ</a:t>
            </a:r>
            <a:b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tr-TR" sz="3100" b="1" dirty="0" smtClean="0">
                <a:solidFill>
                  <a:srgbClr val="C00000"/>
                </a:solidFill>
                <a:latin typeface="Century Gothic" pitchFamily="34" charset="0"/>
              </a:rPr>
              <a:t>ÖZELLİKLERİ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sz="2400" dirty="0" smtClean="0"/>
              <a:t>Minimum hacim değişikliği ile dokulara iyi adapte olma</a:t>
            </a:r>
          </a:p>
          <a:p>
            <a:pPr>
              <a:defRPr/>
            </a:pPr>
            <a:r>
              <a:rPr lang="tr-TR" sz="2400" dirty="0" smtClean="0"/>
              <a:t>İdeal bir bitiş çizgisini oluşturabilecek ve doku </a:t>
            </a:r>
            <a:r>
              <a:rPr lang="tr-TR" sz="2400" dirty="0" err="1" smtClean="0"/>
              <a:t>irritasyonu</a:t>
            </a:r>
            <a:r>
              <a:rPr lang="tr-TR" sz="2400" dirty="0" smtClean="0"/>
              <a:t> oluşturmayacak yüzeylere sahip olma</a:t>
            </a:r>
          </a:p>
          <a:p>
            <a:pPr>
              <a:defRPr/>
            </a:pPr>
            <a:r>
              <a:rPr lang="tr-TR" sz="2400" dirty="0" smtClean="0"/>
              <a:t>Isısal geçirgenlik</a:t>
            </a:r>
          </a:p>
          <a:p>
            <a:pPr>
              <a:defRPr/>
            </a:pPr>
            <a:r>
              <a:rPr lang="tr-TR" sz="2400" dirty="0"/>
              <a:t>D</a:t>
            </a:r>
            <a:r>
              <a:rPr lang="tr-TR" sz="2400" dirty="0" smtClean="0"/>
              <a:t>üşük spesifik ağırlık</a:t>
            </a:r>
          </a:p>
          <a:p>
            <a:pPr>
              <a:defRPr/>
            </a:pPr>
            <a:r>
              <a:rPr lang="tr-TR" sz="2400" dirty="0" smtClean="0"/>
              <a:t>Kırılma veya </a:t>
            </a:r>
            <a:r>
              <a:rPr lang="tr-TR" sz="2400" dirty="0" err="1" smtClean="0"/>
              <a:t>distorsiyona</a:t>
            </a:r>
            <a:r>
              <a:rPr lang="tr-TR" sz="2400" dirty="0" smtClean="0"/>
              <a:t> karşı yeterli direnç </a:t>
            </a:r>
            <a:endParaRPr lang="tr-TR" sz="2400" dirty="0"/>
          </a:p>
          <a:p>
            <a:pPr>
              <a:defRPr/>
            </a:pPr>
            <a:r>
              <a:rPr lang="tr-TR" sz="2400" dirty="0" smtClean="0"/>
              <a:t>Deformasyona direnç</a:t>
            </a:r>
          </a:p>
          <a:p>
            <a:pPr>
              <a:defRPr/>
            </a:pPr>
            <a:r>
              <a:rPr lang="tr-TR" sz="2400" dirty="0" smtClean="0"/>
              <a:t>Kaide ve hudut yenileme işlemlerine uygunluk</a:t>
            </a:r>
          </a:p>
          <a:p>
            <a:pPr>
              <a:defRPr/>
            </a:pPr>
            <a:r>
              <a:rPr lang="tr-TR" sz="2400" dirty="0" smtClean="0"/>
              <a:t>Estetik</a:t>
            </a:r>
          </a:p>
          <a:p>
            <a:pPr>
              <a:defRPr/>
            </a:pPr>
            <a:r>
              <a:rPr lang="tr-TR" sz="2400" dirty="0" smtClean="0"/>
              <a:t>Boyutsal </a:t>
            </a:r>
            <a:r>
              <a:rPr lang="tr-TR" sz="2400" dirty="0" err="1" smtClean="0"/>
              <a:t>stabilite</a:t>
            </a: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Kolay </a:t>
            </a:r>
            <a:r>
              <a:rPr lang="tr-TR" sz="2400" dirty="0" err="1" smtClean="0"/>
              <a:t>temizlenebilirlik</a:t>
            </a:r>
            <a:endParaRPr lang="tr-TR" sz="2400" dirty="0" smtClean="0"/>
          </a:p>
          <a:p>
            <a:pPr>
              <a:defRPr/>
            </a:pPr>
            <a:endParaRPr lang="tr-T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882" y="73570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>
                <a:latin typeface="Century Gothic" pitchFamily="34" charset="0"/>
              </a:rPr>
              <a:t>Minör </a:t>
            </a:r>
            <a:r>
              <a:rPr lang="tr-TR" dirty="0" smtClean="0">
                <a:latin typeface="Century Gothic" pitchFamily="34" charset="0"/>
              </a:rPr>
              <a:t>bağlayıcılar </a:t>
            </a:r>
            <a:br>
              <a:rPr lang="tr-TR" dirty="0" smtClean="0">
                <a:latin typeface="Century Gothic" pitchFamily="34" charset="0"/>
              </a:rPr>
            </a:br>
            <a:r>
              <a:rPr lang="tr-TR" dirty="0" smtClean="0">
                <a:latin typeface="Century Gothic" pitchFamily="34" charset="0"/>
              </a:rPr>
              <a:t>protez </a:t>
            </a:r>
            <a:r>
              <a:rPr lang="tr-TR" dirty="0">
                <a:latin typeface="Century Gothic" pitchFamily="34" charset="0"/>
              </a:rPr>
              <a:t>kaidesi</a:t>
            </a:r>
            <a:br>
              <a:rPr lang="tr-TR" dirty="0">
                <a:latin typeface="Century Gothic" pitchFamily="34" charset="0"/>
              </a:rPr>
            </a:br>
            <a:r>
              <a:rPr lang="tr-TR" dirty="0">
                <a:latin typeface="Century Gothic" pitchFamily="34" charset="0"/>
              </a:rPr>
              <a:t>suni dişler</a:t>
            </a:r>
            <a:br>
              <a:rPr lang="tr-TR" dirty="0">
                <a:latin typeface="Century Gothic" pitchFamily="34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3803647"/>
            <a:ext cx="8686800" cy="3054353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smtClean="0">
                <a:latin typeface="Century Gothic" pitchFamily="34" charset="0"/>
              </a:rPr>
              <a:t>Dersin amacı: </a:t>
            </a:r>
            <a:r>
              <a:rPr lang="tr-TR" dirty="0" smtClean="0">
                <a:latin typeface="Century Gothic" pitchFamily="34" charset="0"/>
              </a:rPr>
              <a:t>Başarılı bir hareketli bölümlü protez yapabilmek; dolayısıyla protez bileşenlerini doğru ve detaylı olarak planlamak için protez bileşenlerini öğrenmek.</a:t>
            </a:r>
          </a:p>
          <a:p>
            <a:r>
              <a:rPr lang="tr-TR" b="1" dirty="0" smtClean="0">
                <a:latin typeface="Century Gothic" pitchFamily="34" charset="0"/>
              </a:rPr>
              <a:t>Dersin içeriği: </a:t>
            </a:r>
          </a:p>
          <a:p>
            <a:pPr>
              <a:buNone/>
            </a:pPr>
            <a:r>
              <a:rPr lang="tr-TR" b="1" dirty="0">
                <a:latin typeface="Century Gothic" pitchFamily="34" charset="0"/>
              </a:rPr>
              <a:t>	</a:t>
            </a:r>
            <a:r>
              <a:rPr lang="tr-TR" dirty="0" smtClean="0">
                <a:latin typeface="Century Gothic" pitchFamily="34" charset="0"/>
              </a:rPr>
              <a:t>Minör bağlayıcılar, protez kaidesi ve suni dişler, </a:t>
            </a:r>
            <a:r>
              <a:rPr lang="tr-TR" dirty="0" err="1" smtClean="0">
                <a:latin typeface="Century Gothic" pitchFamily="34" charset="0"/>
              </a:rPr>
              <a:t>fonksiyonları,çeşitleri</a:t>
            </a:r>
            <a:r>
              <a:rPr lang="tr-TR" dirty="0" smtClean="0">
                <a:latin typeface="Century Gothic" pitchFamily="34" charset="0"/>
              </a:rPr>
              <a:t>, özellikleri ve tercih kriterleri</a:t>
            </a:r>
            <a:endParaRPr lang="tr-TR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00108"/>
            <a:ext cx="4362467" cy="252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Century Gothic" pitchFamily="34" charset="0"/>
              </a:rPr>
              <a:t>PROTEZ KAİDESİ</a:t>
            </a:r>
            <a:br>
              <a:rPr lang="tr-TR" sz="40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tr-TR" sz="2800" b="1" dirty="0" smtClean="0">
                <a:solidFill>
                  <a:srgbClr val="C00000"/>
                </a:solidFill>
                <a:latin typeface="Century Gothic" pitchFamily="34" charset="0"/>
              </a:rPr>
              <a:t>TİPLERİ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339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C00000"/>
                </a:solidFill>
              </a:rPr>
              <a:t>Fonksiyonuna göre;</a:t>
            </a:r>
          </a:p>
          <a:p>
            <a:pPr>
              <a:defRPr/>
            </a:pPr>
            <a:r>
              <a:rPr lang="tr-TR" dirty="0" smtClean="0"/>
              <a:t>Diş destekli kaide</a:t>
            </a:r>
          </a:p>
          <a:p>
            <a:pPr>
              <a:defRPr/>
            </a:pPr>
            <a:r>
              <a:rPr lang="tr-TR" dirty="0" smtClean="0"/>
              <a:t>Serbest sonlu kaide</a:t>
            </a:r>
          </a:p>
          <a:p>
            <a:pPr>
              <a:buFont typeface="Wingdings" pitchFamily="2" charset="2"/>
              <a:buNone/>
              <a:defRPr/>
            </a:pPr>
            <a:endParaRPr lang="tr-TR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FF00"/>
                </a:solidFill>
              </a:rPr>
              <a:t>	</a:t>
            </a:r>
            <a:endParaRPr lang="tr-TR" dirty="0"/>
          </a:p>
        </p:txBody>
      </p:sp>
      <p:pic>
        <p:nvPicPr>
          <p:cNvPr id="74756" name="3 Resim" descr="DSC027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5004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73" y="602661"/>
            <a:ext cx="2736304" cy="20522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>PROTEZ KAİDESİ</a:t>
            </a:r>
            <a:b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tr-TR" sz="3200" b="1" dirty="0" smtClean="0">
                <a:solidFill>
                  <a:srgbClr val="C00000"/>
                </a:solidFill>
                <a:latin typeface="Century Gothic" pitchFamily="34" charset="0"/>
              </a:rPr>
              <a:t>TİPLERİ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rgbClr val="FFFF00"/>
                </a:solidFill>
              </a:rPr>
              <a:t>	</a:t>
            </a:r>
            <a:r>
              <a:rPr lang="tr-TR" dirty="0" smtClean="0">
                <a:solidFill>
                  <a:srgbClr val="C00000"/>
                </a:solidFill>
              </a:rPr>
              <a:t>Materyaline göre;</a:t>
            </a:r>
          </a:p>
          <a:p>
            <a:pPr>
              <a:defRPr/>
            </a:pPr>
            <a:r>
              <a:rPr lang="tr-TR" sz="2400" dirty="0" smtClean="0"/>
              <a:t>METAL KAİDE (diş destekli)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2400" dirty="0" smtClean="0"/>
              <a:t>	</a:t>
            </a:r>
            <a:r>
              <a:rPr lang="tr-TR" sz="1800" dirty="0" err="1" smtClean="0">
                <a:solidFill>
                  <a:srgbClr val="00B0F0"/>
                </a:solidFill>
              </a:rPr>
              <a:t>Rezorpsiyon</a:t>
            </a:r>
            <a:r>
              <a:rPr lang="tr-TR" sz="1800" dirty="0" smtClean="0">
                <a:solidFill>
                  <a:srgbClr val="00B0F0"/>
                </a:solidFill>
              </a:rPr>
              <a:t> ihtimali az olan, kısa dişsiz boşluk, sınırlı arklar arası mesafe varlığı</a:t>
            </a:r>
            <a:endParaRPr lang="tr-TR" sz="2400" dirty="0" smtClean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sz="2400" dirty="0" smtClean="0"/>
              <a:t>METAL VE AKRİLİK KAİDE (serbest sonlu)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rgbClr val="00B0F0"/>
                </a:solidFill>
              </a:rPr>
              <a:t>	Astarlama-besleme </a:t>
            </a:r>
            <a:r>
              <a:rPr lang="tr-TR" sz="2400" dirty="0">
                <a:solidFill>
                  <a:srgbClr val="00B0F0"/>
                </a:solidFill>
              </a:rPr>
              <a:t>avantajı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2400" dirty="0">
                <a:solidFill>
                  <a:srgbClr val="00B0F0"/>
                </a:solidFill>
              </a:rPr>
              <a:t>	</a:t>
            </a:r>
            <a:r>
              <a:rPr lang="tr-TR" sz="2400" dirty="0" err="1">
                <a:solidFill>
                  <a:srgbClr val="00B0F0"/>
                </a:solidFill>
              </a:rPr>
              <a:t>Fasiyal</a:t>
            </a:r>
            <a:r>
              <a:rPr lang="tr-TR" sz="2400" dirty="0">
                <a:solidFill>
                  <a:srgbClr val="00B0F0"/>
                </a:solidFill>
              </a:rPr>
              <a:t> konturu destekler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2400" dirty="0">
                <a:solidFill>
                  <a:srgbClr val="00B0F0"/>
                </a:solidFill>
              </a:rPr>
              <a:t>      Uzun ve serbest sonlu dişsiz boşluklarda </a:t>
            </a:r>
          </a:p>
          <a:p>
            <a:pPr>
              <a:defRPr/>
            </a:pPr>
            <a:r>
              <a:rPr lang="tr-TR" sz="2400" dirty="0" smtClean="0"/>
              <a:t>VALPLAST (ESNEK KAİDE) 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1800" dirty="0" smtClean="0">
                <a:solidFill>
                  <a:srgbClr val="FFC000"/>
                </a:solidFill>
              </a:rPr>
              <a:t>	</a:t>
            </a:r>
            <a:endParaRPr lang="tr-TR" sz="2400" dirty="0" smtClean="0">
              <a:solidFill>
                <a:srgbClr val="00B0F0"/>
              </a:solidFill>
            </a:endParaRPr>
          </a:p>
          <a:p>
            <a:pPr>
              <a:defRPr/>
            </a:pPr>
            <a:endParaRPr lang="tr-TR" sz="2400" dirty="0"/>
          </a:p>
        </p:txBody>
      </p:sp>
      <p:pic>
        <p:nvPicPr>
          <p:cNvPr id="75780" name="Picture 6" descr="5-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9950" y="4293096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7" descr="5-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836613"/>
            <a:ext cx="2779713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037" y="4965608"/>
            <a:ext cx="1933575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METAL KAİDE AVANTAJLARI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Uyum ve performans</a:t>
            </a:r>
          </a:p>
          <a:p>
            <a:pPr lvl="1"/>
            <a:r>
              <a:rPr lang="tr-TR" sz="1800" dirty="0" smtClean="0"/>
              <a:t>Dokulara daha uyumlu dökülebilir ve formunu korur.</a:t>
            </a:r>
          </a:p>
          <a:p>
            <a:pPr lvl="1"/>
            <a:r>
              <a:rPr lang="tr-TR" sz="1800" dirty="0" err="1" smtClean="0"/>
              <a:t>Distorsiyona</a:t>
            </a:r>
            <a:r>
              <a:rPr lang="tr-TR" sz="1800" dirty="0" smtClean="0"/>
              <a:t> neden olacak gerinim oluşturmaz.</a:t>
            </a:r>
          </a:p>
          <a:p>
            <a:pPr lvl="1"/>
            <a:r>
              <a:rPr lang="tr-TR" sz="1800" dirty="0" smtClean="0"/>
              <a:t>Dokulara net uyumu, protez tutuculuğunu da arttırır.</a:t>
            </a:r>
          </a:p>
          <a:p>
            <a:r>
              <a:rPr lang="tr-TR" sz="2000" dirty="0" smtClean="0"/>
              <a:t>Doku cevabı</a:t>
            </a:r>
          </a:p>
          <a:p>
            <a:pPr lvl="1"/>
            <a:r>
              <a:rPr lang="tr-TR" sz="1600" dirty="0" smtClean="0"/>
              <a:t>İç yüzeyinin kendiliğinden temizlenmesi dokuların sağlığını korur.</a:t>
            </a:r>
          </a:p>
          <a:p>
            <a:pPr lvl="1"/>
            <a:r>
              <a:rPr lang="tr-TR" sz="1600" dirty="0" err="1" smtClean="0"/>
              <a:t>Bakteriostatik</a:t>
            </a:r>
            <a:r>
              <a:rPr lang="tr-TR" sz="1600" dirty="0" smtClean="0"/>
              <a:t> aktiviteye (</a:t>
            </a:r>
            <a:r>
              <a:rPr lang="tr-TR" sz="1600" dirty="0" err="1" smtClean="0"/>
              <a:t>iyonizasyon</a:t>
            </a:r>
            <a:r>
              <a:rPr lang="tr-TR" sz="1600" dirty="0" smtClean="0"/>
              <a:t> ve </a:t>
            </a:r>
            <a:r>
              <a:rPr lang="tr-TR" sz="1600" dirty="0" err="1" smtClean="0"/>
              <a:t>oksidizasyon</a:t>
            </a:r>
            <a:r>
              <a:rPr lang="tr-TR" sz="1600" dirty="0" smtClean="0"/>
              <a:t>) sahiptir.</a:t>
            </a:r>
          </a:p>
          <a:p>
            <a:r>
              <a:rPr lang="tr-TR" sz="2000" dirty="0" smtClean="0"/>
              <a:t>Isı iletkenliği</a:t>
            </a:r>
          </a:p>
          <a:p>
            <a:pPr lvl="1"/>
            <a:r>
              <a:rPr lang="tr-TR" sz="1600" dirty="0" smtClean="0"/>
              <a:t>Isı iletkenliği altındaki dokuların </a:t>
            </a:r>
            <a:r>
              <a:rPr lang="tr-TR" sz="1600" dirty="0" err="1" smtClean="0"/>
              <a:t>stimülasyonuyla</a:t>
            </a:r>
            <a:r>
              <a:rPr lang="tr-TR" sz="1600" dirty="0" smtClean="0"/>
              <a:t> sağlığını devam ettirir.</a:t>
            </a:r>
          </a:p>
          <a:p>
            <a:pPr lvl="1"/>
            <a:r>
              <a:rPr lang="tr-TR" sz="1600" dirty="0" smtClean="0"/>
              <a:t>Hastalar daha kolay </a:t>
            </a:r>
            <a:r>
              <a:rPr lang="tr-TR" sz="1600" dirty="0" err="1" smtClean="0"/>
              <a:t>tolere</a:t>
            </a:r>
            <a:r>
              <a:rPr lang="tr-TR" sz="1600" dirty="0" smtClean="0"/>
              <a:t> eder.</a:t>
            </a:r>
          </a:p>
          <a:p>
            <a:pPr lvl="1"/>
            <a:r>
              <a:rPr lang="tr-TR" sz="1600" dirty="0" err="1" smtClean="0"/>
              <a:t>Rezinler</a:t>
            </a:r>
            <a:r>
              <a:rPr lang="tr-TR" sz="1600" dirty="0" smtClean="0"/>
              <a:t> yalıtkan özelliktedir.</a:t>
            </a:r>
          </a:p>
          <a:p>
            <a:r>
              <a:rPr lang="tr-TR" sz="2000" dirty="0" smtClean="0"/>
              <a:t>Ağırlık ve hacim</a:t>
            </a:r>
          </a:p>
          <a:p>
            <a:pPr lvl="1"/>
            <a:r>
              <a:rPr lang="tr-TR" sz="1600" dirty="0" err="1" smtClean="0"/>
              <a:t>Rezinlerden</a:t>
            </a:r>
            <a:r>
              <a:rPr lang="tr-TR" sz="1600" dirty="0" smtClean="0"/>
              <a:t> daha ince ama daha dirençli olabilirler.</a:t>
            </a:r>
          </a:p>
          <a:p>
            <a:pPr marL="457200" lvl="1" indent="0">
              <a:buNone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345785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METAL KAİDE DEZAVANTAJLARI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Estetik değildir.</a:t>
            </a:r>
          </a:p>
          <a:p>
            <a:r>
              <a:rPr lang="tr-TR" sz="2800" dirty="0" smtClean="0"/>
              <a:t>Kaide tutuculuğu arttırılamaz.</a:t>
            </a:r>
          </a:p>
          <a:p>
            <a:r>
              <a:rPr lang="tr-TR" sz="2800" dirty="0" smtClean="0"/>
              <a:t>Besleme yapılamaz.</a:t>
            </a:r>
          </a:p>
          <a:p>
            <a:r>
              <a:rPr lang="tr-TR" sz="2800" dirty="0" smtClean="0"/>
              <a:t>Aşırı doku kaybı olan hastalarda, </a:t>
            </a:r>
            <a:r>
              <a:rPr lang="tr-TR" sz="2800" dirty="0" err="1" smtClean="0"/>
              <a:t>fasiyal</a:t>
            </a:r>
            <a:r>
              <a:rPr lang="tr-TR" sz="2800" dirty="0" smtClean="0"/>
              <a:t> konturun telafisinde yetersiz kalır.</a:t>
            </a:r>
            <a:endParaRPr lang="tr-TR" sz="2000" dirty="0" smtClean="0"/>
          </a:p>
          <a:p>
            <a:pPr marL="457200" lvl="1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329765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DİŞ DESTEKLİ KAİDELER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4077072"/>
            <a:ext cx="8064896" cy="452596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Protez kaidesi gövde gibidir; proteze destek oluşturmaz.</a:t>
            </a:r>
          </a:p>
          <a:p>
            <a:r>
              <a:rPr lang="tr-TR" sz="2400" dirty="0" err="1" smtClean="0"/>
              <a:t>Okluzal</a:t>
            </a:r>
            <a:r>
              <a:rPr lang="tr-TR" sz="2400" dirty="0" smtClean="0"/>
              <a:t> kuvvetler tırnaklar aracılığıyla, destek dişlerle iletilir.</a:t>
            </a:r>
          </a:p>
          <a:p>
            <a:r>
              <a:rPr lang="tr-TR" sz="2400" dirty="0" smtClean="0"/>
              <a:t>Gıda birikimini önlemek için ve dişlerin </a:t>
            </a:r>
            <a:r>
              <a:rPr lang="tr-TR" sz="2400" dirty="0" err="1" smtClean="0"/>
              <a:t>vertikal-horizontal</a:t>
            </a:r>
            <a:r>
              <a:rPr lang="tr-TR" sz="2400" dirty="0" smtClean="0"/>
              <a:t> </a:t>
            </a:r>
            <a:r>
              <a:rPr lang="tr-TR" sz="2400" dirty="0" err="1" smtClean="0"/>
              <a:t>migrasyonunu</a:t>
            </a:r>
            <a:r>
              <a:rPr lang="tr-TR" sz="2400" dirty="0" smtClean="0"/>
              <a:t> önlemek için yapılır.</a:t>
            </a:r>
            <a:endParaRPr lang="tr-TR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00337" y="1268760"/>
            <a:ext cx="3743325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23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8492" y="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SERBEST SONLU KAİDELER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Proteze destek oluşturur.</a:t>
            </a:r>
          </a:p>
          <a:p>
            <a:r>
              <a:rPr lang="tr-TR" dirty="0" smtClean="0"/>
              <a:t>Fonksiyonel kaide hareketlerini azaltarak, protez </a:t>
            </a:r>
            <a:r>
              <a:rPr lang="tr-TR" dirty="0" err="1" smtClean="0"/>
              <a:t>stabilitesine</a:t>
            </a:r>
            <a:r>
              <a:rPr lang="tr-TR" dirty="0" smtClean="0"/>
              <a:t> katkıda bulunur.</a:t>
            </a:r>
          </a:p>
          <a:p>
            <a:r>
              <a:rPr lang="tr-TR" dirty="0" err="1" smtClean="0"/>
              <a:t>Okluzal</a:t>
            </a:r>
            <a:r>
              <a:rPr lang="tr-TR" dirty="0" smtClean="0"/>
              <a:t> kuvvetleri dengeler.</a:t>
            </a:r>
          </a:p>
          <a:p>
            <a:r>
              <a:rPr lang="tr-TR" dirty="0" smtClean="0"/>
              <a:t>Maksimum alanı kaplayarak, birim alana düşen kuvveti azaltır; böylece destek dokular korunur.</a:t>
            </a:r>
          </a:p>
          <a:p>
            <a:r>
              <a:rPr lang="tr-TR" dirty="0" smtClean="0"/>
              <a:t>Esas görevi destektir.</a:t>
            </a:r>
          </a:p>
          <a:p>
            <a:r>
              <a:rPr lang="tr-TR" dirty="0" smtClean="0"/>
              <a:t>Estetik, altındaki dokuları </a:t>
            </a:r>
            <a:r>
              <a:rPr lang="tr-TR" dirty="0" err="1" smtClean="0"/>
              <a:t>stimülasyon</a:t>
            </a:r>
            <a:r>
              <a:rPr lang="tr-TR" dirty="0" smtClean="0"/>
              <a:t> ve </a:t>
            </a:r>
            <a:r>
              <a:rPr lang="tr-TR" dirty="0" err="1" smtClean="0"/>
              <a:t>temizlenebilirlik</a:t>
            </a:r>
            <a:r>
              <a:rPr lang="tr-TR" dirty="0" smtClean="0"/>
              <a:t> özellikleri ikincil önem taşır.</a:t>
            </a:r>
          </a:p>
          <a:p>
            <a:r>
              <a:rPr lang="tr-TR" dirty="0" smtClean="0"/>
              <a:t>Diş çekiminin hemen ardından protez yapıldığında metal yerine </a:t>
            </a:r>
            <a:r>
              <a:rPr lang="tr-TR" dirty="0" err="1" smtClean="0"/>
              <a:t>rezin</a:t>
            </a:r>
            <a:r>
              <a:rPr lang="tr-TR" dirty="0" smtClean="0"/>
              <a:t> kaide kullanılır.</a:t>
            </a:r>
          </a:p>
          <a:p>
            <a:r>
              <a:rPr lang="tr-TR" dirty="0" smtClean="0"/>
              <a:t>Destekleyen dokularla iyi uyum sağladığında (adezyon, kohezyon, atmosferik basınç-</a:t>
            </a:r>
            <a:r>
              <a:rPr lang="tr-TR" dirty="0" err="1" smtClean="0"/>
              <a:t>border</a:t>
            </a:r>
            <a:r>
              <a:rPr lang="tr-TR" dirty="0" smtClean="0"/>
              <a:t> </a:t>
            </a:r>
            <a:r>
              <a:rPr lang="tr-TR" dirty="0" err="1" smtClean="0"/>
              <a:t>seal</a:t>
            </a:r>
            <a:r>
              <a:rPr lang="tr-TR" dirty="0" smtClean="0"/>
              <a:t>, dudak-yanak desteği ve alt çenede yer çekimi etkisiyle), protez tutuculuğuna katkıda bulunur.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908720"/>
            <a:ext cx="3082405" cy="204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7805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>PROTEZ KAİDESİ SINIRLARI</a:t>
            </a:r>
            <a:endParaRPr lang="tr-TR" dirty="0" smtClean="0">
              <a:solidFill>
                <a:srgbClr val="C00000"/>
              </a:solidFill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tr-TR" dirty="0" smtClean="0"/>
              <a:t>	</a:t>
            </a:r>
            <a:r>
              <a:rPr lang="tr-TR" kern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Alt </a:t>
            </a:r>
            <a:r>
              <a:rPr lang="tr-TR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çenede</a:t>
            </a:r>
            <a:endParaRPr lang="tr-TR" dirty="0" smtClean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tr-TR" dirty="0" err="1" smtClean="0"/>
              <a:t>Retromolar</a:t>
            </a:r>
            <a:r>
              <a:rPr lang="tr-TR" dirty="0" smtClean="0"/>
              <a:t> üçgen</a:t>
            </a:r>
          </a:p>
          <a:p>
            <a:pPr eaLnBrk="1" hangingPunct="1">
              <a:defRPr/>
            </a:pPr>
            <a:r>
              <a:rPr lang="tr-TR" dirty="0" err="1" smtClean="0">
                <a:solidFill>
                  <a:srgbClr val="FFC000"/>
                </a:solidFill>
              </a:rPr>
              <a:t>Bukkal</a:t>
            </a:r>
            <a:r>
              <a:rPr lang="tr-TR" dirty="0" smtClean="0">
                <a:solidFill>
                  <a:srgbClr val="FFC000"/>
                </a:solidFill>
              </a:rPr>
              <a:t> düzlük</a:t>
            </a:r>
          </a:p>
          <a:p>
            <a:pPr eaLnBrk="1" hangingPunct="1">
              <a:defRPr/>
            </a:pPr>
            <a:r>
              <a:rPr lang="tr-TR" dirty="0" smtClean="0"/>
              <a:t>Dik </a:t>
            </a:r>
            <a:r>
              <a:rPr lang="tr-TR" dirty="0" err="1" smtClean="0"/>
              <a:t>distolingual</a:t>
            </a:r>
            <a:r>
              <a:rPr lang="tr-TR" dirty="0" smtClean="0"/>
              <a:t> sınır</a:t>
            </a:r>
          </a:p>
          <a:p>
            <a:pPr eaLnBrk="1" hangingPunct="1">
              <a:defRPr/>
            </a:pPr>
            <a:r>
              <a:rPr lang="tr-TR" dirty="0" err="1" smtClean="0"/>
              <a:t>Milohyoid</a:t>
            </a:r>
            <a:r>
              <a:rPr lang="tr-TR" dirty="0" smtClean="0"/>
              <a:t> </a:t>
            </a:r>
            <a:r>
              <a:rPr lang="tr-TR" dirty="0" err="1" smtClean="0"/>
              <a:t>kret</a:t>
            </a:r>
            <a:r>
              <a:rPr lang="tr-TR" dirty="0" smtClean="0"/>
              <a:t> anatomisi</a:t>
            </a:r>
          </a:p>
          <a:p>
            <a:pPr eaLnBrk="1" hangingPunct="1">
              <a:defRPr/>
            </a:pPr>
            <a:r>
              <a:rPr lang="tr-TR" dirty="0" err="1" smtClean="0"/>
              <a:t>Lingual</a:t>
            </a:r>
            <a:r>
              <a:rPr lang="tr-TR" dirty="0" smtClean="0"/>
              <a:t> </a:t>
            </a:r>
            <a:r>
              <a:rPr lang="tr-TR" dirty="0" err="1" smtClean="0"/>
              <a:t>flanj</a:t>
            </a:r>
            <a:r>
              <a:rPr lang="tr-TR" dirty="0" smtClean="0"/>
              <a:t> </a:t>
            </a:r>
            <a:r>
              <a:rPr lang="tr-TR" dirty="0" err="1" smtClean="0"/>
              <a:t>lateral</a:t>
            </a:r>
            <a:r>
              <a:rPr lang="tr-TR" dirty="0" smtClean="0"/>
              <a:t> yönde hafifçe kıvrık,</a:t>
            </a:r>
          </a:p>
          <a:p>
            <a:pPr eaLnBrk="1" hangingPunct="1">
              <a:defRPr/>
            </a:pPr>
            <a:r>
              <a:rPr lang="tr-TR" dirty="0" err="1" smtClean="0"/>
              <a:t>Distal</a:t>
            </a:r>
            <a:r>
              <a:rPr lang="tr-TR" dirty="0" smtClean="0"/>
              <a:t> kenarı balık sırtı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44323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5716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>PROTEZ KAİDESİ </a:t>
            </a:r>
            <a:b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>SINIRLARI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78851" name="Picture 2" descr="6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3501008"/>
            <a:ext cx="4104456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772816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tr-TR" sz="32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Üst çenede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Tüber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maksilla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</a:t>
            </a: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hamular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çentik (A)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Hareketli olmayan </a:t>
            </a: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rezilient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bölgede sonlanır (B)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Posterior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sınır akrilik ise post-dam şekillendirilir ( C 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Bukkal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flanjın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anterior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sınırı inceltilir (D)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Bukkal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sınır </a:t>
            </a: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buccinator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kas için iç </a:t>
            </a: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bükley</a:t>
            </a: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 E 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Metal bitiş çizgileri düzgün (F)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Akrilik kenarlar balık sırtı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tr-TR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Frenilumlar</a:t>
            </a:r>
            <a:endParaRPr lang="tr-TR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66"/>
            <a:ext cx="3910024" cy="15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entury Gothic" pitchFamily="34" charset="0"/>
              </a:rPr>
              <a:t>PROTEZ KAİDESİ</a:t>
            </a:r>
            <a:endParaRPr lang="tr-TR" dirty="0" smtClean="0">
              <a:solidFill>
                <a:srgbClr val="C00000"/>
              </a:solidFill>
            </a:endParaRP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3762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76475"/>
            <a:ext cx="3762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5 Metin kutusu"/>
          <p:cNvSpPr txBox="1">
            <a:spLocks noChangeArrowheads="1"/>
          </p:cNvSpPr>
          <p:nvPr/>
        </p:nvSpPr>
        <p:spPr bwMode="auto">
          <a:xfrm>
            <a:off x="3059113" y="5445125"/>
            <a:ext cx="2443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FFC000"/>
                </a:solidFill>
              </a:rPr>
              <a:t>Bitiş çizgileri</a:t>
            </a:r>
          </a:p>
        </p:txBody>
      </p:sp>
      <p:cxnSp>
        <p:nvCxnSpPr>
          <p:cNvPr id="8" name="7 Düz Ok Bağlayıcısı"/>
          <p:cNvCxnSpPr/>
          <p:nvPr/>
        </p:nvCxnSpPr>
        <p:spPr>
          <a:xfrm flipV="1">
            <a:off x="900113" y="4652963"/>
            <a:ext cx="360362" cy="5048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flipV="1">
            <a:off x="4932363" y="4365625"/>
            <a:ext cx="360362" cy="5032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900" b="1" dirty="0" smtClean="0">
                <a:solidFill>
                  <a:srgbClr val="0070C0"/>
                </a:solidFill>
                <a:latin typeface="Century Gothic" pitchFamily="34" charset="0"/>
              </a:rPr>
              <a:t>SUNİ DİŞLER</a:t>
            </a:r>
            <a:r>
              <a:rPr lang="tr-TR" sz="4900" b="1" dirty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tr-TR" sz="4900" b="1" dirty="0">
                <a:solidFill>
                  <a:srgbClr val="0070C0"/>
                </a:solidFill>
                <a:latin typeface="Century Gothic" pitchFamily="34" charset="0"/>
              </a:rPr>
            </a:br>
            <a:endParaRPr lang="tr-TR" sz="40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r-TR" b="1" dirty="0" smtClean="0">
                <a:solidFill>
                  <a:srgbClr val="0070C0"/>
                </a:solidFill>
                <a:latin typeface="Century Gothic" pitchFamily="34" charset="0"/>
              </a:rPr>
              <a:t>   ÇEŞİTLERİ</a:t>
            </a: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Porselen veya akrilik </a:t>
            </a:r>
            <a:r>
              <a:rPr lang="tr-TR" dirty="0" err="1" smtClean="0"/>
              <a:t>rezin</a:t>
            </a:r>
            <a:r>
              <a:rPr lang="tr-TR" dirty="0" smtClean="0"/>
              <a:t> protez dişleri</a:t>
            </a:r>
          </a:p>
          <a:p>
            <a:pPr eaLnBrk="1" hangingPunct="1">
              <a:defRPr/>
            </a:pPr>
            <a:r>
              <a:rPr lang="tr-TR" dirty="0" smtClean="0"/>
              <a:t>Porselen veya akrilik </a:t>
            </a:r>
            <a:r>
              <a:rPr lang="tr-TR" dirty="0" err="1" smtClean="0"/>
              <a:t>rezin</a:t>
            </a:r>
            <a:r>
              <a:rPr lang="tr-TR" dirty="0" smtClean="0"/>
              <a:t> fasetler</a:t>
            </a:r>
          </a:p>
          <a:p>
            <a:pPr eaLnBrk="1" hangingPunct="1">
              <a:defRPr/>
            </a:pPr>
            <a:r>
              <a:rPr lang="tr-TR" dirty="0" smtClean="0"/>
              <a:t>Tüp dişler</a:t>
            </a:r>
          </a:p>
          <a:p>
            <a:pPr eaLnBrk="1" hangingPunct="1">
              <a:defRPr/>
            </a:pPr>
            <a:r>
              <a:rPr lang="tr-TR" dirty="0" smtClean="0"/>
              <a:t>Güçlendirilmiş akrilik </a:t>
            </a:r>
            <a:r>
              <a:rPr lang="tr-TR" dirty="0" err="1" smtClean="0"/>
              <a:t>rezin</a:t>
            </a:r>
            <a:r>
              <a:rPr lang="tr-TR" dirty="0" smtClean="0"/>
              <a:t> gövdeler</a:t>
            </a:r>
          </a:p>
          <a:p>
            <a:pPr eaLnBrk="1" hangingPunct="1">
              <a:defRPr/>
            </a:pPr>
            <a:r>
              <a:rPr lang="tr-TR" dirty="0" smtClean="0"/>
              <a:t>Metal dişler</a:t>
            </a:r>
          </a:p>
          <a:p>
            <a:pPr eaLnBrk="1" hangingPunct="1">
              <a:defRPr/>
            </a:pPr>
            <a:r>
              <a:rPr lang="tr-TR" dirty="0" smtClean="0"/>
              <a:t>Metal gövdeler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  <a:t>HAREKETLİ BÖLÜMLÜ PROTEZ</a:t>
            </a:r>
            <a:b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  <a:t> BİLEŞENLERİ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Century Gothic" pitchFamily="34" charset="0"/>
              </a:rPr>
              <a:t>Direkt tutucular</a:t>
            </a:r>
          </a:p>
          <a:p>
            <a:r>
              <a:rPr lang="tr-TR" b="1" dirty="0" err="1" smtClean="0">
                <a:solidFill>
                  <a:srgbClr val="290670"/>
                </a:solidFill>
                <a:latin typeface="Century Gothic" pitchFamily="34" charset="0"/>
              </a:rPr>
              <a:t>İndirekt</a:t>
            </a:r>
            <a:r>
              <a:rPr lang="tr-TR" b="1" dirty="0" smtClean="0">
                <a:solidFill>
                  <a:srgbClr val="290670"/>
                </a:solidFill>
                <a:latin typeface="Century Gothic" pitchFamily="34" charset="0"/>
              </a:rPr>
              <a:t> tutucular</a:t>
            </a:r>
          </a:p>
          <a:p>
            <a:r>
              <a:rPr lang="tr-TR" b="1" dirty="0" err="1" smtClean="0">
                <a:solidFill>
                  <a:srgbClr val="CCCC00"/>
                </a:solidFill>
                <a:latin typeface="Century Gothic" pitchFamily="34" charset="0"/>
              </a:rPr>
              <a:t>Major</a:t>
            </a:r>
            <a:r>
              <a:rPr lang="tr-TR" b="1" dirty="0" smtClean="0">
                <a:solidFill>
                  <a:srgbClr val="CCCC00"/>
                </a:solidFill>
                <a:latin typeface="Century Gothic" pitchFamily="34" charset="0"/>
              </a:rPr>
              <a:t> (ana) bağlayıcılar</a:t>
            </a:r>
          </a:p>
          <a:p>
            <a: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  <a:t>Minör (tali) </a:t>
            </a:r>
          </a:p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  <a:t>   bağlayıcılar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Century Gothic" pitchFamily="34" charset="0"/>
              </a:rPr>
              <a:t>Tırnaklar</a:t>
            </a:r>
          </a:p>
          <a:p>
            <a:r>
              <a:rPr lang="tr-TR" b="1" dirty="0" smtClean="0">
                <a:latin typeface="Century Gothic" pitchFamily="34" charset="0"/>
              </a:rPr>
              <a:t>Protez kaidesi</a:t>
            </a:r>
          </a:p>
          <a:p>
            <a:r>
              <a:rPr lang="tr-TR" b="1" dirty="0" smtClean="0">
                <a:latin typeface="Century Gothic" pitchFamily="34" charset="0"/>
              </a:rPr>
              <a:t>Suni (yapay) dişler</a:t>
            </a:r>
          </a:p>
          <a:p>
            <a:endParaRPr lang="tr-T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71678"/>
            <a:ext cx="43510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200" b="1" dirty="0" smtClean="0">
                <a:solidFill>
                  <a:srgbClr val="0070C0"/>
                </a:solidFill>
              </a:rPr>
              <a:t>Akrilik </a:t>
            </a:r>
            <a:r>
              <a:rPr lang="tr-TR" sz="3200" b="1" dirty="0" err="1" smtClean="0">
                <a:solidFill>
                  <a:srgbClr val="0070C0"/>
                </a:solidFill>
              </a:rPr>
              <a:t>Rezin</a:t>
            </a:r>
            <a:r>
              <a:rPr lang="tr-TR" sz="3200" b="1" dirty="0" smtClean="0">
                <a:solidFill>
                  <a:srgbClr val="0070C0"/>
                </a:solidFill>
              </a:rPr>
              <a:t> ve Porselen Dişlerin Özellikleri</a:t>
            </a:r>
            <a:r>
              <a:rPr lang="tr-TR" dirty="0" smtClean="0">
                <a:solidFill>
                  <a:srgbClr val="0070C0"/>
                </a:solidFill>
              </a:rPr>
              <a:t/>
            </a:r>
            <a:br>
              <a:rPr lang="tr-TR" dirty="0" smtClean="0">
                <a:solidFill>
                  <a:srgbClr val="0070C0"/>
                </a:solidFill>
              </a:rPr>
            </a:b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339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sz="1600" b="1" dirty="0" smtClean="0">
                <a:solidFill>
                  <a:srgbClr val="0070C0"/>
                </a:solidFill>
              </a:rPr>
              <a:t>Direnç: </a:t>
            </a:r>
            <a:r>
              <a:rPr lang="tr-TR" sz="1600" dirty="0" err="1" smtClean="0"/>
              <a:t>Kretler</a:t>
            </a:r>
            <a:r>
              <a:rPr lang="tr-TR" sz="1600" dirty="0" smtClean="0"/>
              <a:t> arası mesafe sınırlı olduğunda veya komşu dişin kroşesine </a:t>
            </a:r>
            <a:r>
              <a:rPr lang="tr-TR" sz="1600" dirty="0" err="1" smtClean="0"/>
              <a:t>uyumlandırmak</a:t>
            </a:r>
            <a:r>
              <a:rPr lang="tr-TR" sz="1600" dirty="0" smtClean="0"/>
              <a:t> amacıyla aşırı miktarda aşındırma gerektiğinde, akrilik </a:t>
            </a:r>
            <a:r>
              <a:rPr lang="tr-TR" sz="1600" dirty="0" err="1" smtClean="0"/>
              <a:t>rezin</a:t>
            </a:r>
            <a:r>
              <a:rPr lang="tr-TR" sz="1600" dirty="0" smtClean="0"/>
              <a:t> dişler çok ince kaldıklarında bile direnç bakımından zayıflamadıklarından porselene göre daha avantajlıdırlar. </a:t>
            </a:r>
          </a:p>
          <a:p>
            <a:pPr>
              <a:defRPr/>
            </a:pPr>
            <a:endParaRPr lang="tr-TR" sz="1600" dirty="0" smtClean="0"/>
          </a:p>
          <a:p>
            <a:pPr>
              <a:defRPr/>
            </a:pPr>
            <a:r>
              <a:rPr lang="tr-TR" sz="1600" b="1" dirty="0" smtClean="0">
                <a:solidFill>
                  <a:srgbClr val="0070C0"/>
                </a:solidFill>
              </a:rPr>
              <a:t>Sızıntı: </a:t>
            </a:r>
            <a:r>
              <a:rPr lang="tr-TR" sz="1600" dirty="0" smtClean="0"/>
              <a:t>Diş materyali ile protez kaide materyalinin kimyasal olarak bağlanması sızıntıyı önler. Tekniği dikkatle uygulanmadığı taktirde, porselen dişlerin bağlantı bölgelerinde sızıntı ortaya çıkabilir.</a:t>
            </a:r>
          </a:p>
          <a:p>
            <a:pPr>
              <a:defRPr/>
            </a:pPr>
            <a:endParaRPr lang="tr-TR" sz="1600" dirty="0" smtClean="0"/>
          </a:p>
          <a:p>
            <a:pPr>
              <a:defRPr/>
            </a:pPr>
            <a:r>
              <a:rPr lang="tr-TR" sz="1600" b="1" dirty="0" smtClean="0">
                <a:solidFill>
                  <a:srgbClr val="0070C0"/>
                </a:solidFill>
              </a:rPr>
              <a:t>Lekelenme direnci: </a:t>
            </a:r>
            <a:r>
              <a:rPr lang="tr-TR" sz="1600" dirty="0" smtClean="0"/>
              <a:t>Akrilik dişler bazı şartlarda lekeyi </a:t>
            </a:r>
            <a:r>
              <a:rPr lang="tr-TR" sz="1600" dirty="0" err="1" smtClean="0"/>
              <a:t>absorbe</a:t>
            </a:r>
            <a:r>
              <a:rPr lang="tr-TR" sz="1600" dirty="0" smtClean="0"/>
              <a:t> ederler. Porselenin ise lekelenmeye direnci mükemmeldir .</a:t>
            </a:r>
          </a:p>
          <a:p>
            <a:pPr>
              <a:defRPr/>
            </a:pPr>
            <a:endParaRPr lang="tr-TR" sz="1600" dirty="0" smtClean="0"/>
          </a:p>
          <a:p>
            <a:pPr>
              <a:defRPr/>
            </a:pPr>
            <a:r>
              <a:rPr lang="tr-TR" sz="1600" b="1" dirty="0" smtClean="0">
                <a:solidFill>
                  <a:srgbClr val="0070C0"/>
                </a:solidFill>
              </a:rPr>
              <a:t>Aşınma direnci: </a:t>
            </a:r>
            <a:r>
              <a:rPr lang="tr-TR" sz="1600" dirty="0" smtClean="0"/>
              <a:t>Akrilik dişlerin aşınması sonucu </a:t>
            </a:r>
            <a:r>
              <a:rPr lang="tr-TR" sz="1600" dirty="0" err="1" smtClean="0"/>
              <a:t>posterior</a:t>
            </a:r>
            <a:r>
              <a:rPr lang="tr-TR" sz="1600" dirty="0" smtClean="0"/>
              <a:t> bölgede dikey boyut kaybı, </a:t>
            </a:r>
            <a:r>
              <a:rPr lang="tr-TR" sz="1600" dirty="0" err="1" smtClean="0"/>
              <a:t>anteriorda</a:t>
            </a:r>
            <a:r>
              <a:rPr lang="tr-TR" sz="1600" dirty="0" smtClean="0"/>
              <a:t> ise  estetik problem olur.</a:t>
            </a:r>
          </a:p>
          <a:p>
            <a:pPr>
              <a:defRPr/>
            </a:pPr>
            <a:endParaRPr lang="tr-TR" sz="1600" dirty="0" smtClean="0"/>
          </a:p>
          <a:p>
            <a:pPr>
              <a:defRPr/>
            </a:pPr>
            <a:r>
              <a:rPr lang="tr-TR" sz="1600" b="1" dirty="0" smtClean="0">
                <a:solidFill>
                  <a:srgbClr val="0070C0"/>
                </a:solidFill>
              </a:rPr>
              <a:t>Travma: </a:t>
            </a:r>
            <a:r>
              <a:rPr lang="tr-TR" sz="1600" dirty="0" smtClean="0"/>
              <a:t>Porselen dişlerin sertliklerine bağlı olarak </a:t>
            </a:r>
            <a:r>
              <a:rPr lang="tr-TR" sz="1600" dirty="0" err="1" smtClean="0"/>
              <a:t>rezidüel</a:t>
            </a:r>
            <a:r>
              <a:rPr lang="tr-TR" sz="1600" dirty="0" smtClean="0"/>
              <a:t> </a:t>
            </a:r>
            <a:r>
              <a:rPr lang="tr-TR" sz="1600" dirty="0" err="1" smtClean="0"/>
              <a:t>kretlerde</a:t>
            </a:r>
            <a:r>
              <a:rPr lang="tr-TR" sz="1600" dirty="0" smtClean="0"/>
              <a:t> daha fazla travma yaratırlar.</a:t>
            </a:r>
          </a:p>
          <a:p>
            <a:pPr>
              <a:defRPr/>
            </a:pPr>
            <a:r>
              <a:rPr lang="tr-TR" sz="1600" b="1" dirty="0" smtClean="0">
                <a:solidFill>
                  <a:srgbClr val="0070C0"/>
                </a:solidFill>
              </a:rPr>
              <a:t>Bağlantı: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smtClean="0"/>
              <a:t>Porselen dişlerin bağlantısı kramponla-mekanik, akrilik dişlerin bağlantısı kimyasaldır. Arklar arası mesafe sınırlı olduğunda kullanılamazlar.</a:t>
            </a:r>
            <a:r>
              <a:rPr lang="tr-TR" sz="1200" dirty="0" smtClean="0"/>
              <a:t>	</a:t>
            </a:r>
          </a:p>
          <a:p>
            <a:pPr>
              <a:defRPr/>
            </a:pPr>
            <a:endParaRPr lang="tr-TR" sz="11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8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70C0"/>
                </a:solidFill>
                <a:latin typeface="Century Gothic" pitchFamily="34" charset="0"/>
              </a:rPr>
              <a:t>Suni Dişler</a:t>
            </a:r>
          </a:p>
        </p:txBody>
      </p:sp>
      <p:pic>
        <p:nvPicPr>
          <p:cNvPr id="83971" name="Picture 4" descr="8-2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2725" y="1600200"/>
            <a:ext cx="1987550" cy="2190750"/>
          </a:xfrm>
          <a:noFill/>
        </p:spPr>
      </p:pic>
      <p:pic>
        <p:nvPicPr>
          <p:cNvPr id="83972" name="Picture 7" descr="8-2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56188" y="1600200"/>
            <a:ext cx="3222625" cy="2190750"/>
          </a:xfrm>
          <a:noFill/>
        </p:spPr>
      </p:pic>
      <p:pic>
        <p:nvPicPr>
          <p:cNvPr id="83973" name="Picture 10" descr="8-1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68338" y="3943350"/>
            <a:ext cx="3616325" cy="2190750"/>
          </a:xfrm>
          <a:noFill/>
        </p:spPr>
      </p:pic>
      <p:pic>
        <p:nvPicPr>
          <p:cNvPr id="83974" name="Picture 13" descr="8-1b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840288" y="3943350"/>
            <a:ext cx="3652837" cy="2190750"/>
          </a:xfrm>
          <a:noFill/>
        </p:spPr>
      </p:pic>
      <p:sp>
        <p:nvSpPr>
          <p:cNvPr id="2" name="Metin kutusu 1"/>
          <p:cNvSpPr txBox="1"/>
          <p:nvPr/>
        </p:nvSpPr>
        <p:spPr>
          <a:xfrm>
            <a:off x="1926573" y="1263134"/>
            <a:ext cx="112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FASET DİŞ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979712" y="395827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TÜP DİŞ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4 Sağ Ok"/>
          <p:cNvSpPr/>
          <p:nvPr/>
        </p:nvSpPr>
        <p:spPr>
          <a:xfrm>
            <a:off x="3774027" y="23488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4 Sağ Ok"/>
          <p:cNvSpPr/>
          <p:nvPr/>
        </p:nvSpPr>
        <p:spPr>
          <a:xfrm>
            <a:off x="3923928" y="5359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70C0"/>
                </a:solidFill>
                <a:latin typeface="Century Gothic" pitchFamily="34" charset="0"/>
              </a:rPr>
              <a:t>Suni Dişler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813" y="2157413"/>
            <a:ext cx="3762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3923928" y="5071031"/>
            <a:ext cx="167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AKRİLİK GÖVDE</a:t>
            </a:r>
            <a:endParaRPr lang="tr-T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70C0"/>
                </a:solidFill>
                <a:latin typeface="Century Gothic" pitchFamily="34" charset="0"/>
              </a:rPr>
              <a:t>Suni Dişler</a:t>
            </a:r>
          </a:p>
        </p:txBody>
      </p:sp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205038"/>
            <a:ext cx="37433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2929097" y="5085184"/>
            <a:ext cx="366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AKRİLİK DİŞLERE DESTEK UZANTILAR</a:t>
            </a:r>
            <a:endParaRPr lang="tr-T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87043" name="Picture 4" descr="8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5821" y="4712458"/>
            <a:ext cx="4038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673100" y="4937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tr-TR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7047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0908" y="1948274"/>
            <a:ext cx="3733800" cy="2562225"/>
          </a:xfrm>
          <a:noFill/>
        </p:spPr>
      </p:pic>
      <p:sp>
        <p:nvSpPr>
          <p:cNvPr id="2" name="Metin kutusu 1"/>
          <p:cNvSpPr txBox="1"/>
          <p:nvPr/>
        </p:nvSpPr>
        <p:spPr>
          <a:xfrm>
            <a:off x="4787900" y="2860054"/>
            <a:ext cx="12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METAL DİŞ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228184" y="4869160"/>
            <a:ext cx="157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METAL GÖVDE</a:t>
            </a:r>
            <a:endParaRPr lang="tr-T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solidFill>
                  <a:srgbClr val="0070C0"/>
                </a:solidFill>
                <a:latin typeface="Century Gothic" pitchFamily="34" charset="0"/>
              </a:rPr>
              <a:t>Suni </a:t>
            </a:r>
            <a:r>
              <a:rPr lang="tr-TR" dirty="0" smtClean="0">
                <a:solidFill>
                  <a:srgbClr val="0070C0"/>
                </a:solidFill>
                <a:latin typeface="Century Gothic" pitchFamily="34" charset="0"/>
              </a:rPr>
              <a:t>Dişler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88067" name="3 İçerik Yer Tutucusu" descr="yeniler 0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57338"/>
            <a:ext cx="4057650" cy="2705100"/>
          </a:xfrm>
        </p:spPr>
      </p:pic>
      <p:pic>
        <p:nvPicPr>
          <p:cNvPr id="88068" name="4 Resim" descr="yeniler 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49500"/>
            <a:ext cx="42132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Ok Bağlayıcısı"/>
          <p:cNvCxnSpPr/>
          <p:nvPr/>
        </p:nvCxnSpPr>
        <p:spPr>
          <a:xfrm flipH="1" flipV="1">
            <a:off x="2195513" y="3141663"/>
            <a:ext cx="647700" cy="79216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flipH="1" flipV="1">
            <a:off x="5867400" y="3573463"/>
            <a:ext cx="649288" cy="79216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2915816" y="5517232"/>
            <a:ext cx="2973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Faset </a:t>
            </a:r>
            <a:r>
              <a:rPr lang="tr-TR" sz="2000" b="1" dirty="0" smtClean="0">
                <a:solidFill>
                  <a:srgbClr val="0070C0"/>
                </a:solidFill>
              </a:rPr>
              <a:t>dişin metal alt yapısı</a:t>
            </a:r>
            <a:endParaRPr lang="tr-TR" sz="2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solidFill>
                  <a:srgbClr val="0070C0"/>
                </a:solidFill>
                <a:latin typeface="Century Gothic" pitchFamily="34" charset="0"/>
              </a:rPr>
              <a:t>Suni </a:t>
            </a:r>
            <a:r>
              <a:rPr lang="tr-TR" dirty="0" smtClean="0">
                <a:solidFill>
                  <a:srgbClr val="0070C0"/>
                </a:solidFill>
                <a:latin typeface="Century Gothic" pitchFamily="34" charset="0"/>
              </a:rPr>
              <a:t>Dişler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89091" name="3 İçerik Yer Tutucusu" descr="yeniler 0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989138"/>
            <a:ext cx="5030787" cy="3352800"/>
          </a:xfrm>
        </p:spPr>
      </p:pic>
      <p:cxnSp>
        <p:nvCxnSpPr>
          <p:cNvPr id="5" name="4 Düz Ok Bağlayıcısı"/>
          <p:cNvCxnSpPr/>
          <p:nvPr/>
        </p:nvCxnSpPr>
        <p:spPr>
          <a:xfrm>
            <a:off x="2916238" y="3141663"/>
            <a:ext cx="647700" cy="4318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6516216" y="3388797"/>
            <a:ext cx="2235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Fasetli metal gövde</a:t>
            </a:r>
            <a:endParaRPr lang="tr-TR" sz="2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solidFill>
                  <a:srgbClr val="0070C0"/>
                </a:solidFill>
                <a:latin typeface="Century Gothic" pitchFamily="34" charset="0"/>
              </a:rPr>
              <a:t>Suni Dişler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90115" name="Picture 2" descr="6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492375"/>
            <a:ext cx="424815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6444208" y="3717687"/>
            <a:ext cx="1513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Metal gövde</a:t>
            </a:r>
            <a:endParaRPr lang="tr-TR" sz="2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199" y="980728"/>
            <a:ext cx="8229600" cy="1143000"/>
          </a:xfrm>
        </p:spPr>
        <p:txBody>
          <a:bodyPr>
            <a:noAutofit/>
          </a:bodyPr>
          <a:lstStyle/>
          <a:p>
            <a:r>
              <a:rPr lang="tr-TR" sz="2800" dirty="0"/>
              <a:t>Diş Hekimliği Lisans Öğrencilerinin Hareketli Bölümlü Protez Planlama Becerilerinin Değerlendirilmesi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2204864"/>
            <a:ext cx="4584589" cy="294462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259632" y="5445224"/>
            <a:ext cx="648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En fazla başarısızlık minör bağlayıcıların belirlenmesinde yaşandı </a:t>
            </a:r>
            <a:r>
              <a:rPr lang="tr-TR" dirty="0" smtClean="0">
                <a:sym typeface="Wingdings" panose="05000000000000000000" pitchFamily="2" charset="2"/>
              </a:rPr>
              <a:t>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1046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KAYNAKLAR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Carr</a:t>
            </a:r>
            <a:r>
              <a:rPr lang="tr-TR" dirty="0" smtClean="0"/>
              <a:t> </a:t>
            </a:r>
            <a:r>
              <a:rPr lang="tr-TR" dirty="0"/>
              <a:t>A, </a:t>
            </a:r>
            <a:r>
              <a:rPr lang="tr-TR" dirty="0" err="1"/>
              <a:t>McGivney</a:t>
            </a:r>
            <a:r>
              <a:rPr lang="tr-TR" dirty="0"/>
              <a:t> GP, Brown DT. </a:t>
            </a:r>
            <a:r>
              <a:rPr lang="tr-TR" dirty="0" err="1"/>
              <a:t>McCracken’s</a:t>
            </a:r>
            <a:r>
              <a:rPr lang="tr-TR" dirty="0"/>
              <a:t> </a:t>
            </a:r>
            <a:r>
              <a:rPr lang="tr-TR" dirty="0" err="1"/>
              <a:t>Removable</a:t>
            </a:r>
            <a:r>
              <a:rPr lang="tr-TR" dirty="0"/>
              <a:t> </a:t>
            </a:r>
            <a:r>
              <a:rPr lang="tr-TR" dirty="0" err="1"/>
              <a:t>Partial</a:t>
            </a:r>
            <a:r>
              <a:rPr lang="tr-TR" dirty="0"/>
              <a:t> </a:t>
            </a:r>
            <a:r>
              <a:rPr lang="tr-TR" dirty="0" err="1"/>
              <a:t>Prosthodontics</a:t>
            </a:r>
            <a:r>
              <a:rPr lang="tr-TR" dirty="0"/>
              <a:t>, 33. </a:t>
            </a:r>
            <a:r>
              <a:rPr lang="tr-TR" dirty="0" err="1"/>
              <a:t>Edn</a:t>
            </a:r>
            <a:r>
              <a:rPr lang="tr-TR" dirty="0"/>
              <a:t>. </a:t>
            </a:r>
            <a:r>
              <a:rPr lang="tr-TR" dirty="0" err="1"/>
              <a:t>Elsevier</a:t>
            </a:r>
            <a:r>
              <a:rPr lang="tr-TR" dirty="0"/>
              <a:t> </a:t>
            </a:r>
            <a:r>
              <a:rPr lang="tr-TR" dirty="0" err="1"/>
              <a:t>Mosby</a:t>
            </a:r>
            <a:r>
              <a:rPr lang="tr-TR" dirty="0"/>
              <a:t>, St. Louis, </a:t>
            </a:r>
            <a:r>
              <a:rPr lang="tr-TR" dirty="0" err="1"/>
              <a:t>Missouri</a:t>
            </a:r>
            <a:r>
              <a:rPr lang="tr-TR" dirty="0"/>
              <a:t>, 2005.</a:t>
            </a:r>
          </a:p>
          <a:p>
            <a:r>
              <a:rPr lang="tr-TR" dirty="0" smtClean="0"/>
              <a:t>Hareketli </a:t>
            </a:r>
            <a:r>
              <a:rPr lang="tr-TR" dirty="0"/>
              <a:t>Bölümlü Protezler Planlama (2014). Can Gülşen, </a:t>
            </a:r>
            <a:r>
              <a:rPr lang="tr-TR" dirty="0" err="1"/>
              <a:t>Akaltan</a:t>
            </a:r>
            <a:r>
              <a:rPr lang="tr-TR" dirty="0"/>
              <a:t> Funda,  </a:t>
            </a:r>
            <a:r>
              <a:rPr lang="tr-TR" dirty="0" err="1"/>
              <a:t>Rotatıp</a:t>
            </a:r>
            <a:r>
              <a:rPr lang="tr-TR" dirty="0"/>
              <a:t> Kitabevi, Türkçe(Ders Kitabı), (Yayın No: 788359)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449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  <a:t>MİNÖR BAĞLAYICILAR</a:t>
            </a:r>
            <a:b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</a:br>
            <a: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  <a:t/>
            </a:r>
            <a:b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</a:br>
            <a:r>
              <a:rPr lang="tr-TR" sz="3100" b="1" dirty="0" smtClean="0">
                <a:solidFill>
                  <a:srgbClr val="00B0F0"/>
                </a:solidFill>
                <a:latin typeface="Century Gothic" pitchFamily="34" charset="0"/>
              </a:rPr>
              <a:t>FONKSİYONLARI</a:t>
            </a:r>
            <a:r>
              <a:rPr lang="tr-TR" b="1" dirty="0" smtClean="0">
                <a:latin typeface="Century Gothic" pitchFamily="34" charset="0"/>
              </a:rPr>
              <a:t/>
            </a:r>
            <a:br>
              <a:rPr lang="tr-TR" b="1" dirty="0" smtClean="0">
                <a:latin typeface="Century Gothic" pitchFamily="34" charset="0"/>
              </a:rPr>
            </a:br>
            <a:endParaRPr lang="tr-TR" b="1" dirty="0">
              <a:latin typeface="Century Gothic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entury Gothic" pitchFamily="34" charset="0"/>
              </a:rPr>
              <a:t> </a:t>
            </a:r>
            <a:r>
              <a:rPr lang="tr-TR" dirty="0" smtClean="0">
                <a:latin typeface="Century Gothic" pitchFamily="34" charset="0"/>
              </a:rPr>
              <a:t>Birleştirici</a:t>
            </a:r>
          </a:p>
          <a:p>
            <a:pPr>
              <a:buFont typeface="Wingdings" pitchFamily="2" charset="2"/>
              <a:buChar char="Ø"/>
            </a:pPr>
            <a:endParaRPr lang="tr-TR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entury Gothic" pitchFamily="34" charset="0"/>
              </a:rPr>
              <a:t>Kuvvet dağıtıcı</a:t>
            </a:r>
            <a:endParaRPr lang="tr-TR" dirty="0">
              <a:latin typeface="Century Gothic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14554"/>
            <a:ext cx="37080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 algn="r">
              <a:buNone/>
            </a:pPr>
            <a:r>
              <a:rPr lang="tr-TR" sz="4000" dirty="0" smtClean="0"/>
              <a:t>TEŞEKKÜRLER</a:t>
            </a:r>
          </a:p>
          <a:p>
            <a:pPr marL="0" indent="0" algn="r">
              <a:buNone/>
            </a:pPr>
            <a:r>
              <a:rPr lang="tr-TR" sz="4000" dirty="0" smtClean="0"/>
              <a:t>Başarılar…</a:t>
            </a:r>
          </a:p>
          <a:p>
            <a:pPr marL="0" indent="0" algn="r">
              <a:buNone/>
            </a:pPr>
            <a:endParaRPr lang="tr-TR" dirty="0"/>
          </a:p>
          <a:p>
            <a:pPr marL="0" indent="0" algn="r">
              <a:buNone/>
            </a:pPr>
            <a:r>
              <a:rPr lang="tr-TR" dirty="0" smtClean="0"/>
              <a:t>akaltanfunda@gmail.com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714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F0"/>
                </a:solidFill>
                <a:latin typeface="Century Gothic" pitchFamily="34" charset="0"/>
              </a:rPr>
              <a:t>MİNÖR BAĞLAYICILARIN ÇEŞİTLERİ</a:t>
            </a:r>
            <a:r>
              <a:rPr lang="tr-TR" b="1" dirty="0" smtClean="0">
                <a:latin typeface="Century Gothic" pitchFamily="34" charset="0"/>
              </a:rPr>
              <a:t/>
            </a:r>
            <a:br>
              <a:rPr lang="tr-TR" b="1" dirty="0" smtClean="0">
                <a:latin typeface="Century Gothic" pitchFamily="34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b="1" dirty="0"/>
              <a:t>Kroşeleri</a:t>
            </a:r>
            <a:r>
              <a:rPr lang="tr-TR" dirty="0"/>
              <a:t> </a:t>
            </a:r>
            <a:r>
              <a:rPr lang="tr-TR" dirty="0" smtClean="0"/>
              <a:t>birleştirenler (RİJİT) </a:t>
            </a:r>
            <a:endParaRPr lang="tr-TR" dirty="0"/>
          </a:p>
          <a:p>
            <a:r>
              <a:rPr lang="tr-TR" b="1" dirty="0" err="1" smtClean="0"/>
              <a:t>İndirekt</a:t>
            </a:r>
            <a:r>
              <a:rPr lang="tr-TR" b="1" dirty="0" smtClean="0"/>
              <a:t> tutucuları </a:t>
            </a:r>
            <a:r>
              <a:rPr lang="tr-TR" dirty="0" smtClean="0"/>
              <a:t>birleştirenler (RİJİT)</a:t>
            </a:r>
            <a:endParaRPr lang="tr-TR" dirty="0"/>
          </a:p>
          <a:p>
            <a:r>
              <a:rPr lang="tr-TR" b="1" dirty="0" smtClean="0"/>
              <a:t>Protez </a:t>
            </a:r>
            <a:r>
              <a:rPr lang="tr-TR" b="1" dirty="0"/>
              <a:t>kaidesini </a:t>
            </a:r>
            <a:r>
              <a:rPr lang="tr-TR" dirty="0" smtClean="0"/>
              <a:t>birleştirenler (RİJİT)</a:t>
            </a:r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</a:rPr>
              <a:t>Bar </a:t>
            </a:r>
            <a:r>
              <a:rPr lang="tr-TR" b="1" dirty="0">
                <a:solidFill>
                  <a:srgbClr val="FF0000"/>
                </a:solidFill>
              </a:rPr>
              <a:t>ve dişeti kroşelerinin yaklaşan kolu </a:t>
            </a:r>
            <a:r>
              <a:rPr lang="tr-TR" dirty="0"/>
              <a:t>şeklinde görev </a:t>
            </a:r>
            <a:r>
              <a:rPr lang="tr-TR" dirty="0" smtClean="0"/>
              <a:t>yapanlar</a:t>
            </a:r>
            <a:r>
              <a:rPr lang="tr-TR" dirty="0"/>
              <a:t> </a:t>
            </a:r>
            <a:r>
              <a:rPr lang="tr-TR" dirty="0" smtClean="0">
                <a:solidFill>
                  <a:srgbClr val="FF0000"/>
                </a:solidFill>
              </a:rPr>
              <a:t>(ESNEK)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Kroşeleri</a:t>
            </a:r>
            <a:r>
              <a:rPr lang="tr-TR" dirty="0" smtClean="0">
                <a:solidFill>
                  <a:srgbClr val="00B0F0"/>
                </a:solidFill>
              </a:rPr>
              <a:t> birleştirenler (RİJİT) 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714752"/>
            <a:ext cx="32956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4786314" y="1285860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Kroşe dişsiz </a:t>
            </a:r>
            <a:r>
              <a:rPr lang="tr-TR" b="1" dirty="0" err="1" smtClean="0"/>
              <a:t>krete</a:t>
            </a:r>
            <a:r>
              <a:rPr lang="tr-TR" b="1" dirty="0" smtClean="0"/>
              <a:t> komşu olduğunda;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Dili rahatsız etmemeli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Yeterli kalınlıkta olmalı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Rijitlik</a:t>
            </a:r>
            <a:r>
              <a:rPr lang="tr-TR" dirty="0" smtClean="0"/>
              <a:t> için, </a:t>
            </a:r>
            <a:r>
              <a:rPr lang="tr-TR" dirty="0" err="1" smtClean="0"/>
              <a:t>bukko</a:t>
            </a:r>
            <a:r>
              <a:rPr lang="tr-TR" dirty="0" smtClean="0"/>
              <a:t>-</a:t>
            </a:r>
            <a:r>
              <a:rPr lang="tr-TR" dirty="0" err="1" smtClean="0"/>
              <a:t>lingual</a:t>
            </a:r>
            <a:r>
              <a:rPr lang="tr-TR" dirty="0" smtClean="0"/>
              <a:t> yönde geniş, </a:t>
            </a:r>
          </a:p>
          <a:p>
            <a:r>
              <a:rPr lang="tr-TR" dirty="0" smtClean="0"/>
              <a:t>   </a:t>
            </a:r>
            <a:r>
              <a:rPr lang="tr-TR" dirty="0" err="1" smtClean="0"/>
              <a:t>mezio</a:t>
            </a:r>
            <a:r>
              <a:rPr lang="tr-TR" dirty="0" smtClean="0"/>
              <a:t>-</a:t>
            </a:r>
            <a:r>
              <a:rPr lang="tr-TR" dirty="0" err="1" smtClean="0"/>
              <a:t>distal</a:t>
            </a:r>
            <a:r>
              <a:rPr lang="tr-TR" dirty="0" smtClean="0"/>
              <a:t> yönde dar olmalı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Diş dizimini kolaylaştırmak üzere,            </a:t>
            </a:r>
            <a:r>
              <a:rPr lang="tr-TR" dirty="0" err="1" smtClean="0"/>
              <a:t>lingualden</a:t>
            </a:r>
            <a:r>
              <a:rPr lang="tr-TR" dirty="0" smtClean="0"/>
              <a:t>  </a:t>
            </a:r>
            <a:r>
              <a:rPr lang="tr-TR" dirty="0" err="1"/>
              <a:t>b</a:t>
            </a:r>
            <a:r>
              <a:rPr lang="tr-TR" dirty="0" err="1" smtClean="0"/>
              <a:t>ukkale</a:t>
            </a:r>
            <a:r>
              <a:rPr lang="tr-TR" dirty="0" smtClean="0"/>
              <a:t> doğru incelir.</a:t>
            </a:r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4510954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Metin kutusu"/>
          <p:cNvSpPr txBox="1"/>
          <p:nvPr/>
        </p:nvSpPr>
        <p:spPr>
          <a:xfrm>
            <a:off x="785786" y="4572008"/>
            <a:ext cx="4286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Kroşe iki destek diş arasında olduğunda;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Dili rahatsız etmemeli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Yeterli kalınlıkta olmalı 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Rijitlik</a:t>
            </a:r>
            <a:r>
              <a:rPr lang="tr-TR" dirty="0" smtClean="0"/>
              <a:t> için, iki diş arasındaki üçgen boşluk kullanılır.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00B0F0"/>
                </a:solidFill>
              </a:rPr>
              <a:t>İndirekt</a:t>
            </a:r>
            <a:r>
              <a:rPr lang="tr-TR" b="1" dirty="0" smtClean="0">
                <a:solidFill>
                  <a:srgbClr val="00B0F0"/>
                </a:solidFill>
              </a:rPr>
              <a:t> tutucuları </a:t>
            </a:r>
            <a:r>
              <a:rPr lang="tr-TR" dirty="0" smtClean="0">
                <a:solidFill>
                  <a:srgbClr val="00B0F0"/>
                </a:solidFill>
              </a:rPr>
              <a:t>birleştirenler (RİJİT)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000372"/>
            <a:ext cx="5000637" cy="371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142845" y="1428736"/>
            <a:ext cx="4286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sz="2400" dirty="0" err="1" smtClean="0"/>
              <a:t>Rijit</a:t>
            </a:r>
            <a:r>
              <a:rPr lang="tr-TR" sz="2400" dirty="0" smtClean="0"/>
              <a:t> olması için yeterli kalınlıkta olmalı.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Birleşim köşeleri yuvarlatılmış olmalı.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Dili rahatsız etmemeli.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İki dikey minör bağlayıcı arasında minimum 5 mm olmalı.</a:t>
            </a:r>
            <a:endParaRPr lang="tr-TR" sz="2400" dirty="0"/>
          </a:p>
        </p:txBody>
      </p:sp>
      <p:sp>
        <p:nvSpPr>
          <p:cNvPr id="6" name="5 Sol Ok"/>
          <p:cNvSpPr/>
          <p:nvPr/>
        </p:nvSpPr>
        <p:spPr>
          <a:xfrm rot="2405501">
            <a:off x="5467199" y="5355088"/>
            <a:ext cx="927440" cy="2445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Protez kaidesini </a:t>
            </a:r>
            <a:r>
              <a:rPr lang="tr-TR" dirty="0" smtClean="0">
                <a:solidFill>
                  <a:srgbClr val="00B0F0"/>
                </a:solidFill>
              </a:rPr>
              <a:t>birleştirenler (RİJİT)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071678"/>
            <a:ext cx="2571768" cy="45259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sz="2400" b="1" dirty="0" smtClean="0">
                <a:solidFill>
                  <a:srgbClr val="FF0000"/>
                </a:solidFill>
              </a:rPr>
              <a:t>ÇEŞİTLERİ:</a:t>
            </a:r>
          </a:p>
          <a:p>
            <a:r>
              <a:rPr lang="tr-TR" sz="2400" b="1" dirty="0" smtClean="0">
                <a:solidFill>
                  <a:srgbClr val="00B0F0"/>
                </a:solidFill>
              </a:rPr>
              <a:t>Kafes</a:t>
            </a:r>
          </a:p>
          <a:p>
            <a:r>
              <a:rPr lang="tr-TR" sz="2400" b="1" dirty="0" smtClean="0">
                <a:solidFill>
                  <a:srgbClr val="00B0F0"/>
                </a:solidFill>
              </a:rPr>
              <a:t>Ağ</a:t>
            </a:r>
          </a:p>
          <a:p>
            <a:r>
              <a:rPr lang="tr-TR" sz="2400" b="1" dirty="0" smtClean="0">
                <a:solidFill>
                  <a:srgbClr val="00B0F0"/>
                </a:solidFill>
              </a:rPr>
              <a:t>Boncuk, </a:t>
            </a:r>
            <a:r>
              <a:rPr lang="tr-TR" sz="2400" b="1" dirty="0" err="1" smtClean="0">
                <a:solidFill>
                  <a:srgbClr val="00B0F0"/>
                </a:solidFill>
              </a:rPr>
              <a:t>pin</a:t>
            </a:r>
            <a:r>
              <a:rPr lang="tr-TR" sz="2400" b="1" dirty="0" smtClean="0">
                <a:solidFill>
                  <a:srgbClr val="00B0F0"/>
                </a:solidFill>
              </a:rPr>
              <a:t> veya 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00B0F0"/>
                </a:solidFill>
              </a:rPr>
              <a:t>	</a:t>
            </a:r>
            <a:r>
              <a:rPr lang="tr-TR" sz="2400" b="1" dirty="0" err="1" smtClean="0">
                <a:solidFill>
                  <a:srgbClr val="00B0F0"/>
                </a:solidFill>
              </a:rPr>
              <a:t>iğnebaşı</a:t>
            </a:r>
            <a:endParaRPr lang="tr-TR" sz="2400" b="1" dirty="0" smtClean="0">
              <a:solidFill>
                <a:srgbClr val="00B0F0"/>
              </a:solidFill>
            </a:endParaRPr>
          </a:p>
          <a:p>
            <a:endParaRPr lang="tr-TR" sz="2400" dirty="0"/>
          </a:p>
        </p:txBody>
      </p:sp>
      <p:sp>
        <p:nvSpPr>
          <p:cNvPr id="4" name="3 Dikdörtgen"/>
          <p:cNvSpPr/>
          <p:nvPr/>
        </p:nvSpPr>
        <p:spPr>
          <a:xfrm>
            <a:off x="1214414" y="107154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 smtClean="0"/>
              <a:t>Rijit</a:t>
            </a:r>
            <a:r>
              <a:rPr lang="tr-TR" sz="2400" dirty="0" smtClean="0"/>
              <a:t> yapıları ile protez kaidesini desteklemeli </a:t>
            </a:r>
          </a:p>
          <a:p>
            <a:r>
              <a:rPr lang="tr-TR" sz="2400" dirty="0" smtClean="0"/>
              <a:t>Suni dişlerin doğal pozisyonda dizimine izin vermeli </a:t>
            </a:r>
            <a:endParaRPr lang="tr-TR" sz="2400" dirty="0"/>
          </a:p>
        </p:txBody>
      </p:sp>
      <p:sp>
        <p:nvSpPr>
          <p:cNvPr id="5" name="4 Sağ Ok"/>
          <p:cNvSpPr/>
          <p:nvPr/>
        </p:nvSpPr>
        <p:spPr>
          <a:xfrm>
            <a:off x="214282" y="1142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71678"/>
            <a:ext cx="3416241" cy="24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714884"/>
            <a:ext cx="1676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857760"/>
            <a:ext cx="3200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49400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dirty="0" smtClean="0">
                <a:solidFill>
                  <a:srgbClr val="00B0F0"/>
                </a:solidFill>
              </a:rPr>
              <a:t>Kafes şeklinde olanlar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789363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tr-TR" sz="2000" dirty="0" err="1" smtClean="0"/>
              <a:t>Krete</a:t>
            </a:r>
            <a:r>
              <a:rPr lang="tr-TR" sz="2000" dirty="0" smtClean="0"/>
              <a:t> paralel uzanan bantlar kalın</a:t>
            </a:r>
          </a:p>
          <a:p>
            <a:pPr eaLnBrk="1" hangingPunct="1">
              <a:defRPr/>
            </a:pPr>
            <a:r>
              <a:rPr lang="tr-TR" sz="2000" dirty="0" err="1" smtClean="0"/>
              <a:t>Kreti</a:t>
            </a:r>
            <a:r>
              <a:rPr lang="tr-TR" sz="2000" dirty="0" smtClean="0"/>
              <a:t> enine kesen bantlar incedir.</a:t>
            </a:r>
          </a:p>
          <a:p>
            <a:pPr eaLnBrk="1" hangingPunct="1">
              <a:defRPr/>
            </a:pPr>
            <a:r>
              <a:rPr lang="tr-TR" sz="2000" dirty="0" smtClean="0"/>
              <a:t>Sayıları önemlidir. Sayı arttıkça protez kaidesinin şekillendirilmesi ve suni diş dizimi zorlaşır.</a:t>
            </a:r>
          </a:p>
          <a:p>
            <a:pPr eaLnBrk="1" hangingPunct="1">
              <a:defRPr/>
            </a:pPr>
            <a:r>
              <a:rPr lang="tr-TR" sz="2000" dirty="0" smtClean="0"/>
              <a:t>Her suni diş arasına bir adet gelmelidir</a:t>
            </a:r>
          </a:p>
          <a:p>
            <a:pPr eaLnBrk="1" hangingPunct="1">
              <a:defRPr/>
            </a:pPr>
            <a:r>
              <a:rPr lang="tr-TR" sz="2000" dirty="0" smtClean="0"/>
              <a:t>Çok sayıda diş eksikliğinde kullanılır.</a:t>
            </a:r>
          </a:p>
        </p:txBody>
      </p:sp>
      <p:pic>
        <p:nvPicPr>
          <p:cNvPr id="55300" name="Picture 4" descr="5-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268413"/>
            <a:ext cx="46799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1017</Words>
  <Application>Microsoft Office PowerPoint</Application>
  <PresentationFormat>Ekran Gösterisi (4:3)</PresentationFormat>
  <Paragraphs>231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Wingdings</vt:lpstr>
      <vt:lpstr>Ofis Teması</vt:lpstr>
      <vt:lpstr>HAREKETLİ BÖLÜMLÜ PROTEZ  BİLEŞENLERİ  Minör bağlayıcılar, protez kaidesi suni dişler </vt:lpstr>
      <vt:lpstr>Minör bağlayıcılar  protez kaidesi suni dişler </vt:lpstr>
      <vt:lpstr>HAREKETLİ BÖLÜMLÜ PROTEZ  BİLEŞENLERİ</vt:lpstr>
      <vt:lpstr>MİNÖR BAĞLAYICILAR  FONKSİYONLARI </vt:lpstr>
      <vt:lpstr>MİNÖR BAĞLAYICILARIN ÇEŞİTLERİ </vt:lpstr>
      <vt:lpstr>Kroşeleri birleştirenler (RİJİT)  </vt:lpstr>
      <vt:lpstr>İndirekt tutucuları birleştirenler (RİJİT) </vt:lpstr>
      <vt:lpstr>Protez kaidesini birleştirenler (RİJİT) </vt:lpstr>
      <vt:lpstr>Kafes şeklinde olanlar</vt:lpstr>
      <vt:lpstr>Kafes şeklinde olanlar Bantlar;</vt:lpstr>
      <vt:lpstr>Kafes şeklinde olanlar</vt:lpstr>
      <vt:lpstr>Kafes şeklinde olanlar</vt:lpstr>
      <vt:lpstr>Kafes şeklinde olanlar</vt:lpstr>
      <vt:lpstr>Ağ şeklinde olanlar</vt:lpstr>
      <vt:lpstr>Ağ şeklinde olanlar </vt:lpstr>
      <vt:lpstr>Boncuk tel veya iğne başı şeklinde olanlar </vt:lpstr>
      <vt:lpstr>Bar ve dişeti kroşelerinin yaklaşan kolu şeklinde görev yapanlar (ESNEK) </vt:lpstr>
      <vt:lpstr>PROTEZ KAİDESİ; oral mukoza  üzerinde yerleşen ve dişlerin bağlandığı HPB bileşenidir.  FONKSİYONLARI </vt:lpstr>
      <vt:lpstr>PROTEZ KAİDESİ ÖZELLİKLERİ</vt:lpstr>
      <vt:lpstr>PROTEZ KAİDESİ TİPLERİ</vt:lpstr>
      <vt:lpstr>PROTEZ KAİDESİ TİPLERİ</vt:lpstr>
      <vt:lpstr>METAL KAİDE AVANTAJLARI</vt:lpstr>
      <vt:lpstr>METAL KAİDE DEZAVANTAJLARI</vt:lpstr>
      <vt:lpstr>DİŞ DESTEKLİ KAİDELER</vt:lpstr>
      <vt:lpstr>SERBEST SONLU KAİDELER</vt:lpstr>
      <vt:lpstr>PROTEZ KAİDESİ SINIRLARI</vt:lpstr>
      <vt:lpstr>PROTEZ KAİDESİ  SINIRLARI</vt:lpstr>
      <vt:lpstr>PROTEZ KAİDESİ</vt:lpstr>
      <vt:lpstr>SUNİ DİŞLER </vt:lpstr>
      <vt:lpstr>Akrilik Rezin ve Porselen Dişlerin Özellikleri </vt:lpstr>
      <vt:lpstr>Suni Dişler</vt:lpstr>
      <vt:lpstr>Suni Dişler</vt:lpstr>
      <vt:lpstr>Suni Dişler</vt:lpstr>
      <vt:lpstr>PowerPoint Sunusu</vt:lpstr>
      <vt:lpstr>Suni Dişler</vt:lpstr>
      <vt:lpstr>Suni Dişler</vt:lpstr>
      <vt:lpstr>Suni Dişler</vt:lpstr>
      <vt:lpstr>Diş Hekimliği Lisans Öğrencilerinin Hareketli Bölümlü Protez Planlama Becerilerinin Değerlendirilmesi</vt:lpstr>
      <vt:lpstr>KAYNAKLAR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HAREKETLİ BÖLÜMLÜ PROTEZ  BİLEŞENLERİ</dc:title>
  <dc:creator>FUNDA</dc:creator>
  <cp:lastModifiedBy>FUNDAAKALTAN</cp:lastModifiedBy>
  <cp:revision>64</cp:revision>
  <dcterms:created xsi:type="dcterms:W3CDTF">2015-12-30T07:47:25Z</dcterms:created>
  <dcterms:modified xsi:type="dcterms:W3CDTF">2018-03-13T12:17:46Z</dcterms:modified>
</cp:coreProperties>
</file>