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6" r:id="rId1"/>
  </p:sldMasterIdLst>
  <p:sldIdLst>
    <p:sldId id="256" r:id="rId2"/>
    <p:sldId id="257" r:id="rId3"/>
    <p:sldId id="269" r:id="rId4"/>
    <p:sldId id="270" r:id="rId5"/>
    <p:sldId id="271" r:id="rId6"/>
    <p:sldId id="258" r:id="rId7"/>
    <p:sldId id="272" r:id="rId8"/>
    <p:sldId id="273" r:id="rId9"/>
    <p:sldId id="275" r:id="rId10"/>
    <p:sldId id="27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585"/>
  </p:normalViewPr>
  <p:slideViewPr>
    <p:cSldViewPr snapToGrid="0" snapToObjects="1">
      <p:cViewPr varScale="1">
        <p:scale>
          <a:sx n="95" d="100"/>
          <a:sy n="95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347352-E0B1-41A7-8E10-C2A02B9F404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B4BB9DD-616A-4DD8-B572-AEED56D6080C}">
      <dgm:prSet/>
      <dgm:spPr/>
      <dgm:t>
        <a:bodyPr/>
        <a:lstStyle/>
        <a:p>
          <a:r>
            <a:rPr lang="en-US"/>
            <a:t>Andrew Rayment, “The Problem of Defining Fantasy Literature” in </a:t>
          </a:r>
          <a:r>
            <a:rPr lang="en-US" i="1"/>
            <a:t>Fantasy, Politics, Postmodernity, </a:t>
          </a:r>
          <a:r>
            <a:rPr lang="en-US"/>
            <a:t>2014.</a:t>
          </a:r>
        </a:p>
      </dgm:t>
    </dgm:pt>
    <dgm:pt modelId="{03A6E1BA-4A87-4CD6-BE3F-3B4B24F0A22A}" type="parTrans" cxnId="{ADE02569-0B4B-445B-B3ED-F6AE6010F24D}">
      <dgm:prSet/>
      <dgm:spPr/>
      <dgm:t>
        <a:bodyPr/>
        <a:lstStyle/>
        <a:p>
          <a:endParaRPr lang="en-US"/>
        </a:p>
      </dgm:t>
    </dgm:pt>
    <dgm:pt modelId="{DF8C7E8D-36C0-4204-A4B3-8FB57363EA27}" type="sibTrans" cxnId="{ADE02569-0B4B-445B-B3ED-F6AE6010F24D}">
      <dgm:prSet/>
      <dgm:spPr/>
      <dgm:t>
        <a:bodyPr/>
        <a:lstStyle/>
        <a:p>
          <a:endParaRPr lang="en-US"/>
        </a:p>
      </dgm:t>
    </dgm:pt>
    <dgm:pt modelId="{A130E397-155A-422C-B2B8-1653C8FD078A}">
      <dgm:prSet/>
      <dgm:spPr/>
      <dgm:t>
        <a:bodyPr/>
        <a:lstStyle/>
        <a:p>
          <a:r>
            <a:rPr lang="en-US"/>
            <a:t>Brian Stableford, </a:t>
          </a:r>
          <a:r>
            <a:rPr lang="en-US" i="1"/>
            <a:t>The A to Z of Fantasy Literature, </a:t>
          </a:r>
          <a:r>
            <a:rPr lang="en-US"/>
            <a:t>2009.</a:t>
          </a:r>
        </a:p>
      </dgm:t>
    </dgm:pt>
    <dgm:pt modelId="{B6AC47D9-360E-4EB1-B5F0-6EDDBA2F8E08}" type="parTrans" cxnId="{2F8DD387-D1C6-418D-B840-B25974DA4A7E}">
      <dgm:prSet/>
      <dgm:spPr/>
      <dgm:t>
        <a:bodyPr/>
        <a:lstStyle/>
        <a:p>
          <a:endParaRPr lang="en-US"/>
        </a:p>
      </dgm:t>
    </dgm:pt>
    <dgm:pt modelId="{58EB4559-E542-475B-9C81-E7C16477111E}" type="sibTrans" cxnId="{2F8DD387-D1C6-418D-B840-B25974DA4A7E}">
      <dgm:prSet/>
      <dgm:spPr/>
      <dgm:t>
        <a:bodyPr/>
        <a:lstStyle/>
        <a:p>
          <a:endParaRPr lang="en-US"/>
        </a:p>
      </dgm:t>
    </dgm:pt>
    <dgm:pt modelId="{14DFE2B6-0D4F-CD41-9076-37AB520A867F}">
      <dgm:prSet/>
      <dgm:spPr/>
      <dgm:t>
        <a:bodyPr/>
        <a:lstStyle/>
        <a:p>
          <a:r>
            <a:rPr lang="en-US" dirty="0" err="1"/>
            <a:t>Mendlesohn</a:t>
          </a:r>
          <a:r>
            <a:rPr lang="en-US" dirty="0"/>
            <a:t>, Farah. “Towards a Taxonomy of Fantasy.” </a:t>
          </a:r>
          <a:r>
            <a:rPr lang="en-US" i="1" dirty="0"/>
            <a:t>Journal of the Fantastic in the Arts</a:t>
          </a:r>
          <a:r>
            <a:rPr lang="en-US" dirty="0"/>
            <a:t> 13/2, 2002.</a:t>
          </a:r>
        </a:p>
      </dgm:t>
    </dgm:pt>
    <dgm:pt modelId="{4EAABFE0-9556-414B-9A2D-5925026C4EEB}" type="parTrans" cxnId="{D56DB121-E1DE-174E-A873-8678BEE27E9E}">
      <dgm:prSet/>
      <dgm:spPr/>
      <dgm:t>
        <a:bodyPr/>
        <a:lstStyle/>
        <a:p>
          <a:endParaRPr lang="en-US"/>
        </a:p>
      </dgm:t>
    </dgm:pt>
    <dgm:pt modelId="{8AB8847B-BA86-6949-A1A3-2151FC56C2EF}" type="sibTrans" cxnId="{D56DB121-E1DE-174E-A873-8678BEE27E9E}">
      <dgm:prSet/>
      <dgm:spPr/>
      <dgm:t>
        <a:bodyPr/>
        <a:lstStyle/>
        <a:p>
          <a:endParaRPr lang="en-US"/>
        </a:p>
      </dgm:t>
    </dgm:pt>
    <dgm:pt modelId="{94885518-1FF5-FC4F-AE43-A057AB03D680}">
      <dgm:prSet/>
      <dgm:spPr/>
      <dgm:t>
        <a:bodyPr/>
        <a:lstStyle/>
        <a:p>
          <a:r>
            <a:rPr lang="en-US" dirty="0"/>
            <a:t>John Clute &amp; John Grant, </a:t>
          </a:r>
          <a:r>
            <a:rPr lang="en-US" i="1" dirty="0"/>
            <a:t>The Encyclopedia of Fantasy, </a:t>
          </a:r>
          <a:r>
            <a:rPr lang="en-US" i="0" dirty="0"/>
            <a:t>1996.</a:t>
          </a:r>
          <a:endParaRPr lang="en-US" dirty="0"/>
        </a:p>
      </dgm:t>
    </dgm:pt>
    <dgm:pt modelId="{AF367FD1-EE44-054A-8651-DD6361E1F472}" type="parTrans" cxnId="{94BC8BF4-4361-8944-9174-69A65EB67078}">
      <dgm:prSet/>
      <dgm:spPr/>
      <dgm:t>
        <a:bodyPr/>
        <a:lstStyle/>
        <a:p>
          <a:endParaRPr lang="en-US"/>
        </a:p>
      </dgm:t>
    </dgm:pt>
    <dgm:pt modelId="{C862187D-2174-4C4D-8871-3D36C7B85783}" type="sibTrans" cxnId="{94BC8BF4-4361-8944-9174-69A65EB67078}">
      <dgm:prSet/>
      <dgm:spPr/>
      <dgm:t>
        <a:bodyPr/>
        <a:lstStyle/>
        <a:p>
          <a:endParaRPr lang="en-US"/>
        </a:p>
      </dgm:t>
    </dgm:pt>
    <dgm:pt modelId="{72F2E25B-A55D-6148-9876-00C5743C6351}" type="pres">
      <dgm:prSet presAssocID="{45347352-E0B1-41A7-8E10-C2A02B9F4044}" presName="linear" presStyleCnt="0">
        <dgm:presLayoutVars>
          <dgm:animLvl val="lvl"/>
          <dgm:resizeHandles val="exact"/>
        </dgm:presLayoutVars>
      </dgm:prSet>
      <dgm:spPr/>
    </dgm:pt>
    <dgm:pt modelId="{8F8A5482-C013-814D-BBA4-629CD57D2EF1}" type="pres">
      <dgm:prSet presAssocID="{BB4BB9DD-616A-4DD8-B572-AEED56D6080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E70B5DD-7909-FA4E-9217-584C3B214E75}" type="pres">
      <dgm:prSet presAssocID="{DF8C7E8D-36C0-4204-A4B3-8FB57363EA27}" presName="spacer" presStyleCnt="0"/>
      <dgm:spPr/>
    </dgm:pt>
    <dgm:pt modelId="{BE618BAB-EB2F-D544-A6AC-85145E41DD25}" type="pres">
      <dgm:prSet presAssocID="{A130E397-155A-422C-B2B8-1653C8FD078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7518983-50BF-0D40-8695-AB942F7DBC8B}" type="pres">
      <dgm:prSet presAssocID="{58EB4559-E542-475B-9C81-E7C16477111E}" presName="spacer" presStyleCnt="0"/>
      <dgm:spPr/>
    </dgm:pt>
    <dgm:pt modelId="{B92EE6C3-5960-E644-89F1-58E2196D48A4}" type="pres">
      <dgm:prSet presAssocID="{14DFE2B6-0D4F-CD41-9076-37AB520A867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498F149-86D8-0149-AB31-9FAF1D98EEF7}" type="pres">
      <dgm:prSet presAssocID="{8AB8847B-BA86-6949-A1A3-2151FC56C2EF}" presName="spacer" presStyleCnt="0"/>
      <dgm:spPr/>
    </dgm:pt>
    <dgm:pt modelId="{04A09A00-29DC-8D43-8A49-88F8FBED8595}" type="pres">
      <dgm:prSet presAssocID="{94885518-1FF5-FC4F-AE43-A057AB03D68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56DB121-E1DE-174E-A873-8678BEE27E9E}" srcId="{45347352-E0B1-41A7-8E10-C2A02B9F4044}" destId="{14DFE2B6-0D4F-CD41-9076-37AB520A867F}" srcOrd="2" destOrd="0" parTransId="{4EAABFE0-9556-414B-9A2D-5925026C4EEB}" sibTransId="{8AB8847B-BA86-6949-A1A3-2151FC56C2EF}"/>
    <dgm:cxn modelId="{B7021E28-AFE4-DE4E-95DD-7AE70199232A}" type="presOf" srcId="{A130E397-155A-422C-B2B8-1653C8FD078A}" destId="{BE618BAB-EB2F-D544-A6AC-85145E41DD25}" srcOrd="0" destOrd="0" presId="urn:microsoft.com/office/officeart/2005/8/layout/vList2"/>
    <dgm:cxn modelId="{9A52A943-ADE3-4A44-BAE8-97C8A0FEA66A}" type="presOf" srcId="{45347352-E0B1-41A7-8E10-C2A02B9F4044}" destId="{72F2E25B-A55D-6148-9876-00C5743C6351}" srcOrd="0" destOrd="0" presId="urn:microsoft.com/office/officeart/2005/8/layout/vList2"/>
    <dgm:cxn modelId="{12276B44-3C37-7344-95BF-E93CC06C252A}" type="presOf" srcId="{94885518-1FF5-FC4F-AE43-A057AB03D680}" destId="{04A09A00-29DC-8D43-8A49-88F8FBED8595}" srcOrd="0" destOrd="0" presId="urn:microsoft.com/office/officeart/2005/8/layout/vList2"/>
    <dgm:cxn modelId="{ADE02569-0B4B-445B-B3ED-F6AE6010F24D}" srcId="{45347352-E0B1-41A7-8E10-C2A02B9F4044}" destId="{BB4BB9DD-616A-4DD8-B572-AEED56D6080C}" srcOrd="0" destOrd="0" parTransId="{03A6E1BA-4A87-4CD6-BE3F-3B4B24F0A22A}" sibTransId="{DF8C7E8D-36C0-4204-A4B3-8FB57363EA27}"/>
    <dgm:cxn modelId="{2F8DD387-D1C6-418D-B840-B25974DA4A7E}" srcId="{45347352-E0B1-41A7-8E10-C2A02B9F4044}" destId="{A130E397-155A-422C-B2B8-1653C8FD078A}" srcOrd="1" destOrd="0" parTransId="{B6AC47D9-360E-4EB1-B5F0-6EDDBA2F8E08}" sibTransId="{58EB4559-E542-475B-9C81-E7C16477111E}"/>
    <dgm:cxn modelId="{2731D2B3-577F-0343-AE08-30C51DBF06B0}" type="presOf" srcId="{BB4BB9DD-616A-4DD8-B572-AEED56D6080C}" destId="{8F8A5482-C013-814D-BBA4-629CD57D2EF1}" srcOrd="0" destOrd="0" presId="urn:microsoft.com/office/officeart/2005/8/layout/vList2"/>
    <dgm:cxn modelId="{8F0A50C6-7B57-644D-8764-D41D8BE1E07E}" type="presOf" srcId="{14DFE2B6-0D4F-CD41-9076-37AB520A867F}" destId="{B92EE6C3-5960-E644-89F1-58E2196D48A4}" srcOrd="0" destOrd="0" presId="urn:microsoft.com/office/officeart/2005/8/layout/vList2"/>
    <dgm:cxn modelId="{94BC8BF4-4361-8944-9174-69A65EB67078}" srcId="{45347352-E0B1-41A7-8E10-C2A02B9F4044}" destId="{94885518-1FF5-FC4F-AE43-A057AB03D680}" srcOrd="3" destOrd="0" parTransId="{AF367FD1-EE44-054A-8651-DD6361E1F472}" sibTransId="{C862187D-2174-4C4D-8871-3D36C7B85783}"/>
    <dgm:cxn modelId="{781454FB-0283-6841-A58D-CA450E985829}" type="presParOf" srcId="{72F2E25B-A55D-6148-9876-00C5743C6351}" destId="{8F8A5482-C013-814D-BBA4-629CD57D2EF1}" srcOrd="0" destOrd="0" presId="urn:microsoft.com/office/officeart/2005/8/layout/vList2"/>
    <dgm:cxn modelId="{55C0A79F-3779-5645-9A66-A41C1B3EE5E4}" type="presParOf" srcId="{72F2E25B-A55D-6148-9876-00C5743C6351}" destId="{DE70B5DD-7909-FA4E-9217-584C3B214E75}" srcOrd="1" destOrd="0" presId="urn:microsoft.com/office/officeart/2005/8/layout/vList2"/>
    <dgm:cxn modelId="{C6BD6D50-361F-F74A-9423-7C8735BF5332}" type="presParOf" srcId="{72F2E25B-A55D-6148-9876-00C5743C6351}" destId="{BE618BAB-EB2F-D544-A6AC-85145E41DD25}" srcOrd="2" destOrd="0" presId="urn:microsoft.com/office/officeart/2005/8/layout/vList2"/>
    <dgm:cxn modelId="{72202013-DB58-1041-9106-0A161279C4D4}" type="presParOf" srcId="{72F2E25B-A55D-6148-9876-00C5743C6351}" destId="{97518983-50BF-0D40-8695-AB942F7DBC8B}" srcOrd="3" destOrd="0" presId="urn:microsoft.com/office/officeart/2005/8/layout/vList2"/>
    <dgm:cxn modelId="{2F57C5AE-9A74-BB41-8082-866E93E95FE0}" type="presParOf" srcId="{72F2E25B-A55D-6148-9876-00C5743C6351}" destId="{B92EE6C3-5960-E644-89F1-58E2196D48A4}" srcOrd="4" destOrd="0" presId="urn:microsoft.com/office/officeart/2005/8/layout/vList2"/>
    <dgm:cxn modelId="{1AD663DF-B9C5-664D-9026-7C6AC6CAF5DC}" type="presParOf" srcId="{72F2E25B-A55D-6148-9876-00C5743C6351}" destId="{F498F149-86D8-0149-AB31-9FAF1D98EEF7}" srcOrd="5" destOrd="0" presId="urn:microsoft.com/office/officeart/2005/8/layout/vList2"/>
    <dgm:cxn modelId="{A1AC5399-17B7-084B-ADC5-296753BD825D}" type="presParOf" srcId="{72F2E25B-A55D-6148-9876-00C5743C6351}" destId="{04A09A00-29DC-8D43-8A49-88F8FBED859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A5482-C013-814D-BBA4-629CD57D2EF1}">
      <dsp:nvSpPr>
        <dsp:cNvPr id="0" name=""/>
        <dsp:cNvSpPr/>
      </dsp:nvSpPr>
      <dsp:spPr>
        <a:xfrm>
          <a:off x="0" y="29318"/>
          <a:ext cx="11049000" cy="9067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Andrew Rayment, “The Problem of Defining Fantasy Literature” in </a:t>
          </a:r>
          <a:r>
            <a:rPr lang="en-US" sz="2500" i="1" kern="1200"/>
            <a:t>Fantasy, Politics, Postmodernity, </a:t>
          </a:r>
          <a:r>
            <a:rPr lang="en-US" sz="2500" kern="1200"/>
            <a:t>2014.</a:t>
          </a:r>
        </a:p>
      </dsp:txBody>
      <dsp:txXfrm>
        <a:off x="44264" y="73582"/>
        <a:ext cx="10960472" cy="818222"/>
      </dsp:txXfrm>
    </dsp:sp>
    <dsp:sp modelId="{BE618BAB-EB2F-D544-A6AC-85145E41DD25}">
      <dsp:nvSpPr>
        <dsp:cNvPr id="0" name=""/>
        <dsp:cNvSpPr/>
      </dsp:nvSpPr>
      <dsp:spPr>
        <a:xfrm>
          <a:off x="0" y="1008069"/>
          <a:ext cx="11049000" cy="9067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Brian Stableford, </a:t>
          </a:r>
          <a:r>
            <a:rPr lang="en-US" sz="2500" i="1" kern="1200"/>
            <a:t>The A to Z of Fantasy Literature, </a:t>
          </a:r>
          <a:r>
            <a:rPr lang="en-US" sz="2500" kern="1200"/>
            <a:t>2009.</a:t>
          </a:r>
        </a:p>
      </dsp:txBody>
      <dsp:txXfrm>
        <a:off x="44264" y="1052333"/>
        <a:ext cx="10960472" cy="818222"/>
      </dsp:txXfrm>
    </dsp:sp>
    <dsp:sp modelId="{B92EE6C3-5960-E644-89F1-58E2196D48A4}">
      <dsp:nvSpPr>
        <dsp:cNvPr id="0" name=""/>
        <dsp:cNvSpPr/>
      </dsp:nvSpPr>
      <dsp:spPr>
        <a:xfrm>
          <a:off x="0" y="1986819"/>
          <a:ext cx="11049000" cy="9067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Mendlesohn</a:t>
          </a:r>
          <a:r>
            <a:rPr lang="en-US" sz="2500" kern="1200" dirty="0"/>
            <a:t>, Farah. “Towards a Taxonomy of Fantasy.” </a:t>
          </a:r>
          <a:r>
            <a:rPr lang="en-US" sz="2500" i="1" kern="1200" dirty="0"/>
            <a:t>Journal of the Fantastic in the Arts</a:t>
          </a:r>
          <a:r>
            <a:rPr lang="en-US" sz="2500" kern="1200" dirty="0"/>
            <a:t> 13/2, 2002.</a:t>
          </a:r>
        </a:p>
      </dsp:txBody>
      <dsp:txXfrm>
        <a:off x="44264" y="2031083"/>
        <a:ext cx="10960472" cy="818222"/>
      </dsp:txXfrm>
    </dsp:sp>
    <dsp:sp modelId="{04A09A00-29DC-8D43-8A49-88F8FBED8595}">
      <dsp:nvSpPr>
        <dsp:cNvPr id="0" name=""/>
        <dsp:cNvSpPr/>
      </dsp:nvSpPr>
      <dsp:spPr>
        <a:xfrm>
          <a:off x="0" y="2965568"/>
          <a:ext cx="11049000" cy="9067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John Clute &amp; John Grant, </a:t>
          </a:r>
          <a:r>
            <a:rPr lang="en-US" sz="2500" i="1" kern="1200" dirty="0"/>
            <a:t>The Encyclopedia of Fantasy, </a:t>
          </a:r>
          <a:r>
            <a:rPr lang="en-US" sz="2500" i="0" kern="1200" dirty="0"/>
            <a:t>1996.</a:t>
          </a:r>
          <a:endParaRPr lang="en-US" sz="2500" kern="1200" dirty="0"/>
        </a:p>
      </dsp:txBody>
      <dsp:txXfrm>
        <a:off x="44264" y="3009832"/>
        <a:ext cx="10960472" cy="818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78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87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47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8885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55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44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22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82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47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70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22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6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8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9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4/20/22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3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0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32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4/20/22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7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  <p:sldLayoutId id="2147483844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5873676-3D69-48B0-BA02-D759766A9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248E96D7-6599-4607-9958-FD9E10001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Alanlar ve tek noktaya">
            <a:extLst>
              <a:ext uri="{FF2B5EF4-FFF2-40B4-BE49-F238E27FC236}">
                <a16:creationId xmlns:a16="http://schemas.microsoft.com/office/drawing/2014/main" id="{C180C958-A6C4-4F69-81AB-4D90849716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21" b="2115"/>
          <a:stretch/>
        </p:blipFill>
        <p:spPr>
          <a:xfrm>
            <a:off x="20" y="-1"/>
            <a:ext cx="12191980" cy="4187739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9478AA5-D1D0-4B5E-9FDE-6F55026D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229100"/>
            <a:ext cx="12192000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3CA8EEE2-DA9A-4635-9B41-33EB56514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3B887-66B6-D24A-BB93-B94A35832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048" y="4437888"/>
            <a:ext cx="9899904" cy="1116711"/>
          </a:xfrm>
        </p:spPr>
        <p:txBody>
          <a:bodyPr>
            <a:normAutofit/>
          </a:bodyPr>
          <a:lstStyle/>
          <a:p>
            <a:r>
              <a:rPr lang="en-TR" b="1" dirty="0">
                <a:solidFill>
                  <a:srgbClr val="0070C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Fantasy Fiction</a:t>
            </a:r>
          </a:p>
        </p:txBody>
      </p:sp>
    </p:spTree>
    <p:extLst>
      <p:ext uri="{BB962C8B-B14F-4D97-AF65-F5344CB8AC3E}">
        <p14:creationId xmlns:p14="http://schemas.microsoft.com/office/powerpoint/2010/main" val="878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Description automatically generated with medium confidence">
            <a:extLst>
              <a:ext uri="{FF2B5EF4-FFF2-40B4-BE49-F238E27FC236}">
                <a16:creationId xmlns:a16="http://schemas.microsoft.com/office/drawing/2014/main" id="{B0D338E5-1FCC-7744-BAF2-F039513D4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67" y="422832"/>
            <a:ext cx="11011559" cy="50640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4070AE-87F5-A942-9632-A1D85C865BD9}"/>
              </a:ext>
            </a:extLst>
          </p:cNvPr>
          <p:cNvSpPr txBox="1"/>
          <p:nvPr/>
        </p:nvSpPr>
        <p:spPr>
          <a:xfrm>
            <a:off x="8511988" y="5688106"/>
            <a:ext cx="20244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R" sz="2400" b="1" dirty="0"/>
              <a:t>Terry Pratchett</a:t>
            </a:r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3405316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93274B0C-1CB3-4AA4-A183-20B7FE5DB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640319-3BB6-49BF-BAF4-D63FEC73E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BECDBB2-914C-44DE-B171-6F7946196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1D5C6008-3DE6-42B7-AED2-68544F325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09915C-7FC3-45EF-BDD0-6393ACE4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84" y="-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ED15C5-A986-4943-878D-5D628E5A7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399" y="701749"/>
            <a:ext cx="9343065" cy="999460"/>
          </a:xfrm>
        </p:spPr>
        <p:txBody>
          <a:bodyPr>
            <a:normAutofit/>
          </a:bodyPr>
          <a:lstStyle/>
          <a:p>
            <a:pPr algn="ctr"/>
            <a:r>
              <a:rPr lang="en-TR" b="1" dirty="0">
                <a:solidFill>
                  <a:srgbClr val="0070C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Sources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DBE4AEC-F0ED-441C-AF5B-795D9B9DED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703578"/>
              </p:ext>
            </p:extLst>
          </p:nvPr>
        </p:nvGraphicFramePr>
        <p:xfrm>
          <a:off x="571500" y="2372659"/>
          <a:ext cx="11049000" cy="3901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99717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B216-8B49-A74A-A296-1F941B9CA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b="1" dirty="0">
                <a:solidFill>
                  <a:srgbClr val="0070C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B40BD-700D-3749-8527-22367D4BD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TR" sz="2400" cap="none" dirty="0"/>
              <a:t>the literature of subversion</a:t>
            </a:r>
          </a:p>
          <a:p>
            <a:r>
              <a:rPr lang="en-TR" sz="2400" cap="none" dirty="0"/>
              <a:t>an approach to reality</a:t>
            </a:r>
          </a:p>
          <a:p>
            <a:r>
              <a:rPr lang="en-TR" sz="2400" cap="none" dirty="0"/>
              <a:t>any text with fantastic elements</a:t>
            </a:r>
          </a:p>
          <a:p>
            <a:r>
              <a:rPr lang="en-TR" sz="2400" cap="none" dirty="0"/>
              <a:t>t</a:t>
            </a:r>
            <a:r>
              <a:rPr lang="en-US" sz="2400" cap="none" dirty="0"/>
              <a:t>h</a:t>
            </a:r>
            <a:r>
              <a:rPr lang="en-TR" sz="2400" cap="none" dirty="0"/>
              <a:t>e liberation of the imagination</a:t>
            </a:r>
          </a:p>
          <a:p>
            <a:r>
              <a:rPr lang="en-TR" sz="2400" cap="none" dirty="0"/>
              <a:t>the literature of the ever-extending horizon</a:t>
            </a:r>
          </a:p>
        </p:txBody>
      </p:sp>
      <p:sp>
        <p:nvSpPr>
          <p:cNvPr id="4" name="Cross 3">
            <a:extLst>
              <a:ext uri="{FF2B5EF4-FFF2-40B4-BE49-F238E27FC236}">
                <a16:creationId xmlns:a16="http://schemas.microsoft.com/office/drawing/2014/main" id="{8A9BA335-915D-C548-AE19-C6BE9D65A9CA}"/>
              </a:ext>
            </a:extLst>
          </p:cNvPr>
          <p:cNvSpPr/>
          <p:nvPr/>
        </p:nvSpPr>
        <p:spPr>
          <a:xfrm>
            <a:off x="6397169" y="5365376"/>
            <a:ext cx="918882" cy="753036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E6CC22-D365-CF4A-A61F-09163993E95D}"/>
              </a:ext>
            </a:extLst>
          </p:cNvPr>
          <p:cNvSpPr txBox="1"/>
          <p:nvPr/>
        </p:nvSpPr>
        <p:spPr>
          <a:xfrm>
            <a:off x="7718612" y="5365376"/>
            <a:ext cx="3800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R" sz="2800" b="1" dirty="0">
                <a:solidFill>
                  <a:srgbClr val="C00000"/>
                </a:solidFill>
                <a:latin typeface="+mj-lt"/>
              </a:rPr>
              <a:t>a lot of disagreement</a:t>
            </a:r>
          </a:p>
        </p:txBody>
      </p:sp>
    </p:spTree>
    <p:extLst>
      <p:ext uri="{BB962C8B-B14F-4D97-AF65-F5344CB8AC3E}">
        <p14:creationId xmlns:p14="http://schemas.microsoft.com/office/powerpoint/2010/main" val="439993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BC378B8-2A88-E04D-84FA-70C5B8F63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6490"/>
            <a:ext cx="12192000" cy="48650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945CA6-A78A-5A4F-8A4A-C66664D7CBFA}"/>
              </a:ext>
            </a:extLst>
          </p:cNvPr>
          <p:cNvSpPr txBox="1"/>
          <p:nvPr/>
        </p:nvSpPr>
        <p:spPr>
          <a:xfrm>
            <a:off x="8489576" y="5861510"/>
            <a:ext cx="2219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R" sz="2400" b="1" dirty="0"/>
              <a:t>Brian Stableford</a:t>
            </a:r>
          </a:p>
        </p:txBody>
      </p:sp>
    </p:spTree>
    <p:extLst>
      <p:ext uri="{BB962C8B-B14F-4D97-AF65-F5344CB8AC3E}">
        <p14:creationId xmlns:p14="http://schemas.microsoft.com/office/powerpoint/2010/main" val="2155865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93C9777-EB06-BB48-A98A-1F2468625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6237"/>
            <a:ext cx="12192000" cy="532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10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4" descr="Wallace Monument in Stirling Scotland">
            <a:extLst>
              <a:ext uri="{FF2B5EF4-FFF2-40B4-BE49-F238E27FC236}">
                <a16:creationId xmlns:a16="http://schemas.microsoft.com/office/drawing/2014/main" id="{79D95903-389E-4335-991E-C26E728428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14" r="26412" b="-1"/>
          <a:stretch/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03C3B2-FC4E-0948-94A6-9BA2DA61A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>
            <a:normAutofit/>
          </a:bodyPr>
          <a:lstStyle/>
          <a:p>
            <a:r>
              <a:rPr lang="en-TR" b="1" dirty="0">
                <a:solidFill>
                  <a:srgbClr val="0070C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1F9EC-69F1-A24D-BB62-78D05E12D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048" y="2367092"/>
            <a:ext cx="6672887" cy="34241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TR" sz="1700" dirty="0"/>
              <a:t>myth, legend, folklore</a:t>
            </a:r>
          </a:p>
          <a:p>
            <a:pPr>
              <a:lnSpc>
                <a:spcPct val="110000"/>
              </a:lnSpc>
            </a:pPr>
            <a:r>
              <a:rPr lang="en-TR" sz="1700" dirty="0"/>
              <a:t>fairy tales</a:t>
            </a:r>
          </a:p>
          <a:p>
            <a:pPr>
              <a:lnSpc>
                <a:spcPct val="110000"/>
              </a:lnSpc>
            </a:pPr>
            <a:r>
              <a:rPr lang="en-TR" sz="1700" dirty="0"/>
              <a:t>Homer’s </a:t>
            </a:r>
            <a:r>
              <a:rPr lang="en-TR" sz="1700" i="1" dirty="0"/>
              <a:t>Iliad </a:t>
            </a:r>
            <a:r>
              <a:rPr lang="en-TR" sz="1700" dirty="0"/>
              <a:t>and </a:t>
            </a:r>
            <a:r>
              <a:rPr lang="en-TR" sz="1700" i="1" dirty="0"/>
              <a:t>Odyssey</a:t>
            </a:r>
          </a:p>
          <a:p>
            <a:pPr>
              <a:lnSpc>
                <a:spcPct val="110000"/>
              </a:lnSpc>
            </a:pPr>
            <a:r>
              <a:rPr lang="en-TR" sz="1700" dirty="0"/>
              <a:t>fantastic elements in literature</a:t>
            </a:r>
          </a:p>
          <a:p>
            <a:pPr>
              <a:lnSpc>
                <a:spcPct val="110000"/>
              </a:lnSpc>
            </a:pPr>
            <a:r>
              <a:rPr lang="en-TR" sz="1700" dirty="0"/>
              <a:t>the fantastic and the naturalistic mingled until the 18th century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TR" sz="1700" dirty="0"/>
              <a:t>“fantasy literature is as old as literature itself and its elements of fantasy are much older.”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TR" sz="1700" dirty="0"/>
              <a:t>Brian Stableford</a:t>
            </a:r>
          </a:p>
        </p:txBody>
      </p:sp>
    </p:spTree>
    <p:extLst>
      <p:ext uri="{BB962C8B-B14F-4D97-AF65-F5344CB8AC3E}">
        <p14:creationId xmlns:p14="http://schemas.microsoft.com/office/powerpoint/2010/main" val="2365305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ewspaper, document, crowd&#10;&#10;Description automatically generated">
            <a:extLst>
              <a:ext uri="{FF2B5EF4-FFF2-40B4-BE49-F238E27FC236}">
                <a16:creationId xmlns:a16="http://schemas.microsoft.com/office/drawing/2014/main" id="{0A86EC1F-4080-B541-AC39-3E2FE78AA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7502"/>
            <a:ext cx="11565467" cy="397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74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ewspaper, document&#10;&#10;Description automatically generated">
            <a:extLst>
              <a:ext uri="{FF2B5EF4-FFF2-40B4-BE49-F238E27FC236}">
                <a16:creationId xmlns:a16="http://schemas.microsoft.com/office/drawing/2014/main" id="{306CF769-8AC7-DC41-B224-56B32214E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99066"/>
            <a:ext cx="11007244" cy="51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48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Description automatically generated with medium confidence">
            <a:extLst>
              <a:ext uri="{FF2B5EF4-FFF2-40B4-BE49-F238E27FC236}">
                <a16:creationId xmlns:a16="http://schemas.microsoft.com/office/drawing/2014/main" id="{5FF41CA9-5322-E248-8674-8AE91543E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66" y="320"/>
            <a:ext cx="11294534" cy="56097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F93150-50B6-984B-9641-0A227CC9F3F8}"/>
              </a:ext>
            </a:extLst>
          </p:cNvPr>
          <p:cNvSpPr txBox="1"/>
          <p:nvPr/>
        </p:nvSpPr>
        <p:spPr>
          <a:xfrm>
            <a:off x="8514480" y="5713008"/>
            <a:ext cx="20244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R" sz="2400" b="1" dirty="0"/>
              <a:t>Terry Pratchett</a:t>
            </a:r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211455413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{EFFC2980-7EA4-9046-B322-8258079B733A}tf10001073</Template>
  <TotalTime>2018</TotalTime>
  <Words>154</Words>
  <Application>Microsoft Macintosh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APPLE CHANCERY</vt:lpstr>
      <vt:lpstr>Arial</vt:lpstr>
      <vt:lpstr>Tw Cen MT</vt:lpstr>
      <vt:lpstr>Droplet</vt:lpstr>
      <vt:lpstr>Fantasy Fiction</vt:lpstr>
      <vt:lpstr>Sources</vt:lpstr>
      <vt:lpstr>Definitions</vt:lpstr>
      <vt:lpstr>PowerPoint Presentation</vt:lpstr>
      <vt:lpstr>PowerPoint Presentation</vt:lpstr>
      <vt:lpstr>History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Fantasy Fiction</dc:title>
  <dc:creator>Seda.Peksen</dc:creator>
  <cp:lastModifiedBy>Seda.Peksen</cp:lastModifiedBy>
  <cp:revision>55</cp:revision>
  <dcterms:created xsi:type="dcterms:W3CDTF">2021-03-16T11:00:13Z</dcterms:created>
  <dcterms:modified xsi:type="dcterms:W3CDTF">2022-04-20T17:42:54Z</dcterms:modified>
</cp:coreProperties>
</file>