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autoAdjust="0"/>
    <p:restoredTop sz="88482" autoAdjust="0"/>
  </p:normalViewPr>
  <p:slideViewPr>
    <p:cSldViewPr snapToGrid="0">
      <p:cViewPr varScale="1">
        <p:scale>
          <a:sx n="55" d="100"/>
          <a:sy n="55" d="100"/>
        </p:scale>
        <p:origin x="36" y="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42DC96-63DB-47A0-915C-AD4267B915DB}" type="datetimeFigureOut">
              <a:rPr lang="tr-TR" smtClean="0"/>
              <a:t>17.10.2024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B0204-A12B-446A-AB8B-FB9FF623F06A}" type="slidenum">
              <a:rPr lang="tr-TR" smtClean="0"/>
              <a:t>‹#›</a:t>
            </a:fld>
            <a:endParaRPr lang="tr-TR"/>
          </a:p>
        </p:txBody>
      </p:sp>
    </p:spTree>
    <p:extLst>
      <p:ext uri="{BB962C8B-B14F-4D97-AF65-F5344CB8AC3E}">
        <p14:creationId xmlns:p14="http://schemas.microsoft.com/office/powerpoint/2010/main" val="2977554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EFB0204-A12B-446A-AB8B-FB9FF623F06A}" type="slidenum">
              <a:rPr lang="tr-TR" smtClean="0"/>
              <a:t>7</a:t>
            </a:fld>
            <a:endParaRPr lang="tr-TR"/>
          </a:p>
        </p:txBody>
      </p:sp>
    </p:spTree>
    <p:extLst>
      <p:ext uri="{BB962C8B-B14F-4D97-AF65-F5344CB8AC3E}">
        <p14:creationId xmlns:p14="http://schemas.microsoft.com/office/powerpoint/2010/main" val="124006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3FE4487-C92F-4C76-8F52-40315F336778}"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3E463F-FAE6-4CEE-9E92-B22C94DFFABD}" type="slidenum">
              <a:rPr lang="tr-TR" smtClean="0"/>
              <a:t>‹#›</a:t>
            </a:fld>
            <a:endParaRPr lang="tr-TR"/>
          </a:p>
        </p:txBody>
      </p:sp>
    </p:spTree>
    <p:extLst>
      <p:ext uri="{BB962C8B-B14F-4D97-AF65-F5344CB8AC3E}">
        <p14:creationId xmlns:p14="http://schemas.microsoft.com/office/powerpoint/2010/main" val="254335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3FE4487-C92F-4C76-8F52-40315F336778}"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3E463F-FAE6-4CEE-9E92-B22C94DFFABD}" type="slidenum">
              <a:rPr lang="tr-TR" smtClean="0"/>
              <a:t>‹#›</a:t>
            </a:fld>
            <a:endParaRPr lang="tr-TR"/>
          </a:p>
        </p:txBody>
      </p:sp>
    </p:spTree>
    <p:extLst>
      <p:ext uri="{BB962C8B-B14F-4D97-AF65-F5344CB8AC3E}">
        <p14:creationId xmlns:p14="http://schemas.microsoft.com/office/powerpoint/2010/main" val="186032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3FE4487-C92F-4C76-8F52-40315F336778}"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3E463F-FAE6-4CEE-9E92-B22C94DFFABD}" type="slidenum">
              <a:rPr lang="tr-TR" smtClean="0"/>
              <a:t>‹#›</a:t>
            </a:fld>
            <a:endParaRPr lang="tr-TR"/>
          </a:p>
        </p:txBody>
      </p:sp>
    </p:spTree>
    <p:extLst>
      <p:ext uri="{BB962C8B-B14F-4D97-AF65-F5344CB8AC3E}">
        <p14:creationId xmlns:p14="http://schemas.microsoft.com/office/powerpoint/2010/main" val="46837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3FE4487-C92F-4C76-8F52-40315F336778}"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3E463F-FAE6-4CEE-9E92-B22C94DFFABD}" type="slidenum">
              <a:rPr lang="tr-TR" smtClean="0"/>
              <a:t>‹#›</a:t>
            </a:fld>
            <a:endParaRPr lang="tr-TR"/>
          </a:p>
        </p:txBody>
      </p:sp>
    </p:spTree>
    <p:extLst>
      <p:ext uri="{BB962C8B-B14F-4D97-AF65-F5344CB8AC3E}">
        <p14:creationId xmlns:p14="http://schemas.microsoft.com/office/powerpoint/2010/main" val="67209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3FE4487-C92F-4C76-8F52-40315F336778}"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3E463F-FAE6-4CEE-9E92-B22C94DFFABD}" type="slidenum">
              <a:rPr lang="tr-TR" smtClean="0"/>
              <a:t>‹#›</a:t>
            </a:fld>
            <a:endParaRPr lang="tr-TR"/>
          </a:p>
        </p:txBody>
      </p:sp>
    </p:spTree>
    <p:extLst>
      <p:ext uri="{BB962C8B-B14F-4D97-AF65-F5344CB8AC3E}">
        <p14:creationId xmlns:p14="http://schemas.microsoft.com/office/powerpoint/2010/main" val="17901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3FE4487-C92F-4C76-8F52-40315F336778}"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13E463F-FAE6-4CEE-9E92-B22C94DFFABD}" type="slidenum">
              <a:rPr lang="tr-TR" smtClean="0"/>
              <a:t>‹#›</a:t>
            </a:fld>
            <a:endParaRPr lang="tr-TR"/>
          </a:p>
        </p:txBody>
      </p:sp>
    </p:spTree>
    <p:extLst>
      <p:ext uri="{BB962C8B-B14F-4D97-AF65-F5344CB8AC3E}">
        <p14:creationId xmlns:p14="http://schemas.microsoft.com/office/powerpoint/2010/main" val="220672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3FE4487-C92F-4C76-8F52-40315F336778}" type="datetimeFigureOut">
              <a:rPr lang="tr-TR" smtClean="0"/>
              <a:t>17.10.2024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13E463F-FAE6-4CEE-9E92-B22C94DFFABD}" type="slidenum">
              <a:rPr lang="tr-TR" smtClean="0"/>
              <a:t>‹#›</a:t>
            </a:fld>
            <a:endParaRPr lang="tr-TR"/>
          </a:p>
        </p:txBody>
      </p:sp>
    </p:spTree>
    <p:extLst>
      <p:ext uri="{BB962C8B-B14F-4D97-AF65-F5344CB8AC3E}">
        <p14:creationId xmlns:p14="http://schemas.microsoft.com/office/powerpoint/2010/main" val="60458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3FE4487-C92F-4C76-8F52-40315F336778}" type="datetimeFigureOut">
              <a:rPr lang="tr-TR" smtClean="0"/>
              <a:t>17.10.2024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13E463F-FAE6-4CEE-9E92-B22C94DFFABD}" type="slidenum">
              <a:rPr lang="tr-TR" smtClean="0"/>
              <a:t>‹#›</a:t>
            </a:fld>
            <a:endParaRPr lang="tr-TR"/>
          </a:p>
        </p:txBody>
      </p:sp>
    </p:spTree>
    <p:extLst>
      <p:ext uri="{BB962C8B-B14F-4D97-AF65-F5344CB8AC3E}">
        <p14:creationId xmlns:p14="http://schemas.microsoft.com/office/powerpoint/2010/main" val="81094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3FE4487-C92F-4C76-8F52-40315F336778}" type="datetimeFigureOut">
              <a:rPr lang="tr-TR" smtClean="0"/>
              <a:t>17.10.2024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13E463F-FAE6-4CEE-9E92-B22C94DFFABD}" type="slidenum">
              <a:rPr lang="tr-TR" smtClean="0"/>
              <a:t>‹#›</a:t>
            </a:fld>
            <a:endParaRPr lang="tr-TR"/>
          </a:p>
        </p:txBody>
      </p:sp>
    </p:spTree>
    <p:extLst>
      <p:ext uri="{BB962C8B-B14F-4D97-AF65-F5344CB8AC3E}">
        <p14:creationId xmlns:p14="http://schemas.microsoft.com/office/powerpoint/2010/main" val="223560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3FE4487-C92F-4C76-8F52-40315F336778}"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13E463F-FAE6-4CEE-9E92-B22C94DFFABD}" type="slidenum">
              <a:rPr lang="tr-TR" smtClean="0"/>
              <a:t>‹#›</a:t>
            </a:fld>
            <a:endParaRPr lang="tr-TR"/>
          </a:p>
        </p:txBody>
      </p:sp>
    </p:spTree>
    <p:extLst>
      <p:ext uri="{BB962C8B-B14F-4D97-AF65-F5344CB8AC3E}">
        <p14:creationId xmlns:p14="http://schemas.microsoft.com/office/powerpoint/2010/main" val="287509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3FE4487-C92F-4C76-8F52-40315F336778}"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13E463F-FAE6-4CEE-9E92-B22C94DFFABD}" type="slidenum">
              <a:rPr lang="tr-TR" smtClean="0"/>
              <a:t>‹#›</a:t>
            </a:fld>
            <a:endParaRPr lang="tr-TR"/>
          </a:p>
        </p:txBody>
      </p:sp>
    </p:spTree>
    <p:extLst>
      <p:ext uri="{BB962C8B-B14F-4D97-AF65-F5344CB8AC3E}">
        <p14:creationId xmlns:p14="http://schemas.microsoft.com/office/powerpoint/2010/main" val="345950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E4487-C92F-4C76-8F52-40315F336778}" type="datetimeFigureOut">
              <a:rPr lang="tr-TR" smtClean="0"/>
              <a:t>17.10.2024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E463F-FAE6-4CEE-9E92-B22C94DFFABD}" type="slidenum">
              <a:rPr lang="tr-TR" smtClean="0"/>
              <a:t>‹#›</a:t>
            </a:fld>
            <a:endParaRPr lang="tr-TR"/>
          </a:p>
        </p:txBody>
      </p:sp>
    </p:spTree>
    <p:extLst>
      <p:ext uri="{BB962C8B-B14F-4D97-AF65-F5344CB8AC3E}">
        <p14:creationId xmlns:p14="http://schemas.microsoft.com/office/powerpoint/2010/main" val="2052261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1414526" y="-357644"/>
            <a:ext cx="9144000" cy="333681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60000"/>
              </a:lnSpc>
            </a:pPr>
            <a:r>
              <a:rPr lang="tr-TR" b="1" dirty="0" smtClean="0">
                <a:latin typeface="Times New Roman" panose="02020603050405020304" pitchFamily="18" charset="0"/>
                <a:cs typeface="Times New Roman" panose="02020603050405020304" pitchFamily="18" charset="0"/>
              </a:rPr>
              <a:t>HİNDİ </a:t>
            </a:r>
          </a:p>
          <a:p>
            <a:pPr>
              <a:lnSpc>
                <a:spcPct val="160000"/>
              </a:lnSpc>
            </a:pPr>
            <a:r>
              <a:rPr lang="tr-TR" b="1" dirty="0" smtClean="0">
                <a:latin typeface="Times New Roman" panose="02020603050405020304" pitchFamily="18" charset="0"/>
                <a:cs typeface="Times New Roman" panose="02020603050405020304" pitchFamily="18" charset="0"/>
              </a:rPr>
              <a:t>ÜRÜNLERİ</a:t>
            </a:r>
          </a:p>
        </p:txBody>
      </p:sp>
      <p:sp>
        <p:nvSpPr>
          <p:cNvPr id="5" name="Alt Başlık 2"/>
          <p:cNvSpPr txBox="1">
            <a:spLocks/>
          </p:cNvSpPr>
          <p:nvPr/>
        </p:nvSpPr>
        <p:spPr>
          <a:xfrm>
            <a:off x="1512848" y="4549893"/>
            <a:ext cx="9144000"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b="1" dirty="0" smtClean="0">
                <a:latin typeface="Times New Roman" panose="02020603050405020304" pitchFamily="18" charset="0"/>
                <a:cs typeface="Times New Roman" panose="02020603050405020304" pitchFamily="18" charset="0"/>
              </a:rPr>
              <a:t>Dr. Öğr. Üyesi Ahmet UÇAR</a:t>
            </a:r>
          </a:p>
          <a:p>
            <a:endParaRPr lang="tr-TR" b="1" dirty="0" smtClean="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Hindi ve Su Kanatlıları Yetiştirme Dersi</a:t>
            </a:r>
          </a:p>
          <a:p>
            <a:r>
              <a:rPr lang="tr-TR" b="1" dirty="0" smtClean="0">
                <a:latin typeface="Times New Roman" panose="02020603050405020304" pitchFamily="18" charset="0"/>
                <a:cs typeface="Times New Roman" panose="02020603050405020304" pitchFamily="18" charset="0"/>
              </a:rPr>
              <a:t>Ankara Üniversitesi Ziraat Fakültesi Zootekni Bölümü</a:t>
            </a:r>
          </a:p>
          <a:p>
            <a:endParaRPr lang="tr-TR"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rotWithShape="1">
          <a:blip r:embed="rId2"/>
          <a:srcRect l="84290" t="20231" r="2739" b="32228"/>
          <a:stretch/>
        </p:blipFill>
        <p:spPr>
          <a:xfrm>
            <a:off x="220713" y="2075935"/>
            <a:ext cx="2916194" cy="3279134"/>
          </a:xfrm>
          <a:prstGeom prst="rect">
            <a:avLst/>
          </a:prstGeom>
        </p:spPr>
      </p:pic>
      <p:pic>
        <p:nvPicPr>
          <p:cNvPr id="7" name="Resim 6"/>
          <p:cNvPicPr>
            <a:picLocks noChangeAspect="1"/>
          </p:cNvPicPr>
          <p:nvPr/>
        </p:nvPicPr>
        <p:blipFill rotWithShape="1">
          <a:blip r:embed="rId3"/>
          <a:srcRect l="84219" t="24803" r="5036" b="41076"/>
          <a:stretch/>
        </p:blipFill>
        <p:spPr>
          <a:xfrm>
            <a:off x="8516017" y="1865870"/>
            <a:ext cx="3581248" cy="3489199"/>
          </a:xfrm>
          <a:prstGeom prst="rect">
            <a:avLst/>
          </a:prstGeom>
        </p:spPr>
      </p:pic>
    </p:spTree>
    <p:extLst>
      <p:ext uri="{BB962C8B-B14F-4D97-AF65-F5344CB8AC3E}">
        <p14:creationId xmlns:p14="http://schemas.microsoft.com/office/powerpoint/2010/main" val="1028363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2371" y="0"/>
            <a:ext cx="10515600" cy="1325563"/>
          </a:xfrm>
        </p:spPr>
        <p:txBody>
          <a:bodyPr/>
          <a:lstStyle/>
          <a:p>
            <a:r>
              <a:rPr lang="tr-TR" b="1" dirty="0" smtClean="0">
                <a:latin typeface="Times New Roman" panose="02020603050405020304" pitchFamily="18" charset="0"/>
                <a:cs typeface="Times New Roman" panose="02020603050405020304" pitchFamily="18" charset="0"/>
              </a:rPr>
              <a:t>Giriş</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02371" y="1630363"/>
            <a:ext cx="11314462" cy="5633156"/>
          </a:xfrm>
        </p:spPr>
        <p:txBody>
          <a:bodyPr>
            <a:normAutofit/>
          </a:bodyPr>
          <a:lstStyle/>
          <a:p>
            <a:pPr marL="0" indent="0">
              <a:lnSpc>
                <a:spcPct val="200000"/>
              </a:lnSpc>
              <a:buNone/>
            </a:pPr>
            <a:r>
              <a:rPr lang="tr-TR" sz="3200" dirty="0">
                <a:latin typeface="Times New Roman" panose="02020603050405020304" pitchFamily="18" charset="0"/>
                <a:cs typeface="Times New Roman" panose="02020603050405020304" pitchFamily="18" charset="0"/>
              </a:rPr>
              <a:t>Hindilerde et verimi ve karkas kompozisyonu üzerine; </a:t>
            </a:r>
            <a:r>
              <a:rPr lang="tr-TR" sz="3200" dirty="0" err="1">
                <a:latin typeface="Times New Roman" panose="02020603050405020304" pitchFamily="18" charset="0"/>
                <a:cs typeface="Times New Roman" panose="02020603050405020304" pitchFamily="18" charset="0"/>
              </a:rPr>
              <a:t>genotip</a:t>
            </a:r>
            <a:r>
              <a:rPr lang="tr-TR" sz="3200" dirty="0">
                <a:latin typeface="Times New Roman" panose="02020603050405020304" pitchFamily="18" charset="0"/>
                <a:cs typeface="Times New Roman" panose="02020603050405020304" pitchFamily="18" charset="0"/>
              </a:rPr>
              <a:t>, yaş,</a:t>
            </a:r>
          </a:p>
          <a:p>
            <a:pPr marL="0" indent="0">
              <a:lnSpc>
                <a:spcPct val="200000"/>
              </a:lnSpc>
              <a:buNone/>
            </a:pPr>
            <a:r>
              <a:rPr lang="tr-TR" sz="3200" dirty="0">
                <a:latin typeface="Times New Roman" panose="02020603050405020304" pitchFamily="18" charset="0"/>
                <a:cs typeface="Times New Roman" panose="02020603050405020304" pitchFamily="18" charset="0"/>
              </a:rPr>
              <a:t>canlı ağırlık, cinsiyet ve canlı ağırlık yönünde yapılan seleksiyon ve</a:t>
            </a:r>
          </a:p>
          <a:p>
            <a:pPr marL="0" indent="0">
              <a:lnSpc>
                <a:spcPct val="200000"/>
              </a:lnSpc>
              <a:buNone/>
            </a:pPr>
            <a:r>
              <a:rPr lang="tr-TR" sz="3200" dirty="0">
                <a:latin typeface="Times New Roman" panose="02020603050405020304" pitchFamily="18" charset="0"/>
                <a:cs typeface="Times New Roman" panose="02020603050405020304" pitchFamily="18" charset="0"/>
              </a:rPr>
              <a:t>besleme faktörleri etkilidir.</a:t>
            </a:r>
          </a:p>
        </p:txBody>
      </p:sp>
    </p:spTree>
    <p:extLst>
      <p:ext uri="{BB962C8B-B14F-4D97-AF65-F5344CB8AC3E}">
        <p14:creationId xmlns:p14="http://schemas.microsoft.com/office/powerpoint/2010/main" val="278247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9151"/>
            <a:ext cx="10515600" cy="1325563"/>
          </a:xfrm>
        </p:spPr>
        <p:txBody>
          <a:bodyPr/>
          <a:lstStyle/>
          <a:p>
            <a:r>
              <a:rPr lang="tr-TR" b="1" dirty="0" err="1" smtClean="0">
                <a:latin typeface="Times New Roman" panose="02020603050405020304" pitchFamily="18" charset="0"/>
                <a:cs typeface="Times New Roman" panose="02020603050405020304" pitchFamily="18" charset="0"/>
              </a:rPr>
              <a:t>Genotip</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560154"/>
            <a:ext cx="10803194" cy="4351338"/>
          </a:xfrm>
        </p:spPr>
        <p:txBody>
          <a:bodyPr>
            <a:noAutofit/>
          </a:bodyPr>
          <a:lstStyle/>
          <a:p>
            <a:pPr marL="0" indent="0" algn="just">
              <a:lnSpc>
                <a:spcPct val="150000"/>
              </a:lnSpc>
              <a:buNone/>
            </a:pPr>
            <a:r>
              <a:rPr lang="tr-TR" sz="3200" dirty="0">
                <a:latin typeface="Times New Roman" panose="02020603050405020304" pitchFamily="18" charset="0"/>
                <a:cs typeface="Times New Roman" panose="02020603050405020304" pitchFamily="18" charset="0"/>
              </a:rPr>
              <a:t>Etlik piliçlerde olduğu gibi, hindi besisinde de çok </a:t>
            </a:r>
            <a:r>
              <a:rPr lang="tr-TR" sz="3200" dirty="0" smtClean="0">
                <a:latin typeface="Times New Roman" panose="02020603050405020304" pitchFamily="18" charset="0"/>
                <a:cs typeface="Times New Roman" panose="02020603050405020304" pitchFamily="18" charset="0"/>
              </a:rPr>
              <a:t>sayıda </a:t>
            </a:r>
            <a:r>
              <a:rPr lang="tr-TR" sz="3200" dirty="0" err="1" smtClean="0">
                <a:latin typeface="Times New Roman" panose="02020603050405020304" pitchFamily="18" charset="0"/>
                <a:cs typeface="Times New Roman" panose="02020603050405020304" pitchFamily="18" charset="0"/>
              </a:rPr>
              <a:t>genotip</a:t>
            </a:r>
            <a:r>
              <a:rPr lang="tr-TR" sz="3200" dirty="0" smtClean="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kullanılmakta, bunların birbirlerinden bazı </a:t>
            </a:r>
            <a:r>
              <a:rPr lang="tr-TR" sz="3200" dirty="0" smtClean="0">
                <a:latin typeface="Times New Roman" panose="02020603050405020304" pitchFamily="18" charset="0"/>
                <a:cs typeface="Times New Roman" panose="02020603050405020304" pitchFamily="18" charset="0"/>
              </a:rPr>
              <a:t>farklılıkları bilinmektedir</a:t>
            </a:r>
            <a:r>
              <a:rPr lang="tr-TR" sz="3200" dirty="0">
                <a:latin typeface="Times New Roman" panose="02020603050405020304" pitchFamily="18" charset="0"/>
                <a:cs typeface="Times New Roman" panose="02020603050405020304" pitchFamily="18" charset="0"/>
              </a:rPr>
              <a:t>. Ancak hindiler özellikle canlı ağırlık </a:t>
            </a:r>
            <a:r>
              <a:rPr lang="tr-TR" sz="3200" dirty="0" smtClean="0">
                <a:latin typeface="Times New Roman" panose="02020603050405020304" pitchFamily="18" charset="0"/>
                <a:cs typeface="Times New Roman" panose="02020603050405020304" pitchFamily="18" charset="0"/>
              </a:rPr>
              <a:t>bakımından farklılaşmış </a:t>
            </a:r>
            <a:r>
              <a:rPr lang="tr-TR" sz="3200" dirty="0">
                <a:latin typeface="Times New Roman" panose="02020603050405020304" pitchFamily="18" charset="0"/>
                <a:cs typeface="Times New Roman" panose="02020603050405020304" pitchFamily="18" charset="0"/>
              </a:rPr>
              <a:t>değişik tiplere sahip olduğu için tavuklardan oldukça </a:t>
            </a:r>
            <a:r>
              <a:rPr lang="tr-TR" sz="3200" dirty="0" smtClean="0">
                <a:latin typeface="Times New Roman" panose="02020603050405020304" pitchFamily="18" charset="0"/>
                <a:cs typeface="Times New Roman" panose="02020603050405020304" pitchFamily="18" charset="0"/>
              </a:rPr>
              <a:t>farklıdır. Et </a:t>
            </a:r>
            <a:r>
              <a:rPr lang="tr-TR" sz="3200" dirty="0">
                <a:latin typeface="Times New Roman" panose="02020603050405020304" pitchFamily="18" charset="0"/>
                <a:cs typeface="Times New Roman" panose="02020603050405020304" pitchFamily="18" charset="0"/>
              </a:rPr>
              <a:t>verimi ve karkas yapısındaki değişiklikler de bu </a:t>
            </a:r>
            <a:r>
              <a:rPr lang="tr-TR" sz="3200" dirty="0" smtClean="0">
                <a:latin typeface="Times New Roman" panose="02020603050405020304" pitchFamily="18" charset="0"/>
                <a:cs typeface="Times New Roman" panose="02020603050405020304" pitchFamily="18" charset="0"/>
              </a:rPr>
              <a:t>farklılıklardan çıkmaktadır</a:t>
            </a:r>
            <a:r>
              <a:rPr lang="tr-TR"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38152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2263" y="936652"/>
            <a:ext cx="10515600" cy="5577195"/>
          </a:xfrm>
        </p:spPr>
        <p:txBody>
          <a:bodyPr>
            <a:normAutofit/>
          </a:bodyPr>
          <a:lstStyle/>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Erken cinsi olgunluk yaşına erişen küçük yapılı ırklarda aynı yaşta kesime gönderilen ağır ırklara göre karkas randımanı daha yüksek, karkas yağ düzeyi daha fazla, göğüs oranı yüksek, kanat ve alt butların oranı düşük olmaktadır. Çünkü bu özellikler ergin yaşa ait özellikler olup, ağır ırklar geç cinsi olgunluğa ulaşmadan dolayı bazı avantajlara sahiptir.</a:t>
            </a:r>
          </a:p>
          <a:p>
            <a:pPr marL="0" indent="0" algn="just">
              <a:lnSpc>
                <a:spcPct val="150000"/>
              </a:lnSpc>
              <a:buNone/>
            </a:pPr>
            <a:endParaRPr lang="tr-TR" sz="3200" dirty="0"/>
          </a:p>
        </p:txBody>
      </p:sp>
    </p:spTree>
    <p:extLst>
      <p:ext uri="{BB962C8B-B14F-4D97-AF65-F5344CB8AC3E}">
        <p14:creationId xmlns:p14="http://schemas.microsoft.com/office/powerpoint/2010/main" val="61198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0548" y="70157"/>
            <a:ext cx="10515600" cy="1325563"/>
          </a:xfrm>
        </p:spPr>
        <p:txBody>
          <a:bodyPr/>
          <a:lstStyle/>
          <a:p>
            <a:r>
              <a:rPr lang="tr-TR" b="1" dirty="0" smtClean="0">
                <a:latin typeface="Times New Roman" panose="02020603050405020304" pitchFamily="18" charset="0"/>
                <a:cs typeface="Times New Roman" panose="02020603050405020304" pitchFamily="18" charset="0"/>
              </a:rPr>
              <a:t>Cinsiyet</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pPr marL="0" indent="0" algn="just">
              <a:lnSpc>
                <a:spcPct val="150000"/>
              </a:lnSpc>
              <a:buNone/>
            </a:pPr>
            <a:r>
              <a:rPr lang="tr-TR" sz="3200" dirty="0">
                <a:latin typeface="Times New Roman" panose="02020603050405020304" pitchFamily="18" charset="0"/>
                <a:cs typeface="Times New Roman" panose="02020603050405020304" pitchFamily="18" charset="0"/>
              </a:rPr>
              <a:t>Hindilerde pazarlama ağırlığı ve karkas </a:t>
            </a:r>
            <a:r>
              <a:rPr lang="tr-TR" sz="3200" dirty="0" smtClean="0">
                <a:latin typeface="Times New Roman" panose="02020603050405020304" pitchFamily="18" charset="0"/>
                <a:cs typeface="Times New Roman" panose="02020603050405020304" pitchFamily="18" charset="0"/>
              </a:rPr>
              <a:t>kompozisyonu üzerine </a:t>
            </a:r>
            <a:r>
              <a:rPr lang="tr-TR" sz="3200" dirty="0">
                <a:latin typeface="Times New Roman" panose="02020603050405020304" pitchFamily="18" charset="0"/>
                <a:cs typeface="Times New Roman" panose="02020603050405020304" pitchFamily="18" charset="0"/>
              </a:rPr>
              <a:t>cinsiyetin etkisi diğer türlere göre daha önemlidir. </a:t>
            </a:r>
            <a:r>
              <a:rPr lang="tr-TR" sz="3200" dirty="0" smtClean="0">
                <a:latin typeface="Times New Roman" panose="02020603050405020304" pitchFamily="18" charset="0"/>
                <a:cs typeface="Times New Roman" panose="02020603050405020304" pitchFamily="18" charset="0"/>
              </a:rPr>
              <a:t>Hindilerde karkastaki </a:t>
            </a:r>
            <a:r>
              <a:rPr lang="tr-TR" sz="3200" dirty="0">
                <a:latin typeface="Times New Roman" panose="02020603050405020304" pitchFamily="18" charset="0"/>
                <a:cs typeface="Times New Roman" panose="02020603050405020304" pitchFamily="18" charset="0"/>
              </a:rPr>
              <a:t>yağ düzeyi dengelenerek, erkeklerden daha ağır, dişilerden </a:t>
            </a:r>
            <a:r>
              <a:rPr lang="tr-TR" sz="3200" dirty="0" smtClean="0">
                <a:latin typeface="Times New Roman" panose="02020603050405020304" pitchFamily="18" charset="0"/>
                <a:cs typeface="Times New Roman" panose="02020603050405020304" pitchFamily="18" charset="0"/>
              </a:rPr>
              <a:t>daha hafif </a:t>
            </a:r>
            <a:r>
              <a:rPr lang="tr-TR" sz="3200" dirty="0">
                <a:latin typeface="Times New Roman" panose="02020603050405020304" pitchFamily="18" charset="0"/>
                <a:cs typeface="Times New Roman" panose="02020603050405020304" pitchFamily="18" charset="0"/>
              </a:rPr>
              <a:t>karkas elde edilmesi amacıyla kesim yaşları farklılaştırılmaktadır.</a:t>
            </a:r>
          </a:p>
        </p:txBody>
      </p:sp>
    </p:spTree>
    <p:extLst>
      <p:ext uri="{BB962C8B-B14F-4D97-AF65-F5344CB8AC3E}">
        <p14:creationId xmlns:p14="http://schemas.microsoft.com/office/powerpoint/2010/main" val="3283841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8535" y="1442167"/>
            <a:ext cx="10515600" cy="4351338"/>
          </a:xfrm>
        </p:spPr>
        <p:txBody>
          <a:bodyPr>
            <a:normAutofit/>
          </a:bodyPr>
          <a:lstStyle/>
          <a:p>
            <a:pPr marL="0" indent="0" algn="just">
              <a:lnSpc>
                <a:spcPct val="150000"/>
              </a:lnSpc>
              <a:buNone/>
            </a:pPr>
            <a:r>
              <a:rPr lang="tr-TR" sz="3200" dirty="0">
                <a:latin typeface="Times New Roman" panose="02020603050405020304" pitchFamily="18" charset="0"/>
                <a:cs typeface="Times New Roman" panose="02020603050405020304" pitchFamily="18" charset="0"/>
              </a:rPr>
              <a:t>Kesim randımanları </a:t>
            </a:r>
            <a:r>
              <a:rPr lang="tr-TR" sz="3200" dirty="0" smtClean="0">
                <a:latin typeface="Times New Roman" panose="02020603050405020304" pitchFamily="18" charset="0"/>
                <a:cs typeface="Times New Roman" panose="02020603050405020304" pitchFamily="18" charset="0"/>
              </a:rPr>
              <a:t>bakımından da</a:t>
            </a:r>
            <a:r>
              <a:rPr lang="tr-TR" sz="3200" dirty="0">
                <a:latin typeface="Times New Roman" panose="02020603050405020304" pitchFamily="18" charset="0"/>
                <a:cs typeface="Times New Roman" panose="02020603050405020304" pitchFamily="18" charset="0"/>
              </a:rPr>
              <a:t>, erkekler daha avantajlı olmaktadır. Dişi hindilerin aynı yaşta </a:t>
            </a:r>
            <a:r>
              <a:rPr lang="tr-TR" sz="3200" dirty="0" smtClean="0">
                <a:latin typeface="Times New Roman" panose="02020603050405020304" pitchFamily="18" charset="0"/>
                <a:cs typeface="Times New Roman" panose="02020603050405020304" pitchFamily="18" charset="0"/>
              </a:rPr>
              <a:t>karkasları erkeklere </a:t>
            </a:r>
            <a:r>
              <a:rPr lang="tr-TR" sz="3200" dirty="0">
                <a:latin typeface="Times New Roman" panose="02020603050405020304" pitchFamily="18" charset="0"/>
                <a:cs typeface="Times New Roman" panose="02020603050405020304" pitchFamily="18" charset="0"/>
              </a:rPr>
              <a:t>göre daha fazla yağ içerir. Yaşın artmasıyla yağ </a:t>
            </a:r>
            <a:r>
              <a:rPr lang="tr-TR" sz="3200" dirty="0" smtClean="0">
                <a:latin typeface="Times New Roman" panose="02020603050405020304" pitchFamily="18" charset="0"/>
                <a:cs typeface="Times New Roman" panose="02020603050405020304" pitchFamily="18" charset="0"/>
              </a:rPr>
              <a:t>düzeyleri bakımından </a:t>
            </a:r>
            <a:r>
              <a:rPr lang="tr-TR" sz="3200" dirty="0">
                <a:latin typeface="Times New Roman" panose="02020603050405020304" pitchFamily="18" charset="0"/>
                <a:cs typeface="Times New Roman" panose="02020603050405020304" pitchFamily="18" charset="0"/>
              </a:rPr>
              <a:t>cinsiyetler arasındaki farklılıklar daha da artmaktadır.</a:t>
            </a:r>
          </a:p>
        </p:txBody>
      </p:sp>
    </p:spTree>
    <p:extLst>
      <p:ext uri="{BB962C8B-B14F-4D97-AF65-F5344CB8AC3E}">
        <p14:creationId xmlns:p14="http://schemas.microsoft.com/office/powerpoint/2010/main" val="393095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srcRect l="7879" t="21022" r="15069" b="19860"/>
          <a:stretch/>
        </p:blipFill>
        <p:spPr>
          <a:xfrm>
            <a:off x="88490" y="452282"/>
            <a:ext cx="12097271" cy="5860027"/>
          </a:xfrm>
          <a:prstGeom prst="rect">
            <a:avLst/>
          </a:prstGeom>
        </p:spPr>
      </p:pic>
      <p:pic>
        <p:nvPicPr>
          <p:cNvPr id="3" name="Resim 2"/>
          <p:cNvPicPr>
            <a:picLocks noChangeAspect="1"/>
          </p:cNvPicPr>
          <p:nvPr/>
        </p:nvPicPr>
        <p:blipFill rotWithShape="1">
          <a:blip r:embed="rId3"/>
          <a:srcRect l="74664" t="59698" r="15069" b="34187"/>
          <a:stretch/>
        </p:blipFill>
        <p:spPr>
          <a:xfrm>
            <a:off x="236306" y="395774"/>
            <a:ext cx="1869896" cy="606175"/>
          </a:xfrm>
          <a:prstGeom prst="rect">
            <a:avLst/>
          </a:prstGeom>
        </p:spPr>
      </p:pic>
    </p:spTree>
    <p:extLst>
      <p:ext uri="{BB962C8B-B14F-4D97-AF65-F5344CB8AC3E}">
        <p14:creationId xmlns:p14="http://schemas.microsoft.com/office/powerpoint/2010/main" val="259116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9542" y="237305"/>
            <a:ext cx="10515600" cy="1325563"/>
          </a:xfrm>
        </p:spPr>
        <p:txBody>
          <a:bodyPr/>
          <a:lstStyle/>
          <a:p>
            <a:r>
              <a:rPr lang="tr-TR" b="1" dirty="0" smtClean="0">
                <a:latin typeface="Times New Roman" panose="02020603050405020304" pitchFamily="18" charset="0"/>
                <a:cs typeface="Times New Roman" panose="02020603050405020304" pitchFamily="18" charset="0"/>
              </a:rPr>
              <a:t>Yaş ve Canlı Ağırlık</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835456"/>
            <a:ext cx="10515600" cy="4575175"/>
          </a:xfrm>
        </p:spPr>
        <p:txBody>
          <a:bodyPr>
            <a:normAutofit/>
          </a:bodyPr>
          <a:lstStyle/>
          <a:p>
            <a:pPr marL="0" indent="0" algn="just">
              <a:lnSpc>
                <a:spcPct val="150000"/>
              </a:lnSpc>
              <a:buNone/>
            </a:pPr>
            <a:r>
              <a:rPr lang="tr-TR" sz="3200" dirty="0">
                <a:latin typeface="Times New Roman" panose="02020603050405020304" pitchFamily="18" charset="0"/>
                <a:cs typeface="Times New Roman" panose="02020603050405020304" pitchFamily="18" charset="0"/>
              </a:rPr>
              <a:t>Et verimi ve karkas kompozisyonu üzerine </a:t>
            </a:r>
            <a:r>
              <a:rPr lang="tr-TR" sz="3200" dirty="0" smtClean="0">
                <a:latin typeface="Times New Roman" panose="02020603050405020304" pitchFamily="18" charset="0"/>
                <a:cs typeface="Times New Roman" panose="02020603050405020304" pitchFamily="18" charset="0"/>
              </a:rPr>
              <a:t>yaş ve </a:t>
            </a:r>
            <a:r>
              <a:rPr lang="tr-TR" sz="3200" dirty="0">
                <a:latin typeface="Times New Roman" panose="02020603050405020304" pitchFamily="18" charset="0"/>
                <a:cs typeface="Times New Roman" panose="02020603050405020304" pitchFamily="18" charset="0"/>
              </a:rPr>
              <a:t>canlı ağırlığın etkileri ırk ve cinsiyette olduğu kadar açık </a:t>
            </a:r>
            <a:r>
              <a:rPr lang="tr-TR" sz="3200" dirty="0" smtClean="0">
                <a:latin typeface="Times New Roman" panose="02020603050405020304" pitchFamily="18" charset="0"/>
                <a:cs typeface="Times New Roman" panose="02020603050405020304" pitchFamily="18" charset="0"/>
              </a:rPr>
              <a:t>olmamakla birlikte </a:t>
            </a:r>
            <a:r>
              <a:rPr lang="tr-TR" sz="3200" dirty="0">
                <a:latin typeface="Times New Roman" panose="02020603050405020304" pitchFamily="18" charset="0"/>
                <a:cs typeface="Times New Roman" panose="02020603050405020304" pitchFamily="18" charset="0"/>
              </a:rPr>
              <a:t>bu özellikler de önemli etkendir. Bu konuda yapılmış </a:t>
            </a:r>
            <a:r>
              <a:rPr lang="tr-TR" sz="3200" dirty="0" smtClean="0">
                <a:latin typeface="Times New Roman" panose="02020603050405020304" pitchFamily="18" charset="0"/>
                <a:cs typeface="Times New Roman" panose="02020603050405020304" pitchFamily="18" charset="0"/>
              </a:rPr>
              <a:t>değişik araştırmalar </a:t>
            </a:r>
            <a:r>
              <a:rPr lang="tr-TR" sz="3200" dirty="0">
                <a:latin typeface="Times New Roman" panose="02020603050405020304" pitchFamily="18" charset="0"/>
                <a:cs typeface="Times New Roman" panose="02020603050405020304" pitchFamily="18" charset="0"/>
              </a:rPr>
              <a:t>hindilerdeki farklılıkların etlik piliçlerle benzer </a:t>
            </a:r>
            <a:r>
              <a:rPr lang="tr-TR" sz="3200" dirty="0" smtClean="0">
                <a:latin typeface="Times New Roman" panose="02020603050405020304" pitchFamily="18" charset="0"/>
                <a:cs typeface="Times New Roman" panose="02020603050405020304" pitchFamily="18" charset="0"/>
              </a:rPr>
              <a:t>olduğunu göstermektedir</a:t>
            </a:r>
            <a:r>
              <a:rPr lang="tr-TR"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026429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268</Words>
  <Application>Microsoft Office PowerPoint</Application>
  <PresentationFormat>Geniş ekran</PresentationFormat>
  <Paragraphs>19</Paragraphs>
  <Slides>8</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Calibri</vt:lpstr>
      <vt:lpstr>Calibri Light</vt:lpstr>
      <vt:lpstr>Times New Roman</vt:lpstr>
      <vt:lpstr>Office Teması</vt:lpstr>
      <vt:lpstr>PowerPoint Sunusu</vt:lpstr>
      <vt:lpstr>Giriş</vt:lpstr>
      <vt:lpstr>Genotip</vt:lpstr>
      <vt:lpstr>PowerPoint Sunusu</vt:lpstr>
      <vt:lpstr>Cinsiyet</vt:lpstr>
      <vt:lpstr>PowerPoint Sunusu</vt:lpstr>
      <vt:lpstr>PowerPoint Sunusu</vt:lpstr>
      <vt:lpstr>Yaş ve Canlı Ağırlık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REVIEWER</dc:creator>
  <cp:lastModifiedBy>PC</cp:lastModifiedBy>
  <cp:revision>39</cp:revision>
  <dcterms:created xsi:type="dcterms:W3CDTF">2022-11-07T17:47:15Z</dcterms:created>
  <dcterms:modified xsi:type="dcterms:W3CDTF">2024-10-17T13:05:49Z</dcterms:modified>
</cp:coreProperties>
</file>